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2" r:id="rId2"/>
    <p:sldId id="275" r:id="rId3"/>
    <p:sldId id="276" r:id="rId4"/>
    <p:sldId id="293" r:id="rId5"/>
    <p:sldId id="295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4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325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90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18A9B-810D-4240-A537-28824FA6CED5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36EB3-7F3E-431C-96E7-C9D330FD9C5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8228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4714D-57BE-4E16-AB77-EDD96DEEE62A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64D0A-9734-4F87-9470-78B90E85B7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6019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C67BDA-525C-461B-8588-0E7E7E16143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7882B-940D-439D-A578-A6109F02A8D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7882B-940D-439D-A578-A6109F02A8D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7882B-940D-439D-A578-A6109F02A8D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7882B-940D-439D-A578-A6109F02A8D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7882B-940D-439D-A578-A6109F02A8D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7882B-940D-439D-A578-A6109F02A8D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7882B-940D-439D-A578-A6109F02A8D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E7882B-940D-439D-A578-A6109F02A8D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5DB6-BBE8-4B1F-AD1E-32BCBB2E9D3E}" type="datetimeFigureOut">
              <a:rPr lang="zh-CN" altLang="en-US" smtClean="0"/>
              <a:pPr/>
              <a:t>2012-11-20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D17C0-FE24-4446-85CC-4F3900AB28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newscoma.com/wp-content/uploads/2009/04/whooping-cough.jpg&amp;imgrefurl=http://newscoma.com/2009/04/&amp;usg=__m-D-1VIbVwVRhQsNlJZ1gw52pSY=&amp;h=350&amp;w=315&amp;sz=68&amp;hl=en&amp;start=3&amp;um=1&amp;tbnid=DvSaKUuCMp_swM:&amp;tbnh=120&amp;tbnw=108&amp;prev=/images?q=cough&amp;hl=en&amp;sa=N&amp;um=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newscoma.com/wp-content/uploads/2009/04/whooping-cough.jpg&amp;imgrefurl=http://newscoma.com/2009/04/&amp;usg=__m-D-1VIbVwVRhQsNlJZ1gw52pSY=&amp;h=350&amp;w=315&amp;sz=68&amp;hl=en&amp;start=3&amp;um=1&amp;tbnid=DvSaKUuCMp_swM:&amp;tbnh=120&amp;tbnw=108&amp;prev=/images?q=cough&amp;hl=en&amp;sa=N&amp;um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clker.com/cliparts/3/a/0/7/1194984764384665883shield_matt_todd_01.svg.med.png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228600" y="1143000"/>
            <a:ext cx="8686800" cy="1470025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On the Vulnerability of Large Graphs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86058"/>
            <a:ext cx="9144000" cy="18288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CC"/>
                </a:solidFill>
              </a:rPr>
              <a:t>Joint work by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en-US" sz="2800" dirty="0" err="1" smtClean="0">
                <a:solidFill>
                  <a:schemeClr val="tx1"/>
                </a:solidFill>
              </a:rPr>
              <a:t>Hanghang</a:t>
            </a:r>
            <a:r>
              <a:rPr lang="en-US" sz="2800" dirty="0" smtClean="0">
                <a:solidFill>
                  <a:schemeClr val="tx1"/>
                </a:solidFill>
              </a:rPr>
              <a:t> Tong, B. </a:t>
            </a:r>
            <a:r>
              <a:rPr lang="en-US" sz="2800" dirty="0" err="1" smtClean="0">
                <a:solidFill>
                  <a:schemeClr val="tx1"/>
                </a:solidFill>
              </a:rPr>
              <a:t>Aditya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Prakash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Charalampos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Tsourakakis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Tina </a:t>
            </a:r>
            <a:r>
              <a:rPr lang="en-US" sz="2800" dirty="0" err="1" smtClean="0">
                <a:solidFill>
                  <a:schemeClr val="tx1"/>
                </a:solidFill>
              </a:rPr>
              <a:t>Eliassi-Rad</a:t>
            </a:r>
            <a:r>
              <a:rPr lang="en-US" sz="2800" dirty="0" smtClean="0">
                <a:solidFill>
                  <a:schemeClr val="tx1"/>
                </a:solidFill>
              </a:rPr>
              <a:t>, Christos </a:t>
            </a:r>
            <a:r>
              <a:rPr lang="en-US" sz="2800" dirty="0" err="1" smtClean="0">
                <a:solidFill>
                  <a:schemeClr val="tx1"/>
                </a:solidFill>
              </a:rPr>
              <a:t>Faloutsos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Duen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Horng</a:t>
            </a:r>
            <a:r>
              <a:rPr lang="en-US" sz="2800" dirty="0" smtClean="0">
                <a:solidFill>
                  <a:schemeClr val="tx1"/>
                </a:solidFill>
              </a:rPr>
              <a:t> (Polo) </a:t>
            </a:r>
            <a:r>
              <a:rPr lang="en-US" sz="2800" dirty="0" err="1" smtClean="0">
                <a:solidFill>
                  <a:schemeClr val="tx1"/>
                </a:solidFill>
              </a:rPr>
              <a:t>Chau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sz="28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62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743200" y="6356350"/>
            <a:ext cx="3686188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ICDM 2010, December 13-17, 2010, Sydney, Australia </a:t>
            </a:r>
            <a:endParaRPr lang="en-US" dirty="0"/>
          </a:p>
        </p:txBody>
      </p:sp>
      <p:pic>
        <p:nvPicPr>
          <p:cNvPr id="12" name="Picture 5" descr="IBM_Logo1.jpg"/>
          <p:cNvPicPr>
            <a:picLocks noChangeAspect="1"/>
          </p:cNvPicPr>
          <p:nvPr/>
        </p:nvPicPr>
        <p:blipFill>
          <a:blip r:embed="rId4"/>
          <a:srcRect t="37312"/>
          <a:stretch>
            <a:fillRect/>
          </a:stretch>
        </p:blipFill>
        <p:spPr bwMode="auto">
          <a:xfrm>
            <a:off x="3857620" y="71438"/>
            <a:ext cx="1276350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15338" y="74318"/>
            <a:ext cx="891429" cy="35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957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521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685" y="4191000"/>
            <a:ext cx="2185715" cy="2180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001156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   Intuition of the proposed `Shield-value’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90800"/>
            <a:ext cx="87630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find a set of nodes </a:t>
            </a:r>
            <a:r>
              <a:rPr lang="en-US" i="1" dirty="0" smtClean="0">
                <a:solidFill>
                  <a:srgbClr val="FF0000"/>
                </a:solidFill>
              </a:rPr>
              <a:t>S (e.g. k=4), </a:t>
            </a:r>
            <a:r>
              <a:rPr lang="en-US" dirty="0" smtClean="0">
                <a:solidFill>
                  <a:srgbClr val="FF0000"/>
                </a:solidFill>
              </a:rPr>
              <a:t>which</a:t>
            </a:r>
          </a:p>
          <a:p>
            <a:pPr lvl="1"/>
            <a:r>
              <a:rPr lang="en-US" i="1" dirty="0" smtClean="0"/>
              <a:t> </a:t>
            </a:r>
            <a:r>
              <a:rPr lang="en-US" dirty="0" smtClean="0"/>
              <a:t>(C1) each has high </a:t>
            </a:r>
            <a:r>
              <a:rPr lang="en-US" dirty="0" err="1" smtClean="0"/>
              <a:t>eigen</a:t>
            </a:r>
            <a:r>
              <a:rPr lang="en-US" dirty="0" smtClean="0"/>
              <a:t>-scores</a:t>
            </a:r>
          </a:p>
          <a:p>
            <a:pPr lvl="1"/>
            <a:r>
              <a:rPr lang="en-US" i="1" dirty="0" smtClean="0"/>
              <a:t> </a:t>
            </a:r>
            <a:r>
              <a:rPr lang="en-US" dirty="0" smtClean="0"/>
              <a:t>(C2) diverse among themselves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0" y="1219200"/>
            <a:ext cx="9144000" cy="1371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Theorem: (Tong+ 2009)</a:t>
            </a:r>
          </a:p>
          <a:p>
            <a:pPr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(1) </a:t>
            </a:r>
            <a:r>
              <a:rPr lang="en-US" sz="3600" i="1" dirty="0" smtClean="0">
                <a:solidFill>
                  <a:srgbClr val="FF0000"/>
                </a:solidFill>
              </a:rPr>
              <a:t>λ</a:t>
            </a:r>
            <a:r>
              <a:rPr lang="en-US" sz="3600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3600" i="1" dirty="0" smtClean="0">
                <a:solidFill>
                  <a:srgbClr val="FF0000"/>
                </a:solidFill>
              </a:rPr>
              <a:t>- </a:t>
            </a:r>
            <a:r>
              <a:rPr lang="en-US" sz="3600" i="1" dirty="0" err="1" smtClean="0">
                <a:solidFill>
                  <a:srgbClr val="FF0000"/>
                </a:solidFill>
              </a:rPr>
              <a:t>λ</a:t>
            </a:r>
            <a:r>
              <a:rPr lang="en-US" sz="3600" i="1" baseline="-25000" dirty="0" err="1" smtClean="0">
                <a:solidFill>
                  <a:srgbClr val="FF0000"/>
                </a:solidFill>
              </a:rPr>
              <a:t>s</a:t>
            </a:r>
            <a:r>
              <a:rPr lang="en-US" sz="3600" i="1" dirty="0" err="1" smtClean="0">
                <a:solidFill>
                  <a:srgbClr val="FF0000"/>
                </a:solidFill>
              </a:rPr>
              <a:t>≈</a:t>
            </a:r>
            <a:r>
              <a:rPr lang="en-US" sz="3600" dirty="0" err="1" smtClean="0">
                <a:solidFill>
                  <a:srgbClr val="FF0000"/>
                </a:solidFill>
              </a:rPr>
              <a:t>Sv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</a:rPr>
              <a:t>S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dirty="0" smtClean="0">
                <a:solidFill>
                  <a:srgbClr val="FF0000"/>
                </a:solidFill>
              </a:rPr>
              <a:t>=</a:t>
            </a:r>
            <a:r>
              <a:rPr lang="en-US" sz="3600" dirty="0" smtClean="0">
                <a:solidFill>
                  <a:srgbClr val="FF0000"/>
                </a:solidFill>
              </a:rPr>
              <a:t> ∑</a:t>
            </a:r>
            <a:r>
              <a:rPr lang="en-US" sz="3600" i="1" baseline="-25000" dirty="0" err="1" smtClean="0">
                <a:solidFill>
                  <a:srgbClr val="FF0000"/>
                </a:solidFill>
              </a:rPr>
              <a:t>i</a:t>
            </a:r>
            <a:r>
              <a:rPr lang="az-Cyrl-AZ" sz="3600" i="1" baseline="-25000" dirty="0" smtClean="0">
                <a:solidFill>
                  <a:srgbClr val="FF0000"/>
                </a:solidFill>
              </a:rPr>
              <a:t>є</a:t>
            </a:r>
            <a:r>
              <a:rPr lang="en-US" sz="3600" i="1" baseline="-25000" dirty="0" smtClean="0">
                <a:solidFill>
                  <a:srgbClr val="FF0000"/>
                </a:solidFill>
              </a:rPr>
              <a:t>S </a:t>
            </a:r>
            <a:r>
              <a:rPr lang="en-US" sz="3600" i="1" dirty="0" smtClean="0">
                <a:solidFill>
                  <a:srgbClr val="FF0000"/>
                </a:solidFill>
              </a:rPr>
              <a:t>2λu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err="1" smtClean="0">
                <a:solidFill>
                  <a:srgbClr val="FF0000"/>
                </a:solidFill>
              </a:rPr>
              <a:t>i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baseline="30000" dirty="0" smtClean="0">
                <a:solidFill>
                  <a:srgbClr val="FF0000"/>
                </a:solidFill>
              </a:rPr>
              <a:t>2</a:t>
            </a:r>
            <a:r>
              <a:rPr lang="en-US" sz="3600" i="1" dirty="0" smtClean="0">
                <a:solidFill>
                  <a:srgbClr val="FF0000"/>
                </a:solidFill>
              </a:rPr>
              <a:t>-</a:t>
            </a:r>
            <a:r>
              <a:rPr lang="en-US" sz="3600" dirty="0" smtClean="0">
                <a:solidFill>
                  <a:srgbClr val="FF0000"/>
                </a:solidFill>
              </a:rPr>
              <a:t>∑</a:t>
            </a:r>
            <a:r>
              <a:rPr lang="en-US" sz="3600" i="1" baseline="-25000" dirty="0" err="1" smtClean="0">
                <a:solidFill>
                  <a:srgbClr val="FF0000"/>
                </a:solidFill>
              </a:rPr>
              <a:t>i,j</a:t>
            </a:r>
            <a:r>
              <a:rPr lang="az-Cyrl-AZ" sz="3600" i="1" baseline="-25000" dirty="0" smtClean="0">
                <a:solidFill>
                  <a:srgbClr val="FF0000"/>
                </a:solidFill>
              </a:rPr>
              <a:t>є</a:t>
            </a:r>
            <a:r>
              <a:rPr lang="en-US" sz="3600" i="1" baseline="-25000" dirty="0" smtClean="0">
                <a:solidFill>
                  <a:srgbClr val="FF0000"/>
                </a:solidFill>
              </a:rPr>
              <a:t>S </a:t>
            </a:r>
            <a:r>
              <a:rPr lang="en-US" sz="3600" i="1" dirty="0" smtClean="0">
                <a:solidFill>
                  <a:srgbClr val="FF0000"/>
                </a:solidFill>
              </a:rPr>
              <a:t>A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err="1" smtClean="0">
                <a:solidFill>
                  <a:srgbClr val="FF0000"/>
                </a:solidFill>
              </a:rPr>
              <a:t>i,j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dirty="0" smtClean="0">
                <a:solidFill>
                  <a:srgbClr val="FF0000"/>
                </a:solidFill>
              </a:rPr>
              <a:t>u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err="1" smtClean="0">
                <a:solidFill>
                  <a:srgbClr val="FF0000"/>
                </a:solidFill>
              </a:rPr>
              <a:t>i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dirty="0" smtClean="0">
                <a:solidFill>
                  <a:srgbClr val="FF0000"/>
                </a:solidFill>
              </a:rPr>
              <a:t>u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</a:rPr>
              <a:t>j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</a:p>
          <a:p>
            <a:pPr>
              <a:defRPr/>
            </a:pPr>
            <a:endParaRPr lang="en-US" sz="1000" dirty="0" smtClean="0">
              <a:solidFill>
                <a:srgbClr val="FF0000"/>
              </a:solidFill>
            </a:endParaRPr>
          </a:p>
        </p:txBody>
      </p:sp>
      <p:grpSp>
        <p:nvGrpSpPr>
          <p:cNvPr id="4" name="Group 157"/>
          <p:cNvGrpSpPr/>
          <p:nvPr/>
        </p:nvGrpSpPr>
        <p:grpSpPr>
          <a:xfrm>
            <a:off x="3581400" y="1524000"/>
            <a:ext cx="1371600" cy="1828800"/>
            <a:chOff x="3581400" y="1524000"/>
            <a:chExt cx="1371600" cy="1828800"/>
          </a:xfrm>
        </p:grpSpPr>
        <p:sp>
          <p:nvSpPr>
            <p:cNvPr id="150" name="Oval 149"/>
            <p:cNvSpPr/>
            <p:nvPr/>
          </p:nvSpPr>
          <p:spPr>
            <a:xfrm>
              <a:off x="3581400" y="1524000"/>
              <a:ext cx="1371600" cy="10668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2" name="Straight Arrow Connector 151"/>
            <p:cNvCxnSpPr/>
            <p:nvPr/>
          </p:nvCxnSpPr>
          <p:spPr>
            <a:xfrm rot="5400000">
              <a:off x="3695700" y="2933700"/>
              <a:ext cx="762000" cy="762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58"/>
          <p:cNvGrpSpPr/>
          <p:nvPr/>
        </p:nvGrpSpPr>
        <p:grpSpPr>
          <a:xfrm>
            <a:off x="5562600" y="1524000"/>
            <a:ext cx="2514600" cy="2513806"/>
            <a:chOff x="6019800" y="1524000"/>
            <a:chExt cx="2514600" cy="2513806"/>
          </a:xfrm>
        </p:grpSpPr>
        <p:sp>
          <p:nvSpPr>
            <p:cNvPr id="153" name="Oval 152"/>
            <p:cNvSpPr/>
            <p:nvPr/>
          </p:nvSpPr>
          <p:spPr>
            <a:xfrm>
              <a:off x="6172200" y="1524000"/>
              <a:ext cx="2362200" cy="10668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4" name="Straight Arrow Connector 153"/>
            <p:cNvCxnSpPr/>
            <p:nvPr/>
          </p:nvCxnSpPr>
          <p:spPr>
            <a:xfrm rot="10800000" flipV="1">
              <a:off x="6019800" y="2590800"/>
              <a:ext cx="1524794" cy="144700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TextBox 167"/>
          <p:cNvSpPr txBox="1"/>
          <p:nvPr/>
        </p:nvSpPr>
        <p:spPr>
          <a:xfrm>
            <a:off x="141950" y="6324600"/>
            <a:ext cx="2525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Original Graph</a:t>
            </a:r>
            <a:endParaRPr lang="en-US" sz="2800" dirty="0"/>
          </a:p>
        </p:txBody>
      </p:sp>
      <p:grpSp>
        <p:nvGrpSpPr>
          <p:cNvPr id="6" name="Group 172"/>
          <p:cNvGrpSpPr/>
          <p:nvPr/>
        </p:nvGrpSpPr>
        <p:grpSpPr>
          <a:xfrm>
            <a:off x="3188117" y="4206240"/>
            <a:ext cx="2222083" cy="2641580"/>
            <a:chOff x="3188117" y="4206240"/>
            <a:chExt cx="2222083" cy="2641580"/>
          </a:xfrm>
        </p:grpSpPr>
        <p:grpSp>
          <p:nvGrpSpPr>
            <p:cNvPr id="7" name="Group 166"/>
            <p:cNvGrpSpPr/>
            <p:nvPr/>
          </p:nvGrpSpPr>
          <p:grpSpPr>
            <a:xfrm>
              <a:off x="3200400" y="4206240"/>
              <a:ext cx="2165154" cy="2194560"/>
              <a:chOff x="5791200" y="4267200"/>
              <a:chExt cx="2165154" cy="2194560"/>
            </a:xfrm>
          </p:grpSpPr>
          <p:pic>
            <p:nvPicPr>
              <p:cNvPr id="905219" name="Picture 3"/>
              <p:cNvPicPr>
                <a:picLocks noChangeAspect="1" noChangeArrowheads="1"/>
              </p:cNvPicPr>
              <p:nvPr/>
            </p:nvPicPr>
            <p:blipFill>
              <a:blip r:embed="rId4"/>
              <a:srcRect t="5866"/>
              <a:stretch>
                <a:fillRect/>
              </a:stretch>
            </p:blipFill>
            <p:spPr bwMode="auto">
              <a:xfrm>
                <a:off x="5791200" y="4267200"/>
                <a:ext cx="2165154" cy="21945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1" name="Freeform 160"/>
              <p:cNvSpPr/>
              <p:nvPr/>
            </p:nvSpPr>
            <p:spPr>
              <a:xfrm>
                <a:off x="6400800" y="4953000"/>
                <a:ext cx="990600" cy="1143000"/>
              </a:xfrm>
              <a:custGeom>
                <a:avLst/>
                <a:gdLst>
                  <a:gd name="connsiteX0" fmla="*/ 538615 w 2023158"/>
                  <a:gd name="connsiteY0" fmla="*/ 711855 h 2095812"/>
                  <a:gd name="connsiteX1" fmla="*/ 563329 w 2023158"/>
                  <a:gd name="connsiteY1" fmla="*/ 600644 h 2095812"/>
                  <a:gd name="connsiteX2" fmla="*/ 588042 w 2023158"/>
                  <a:gd name="connsiteY2" fmla="*/ 563574 h 2095812"/>
                  <a:gd name="connsiteX3" fmla="*/ 625112 w 2023158"/>
                  <a:gd name="connsiteY3" fmla="*/ 489433 h 2095812"/>
                  <a:gd name="connsiteX4" fmla="*/ 662183 w 2023158"/>
                  <a:gd name="connsiteY4" fmla="*/ 365866 h 2095812"/>
                  <a:gd name="connsiteX5" fmla="*/ 686896 w 2023158"/>
                  <a:gd name="connsiteY5" fmla="*/ 328796 h 2095812"/>
                  <a:gd name="connsiteX6" fmla="*/ 723966 w 2023158"/>
                  <a:gd name="connsiteY6" fmla="*/ 316439 h 2095812"/>
                  <a:gd name="connsiteX7" fmla="*/ 773393 w 2023158"/>
                  <a:gd name="connsiteY7" fmla="*/ 229942 h 2095812"/>
                  <a:gd name="connsiteX8" fmla="*/ 822820 w 2023158"/>
                  <a:gd name="connsiteY8" fmla="*/ 168158 h 2095812"/>
                  <a:gd name="connsiteX9" fmla="*/ 847534 w 2023158"/>
                  <a:gd name="connsiteY9" fmla="*/ 118731 h 2095812"/>
                  <a:gd name="connsiteX10" fmla="*/ 909318 w 2023158"/>
                  <a:gd name="connsiteY10" fmla="*/ 44590 h 2095812"/>
                  <a:gd name="connsiteX11" fmla="*/ 946388 w 2023158"/>
                  <a:gd name="connsiteY11" fmla="*/ 19877 h 2095812"/>
                  <a:gd name="connsiteX12" fmla="*/ 1008172 w 2023158"/>
                  <a:gd name="connsiteY12" fmla="*/ 7520 h 2095812"/>
                  <a:gd name="connsiteX13" fmla="*/ 1255307 w 2023158"/>
                  <a:gd name="connsiteY13" fmla="*/ 32233 h 2095812"/>
                  <a:gd name="connsiteX14" fmla="*/ 1329448 w 2023158"/>
                  <a:gd name="connsiteY14" fmla="*/ 106374 h 2095812"/>
                  <a:gd name="connsiteX15" fmla="*/ 1366518 w 2023158"/>
                  <a:gd name="connsiteY15" fmla="*/ 131088 h 2095812"/>
                  <a:gd name="connsiteX16" fmla="*/ 1403588 w 2023158"/>
                  <a:gd name="connsiteY16" fmla="*/ 180515 h 2095812"/>
                  <a:gd name="connsiteX17" fmla="*/ 1440658 w 2023158"/>
                  <a:gd name="connsiteY17" fmla="*/ 205228 h 2095812"/>
                  <a:gd name="connsiteX18" fmla="*/ 1514799 w 2023158"/>
                  <a:gd name="connsiteY18" fmla="*/ 254655 h 2095812"/>
                  <a:gd name="connsiteX19" fmla="*/ 1613653 w 2023158"/>
                  <a:gd name="connsiteY19" fmla="*/ 328796 h 2095812"/>
                  <a:gd name="connsiteX20" fmla="*/ 1650723 w 2023158"/>
                  <a:gd name="connsiteY20" fmla="*/ 353509 h 2095812"/>
                  <a:gd name="connsiteX21" fmla="*/ 1687793 w 2023158"/>
                  <a:gd name="connsiteY21" fmla="*/ 365866 h 2095812"/>
                  <a:gd name="connsiteX22" fmla="*/ 1712507 w 2023158"/>
                  <a:gd name="connsiteY22" fmla="*/ 402936 h 2095812"/>
                  <a:gd name="connsiteX23" fmla="*/ 1786648 w 2023158"/>
                  <a:gd name="connsiteY23" fmla="*/ 477077 h 2095812"/>
                  <a:gd name="connsiteX24" fmla="*/ 1811361 w 2023158"/>
                  <a:gd name="connsiteY24" fmla="*/ 526504 h 2095812"/>
                  <a:gd name="connsiteX25" fmla="*/ 1860788 w 2023158"/>
                  <a:gd name="connsiteY25" fmla="*/ 600644 h 2095812"/>
                  <a:gd name="connsiteX26" fmla="*/ 1910215 w 2023158"/>
                  <a:gd name="connsiteY26" fmla="*/ 674785 h 2095812"/>
                  <a:gd name="connsiteX27" fmla="*/ 1934929 w 2023158"/>
                  <a:gd name="connsiteY27" fmla="*/ 711855 h 2095812"/>
                  <a:gd name="connsiteX28" fmla="*/ 1971999 w 2023158"/>
                  <a:gd name="connsiteY28" fmla="*/ 773639 h 2095812"/>
                  <a:gd name="connsiteX29" fmla="*/ 2009069 w 2023158"/>
                  <a:gd name="connsiteY29" fmla="*/ 847779 h 2095812"/>
                  <a:gd name="connsiteX30" fmla="*/ 2021426 w 2023158"/>
                  <a:gd name="connsiteY30" fmla="*/ 1094915 h 2095812"/>
                  <a:gd name="connsiteX31" fmla="*/ 2009069 w 2023158"/>
                  <a:gd name="connsiteY31" fmla="*/ 1576828 h 2095812"/>
                  <a:gd name="connsiteX32" fmla="*/ 1984356 w 2023158"/>
                  <a:gd name="connsiteY32" fmla="*/ 1650969 h 2095812"/>
                  <a:gd name="connsiteX33" fmla="*/ 1959642 w 2023158"/>
                  <a:gd name="connsiteY33" fmla="*/ 1688039 h 2095812"/>
                  <a:gd name="connsiteX34" fmla="*/ 1910215 w 2023158"/>
                  <a:gd name="connsiteY34" fmla="*/ 1762179 h 2095812"/>
                  <a:gd name="connsiteX35" fmla="*/ 1885502 w 2023158"/>
                  <a:gd name="connsiteY35" fmla="*/ 1799250 h 2095812"/>
                  <a:gd name="connsiteX36" fmla="*/ 1811361 w 2023158"/>
                  <a:gd name="connsiteY36" fmla="*/ 1848677 h 2095812"/>
                  <a:gd name="connsiteX37" fmla="*/ 1786648 w 2023158"/>
                  <a:gd name="connsiteY37" fmla="*/ 1885747 h 2095812"/>
                  <a:gd name="connsiteX38" fmla="*/ 1663080 w 2023158"/>
                  <a:gd name="connsiteY38" fmla="*/ 1922817 h 2095812"/>
                  <a:gd name="connsiteX39" fmla="*/ 1588939 w 2023158"/>
                  <a:gd name="connsiteY39" fmla="*/ 1947531 h 2095812"/>
                  <a:gd name="connsiteX40" fmla="*/ 1514799 w 2023158"/>
                  <a:gd name="connsiteY40" fmla="*/ 1972244 h 2095812"/>
                  <a:gd name="connsiteX41" fmla="*/ 1477729 w 2023158"/>
                  <a:gd name="connsiteY41" fmla="*/ 1984601 h 2095812"/>
                  <a:gd name="connsiteX42" fmla="*/ 1378875 w 2023158"/>
                  <a:gd name="connsiteY42" fmla="*/ 2009315 h 2095812"/>
                  <a:gd name="connsiteX43" fmla="*/ 1267664 w 2023158"/>
                  <a:gd name="connsiteY43" fmla="*/ 2046385 h 2095812"/>
                  <a:gd name="connsiteX44" fmla="*/ 1168810 w 2023158"/>
                  <a:gd name="connsiteY44" fmla="*/ 2058742 h 2095812"/>
                  <a:gd name="connsiteX45" fmla="*/ 1094669 w 2023158"/>
                  <a:gd name="connsiteY45" fmla="*/ 2071098 h 2095812"/>
                  <a:gd name="connsiteX46" fmla="*/ 1045242 w 2023158"/>
                  <a:gd name="connsiteY46" fmla="*/ 2083455 h 2095812"/>
                  <a:gd name="connsiteX47" fmla="*/ 946388 w 2023158"/>
                  <a:gd name="connsiteY47" fmla="*/ 2095812 h 2095812"/>
                  <a:gd name="connsiteX48" fmla="*/ 489188 w 2023158"/>
                  <a:gd name="connsiteY48" fmla="*/ 2083455 h 2095812"/>
                  <a:gd name="connsiteX49" fmla="*/ 353264 w 2023158"/>
                  <a:gd name="connsiteY49" fmla="*/ 2046385 h 2095812"/>
                  <a:gd name="connsiteX50" fmla="*/ 266766 w 2023158"/>
                  <a:gd name="connsiteY50" fmla="*/ 2021671 h 2095812"/>
                  <a:gd name="connsiteX51" fmla="*/ 192626 w 2023158"/>
                  <a:gd name="connsiteY51" fmla="*/ 1959888 h 2095812"/>
                  <a:gd name="connsiteX52" fmla="*/ 130842 w 2023158"/>
                  <a:gd name="connsiteY52" fmla="*/ 1898104 h 2095812"/>
                  <a:gd name="connsiteX53" fmla="*/ 69058 w 2023158"/>
                  <a:gd name="connsiteY53" fmla="*/ 1786893 h 2095812"/>
                  <a:gd name="connsiteX54" fmla="*/ 44345 w 2023158"/>
                  <a:gd name="connsiteY54" fmla="*/ 1737466 h 2095812"/>
                  <a:gd name="connsiteX55" fmla="*/ 7275 w 2023158"/>
                  <a:gd name="connsiteY55" fmla="*/ 1613898 h 2095812"/>
                  <a:gd name="connsiteX56" fmla="*/ 31988 w 2023158"/>
                  <a:gd name="connsiteY56" fmla="*/ 1292623 h 2095812"/>
                  <a:gd name="connsiteX57" fmla="*/ 56702 w 2023158"/>
                  <a:gd name="connsiteY57" fmla="*/ 1243196 h 2095812"/>
                  <a:gd name="connsiteX58" fmla="*/ 106129 w 2023158"/>
                  <a:gd name="connsiteY58" fmla="*/ 1107271 h 2095812"/>
                  <a:gd name="connsiteX59" fmla="*/ 143199 w 2023158"/>
                  <a:gd name="connsiteY59" fmla="*/ 1082558 h 2095812"/>
                  <a:gd name="connsiteX60" fmla="*/ 204983 w 2023158"/>
                  <a:gd name="connsiteY60" fmla="*/ 1008417 h 2095812"/>
                  <a:gd name="connsiteX61" fmla="*/ 242053 w 2023158"/>
                  <a:gd name="connsiteY61" fmla="*/ 983704 h 2095812"/>
                  <a:gd name="connsiteX62" fmla="*/ 266766 w 2023158"/>
                  <a:gd name="connsiteY62" fmla="*/ 934277 h 2095812"/>
                  <a:gd name="connsiteX63" fmla="*/ 340907 w 2023158"/>
                  <a:gd name="connsiteY63" fmla="*/ 872493 h 2095812"/>
                  <a:gd name="connsiteX64" fmla="*/ 353264 w 2023158"/>
                  <a:gd name="connsiteY64" fmla="*/ 835423 h 2095812"/>
                  <a:gd name="connsiteX65" fmla="*/ 427404 w 2023158"/>
                  <a:gd name="connsiteY65" fmla="*/ 785996 h 2095812"/>
                  <a:gd name="connsiteX66" fmla="*/ 439761 w 2023158"/>
                  <a:gd name="connsiteY66" fmla="*/ 748925 h 2095812"/>
                  <a:gd name="connsiteX67" fmla="*/ 476831 w 2023158"/>
                  <a:gd name="connsiteY67" fmla="*/ 736569 h 2095812"/>
                  <a:gd name="connsiteX68" fmla="*/ 513902 w 2023158"/>
                  <a:gd name="connsiteY68" fmla="*/ 711855 h 2095812"/>
                  <a:gd name="connsiteX69" fmla="*/ 538615 w 2023158"/>
                  <a:gd name="connsiteY69" fmla="*/ 711855 h 20958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2023158" h="2095812">
                    <a:moveTo>
                      <a:pt x="538615" y="711855"/>
                    </a:moveTo>
                    <a:cubicBezTo>
                      <a:pt x="546853" y="693320"/>
                      <a:pt x="551320" y="636670"/>
                      <a:pt x="563329" y="600644"/>
                    </a:cubicBezTo>
                    <a:cubicBezTo>
                      <a:pt x="568025" y="586555"/>
                      <a:pt x="581401" y="576857"/>
                      <a:pt x="588042" y="563574"/>
                    </a:cubicBezTo>
                    <a:cubicBezTo>
                      <a:pt x="639204" y="461251"/>
                      <a:pt x="554284" y="595679"/>
                      <a:pt x="625112" y="489433"/>
                    </a:cubicBezTo>
                    <a:cubicBezTo>
                      <a:pt x="632020" y="461802"/>
                      <a:pt x="650149" y="383918"/>
                      <a:pt x="662183" y="365866"/>
                    </a:cubicBezTo>
                    <a:cubicBezTo>
                      <a:pt x="670421" y="353509"/>
                      <a:pt x="675300" y="338073"/>
                      <a:pt x="686896" y="328796"/>
                    </a:cubicBezTo>
                    <a:cubicBezTo>
                      <a:pt x="697067" y="320659"/>
                      <a:pt x="711609" y="320558"/>
                      <a:pt x="723966" y="316439"/>
                    </a:cubicBezTo>
                    <a:cubicBezTo>
                      <a:pt x="750101" y="211900"/>
                      <a:pt x="714498" y="318285"/>
                      <a:pt x="773393" y="229942"/>
                    </a:cubicBezTo>
                    <a:cubicBezTo>
                      <a:pt x="821141" y="158319"/>
                      <a:pt x="739916" y="223427"/>
                      <a:pt x="822820" y="168158"/>
                    </a:cubicBezTo>
                    <a:cubicBezTo>
                      <a:pt x="831058" y="151682"/>
                      <a:pt x="838395" y="134724"/>
                      <a:pt x="847534" y="118731"/>
                    </a:cubicBezTo>
                    <a:cubicBezTo>
                      <a:pt x="865206" y="87806"/>
                      <a:pt x="881440" y="67822"/>
                      <a:pt x="909318" y="44590"/>
                    </a:cubicBezTo>
                    <a:cubicBezTo>
                      <a:pt x="920727" y="35083"/>
                      <a:pt x="932483" y="25091"/>
                      <a:pt x="946388" y="19877"/>
                    </a:cubicBezTo>
                    <a:cubicBezTo>
                      <a:pt x="966053" y="12503"/>
                      <a:pt x="987577" y="11639"/>
                      <a:pt x="1008172" y="7520"/>
                    </a:cubicBezTo>
                    <a:cubicBezTo>
                      <a:pt x="1020422" y="8241"/>
                      <a:pt x="1190841" y="0"/>
                      <a:pt x="1255307" y="32233"/>
                    </a:cubicBezTo>
                    <a:cubicBezTo>
                      <a:pt x="1313546" y="61352"/>
                      <a:pt x="1277874" y="54800"/>
                      <a:pt x="1329448" y="106374"/>
                    </a:cubicBezTo>
                    <a:cubicBezTo>
                      <a:pt x="1339949" y="116875"/>
                      <a:pt x="1356017" y="120587"/>
                      <a:pt x="1366518" y="131088"/>
                    </a:cubicBezTo>
                    <a:cubicBezTo>
                      <a:pt x="1381080" y="145651"/>
                      <a:pt x="1389025" y="165952"/>
                      <a:pt x="1403588" y="180515"/>
                    </a:cubicBezTo>
                    <a:cubicBezTo>
                      <a:pt x="1414089" y="191016"/>
                      <a:pt x="1429249" y="195721"/>
                      <a:pt x="1440658" y="205228"/>
                    </a:cubicBezTo>
                    <a:cubicBezTo>
                      <a:pt x="1502366" y="256650"/>
                      <a:pt x="1449652" y="232939"/>
                      <a:pt x="1514799" y="254655"/>
                    </a:cubicBezTo>
                    <a:cubicBezTo>
                      <a:pt x="1547750" y="279369"/>
                      <a:pt x="1579381" y="305949"/>
                      <a:pt x="1613653" y="328796"/>
                    </a:cubicBezTo>
                    <a:cubicBezTo>
                      <a:pt x="1626010" y="337034"/>
                      <a:pt x="1637440" y="346868"/>
                      <a:pt x="1650723" y="353509"/>
                    </a:cubicBezTo>
                    <a:cubicBezTo>
                      <a:pt x="1662373" y="359334"/>
                      <a:pt x="1675436" y="361747"/>
                      <a:pt x="1687793" y="365866"/>
                    </a:cubicBezTo>
                    <a:cubicBezTo>
                      <a:pt x="1696031" y="378223"/>
                      <a:pt x="1702640" y="391836"/>
                      <a:pt x="1712507" y="402936"/>
                    </a:cubicBezTo>
                    <a:cubicBezTo>
                      <a:pt x="1735727" y="429058"/>
                      <a:pt x="1786648" y="477077"/>
                      <a:pt x="1786648" y="477077"/>
                    </a:cubicBezTo>
                    <a:cubicBezTo>
                      <a:pt x="1794886" y="493553"/>
                      <a:pt x="1801884" y="510709"/>
                      <a:pt x="1811361" y="526504"/>
                    </a:cubicBezTo>
                    <a:cubicBezTo>
                      <a:pt x="1826642" y="551973"/>
                      <a:pt x="1844312" y="575931"/>
                      <a:pt x="1860788" y="600644"/>
                    </a:cubicBezTo>
                    <a:lnTo>
                      <a:pt x="1910215" y="674785"/>
                    </a:lnTo>
                    <a:cubicBezTo>
                      <a:pt x="1918453" y="687142"/>
                      <a:pt x="1927288" y="699120"/>
                      <a:pt x="1934929" y="711855"/>
                    </a:cubicBezTo>
                    <a:cubicBezTo>
                      <a:pt x="1947286" y="732450"/>
                      <a:pt x="1961258" y="752157"/>
                      <a:pt x="1971999" y="773639"/>
                    </a:cubicBezTo>
                    <a:cubicBezTo>
                      <a:pt x="2023158" y="875956"/>
                      <a:pt x="1938245" y="741542"/>
                      <a:pt x="2009069" y="847779"/>
                    </a:cubicBezTo>
                    <a:cubicBezTo>
                      <a:pt x="2013188" y="930158"/>
                      <a:pt x="2021426" y="1012433"/>
                      <a:pt x="2021426" y="1094915"/>
                    </a:cubicBezTo>
                    <a:cubicBezTo>
                      <a:pt x="2021426" y="1255605"/>
                      <a:pt x="2019758" y="1416493"/>
                      <a:pt x="2009069" y="1576828"/>
                    </a:cubicBezTo>
                    <a:cubicBezTo>
                      <a:pt x="2007336" y="1602821"/>
                      <a:pt x="1998806" y="1629294"/>
                      <a:pt x="1984356" y="1650969"/>
                    </a:cubicBezTo>
                    <a:lnTo>
                      <a:pt x="1959642" y="1688039"/>
                    </a:lnTo>
                    <a:cubicBezTo>
                      <a:pt x="1937177" y="1777898"/>
                      <a:pt x="1967105" y="1705288"/>
                      <a:pt x="1910215" y="1762179"/>
                    </a:cubicBezTo>
                    <a:cubicBezTo>
                      <a:pt x="1899714" y="1772680"/>
                      <a:pt x="1896679" y="1789470"/>
                      <a:pt x="1885502" y="1799250"/>
                    </a:cubicBezTo>
                    <a:cubicBezTo>
                      <a:pt x="1863149" y="1818809"/>
                      <a:pt x="1811361" y="1848677"/>
                      <a:pt x="1811361" y="1848677"/>
                    </a:cubicBezTo>
                    <a:cubicBezTo>
                      <a:pt x="1803123" y="1861034"/>
                      <a:pt x="1799241" y="1877876"/>
                      <a:pt x="1786648" y="1885747"/>
                    </a:cubicBezTo>
                    <a:cubicBezTo>
                      <a:pt x="1759757" y="1902554"/>
                      <a:pt x="1696474" y="1912799"/>
                      <a:pt x="1663080" y="1922817"/>
                    </a:cubicBezTo>
                    <a:cubicBezTo>
                      <a:pt x="1638128" y="1930302"/>
                      <a:pt x="1613653" y="1939293"/>
                      <a:pt x="1588939" y="1947531"/>
                    </a:cubicBezTo>
                    <a:lnTo>
                      <a:pt x="1514799" y="1972244"/>
                    </a:lnTo>
                    <a:cubicBezTo>
                      <a:pt x="1502442" y="1976363"/>
                      <a:pt x="1490365" y="1981442"/>
                      <a:pt x="1477729" y="1984601"/>
                    </a:cubicBezTo>
                    <a:cubicBezTo>
                      <a:pt x="1444778" y="1992839"/>
                      <a:pt x="1410411" y="1996701"/>
                      <a:pt x="1378875" y="2009315"/>
                    </a:cubicBezTo>
                    <a:cubicBezTo>
                      <a:pt x="1334419" y="2027097"/>
                      <a:pt x="1313270" y="2038784"/>
                      <a:pt x="1267664" y="2046385"/>
                    </a:cubicBezTo>
                    <a:cubicBezTo>
                      <a:pt x="1234908" y="2051844"/>
                      <a:pt x="1201684" y="2054046"/>
                      <a:pt x="1168810" y="2058742"/>
                    </a:cubicBezTo>
                    <a:cubicBezTo>
                      <a:pt x="1144007" y="2062285"/>
                      <a:pt x="1119237" y="2066185"/>
                      <a:pt x="1094669" y="2071098"/>
                    </a:cubicBezTo>
                    <a:cubicBezTo>
                      <a:pt x="1078016" y="2074429"/>
                      <a:pt x="1061994" y="2080663"/>
                      <a:pt x="1045242" y="2083455"/>
                    </a:cubicBezTo>
                    <a:cubicBezTo>
                      <a:pt x="1012486" y="2088914"/>
                      <a:pt x="979339" y="2091693"/>
                      <a:pt x="946388" y="2095812"/>
                    </a:cubicBezTo>
                    <a:cubicBezTo>
                      <a:pt x="793988" y="2091693"/>
                      <a:pt x="641471" y="2090707"/>
                      <a:pt x="489188" y="2083455"/>
                    </a:cubicBezTo>
                    <a:cubicBezTo>
                      <a:pt x="448437" y="2081514"/>
                      <a:pt x="389558" y="2058483"/>
                      <a:pt x="353264" y="2046385"/>
                    </a:cubicBezTo>
                    <a:cubicBezTo>
                      <a:pt x="300080" y="2028657"/>
                      <a:pt x="328832" y="2037188"/>
                      <a:pt x="266766" y="2021671"/>
                    </a:cubicBezTo>
                    <a:cubicBezTo>
                      <a:pt x="230316" y="1997371"/>
                      <a:pt x="222358" y="1995567"/>
                      <a:pt x="192626" y="1959888"/>
                    </a:cubicBezTo>
                    <a:cubicBezTo>
                      <a:pt x="141140" y="1898104"/>
                      <a:pt x="198803" y="1943411"/>
                      <a:pt x="130842" y="1898104"/>
                    </a:cubicBezTo>
                    <a:cubicBezTo>
                      <a:pt x="96669" y="1795584"/>
                      <a:pt x="154040" y="1956861"/>
                      <a:pt x="69058" y="1786893"/>
                    </a:cubicBezTo>
                    <a:cubicBezTo>
                      <a:pt x="60820" y="1770417"/>
                      <a:pt x="51186" y="1754569"/>
                      <a:pt x="44345" y="1737466"/>
                    </a:cubicBezTo>
                    <a:cubicBezTo>
                      <a:pt x="24286" y="1687319"/>
                      <a:pt x="19413" y="1662453"/>
                      <a:pt x="7275" y="1613898"/>
                    </a:cubicBezTo>
                    <a:cubicBezTo>
                      <a:pt x="7747" y="1603511"/>
                      <a:pt x="0" y="1377924"/>
                      <a:pt x="31988" y="1292623"/>
                    </a:cubicBezTo>
                    <a:cubicBezTo>
                      <a:pt x="38456" y="1275375"/>
                      <a:pt x="48464" y="1259672"/>
                      <a:pt x="56702" y="1243196"/>
                    </a:cubicBezTo>
                    <a:cubicBezTo>
                      <a:pt x="68415" y="1196341"/>
                      <a:pt x="69833" y="1143567"/>
                      <a:pt x="106129" y="1107271"/>
                    </a:cubicBezTo>
                    <a:cubicBezTo>
                      <a:pt x="116630" y="1096770"/>
                      <a:pt x="130842" y="1090796"/>
                      <a:pt x="143199" y="1082558"/>
                    </a:cubicBezTo>
                    <a:cubicBezTo>
                      <a:pt x="167499" y="1046108"/>
                      <a:pt x="169304" y="1038150"/>
                      <a:pt x="204983" y="1008417"/>
                    </a:cubicBezTo>
                    <a:cubicBezTo>
                      <a:pt x="216392" y="998910"/>
                      <a:pt x="229696" y="991942"/>
                      <a:pt x="242053" y="983704"/>
                    </a:cubicBezTo>
                    <a:cubicBezTo>
                      <a:pt x="250291" y="967228"/>
                      <a:pt x="256059" y="949266"/>
                      <a:pt x="266766" y="934277"/>
                    </a:cubicBezTo>
                    <a:cubicBezTo>
                      <a:pt x="288390" y="904004"/>
                      <a:pt x="311348" y="892199"/>
                      <a:pt x="340907" y="872493"/>
                    </a:cubicBezTo>
                    <a:cubicBezTo>
                      <a:pt x="345026" y="860136"/>
                      <a:pt x="344054" y="844633"/>
                      <a:pt x="353264" y="835423"/>
                    </a:cubicBezTo>
                    <a:cubicBezTo>
                      <a:pt x="374266" y="814421"/>
                      <a:pt x="427404" y="785996"/>
                      <a:pt x="427404" y="785996"/>
                    </a:cubicBezTo>
                    <a:cubicBezTo>
                      <a:pt x="431523" y="773639"/>
                      <a:pt x="430551" y="758135"/>
                      <a:pt x="439761" y="748925"/>
                    </a:cubicBezTo>
                    <a:cubicBezTo>
                      <a:pt x="448971" y="739715"/>
                      <a:pt x="465181" y="742394"/>
                      <a:pt x="476831" y="736569"/>
                    </a:cubicBezTo>
                    <a:cubicBezTo>
                      <a:pt x="490114" y="729927"/>
                      <a:pt x="500619" y="718497"/>
                      <a:pt x="513902" y="711855"/>
                    </a:cubicBezTo>
                    <a:cubicBezTo>
                      <a:pt x="525552" y="706030"/>
                      <a:pt x="530377" y="730390"/>
                      <a:pt x="538615" y="711855"/>
                    </a:cubicBezTo>
                    <a:close/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9" name="TextBox 168"/>
            <p:cNvSpPr txBox="1"/>
            <p:nvPr/>
          </p:nvSpPr>
          <p:spPr>
            <a:xfrm>
              <a:off x="3188117" y="6324600"/>
              <a:ext cx="22220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Select by C1</a:t>
              </a:r>
              <a:endParaRPr lang="en-US" sz="2800" dirty="0"/>
            </a:p>
          </p:txBody>
        </p:sp>
      </p:grpSp>
      <p:grpSp>
        <p:nvGrpSpPr>
          <p:cNvPr id="8" name="Group 173"/>
          <p:cNvGrpSpPr/>
          <p:nvPr/>
        </p:nvGrpSpPr>
        <p:grpSpPr>
          <a:xfrm>
            <a:off x="6023262" y="4206240"/>
            <a:ext cx="2892138" cy="2651760"/>
            <a:chOff x="6023262" y="4206240"/>
            <a:chExt cx="2892138" cy="2651760"/>
          </a:xfrm>
        </p:grpSpPr>
        <p:grpSp>
          <p:nvGrpSpPr>
            <p:cNvPr id="9" name="Group 165"/>
            <p:cNvGrpSpPr/>
            <p:nvPr/>
          </p:nvGrpSpPr>
          <p:grpSpPr>
            <a:xfrm>
              <a:off x="6248400" y="4206240"/>
              <a:ext cx="2200363" cy="2194560"/>
              <a:chOff x="3133637" y="4343400"/>
              <a:chExt cx="2200363" cy="2194560"/>
            </a:xfrm>
          </p:grpSpPr>
          <p:pic>
            <p:nvPicPr>
              <p:cNvPr id="905218" name="Picture 2"/>
              <p:cNvPicPr>
                <a:picLocks noChangeAspect="1" noChangeArrowheads="1"/>
              </p:cNvPicPr>
              <p:nvPr/>
            </p:nvPicPr>
            <p:blipFill>
              <a:blip r:embed="rId5"/>
              <a:srcRect t="4043"/>
              <a:stretch>
                <a:fillRect/>
              </a:stretch>
            </p:blipFill>
            <p:spPr bwMode="auto">
              <a:xfrm>
                <a:off x="3133637" y="4343400"/>
                <a:ext cx="2200363" cy="21945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0" name="Freeform 159"/>
              <p:cNvSpPr/>
              <p:nvPr/>
            </p:nvSpPr>
            <p:spPr>
              <a:xfrm>
                <a:off x="3276601" y="5943599"/>
                <a:ext cx="457199" cy="381001"/>
              </a:xfrm>
              <a:custGeom>
                <a:avLst/>
                <a:gdLst>
                  <a:gd name="connsiteX0" fmla="*/ 86497 w 643693"/>
                  <a:gd name="connsiteY0" fmla="*/ 166988 h 809539"/>
                  <a:gd name="connsiteX1" fmla="*/ 197708 w 643693"/>
                  <a:gd name="connsiteY1" fmla="*/ 80490 h 809539"/>
                  <a:gd name="connsiteX2" fmla="*/ 296562 w 643693"/>
                  <a:gd name="connsiteY2" fmla="*/ 43420 h 809539"/>
                  <a:gd name="connsiteX3" fmla="*/ 383060 w 643693"/>
                  <a:gd name="connsiteY3" fmla="*/ 6350 h 809539"/>
                  <a:gd name="connsiteX4" fmla="*/ 580768 w 643693"/>
                  <a:gd name="connsiteY4" fmla="*/ 43420 h 809539"/>
                  <a:gd name="connsiteX5" fmla="*/ 605481 w 643693"/>
                  <a:gd name="connsiteY5" fmla="*/ 80490 h 809539"/>
                  <a:gd name="connsiteX6" fmla="*/ 605481 w 643693"/>
                  <a:gd name="connsiteY6" fmla="*/ 537690 h 809539"/>
                  <a:gd name="connsiteX7" fmla="*/ 556054 w 643693"/>
                  <a:gd name="connsiteY7" fmla="*/ 611831 h 809539"/>
                  <a:gd name="connsiteX8" fmla="*/ 531341 w 643693"/>
                  <a:gd name="connsiteY8" fmla="*/ 685971 h 809539"/>
                  <a:gd name="connsiteX9" fmla="*/ 383060 w 643693"/>
                  <a:gd name="connsiteY9" fmla="*/ 784825 h 809539"/>
                  <a:gd name="connsiteX10" fmla="*/ 345989 w 643693"/>
                  <a:gd name="connsiteY10" fmla="*/ 797182 h 809539"/>
                  <a:gd name="connsiteX11" fmla="*/ 308919 w 643693"/>
                  <a:gd name="connsiteY11" fmla="*/ 809539 h 809539"/>
                  <a:gd name="connsiteX12" fmla="*/ 160638 w 643693"/>
                  <a:gd name="connsiteY12" fmla="*/ 784825 h 809539"/>
                  <a:gd name="connsiteX13" fmla="*/ 98854 w 643693"/>
                  <a:gd name="connsiteY13" fmla="*/ 772469 h 809539"/>
                  <a:gd name="connsiteX14" fmla="*/ 74141 w 643693"/>
                  <a:gd name="connsiteY14" fmla="*/ 735398 h 809539"/>
                  <a:gd name="connsiteX15" fmla="*/ 37070 w 643693"/>
                  <a:gd name="connsiteY15" fmla="*/ 698328 h 809539"/>
                  <a:gd name="connsiteX16" fmla="*/ 0 w 643693"/>
                  <a:gd name="connsiteY16" fmla="*/ 624188 h 809539"/>
                  <a:gd name="connsiteX17" fmla="*/ 12357 w 643693"/>
                  <a:gd name="connsiteY17" fmla="*/ 339982 h 809539"/>
                  <a:gd name="connsiteX18" fmla="*/ 24714 w 643693"/>
                  <a:gd name="connsiteY18" fmla="*/ 204058 h 809539"/>
                  <a:gd name="connsiteX19" fmla="*/ 61784 w 643693"/>
                  <a:gd name="connsiteY19" fmla="*/ 191701 h 809539"/>
                  <a:gd name="connsiteX20" fmla="*/ 86497 w 643693"/>
                  <a:gd name="connsiteY20" fmla="*/ 166988 h 809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643693" h="809539">
                    <a:moveTo>
                      <a:pt x="86497" y="166988"/>
                    </a:moveTo>
                    <a:cubicBezTo>
                      <a:pt x="109151" y="148453"/>
                      <a:pt x="158204" y="105886"/>
                      <a:pt x="197708" y="80490"/>
                    </a:cubicBezTo>
                    <a:cubicBezTo>
                      <a:pt x="261435" y="39523"/>
                      <a:pt x="244410" y="69496"/>
                      <a:pt x="296562" y="43420"/>
                    </a:cubicBezTo>
                    <a:cubicBezTo>
                      <a:pt x="381896" y="754"/>
                      <a:pt x="280194" y="32067"/>
                      <a:pt x="383060" y="6350"/>
                    </a:cubicBezTo>
                    <a:cubicBezTo>
                      <a:pt x="437456" y="10883"/>
                      <a:pt x="528664" y="0"/>
                      <a:pt x="580768" y="43420"/>
                    </a:cubicBezTo>
                    <a:cubicBezTo>
                      <a:pt x="592177" y="52927"/>
                      <a:pt x="597243" y="68133"/>
                      <a:pt x="605481" y="80490"/>
                    </a:cubicBezTo>
                    <a:cubicBezTo>
                      <a:pt x="639687" y="251516"/>
                      <a:pt x="643693" y="247277"/>
                      <a:pt x="605481" y="537690"/>
                    </a:cubicBezTo>
                    <a:cubicBezTo>
                      <a:pt x="601606" y="567138"/>
                      <a:pt x="565447" y="583653"/>
                      <a:pt x="556054" y="611831"/>
                    </a:cubicBezTo>
                    <a:cubicBezTo>
                      <a:pt x="547816" y="636544"/>
                      <a:pt x="549761" y="667551"/>
                      <a:pt x="531341" y="685971"/>
                    </a:cubicBezTo>
                    <a:cubicBezTo>
                      <a:pt x="438779" y="778533"/>
                      <a:pt x="490357" y="749060"/>
                      <a:pt x="383060" y="784825"/>
                    </a:cubicBezTo>
                    <a:lnTo>
                      <a:pt x="345989" y="797182"/>
                    </a:lnTo>
                    <a:lnTo>
                      <a:pt x="308919" y="809539"/>
                    </a:lnTo>
                    <a:lnTo>
                      <a:pt x="160638" y="784825"/>
                    </a:lnTo>
                    <a:cubicBezTo>
                      <a:pt x="139955" y="781175"/>
                      <a:pt x="117089" y="782889"/>
                      <a:pt x="98854" y="772469"/>
                    </a:cubicBezTo>
                    <a:cubicBezTo>
                      <a:pt x="85960" y="765101"/>
                      <a:pt x="83648" y="746807"/>
                      <a:pt x="74141" y="735398"/>
                    </a:cubicBezTo>
                    <a:cubicBezTo>
                      <a:pt x="62954" y="721973"/>
                      <a:pt x="48257" y="711753"/>
                      <a:pt x="37070" y="698328"/>
                    </a:cubicBezTo>
                    <a:cubicBezTo>
                      <a:pt x="10456" y="666391"/>
                      <a:pt x="12384" y="661339"/>
                      <a:pt x="0" y="624188"/>
                    </a:cubicBezTo>
                    <a:cubicBezTo>
                      <a:pt x="4119" y="529453"/>
                      <a:pt x="6789" y="434643"/>
                      <a:pt x="12357" y="339982"/>
                    </a:cubicBezTo>
                    <a:cubicBezTo>
                      <a:pt x="15029" y="294566"/>
                      <a:pt x="10327" y="247218"/>
                      <a:pt x="24714" y="204058"/>
                    </a:cubicBezTo>
                    <a:cubicBezTo>
                      <a:pt x="28833" y="191701"/>
                      <a:pt x="49427" y="195820"/>
                      <a:pt x="61784" y="191701"/>
                    </a:cubicBezTo>
                    <a:cubicBezTo>
                      <a:pt x="88339" y="138590"/>
                      <a:pt x="63843" y="185523"/>
                      <a:pt x="86497" y="166988"/>
                    </a:cubicBezTo>
                    <a:close/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Freeform 162"/>
              <p:cNvSpPr/>
              <p:nvPr/>
            </p:nvSpPr>
            <p:spPr>
              <a:xfrm>
                <a:off x="4038601" y="5334000"/>
                <a:ext cx="457199" cy="381001"/>
              </a:xfrm>
              <a:custGeom>
                <a:avLst/>
                <a:gdLst>
                  <a:gd name="connsiteX0" fmla="*/ 86497 w 643693"/>
                  <a:gd name="connsiteY0" fmla="*/ 166988 h 809539"/>
                  <a:gd name="connsiteX1" fmla="*/ 197708 w 643693"/>
                  <a:gd name="connsiteY1" fmla="*/ 80490 h 809539"/>
                  <a:gd name="connsiteX2" fmla="*/ 296562 w 643693"/>
                  <a:gd name="connsiteY2" fmla="*/ 43420 h 809539"/>
                  <a:gd name="connsiteX3" fmla="*/ 383060 w 643693"/>
                  <a:gd name="connsiteY3" fmla="*/ 6350 h 809539"/>
                  <a:gd name="connsiteX4" fmla="*/ 580768 w 643693"/>
                  <a:gd name="connsiteY4" fmla="*/ 43420 h 809539"/>
                  <a:gd name="connsiteX5" fmla="*/ 605481 w 643693"/>
                  <a:gd name="connsiteY5" fmla="*/ 80490 h 809539"/>
                  <a:gd name="connsiteX6" fmla="*/ 605481 w 643693"/>
                  <a:gd name="connsiteY6" fmla="*/ 537690 h 809539"/>
                  <a:gd name="connsiteX7" fmla="*/ 556054 w 643693"/>
                  <a:gd name="connsiteY7" fmla="*/ 611831 h 809539"/>
                  <a:gd name="connsiteX8" fmla="*/ 531341 w 643693"/>
                  <a:gd name="connsiteY8" fmla="*/ 685971 h 809539"/>
                  <a:gd name="connsiteX9" fmla="*/ 383060 w 643693"/>
                  <a:gd name="connsiteY9" fmla="*/ 784825 h 809539"/>
                  <a:gd name="connsiteX10" fmla="*/ 345989 w 643693"/>
                  <a:gd name="connsiteY10" fmla="*/ 797182 h 809539"/>
                  <a:gd name="connsiteX11" fmla="*/ 308919 w 643693"/>
                  <a:gd name="connsiteY11" fmla="*/ 809539 h 809539"/>
                  <a:gd name="connsiteX12" fmla="*/ 160638 w 643693"/>
                  <a:gd name="connsiteY12" fmla="*/ 784825 h 809539"/>
                  <a:gd name="connsiteX13" fmla="*/ 98854 w 643693"/>
                  <a:gd name="connsiteY13" fmla="*/ 772469 h 809539"/>
                  <a:gd name="connsiteX14" fmla="*/ 74141 w 643693"/>
                  <a:gd name="connsiteY14" fmla="*/ 735398 h 809539"/>
                  <a:gd name="connsiteX15" fmla="*/ 37070 w 643693"/>
                  <a:gd name="connsiteY15" fmla="*/ 698328 h 809539"/>
                  <a:gd name="connsiteX16" fmla="*/ 0 w 643693"/>
                  <a:gd name="connsiteY16" fmla="*/ 624188 h 809539"/>
                  <a:gd name="connsiteX17" fmla="*/ 12357 w 643693"/>
                  <a:gd name="connsiteY17" fmla="*/ 339982 h 809539"/>
                  <a:gd name="connsiteX18" fmla="*/ 24714 w 643693"/>
                  <a:gd name="connsiteY18" fmla="*/ 204058 h 809539"/>
                  <a:gd name="connsiteX19" fmla="*/ 61784 w 643693"/>
                  <a:gd name="connsiteY19" fmla="*/ 191701 h 809539"/>
                  <a:gd name="connsiteX20" fmla="*/ 86497 w 643693"/>
                  <a:gd name="connsiteY20" fmla="*/ 166988 h 809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643693" h="809539">
                    <a:moveTo>
                      <a:pt x="86497" y="166988"/>
                    </a:moveTo>
                    <a:cubicBezTo>
                      <a:pt x="109151" y="148453"/>
                      <a:pt x="158204" y="105886"/>
                      <a:pt x="197708" y="80490"/>
                    </a:cubicBezTo>
                    <a:cubicBezTo>
                      <a:pt x="261435" y="39523"/>
                      <a:pt x="244410" y="69496"/>
                      <a:pt x="296562" y="43420"/>
                    </a:cubicBezTo>
                    <a:cubicBezTo>
                      <a:pt x="381896" y="754"/>
                      <a:pt x="280194" y="32067"/>
                      <a:pt x="383060" y="6350"/>
                    </a:cubicBezTo>
                    <a:cubicBezTo>
                      <a:pt x="437456" y="10883"/>
                      <a:pt x="528664" y="0"/>
                      <a:pt x="580768" y="43420"/>
                    </a:cubicBezTo>
                    <a:cubicBezTo>
                      <a:pt x="592177" y="52927"/>
                      <a:pt x="597243" y="68133"/>
                      <a:pt x="605481" y="80490"/>
                    </a:cubicBezTo>
                    <a:cubicBezTo>
                      <a:pt x="639687" y="251516"/>
                      <a:pt x="643693" y="247277"/>
                      <a:pt x="605481" y="537690"/>
                    </a:cubicBezTo>
                    <a:cubicBezTo>
                      <a:pt x="601606" y="567138"/>
                      <a:pt x="565447" y="583653"/>
                      <a:pt x="556054" y="611831"/>
                    </a:cubicBezTo>
                    <a:cubicBezTo>
                      <a:pt x="547816" y="636544"/>
                      <a:pt x="549761" y="667551"/>
                      <a:pt x="531341" y="685971"/>
                    </a:cubicBezTo>
                    <a:cubicBezTo>
                      <a:pt x="438779" y="778533"/>
                      <a:pt x="490357" y="749060"/>
                      <a:pt x="383060" y="784825"/>
                    </a:cubicBezTo>
                    <a:lnTo>
                      <a:pt x="345989" y="797182"/>
                    </a:lnTo>
                    <a:lnTo>
                      <a:pt x="308919" y="809539"/>
                    </a:lnTo>
                    <a:lnTo>
                      <a:pt x="160638" y="784825"/>
                    </a:lnTo>
                    <a:cubicBezTo>
                      <a:pt x="139955" y="781175"/>
                      <a:pt x="117089" y="782889"/>
                      <a:pt x="98854" y="772469"/>
                    </a:cubicBezTo>
                    <a:cubicBezTo>
                      <a:pt x="85960" y="765101"/>
                      <a:pt x="83648" y="746807"/>
                      <a:pt x="74141" y="735398"/>
                    </a:cubicBezTo>
                    <a:cubicBezTo>
                      <a:pt x="62954" y="721973"/>
                      <a:pt x="48257" y="711753"/>
                      <a:pt x="37070" y="698328"/>
                    </a:cubicBezTo>
                    <a:cubicBezTo>
                      <a:pt x="10456" y="666391"/>
                      <a:pt x="12384" y="661339"/>
                      <a:pt x="0" y="624188"/>
                    </a:cubicBezTo>
                    <a:cubicBezTo>
                      <a:pt x="4119" y="529453"/>
                      <a:pt x="6789" y="434643"/>
                      <a:pt x="12357" y="339982"/>
                    </a:cubicBezTo>
                    <a:cubicBezTo>
                      <a:pt x="15029" y="294566"/>
                      <a:pt x="10327" y="247218"/>
                      <a:pt x="24714" y="204058"/>
                    </a:cubicBezTo>
                    <a:cubicBezTo>
                      <a:pt x="28833" y="191701"/>
                      <a:pt x="49427" y="195820"/>
                      <a:pt x="61784" y="191701"/>
                    </a:cubicBezTo>
                    <a:cubicBezTo>
                      <a:pt x="88339" y="138590"/>
                      <a:pt x="63843" y="185523"/>
                      <a:pt x="86497" y="166988"/>
                    </a:cubicBezTo>
                    <a:close/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Freeform 163"/>
              <p:cNvSpPr/>
              <p:nvPr/>
            </p:nvSpPr>
            <p:spPr>
              <a:xfrm>
                <a:off x="4038600" y="4572000"/>
                <a:ext cx="457199" cy="381001"/>
              </a:xfrm>
              <a:custGeom>
                <a:avLst/>
                <a:gdLst>
                  <a:gd name="connsiteX0" fmla="*/ 86497 w 643693"/>
                  <a:gd name="connsiteY0" fmla="*/ 166988 h 809539"/>
                  <a:gd name="connsiteX1" fmla="*/ 197708 w 643693"/>
                  <a:gd name="connsiteY1" fmla="*/ 80490 h 809539"/>
                  <a:gd name="connsiteX2" fmla="*/ 296562 w 643693"/>
                  <a:gd name="connsiteY2" fmla="*/ 43420 h 809539"/>
                  <a:gd name="connsiteX3" fmla="*/ 383060 w 643693"/>
                  <a:gd name="connsiteY3" fmla="*/ 6350 h 809539"/>
                  <a:gd name="connsiteX4" fmla="*/ 580768 w 643693"/>
                  <a:gd name="connsiteY4" fmla="*/ 43420 h 809539"/>
                  <a:gd name="connsiteX5" fmla="*/ 605481 w 643693"/>
                  <a:gd name="connsiteY5" fmla="*/ 80490 h 809539"/>
                  <a:gd name="connsiteX6" fmla="*/ 605481 w 643693"/>
                  <a:gd name="connsiteY6" fmla="*/ 537690 h 809539"/>
                  <a:gd name="connsiteX7" fmla="*/ 556054 w 643693"/>
                  <a:gd name="connsiteY7" fmla="*/ 611831 h 809539"/>
                  <a:gd name="connsiteX8" fmla="*/ 531341 w 643693"/>
                  <a:gd name="connsiteY8" fmla="*/ 685971 h 809539"/>
                  <a:gd name="connsiteX9" fmla="*/ 383060 w 643693"/>
                  <a:gd name="connsiteY9" fmla="*/ 784825 h 809539"/>
                  <a:gd name="connsiteX10" fmla="*/ 345989 w 643693"/>
                  <a:gd name="connsiteY10" fmla="*/ 797182 h 809539"/>
                  <a:gd name="connsiteX11" fmla="*/ 308919 w 643693"/>
                  <a:gd name="connsiteY11" fmla="*/ 809539 h 809539"/>
                  <a:gd name="connsiteX12" fmla="*/ 160638 w 643693"/>
                  <a:gd name="connsiteY12" fmla="*/ 784825 h 809539"/>
                  <a:gd name="connsiteX13" fmla="*/ 98854 w 643693"/>
                  <a:gd name="connsiteY13" fmla="*/ 772469 h 809539"/>
                  <a:gd name="connsiteX14" fmla="*/ 74141 w 643693"/>
                  <a:gd name="connsiteY14" fmla="*/ 735398 h 809539"/>
                  <a:gd name="connsiteX15" fmla="*/ 37070 w 643693"/>
                  <a:gd name="connsiteY15" fmla="*/ 698328 h 809539"/>
                  <a:gd name="connsiteX16" fmla="*/ 0 w 643693"/>
                  <a:gd name="connsiteY16" fmla="*/ 624188 h 809539"/>
                  <a:gd name="connsiteX17" fmla="*/ 12357 w 643693"/>
                  <a:gd name="connsiteY17" fmla="*/ 339982 h 809539"/>
                  <a:gd name="connsiteX18" fmla="*/ 24714 w 643693"/>
                  <a:gd name="connsiteY18" fmla="*/ 204058 h 809539"/>
                  <a:gd name="connsiteX19" fmla="*/ 61784 w 643693"/>
                  <a:gd name="connsiteY19" fmla="*/ 191701 h 809539"/>
                  <a:gd name="connsiteX20" fmla="*/ 86497 w 643693"/>
                  <a:gd name="connsiteY20" fmla="*/ 166988 h 809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643693" h="809539">
                    <a:moveTo>
                      <a:pt x="86497" y="166988"/>
                    </a:moveTo>
                    <a:cubicBezTo>
                      <a:pt x="109151" y="148453"/>
                      <a:pt x="158204" y="105886"/>
                      <a:pt x="197708" y="80490"/>
                    </a:cubicBezTo>
                    <a:cubicBezTo>
                      <a:pt x="261435" y="39523"/>
                      <a:pt x="244410" y="69496"/>
                      <a:pt x="296562" y="43420"/>
                    </a:cubicBezTo>
                    <a:cubicBezTo>
                      <a:pt x="381896" y="754"/>
                      <a:pt x="280194" y="32067"/>
                      <a:pt x="383060" y="6350"/>
                    </a:cubicBezTo>
                    <a:cubicBezTo>
                      <a:pt x="437456" y="10883"/>
                      <a:pt x="528664" y="0"/>
                      <a:pt x="580768" y="43420"/>
                    </a:cubicBezTo>
                    <a:cubicBezTo>
                      <a:pt x="592177" y="52927"/>
                      <a:pt x="597243" y="68133"/>
                      <a:pt x="605481" y="80490"/>
                    </a:cubicBezTo>
                    <a:cubicBezTo>
                      <a:pt x="639687" y="251516"/>
                      <a:pt x="643693" y="247277"/>
                      <a:pt x="605481" y="537690"/>
                    </a:cubicBezTo>
                    <a:cubicBezTo>
                      <a:pt x="601606" y="567138"/>
                      <a:pt x="565447" y="583653"/>
                      <a:pt x="556054" y="611831"/>
                    </a:cubicBezTo>
                    <a:cubicBezTo>
                      <a:pt x="547816" y="636544"/>
                      <a:pt x="549761" y="667551"/>
                      <a:pt x="531341" y="685971"/>
                    </a:cubicBezTo>
                    <a:cubicBezTo>
                      <a:pt x="438779" y="778533"/>
                      <a:pt x="490357" y="749060"/>
                      <a:pt x="383060" y="784825"/>
                    </a:cubicBezTo>
                    <a:lnTo>
                      <a:pt x="345989" y="797182"/>
                    </a:lnTo>
                    <a:lnTo>
                      <a:pt x="308919" y="809539"/>
                    </a:lnTo>
                    <a:lnTo>
                      <a:pt x="160638" y="784825"/>
                    </a:lnTo>
                    <a:cubicBezTo>
                      <a:pt x="139955" y="781175"/>
                      <a:pt x="117089" y="782889"/>
                      <a:pt x="98854" y="772469"/>
                    </a:cubicBezTo>
                    <a:cubicBezTo>
                      <a:pt x="85960" y="765101"/>
                      <a:pt x="83648" y="746807"/>
                      <a:pt x="74141" y="735398"/>
                    </a:cubicBezTo>
                    <a:cubicBezTo>
                      <a:pt x="62954" y="721973"/>
                      <a:pt x="48257" y="711753"/>
                      <a:pt x="37070" y="698328"/>
                    </a:cubicBezTo>
                    <a:cubicBezTo>
                      <a:pt x="10456" y="666391"/>
                      <a:pt x="12384" y="661339"/>
                      <a:pt x="0" y="624188"/>
                    </a:cubicBezTo>
                    <a:cubicBezTo>
                      <a:pt x="4119" y="529453"/>
                      <a:pt x="6789" y="434643"/>
                      <a:pt x="12357" y="339982"/>
                    </a:cubicBezTo>
                    <a:cubicBezTo>
                      <a:pt x="15029" y="294566"/>
                      <a:pt x="10327" y="247218"/>
                      <a:pt x="24714" y="204058"/>
                    </a:cubicBezTo>
                    <a:cubicBezTo>
                      <a:pt x="28833" y="191701"/>
                      <a:pt x="49427" y="195820"/>
                      <a:pt x="61784" y="191701"/>
                    </a:cubicBezTo>
                    <a:cubicBezTo>
                      <a:pt x="88339" y="138590"/>
                      <a:pt x="63843" y="185523"/>
                      <a:pt x="86497" y="166988"/>
                    </a:cubicBezTo>
                    <a:close/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Freeform 164"/>
              <p:cNvSpPr/>
              <p:nvPr/>
            </p:nvSpPr>
            <p:spPr>
              <a:xfrm>
                <a:off x="4724401" y="5943600"/>
                <a:ext cx="457199" cy="381001"/>
              </a:xfrm>
              <a:custGeom>
                <a:avLst/>
                <a:gdLst>
                  <a:gd name="connsiteX0" fmla="*/ 86497 w 643693"/>
                  <a:gd name="connsiteY0" fmla="*/ 166988 h 809539"/>
                  <a:gd name="connsiteX1" fmla="*/ 197708 w 643693"/>
                  <a:gd name="connsiteY1" fmla="*/ 80490 h 809539"/>
                  <a:gd name="connsiteX2" fmla="*/ 296562 w 643693"/>
                  <a:gd name="connsiteY2" fmla="*/ 43420 h 809539"/>
                  <a:gd name="connsiteX3" fmla="*/ 383060 w 643693"/>
                  <a:gd name="connsiteY3" fmla="*/ 6350 h 809539"/>
                  <a:gd name="connsiteX4" fmla="*/ 580768 w 643693"/>
                  <a:gd name="connsiteY4" fmla="*/ 43420 h 809539"/>
                  <a:gd name="connsiteX5" fmla="*/ 605481 w 643693"/>
                  <a:gd name="connsiteY5" fmla="*/ 80490 h 809539"/>
                  <a:gd name="connsiteX6" fmla="*/ 605481 w 643693"/>
                  <a:gd name="connsiteY6" fmla="*/ 537690 h 809539"/>
                  <a:gd name="connsiteX7" fmla="*/ 556054 w 643693"/>
                  <a:gd name="connsiteY7" fmla="*/ 611831 h 809539"/>
                  <a:gd name="connsiteX8" fmla="*/ 531341 w 643693"/>
                  <a:gd name="connsiteY8" fmla="*/ 685971 h 809539"/>
                  <a:gd name="connsiteX9" fmla="*/ 383060 w 643693"/>
                  <a:gd name="connsiteY9" fmla="*/ 784825 h 809539"/>
                  <a:gd name="connsiteX10" fmla="*/ 345989 w 643693"/>
                  <a:gd name="connsiteY10" fmla="*/ 797182 h 809539"/>
                  <a:gd name="connsiteX11" fmla="*/ 308919 w 643693"/>
                  <a:gd name="connsiteY11" fmla="*/ 809539 h 809539"/>
                  <a:gd name="connsiteX12" fmla="*/ 160638 w 643693"/>
                  <a:gd name="connsiteY12" fmla="*/ 784825 h 809539"/>
                  <a:gd name="connsiteX13" fmla="*/ 98854 w 643693"/>
                  <a:gd name="connsiteY13" fmla="*/ 772469 h 809539"/>
                  <a:gd name="connsiteX14" fmla="*/ 74141 w 643693"/>
                  <a:gd name="connsiteY14" fmla="*/ 735398 h 809539"/>
                  <a:gd name="connsiteX15" fmla="*/ 37070 w 643693"/>
                  <a:gd name="connsiteY15" fmla="*/ 698328 h 809539"/>
                  <a:gd name="connsiteX16" fmla="*/ 0 w 643693"/>
                  <a:gd name="connsiteY16" fmla="*/ 624188 h 809539"/>
                  <a:gd name="connsiteX17" fmla="*/ 12357 w 643693"/>
                  <a:gd name="connsiteY17" fmla="*/ 339982 h 809539"/>
                  <a:gd name="connsiteX18" fmla="*/ 24714 w 643693"/>
                  <a:gd name="connsiteY18" fmla="*/ 204058 h 809539"/>
                  <a:gd name="connsiteX19" fmla="*/ 61784 w 643693"/>
                  <a:gd name="connsiteY19" fmla="*/ 191701 h 809539"/>
                  <a:gd name="connsiteX20" fmla="*/ 86497 w 643693"/>
                  <a:gd name="connsiteY20" fmla="*/ 166988 h 809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643693" h="809539">
                    <a:moveTo>
                      <a:pt x="86497" y="166988"/>
                    </a:moveTo>
                    <a:cubicBezTo>
                      <a:pt x="109151" y="148453"/>
                      <a:pt x="158204" y="105886"/>
                      <a:pt x="197708" y="80490"/>
                    </a:cubicBezTo>
                    <a:cubicBezTo>
                      <a:pt x="261435" y="39523"/>
                      <a:pt x="244410" y="69496"/>
                      <a:pt x="296562" y="43420"/>
                    </a:cubicBezTo>
                    <a:cubicBezTo>
                      <a:pt x="381896" y="754"/>
                      <a:pt x="280194" y="32067"/>
                      <a:pt x="383060" y="6350"/>
                    </a:cubicBezTo>
                    <a:cubicBezTo>
                      <a:pt x="437456" y="10883"/>
                      <a:pt x="528664" y="0"/>
                      <a:pt x="580768" y="43420"/>
                    </a:cubicBezTo>
                    <a:cubicBezTo>
                      <a:pt x="592177" y="52927"/>
                      <a:pt x="597243" y="68133"/>
                      <a:pt x="605481" y="80490"/>
                    </a:cubicBezTo>
                    <a:cubicBezTo>
                      <a:pt x="639687" y="251516"/>
                      <a:pt x="643693" y="247277"/>
                      <a:pt x="605481" y="537690"/>
                    </a:cubicBezTo>
                    <a:cubicBezTo>
                      <a:pt x="601606" y="567138"/>
                      <a:pt x="565447" y="583653"/>
                      <a:pt x="556054" y="611831"/>
                    </a:cubicBezTo>
                    <a:cubicBezTo>
                      <a:pt x="547816" y="636544"/>
                      <a:pt x="549761" y="667551"/>
                      <a:pt x="531341" y="685971"/>
                    </a:cubicBezTo>
                    <a:cubicBezTo>
                      <a:pt x="438779" y="778533"/>
                      <a:pt x="490357" y="749060"/>
                      <a:pt x="383060" y="784825"/>
                    </a:cubicBezTo>
                    <a:lnTo>
                      <a:pt x="345989" y="797182"/>
                    </a:lnTo>
                    <a:lnTo>
                      <a:pt x="308919" y="809539"/>
                    </a:lnTo>
                    <a:lnTo>
                      <a:pt x="160638" y="784825"/>
                    </a:lnTo>
                    <a:cubicBezTo>
                      <a:pt x="139955" y="781175"/>
                      <a:pt x="117089" y="782889"/>
                      <a:pt x="98854" y="772469"/>
                    </a:cubicBezTo>
                    <a:cubicBezTo>
                      <a:pt x="85960" y="765101"/>
                      <a:pt x="83648" y="746807"/>
                      <a:pt x="74141" y="735398"/>
                    </a:cubicBezTo>
                    <a:cubicBezTo>
                      <a:pt x="62954" y="721973"/>
                      <a:pt x="48257" y="711753"/>
                      <a:pt x="37070" y="698328"/>
                    </a:cubicBezTo>
                    <a:cubicBezTo>
                      <a:pt x="10456" y="666391"/>
                      <a:pt x="12384" y="661339"/>
                      <a:pt x="0" y="624188"/>
                    </a:cubicBezTo>
                    <a:cubicBezTo>
                      <a:pt x="4119" y="529453"/>
                      <a:pt x="6789" y="434643"/>
                      <a:pt x="12357" y="339982"/>
                    </a:cubicBezTo>
                    <a:cubicBezTo>
                      <a:pt x="15029" y="294566"/>
                      <a:pt x="10327" y="247218"/>
                      <a:pt x="24714" y="204058"/>
                    </a:cubicBezTo>
                    <a:cubicBezTo>
                      <a:pt x="28833" y="191701"/>
                      <a:pt x="49427" y="195820"/>
                      <a:pt x="61784" y="191701"/>
                    </a:cubicBezTo>
                    <a:cubicBezTo>
                      <a:pt x="88339" y="138590"/>
                      <a:pt x="63843" y="185523"/>
                      <a:pt x="86497" y="166988"/>
                    </a:cubicBezTo>
                    <a:close/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0" name="TextBox 169"/>
            <p:cNvSpPr txBox="1"/>
            <p:nvPr/>
          </p:nvSpPr>
          <p:spPr>
            <a:xfrm>
              <a:off x="6023262" y="6334780"/>
              <a:ext cx="28921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Select by C1+C2</a:t>
              </a:r>
              <a:endParaRPr lang="en-US" sz="2800" dirty="0"/>
            </a:p>
          </p:txBody>
        </p:sp>
      </p:grpSp>
      <p:sp>
        <p:nvSpPr>
          <p:cNvPr id="171" name="Right Arrow 170"/>
          <p:cNvSpPr/>
          <p:nvPr/>
        </p:nvSpPr>
        <p:spPr>
          <a:xfrm>
            <a:off x="2514600" y="5181600"/>
            <a:ext cx="609600" cy="3810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ight Arrow 171"/>
          <p:cNvSpPr/>
          <p:nvPr/>
        </p:nvSpPr>
        <p:spPr>
          <a:xfrm>
            <a:off x="5638800" y="5181600"/>
            <a:ext cx="609600" cy="3810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165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 animBg="1"/>
      <p:bldP spid="1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Proposed Alg.: </a:t>
            </a:r>
            <a:r>
              <a:rPr lang="en-US" i="1" dirty="0" err="1" smtClean="0"/>
              <a:t>Netshield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974871"/>
            <a:ext cx="8686800" cy="4525963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Example:  1,000 nodes, with 10,000 edges </a:t>
            </a:r>
          </a:p>
          <a:p>
            <a:pPr lvl="1"/>
            <a:r>
              <a:rPr lang="en-US" i="1" dirty="0" err="1" smtClean="0">
                <a:latin typeface="Times New Roman" pitchFamily="18" charset="0"/>
              </a:rPr>
              <a:t>Netshield</a:t>
            </a:r>
            <a:r>
              <a:rPr lang="en-US" dirty="0" smtClean="0">
                <a:latin typeface="Times New Roman" pitchFamily="18" charset="0"/>
              </a:rPr>
              <a:t>  takes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&lt; 0.1 seconds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to find best-</a:t>
            </a:r>
            <a:r>
              <a:rPr lang="en-US" i="1" dirty="0" smtClean="0">
                <a:latin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</a:rPr>
              <a:t> nodes</a:t>
            </a:r>
            <a:r>
              <a:rPr lang="en-US" dirty="0" smtClean="0"/>
              <a:t> !</a:t>
            </a:r>
          </a:p>
          <a:p>
            <a:pPr lvl="1"/>
            <a:r>
              <a:rPr lang="en-US" dirty="0" smtClean="0"/>
              <a:t> … as opposed to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2,615 years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219200"/>
            <a:ext cx="9144000" cy="1645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Theorem:</a:t>
            </a:r>
          </a:p>
          <a:p>
            <a:pPr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(1) </a:t>
            </a:r>
            <a:r>
              <a:rPr lang="en-US" sz="3600" i="1" dirty="0" smtClean="0">
                <a:solidFill>
                  <a:srgbClr val="FF0000"/>
                </a:solidFill>
              </a:rPr>
              <a:t>λ</a:t>
            </a:r>
            <a:r>
              <a:rPr lang="en-US" sz="3600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3600" i="1" dirty="0" smtClean="0">
                <a:solidFill>
                  <a:srgbClr val="FF0000"/>
                </a:solidFill>
              </a:rPr>
              <a:t>- </a:t>
            </a:r>
            <a:r>
              <a:rPr lang="en-US" sz="3600" i="1" dirty="0" err="1" smtClean="0">
                <a:solidFill>
                  <a:srgbClr val="FF0000"/>
                </a:solidFill>
              </a:rPr>
              <a:t>λ</a:t>
            </a:r>
            <a:r>
              <a:rPr lang="en-US" sz="3600" i="1" baseline="-25000" dirty="0" err="1" smtClean="0">
                <a:solidFill>
                  <a:srgbClr val="FF0000"/>
                </a:solidFill>
              </a:rPr>
              <a:t>s</a:t>
            </a:r>
            <a:r>
              <a:rPr lang="en-US" sz="3600" i="1" dirty="0" err="1" smtClean="0">
                <a:solidFill>
                  <a:srgbClr val="FF0000"/>
                </a:solidFill>
              </a:rPr>
              <a:t>≈</a:t>
            </a:r>
            <a:r>
              <a:rPr lang="en-US" sz="3600" dirty="0" err="1" smtClean="0">
                <a:solidFill>
                  <a:srgbClr val="FF0000"/>
                </a:solidFill>
              </a:rPr>
              <a:t>Sv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</a:rPr>
              <a:t>S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dirty="0" smtClean="0">
                <a:solidFill>
                  <a:srgbClr val="FF0000"/>
                </a:solidFill>
              </a:rPr>
              <a:t>=</a:t>
            </a:r>
            <a:r>
              <a:rPr lang="en-US" sz="3600" dirty="0" smtClean="0">
                <a:solidFill>
                  <a:srgbClr val="FF0000"/>
                </a:solidFill>
              </a:rPr>
              <a:t> ∑</a:t>
            </a:r>
            <a:r>
              <a:rPr lang="en-US" sz="3600" i="1" baseline="-25000" dirty="0" err="1" smtClean="0">
                <a:solidFill>
                  <a:srgbClr val="FF0000"/>
                </a:solidFill>
              </a:rPr>
              <a:t>i</a:t>
            </a:r>
            <a:r>
              <a:rPr lang="az-Cyrl-AZ" sz="3600" i="1" baseline="-25000" dirty="0" smtClean="0">
                <a:solidFill>
                  <a:srgbClr val="FF0000"/>
                </a:solidFill>
              </a:rPr>
              <a:t>є</a:t>
            </a:r>
            <a:r>
              <a:rPr lang="en-US" sz="3600" i="1" baseline="-25000" dirty="0" smtClean="0">
                <a:solidFill>
                  <a:srgbClr val="FF0000"/>
                </a:solidFill>
              </a:rPr>
              <a:t>S </a:t>
            </a:r>
            <a:r>
              <a:rPr lang="en-US" sz="3600" i="1" dirty="0" smtClean="0">
                <a:solidFill>
                  <a:srgbClr val="FF0000"/>
                </a:solidFill>
              </a:rPr>
              <a:t>2λu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err="1" smtClean="0">
                <a:solidFill>
                  <a:srgbClr val="FF0000"/>
                </a:solidFill>
              </a:rPr>
              <a:t>i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baseline="30000" dirty="0" smtClean="0">
                <a:solidFill>
                  <a:srgbClr val="FF0000"/>
                </a:solidFill>
              </a:rPr>
              <a:t>2</a:t>
            </a:r>
            <a:r>
              <a:rPr lang="en-US" sz="3600" i="1" dirty="0" smtClean="0">
                <a:solidFill>
                  <a:srgbClr val="FF0000"/>
                </a:solidFill>
              </a:rPr>
              <a:t>-</a:t>
            </a:r>
            <a:r>
              <a:rPr lang="en-US" sz="3600" dirty="0" smtClean="0">
                <a:solidFill>
                  <a:srgbClr val="FF0000"/>
                </a:solidFill>
              </a:rPr>
              <a:t>∑</a:t>
            </a:r>
            <a:r>
              <a:rPr lang="en-US" sz="3600" i="1" baseline="-25000" dirty="0" err="1" smtClean="0">
                <a:solidFill>
                  <a:srgbClr val="FF0000"/>
                </a:solidFill>
              </a:rPr>
              <a:t>i,j</a:t>
            </a:r>
            <a:r>
              <a:rPr lang="az-Cyrl-AZ" sz="3600" i="1" baseline="-25000" dirty="0" smtClean="0">
                <a:solidFill>
                  <a:srgbClr val="FF0000"/>
                </a:solidFill>
              </a:rPr>
              <a:t>є</a:t>
            </a:r>
            <a:r>
              <a:rPr lang="en-US" sz="3600" i="1" baseline="-25000" dirty="0" smtClean="0">
                <a:solidFill>
                  <a:srgbClr val="FF0000"/>
                </a:solidFill>
              </a:rPr>
              <a:t>S </a:t>
            </a:r>
            <a:r>
              <a:rPr lang="en-US" sz="3600" i="1" dirty="0" smtClean="0">
                <a:solidFill>
                  <a:srgbClr val="FF0000"/>
                </a:solidFill>
              </a:rPr>
              <a:t>A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err="1" smtClean="0">
                <a:solidFill>
                  <a:srgbClr val="FF0000"/>
                </a:solidFill>
              </a:rPr>
              <a:t>i,j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dirty="0" smtClean="0">
                <a:solidFill>
                  <a:srgbClr val="FF0000"/>
                </a:solidFill>
              </a:rPr>
              <a:t>u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err="1" smtClean="0">
                <a:solidFill>
                  <a:srgbClr val="FF0000"/>
                </a:solidFill>
              </a:rPr>
              <a:t>i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dirty="0" smtClean="0">
                <a:solidFill>
                  <a:srgbClr val="FF0000"/>
                </a:solidFill>
              </a:rPr>
              <a:t>u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</a:rPr>
              <a:t>j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</a:p>
          <a:p>
            <a:pPr>
              <a:defRPr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(2) </a:t>
            </a:r>
            <a:r>
              <a:rPr lang="en-US" sz="3600" dirty="0" err="1" smtClean="0">
                <a:solidFill>
                  <a:srgbClr val="FF0000"/>
                </a:solidFill>
              </a:rPr>
              <a:t>Sv</a:t>
            </a:r>
            <a:r>
              <a:rPr lang="en-US" sz="3600" dirty="0" smtClean="0">
                <a:solidFill>
                  <a:srgbClr val="FF0000"/>
                </a:solidFill>
              </a:rPr>
              <a:t>(S) is sub-modular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46520"/>
            <a:ext cx="9144000" cy="41148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Footnote: near-optimal means </a:t>
            </a:r>
            <a:r>
              <a:rPr lang="en-US" sz="2400" dirty="0" err="1" smtClean="0">
                <a:solidFill>
                  <a:schemeClr val="bg1"/>
                </a:solidFill>
              </a:rPr>
              <a:t>Sv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n-US" sz="2400" i="1" dirty="0" smtClean="0">
                <a:solidFill>
                  <a:schemeClr val="bg1"/>
                </a:solidFill>
              </a:rPr>
              <a:t>S </a:t>
            </a:r>
            <a:r>
              <a:rPr lang="en-US" sz="2400" i="1" baseline="50000" dirty="0" err="1" smtClean="0">
                <a:solidFill>
                  <a:schemeClr val="bg1"/>
                </a:solidFill>
              </a:rPr>
              <a:t>Netshield</a:t>
            </a:r>
            <a:r>
              <a:rPr lang="en-US" sz="2400" dirty="0" smtClean="0">
                <a:solidFill>
                  <a:schemeClr val="bg1"/>
                </a:solidFill>
              </a:rPr>
              <a:t>) &gt;= (1-1/e) </a:t>
            </a:r>
            <a:r>
              <a:rPr lang="en-US" sz="2400" dirty="0" err="1" smtClean="0">
                <a:solidFill>
                  <a:schemeClr val="bg1"/>
                </a:solidFill>
              </a:rPr>
              <a:t>Sv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n-US" sz="2400" i="1" dirty="0" smtClean="0">
                <a:solidFill>
                  <a:schemeClr val="bg1"/>
                </a:solidFill>
              </a:rPr>
              <a:t>S </a:t>
            </a:r>
            <a:r>
              <a:rPr lang="en-US" sz="2400" i="1" baseline="50000" dirty="0" smtClean="0">
                <a:solidFill>
                  <a:schemeClr val="bg1"/>
                </a:solidFill>
              </a:rPr>
              <a:t>Opt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307080"/>
            <a:ext cx="9144000" cy="1645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Corollary:</a:t>
            </a:r>
          </a:p>
          <a:p>
            <a:pPr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(3) </a:t>
            </a:r>
            <a:r>
              <a:rPr lang="en-US" sz="3600" i="1" dirty="0" err="1" smtClean="0">
                <a:solidFill>
                  <a:srgbClr val="FF0000"/>
                </a:solidFill>
              </a:rPr>
              <a:t>Netshield</a:t>
            </a:r>
            <a:r>
              <a:rPr lang="en-US" sz="3600" dirty="0" smtClean="0">
                <a:solidFill>
                  <a:srgbClr val="FF0000"/>
                </a:solidFill>
              </a:rPr>
              <a:t> is near-optimal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dirty="0" err="1" smtClean="0">
                <a:solidFill>
                  <a:srgbClr val="FF0000"/>
                </a:solidFill>
              </a:rPr>
              <a:t>wrt</a:t>
            </a:r>
            <a:r>
              <a:rPr lang="en-US" sz="3600" dirty="0" smtClean="0">
                <a:solidFill>
                  <a:srgbClr val="FF0000"/>
                </a:solidFill>
              </a:rPr>
              <a:t> max </a:t>
            </a:r>
            <a:r>
              <a:rPr lang="en-US" sz="3600" dirty="0" err="1" smtClean="0">
                <a:solidFill>
                  <a:srgbClr val="FF0000"/>
                </a:solidFill>
              </a:rPr>
              <a:t>Sv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</a:rPr>
              <a:t>S</a:t>
            </a:r>
            <a:r>
              <a:rPr lang="en-US" sz="3600" dirty="0" smtClean="0">
                <a:solidFill>
                  <a:srgbClr val="FF0000"/>
                </a:solidFill>
              </a:rPr>
              <a:t>))</a:t>
            </a:r>
          </a:p>
          <a:p>
            <a:pPr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(4) </a:t>
            </a:r>
            <a:r>
              <a:rPr lang="en-US" sz="3600" i="1" dirty="0" err="1" smtClean="0">
                <a:solidFill>
                  <a:srgbClr val="FF0000"/>
                </a:solidFill>
              </a:rPr>
              <a:t>Netshield</a:t>
            </a:r>
            <a:r>
              <a:rPr lang="en-US" sz="3600" dirty="0" smtClean="0">
                <a:solidFill>
                  <a:srgbClr val="FF0000"/>
                </a:solidFill>
              </a:rPr>
              <a:t> is O</a:t>
            </a:r>
            <a:r>
              <a:rPr lang="en-US" sz="3600" i="1" dirty="0" smtClean="0">
                <a:solidFill>
                  <a:srgbClr val="FF0000"/>
                </a:solidFill>
              </a:rPr>
              <a:t>(nk</a:t>
            </a:r>
            <a:r>
              <a:rPr lang="en-US" sz="3600" i="1" baseline="40000" dirty="0" smtClean="0">
                <a:solidFill>
                  <a:srgbClr val="FF0000"/>
                </a:solidFill>
              </a:rPr>
              <a:t>2</a:t>
            </a:r>
            <a:r>
              <a:rPr lang="en-US" sz="3600" i="1" dirty="0" smtClean="0">
                <a:solidFill>
                  <a:srgbClr val="FF0000"/>
                </a:solidFill>
              </a:rPr>
              <a:t>+m)</a:t>
            </a:r>
          </a:p>
        </p:txBody>
      </p:sp>
      <p:sp>
        <p:nvSpPr>
          <p:cNvPr id="10" name="Down Arrow 9"/>
          <p:cNvSpPr/>
          <p:nvPr/>
        </p:nvSpPr>
        <p:spPr>
          <a:xfrm>
            <a:off x="4191000" y="2895600"/>
            <a:ext cx="228600" cy="3810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0729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76200"/>
            <a:ext cx="1859048" cy="101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0"/>
          <p:cNvGrpSpPr>
            <a:grpSpLocks noChangeAspect="1"/>
          </p:cNvGrpSpPr>
          <p:nvPr/>
        </p:nvGrpSpPr>
        <p:grpSpPr>
          <a:xfrm>
            <a:off x="8191500" y="152400"/>
            <a:ext cx="190500" cy="152400"/>
            <a:chOff x="1371600" y="4648200"/>
            <a:chExt cx="685800" cy="533400"/>
          </a:xfrm>
        </p:grpSpPr>
        <p:cxnSp>
          <p:nvCxnSpPr>
            <p:cNvPr id="12" name="Straight Connector 11"/>
            <p:cNvCxnSpPr/>
            <p:nvPr/>
          </p:nvCxnSpPr>
          <p:spPr>
            <a:xfrm rot="16200000" flipH="1">
              <a:off x="1295400" y="4953000"/>
              <a:ext cx="304800" cy="152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1524000" y="4648200"/>
              <a:ext cx="533400" cy="533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ransition advTm="333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38400" y="2450070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2895600" y="2069068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38200" y="2297670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8" name="Oval 7"/>
          <p:cNvSpPr/>
          <p:nvPr/>
        </p:nvSpPr>
        <p:spPr>
          <a:xfrm>
            <a:off x="838200" y="3593070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828800" y="3639106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713037" y="4050270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657600" y="3380343"/>
            <a:ext cx="274638" cy="274638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" name="Oval 11"/>
          <p:cNvSpPr/>
          <p:nvPr/>
        </p:nvSpPr>
        <p:spPr>
          <a:xfrm>
            <a:off x="3840163" y="2648506"/>
            <a:ext cx="274637" cy="274637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5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>
            <a:stCxn id="5" idx="1"/>
            <a:endCxn id="30" idx="6"/>
          </p:cNvCxnSpPr>
          <p:nvPr/>
        </p:nvCxnSpPr>
        <p:spPr bwMode="auto">
          <a:xfrm rot="16200000" flipV="1">
            <a:off x="2095896" y="2107566"/>
            <a:ext cx="207703" cy="55774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0"/>
            <a:endCxn id="30" idx="3"/>
          </p:cNvCxnSpPr>
          <p:nvPr/>
        </p:nvCxnSpPr>
        <p:spPr bwMode="auto">
          <a:xfrm rot="5400000" flipH="1" flipV="1">
            <a:off x="724296" y="2630909"/>
            <a:ext cx="1213384" cy="7109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  <a:endCxn id="5" idx="6"/>
          </p:cNvCxnSpPr>
          <p:nvPr/>
        </p:nvCxnSpPr>
        <p:spPr bwMode="auto">
          <a:xfrm rot="5400000">
            <a:off x="2682478" y="2334046"/>
            <a:ext cx="283903" cy="22278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2"/>
            <a:endCxn id="5" idx="6"/>
          </p:cNvCxnSpPr>
          <p:nvPr/>
        </p:nvCxnSpPr>
        <p:spPr bwMode="auto">
          <a:xfrm rot="10800000">
            <a:off x="2713037" y="2587389"/>
            <a:ext cx="1127126" cy="1984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2" idx="2"/>
            <a:endCxn id="8" idx="6"/>
          </p:cNvCxnSpPr>
          <p:nvPr/>
        </p:nvCxnSpPr>
        <p:spPr bwMode="auto">
          <a:xfrm rot="10800000" flipV="1">
            <a:off x="1112837" y="2785825"/>
            <a:ext cx="2727326" cy="94456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1"/>
            <a:endCxn id="5" idx="4"/>
          </p:cNvCxnSpPr>
          <p:nvPr/>
        </p:nvCxnSpPr>
        <p:spPr bwMode="auto">
          <a:xfrm rot="16200000" flipV="1">
            <a:off x="2788842" y="2511584"/>
            <a:ext cx="695856" cy="11221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0"/>
          </p:cNvCxnSpPr>
          <p:nvPr/>
        </p:nvCxnSpPr>
        <p:spPr bwMode="auto">
          <a:xfrm rot="5400000" flipH="1" flipV="1">
            <a:off x="3642122" y="3075940"/>
            <a:ext cx="457201" cy="15160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1"/>
            <a:endCxn id="9" idx="5"/>
          </p:cNvCxnSpPr>
          <p:nvPr/>
        </p:nvCxnSpPr>
        <p:spPr bwMode="auto">
          <a:xfrm rot="16200000" flipV="1">
            <a:off x="2299755" y="3636987"/>
            <a:ext cx="216967" cy="6900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1"/>
            <a:endCxn id="5" idx="4"/>
          </p:cNvCxnSpPr>
          <p:nvPr/>
        </p:nvCxnSpPr>
        <p:spPr bwMode="auto">
          <a:xfrm rot="16200000" flipV="1">
            <a:off x="1981200" y="3320019"/>
            <a:ext cx="1366838" cy="1762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743200" y="3288270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23" name="Straight Connector 22"/>
          <p:cNvCxnSpPr>
            <a:stCxn id="22" idx="3"/>
            <a:endCxn id="9" idx="7"/>
          </p:cNvCxnSpPr>
          <p:nvPr/>
        </p:nvCxnSpPr>
        <p:spPr bwMode="auto">
          <a:xfrm rot="5400000">
            <a:off x="2345000" y="3240905"/>
            <a:ext cx="156639" cy="72020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4"/>
            <a:endCxn id="9" idx="0"/>
          </p:cNvCxnSpPr>
          <p:nvPr/>
        </p:nvCxnSpPr>
        <p:spPr bwMode="auto">
          <a:xfrm rot="5400000">
            <a:off x="1813720" y="2877106"/>
            <a:ext cx="914399" cy="6096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6"/>
            <a:endCxn id="9" idx="2"/>
          </p:cNvCxnSpPr>
          <p:nvPr/>
        </p:nvCxnSpPr>
        <p:spPr bwMode="auto">
          <a:xfrm>
            <a:off x="1112837" y="3730389"/>
            <a:ext cx="715963" cy="460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4"/>
            <a:endCxn id="9" idx="1"/>
          </p:cNvCxnSpPr>
          <p:nvPr/>
        </p:nvCxnSpPr>
        <p:spPr bwMode="auto">
          <a:xfrm rot="16200000" flipH="1">
            <a:off x="868760" y="2679065"/>
            <a:ext cx="1107019" cy="8935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4"/>
            <a:endCxn id="8" idx="6"/>
          </p:cNvCxnSpPr>
          <p:nvPr/>
        </p:nvCxnSpPr>
        <p:spPr bwMode="auto">
          <a:xfrm rot="5400000">
            <a:off x="1341437" y="2496107"/>
            <a:ext cx="1006475" cy="14636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2" idx="0"/>
            <a:endCxn id="5" idx="4"/>
          </p:cNvCxnSpPr>
          <p:nvPr/>
        </p:nvCxnSpPr>
        <p:spPr bwMode="auto">
          <a:xfrm rot="16200000" flipV="1">
            <a:off x="2446338" y="2854089"/>
            <a:ext cx="563563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8" idx="0"/>
            <a:endCxn id="7" idx="4"/>
          </p:cNvCxnSpPr>
          <p:nvPr/>
        </p:nvCxnSpPr>
        <p:spPr bwMode="auto">
          <a:xfrm rot="5400000" flipH="1" flipV="1">
            <a:off x="465138" y="3083482"/>
            <a:ext cx="1020762" cy="15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1646237" y="2145268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31" name="Straight Connector 30"/>
          <p:cNvCxnSpPr>
            <a:stCxn id="12" idx="2"/>
            <a:endCxn id="6" idx="5"/>
          </p:cNvCxnSpPr>
          <p:nvPr/>
        </p:nvCxnSpPr>
        <p:spPr bwMode="auto">
          <a:xfrm rot="10800000">
            <a:off x="3130017" y="2303487"/>
            <a:ext cx="710146" cy="4823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4"/>
            <a:endCxn id="10" idx="6"/>
          </p:cNvCxnSpPr>
          <p:nvPr/>
        </p:nvCxnSpPr>
        <p:spPr bwMode="auto">
          <a:xfrm rot="5400000">
            <a:off x="3124993" y="3517663"/>
            <a:ext cx="532608" cy="80724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953000" y="3135868"/>
            <a:ext cx="457200" cy="1143000"/>
          </a:xfrm>
          <a:prstGeom prst="rect">
            <a:avLst/>
          </a:prstGeom>
          <a:solidFill>
            <a:srgbClr val="0076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7315200" y="2678670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8" name="Oval 37"/>
          <p:cNvSpPr/>
          <p:nvPr/>
        </p:nvSpPr>
        <p:spPr>
          <a:xfrm>
            <a:off x="7772400" y="2297668"/>
            <a:ext cx="274637" cy="274638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3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715000" y="2526270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0" name="Oval 39"/>
          <p:cNvSpPr/>
          <p:nvPr/>
        </p:nvSpPr>
        <p:spPr>
          <a:xfrm>
            <a:off x="5715000" y="3821670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705600" y="3867706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7589837" y="4278870"/>
            <a:ext cx="274638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4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8534400" y="3608943"/>
            <a:ext cx="274638" cy="274638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44" name="Oval 43"/>
          <p:cNvSpPr/>
          <p:nvPr/>
        </p:nvSpPr>
        <p:spPr>
          <a:xfrm>
            <a:off x="8716963" y="2877106"/>
            <a:ext cx="274637" cy="274637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5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45" name="Straight Connector 44"/>
          <p:cNvCxnSpPr>
            <a:stCxn id="37" idx="1"/>
            <a:endCxn id="62" idx="6"/>
          </p:cNvCxnSpPr>
          <p:nvPr/>
        </p:nvCxnSpPr>
        <p:spPr bwMode="auto">
          <a:xfrm rot="16200000" flipV="1">
            <a:off x="6972696" y="2336166"/>
            <a:ext cx="207703" cy="55774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0" idx="0"/>
            <a:endCxn id="62" idx="3"/>
          </p:cNvCxnSpPr>
          <p:nvPr/>
        </p:nvCxnSpPr>
        <p:spPr bwMode="auto">
          <a:xfrm rot="5400000" flipH="1" flipV="1">
            <a:off x="5601096" y="2859509"/>
            <a:ext cx="1213384" cy="7109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8" idx="3"/>
            <a:endCxn id="37" idx="6"/>
          </p:cNvCxnSpPr>
          <p:nvPr/>
        </p:nvCxnSpPr>
        <p:spPr bwMode="auto">
          <a:xfrm rot="5400000">
            <a:off x="7559278" y="2562646"/>
            <a:ext cx="283903" cy="22278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4" idx="2"/>
            <a:endCxn id="37" idx="6"/>
          </p:cNvCxnSpPr>
          <p:nvPr/>
        </p:nvCxnSpPr>
        <p:spPr bwMode="auto">
          <a:xfrm rot="10800000">
            <a:off x="7589837" y="2815989"/>
            <a:ext cx="1127126" cy="1984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4" idx="2"/>
            <a:endCxn id="40" idx="6"/>
          </p:cNvCxnSpPr>
          <p:nvPr/>
        </p:nvCxnSpPr>
        <p:spPr bwMode="auto">
          <a:xfrm rot="10800000" flipV="1">
            <a:off x="5989637" y="3014425"/>
            <a:ext cx="2727326" cy="94456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3" idx="1"/>
            <a:endCxn id="37" idx="4"/>
          </p:cNvCxnSpPr>
          <p:nvPr/>
        </p:nvCxnSpPr>
        <p:spPr bwMode="auto">
          <a:xfrm rot="16200000" flipV="1">
            <a:off x="7665642" y="2740184"/>
            <a:ext cx="695856" cy="11221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3" idx="0"/>
          </p:cNvCxnSpPr>
          <p:nvPr/>
        </p:nvCxnSpPr>
        <p:spPr bwMode="auto">
          <a:xfrm rot="5400000" flipH="1" flipV="1">
            <a:off x="8518922" y="3304540"/>
            <a:ext cx="457201" cy="15160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2" idx="1"/>
            <a:endCxn id="41" idx="5"/>
          </p:cNvCxnSpPr>
          <p:nvPr/>
        </p:nvCxnSpPr>
        <p:spPr bwMode="auto">
          <a:xfrm rot="16200000" flipV="1">
            <a:off x="7176555" y="3865587"/>
            <a:ext cx="216967" cy="6900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2" idx="1"/>
            <a:endCxn id="37" idx="4"/>
          </p:cNvCxnSpPr>
          <p:nvPr/>
        </p:nvCxnSpPr>
        <p:spPr bwMode="auto">
          <a:xfrm rot="16200000" flipV="1">
            <a:off x="6858000" y="3548619"/>
            <a:ext cx="1366838" cy="1762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620000" y="3516870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55" name="Straight Connector 54"/>
          <p:cNvCxnSpPr>
            <a:stCxn id="54" idx="3"/>
            <a:endCxn id="41" idx="7"/>
          </p:cNvCxnSpPr>
          <p:nvPr/>
        </p:nvCxnSpPr>
        <p:spPr bwMode="auto">
          <a:xfrm rot="5400000">
            <a:off x="7221800" y="3469505"/>
            <a:ext cx="156639" cy="72020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7" idx="4"/>
            <a:endCxn id="41" idx="0"/>
          </p:cNvCxnSpPr>
          <p:nvPr/>
        </p:nvCxnSpPr>
        <p:spPr bwMode="auto">
          <a:xfrm rot="5400000">
            <a:off x="6690520" y="3105706"/>
            <a:ext cx="914399" cy="6096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0" idx="6"/>
            <a:endCxn id="41" idx="2"/>
          </p:cNvCxnSpPr>
          <p:nvPr/>
        </p:nvCxnSpPr>
        <p:spPr bwMode="auto">
          <a:xfrm>
            <a:off x="5989637" y="3958989"/>
            <a:ext cx="715963" cy="460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9" idx="4"/>
            <a:endCxn id="41" idx="1"/>
          </p:cNvCxnSpPr>
          <p:nvPr/>
        </p:nvCxnSpPr>
        <p:spPr bwMode="auto">
          <a:xfrm rot="16200000" flipH="1">
            <a:off x="5745560" y="2907665"/>
            <a:ext cx="1107019" cy="8935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7" idx="4"/>
            <a:endCxn id="40" idx="6"/>
          </p:cNvCxnSpPr>
          <p:nvPr/>
        </p:nvCxnSpPr>
        <p:spPr bwMode="auto">
          <a:xfrm rot="5400000">
            <a:off x="6218237" y="2724707"/>
            <a:ext cx="1006475" cy="14636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4" idx="0"/>
            <a:endCxn id="37" idx="4"/>
          </p:cNvCxnSpPr>
          <p:nvPr/>
        </p:nvCxnSpPr>
        <p:spPr bwMode="auto">
          <a:xfrm rot="16200000" flipV="1">
            <a:off x="7323138" y="3082689"/>
            <a:ext cx="563563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0" idx="0"/>
            <a:endCxn id="39" idx="4"/>
          </p:cNvCxnSpPr>
          <p:nvPr/>
        </p:nvCxnSpPr>
        <p:spPr bwMode="auto">
          <a:xfrm rot="5400000" flipH="1" flipV="1">
            <a:off x="5341938" y="3312082"/>
            <a:ext cx="1020762" cy="15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523037" y="2373868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63" name="Straight Connector 62"/>
          <p:cNvCxnSpPr>
            <a:stCxn id="44" idx="2"/>
            <a:endCxn id="38" idx="5"/>
          </p:cNvCxnSpPr>
          <p:nvPr/>
        </p:nvCxnSpPr>
        <p:spPr bwMode="auto">
          <a:xfrm rot="10800000">
            <a:off x="8006817" y="2532087"/>
            <a:ext cx="710146" cy="4823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3" idx="4"/>
            <a:endCxn id="42" idx="6"/>
          </p:cNvCxnSpPr>
          <p:nvPr/>
        </p:nvCxnSpPr>
        <p:spPr bwMode="auto">
          <a:xfrm rot="5400000">
            <a:off x="8001793" y="3746263"/>
            <a:ext cx="532608" cy="80724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152400" y="3440668"/>
            <a:ext cx="457200" cy="838200"/>
          </a:xfrm>
          <a:prstGeom prst="rect">
            <a:avLst/>
          </a:prstGeom>
          <a:solidFill>
            <a:srgbClr val="0076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Left-Right Arrow 72"/>
          <p:cNvSpPr/>
          <p:nvPr/>
        </p:nvSpPr>
        <p:spPr>
          <a:xfrm>
            <a:off x="2133600" y="5648980"/>
            <a:ext cx="609600" cy="304800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712546" y="5486400"/>
            <a:ext cx="65838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Sub-Modular (i.e., Diminishing Returns) </a:t>
            </a:r>
            <a:endParaRPr lang="en-US" sz="2800" dirty="0"/>
          </a:p>
        </p:txBody>
      </p:sp>
      <p:sp>
        <p:nvSpPr>
          <p:cNvPr id="76" name="TextBox 75"/>
          <p:cNvSpPr txBox="1"/>
          <p:nvPr/>
        </p:nvSpPr>
        <p:spPr>
          <a:xfrm>
            <a:off x="5715000" y="557278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/>
          </a:p>
        </p:txBody>
      </p:sp>
      <p:sp>
        <p:nvSpPr>
          <p:cNvPr id="77" name="TextBox 76"/>
          <p:cNvSpPr txBox="1"/>
          <p:nvPr/>
        </p:nvSpPr>
        <p:spPr>
          <a:xfrm>
            <a:off x="914400" y="557278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&gt;=</a:t>
            </a:r>
            <a:endParaRPr lang="en-US" sz="2800" dirty="0"/>
          </a:p>
        </p:txBody>
      </p:sp>
      <p:grpSp>
        <p:nvGrpSpPr>
          <p:cNvPr id="2" name="Group 80"/>
          <p:cNvGrpSpPr/>
          <p:nvPr/>
        </p:nvGrpSpPr>
        <p:grpSpPr>
          <a:xfrm>
            <a:off x="152400" y="2907268"/>
            <a:ext cx="457200" cy="457200"/>
            <a:chOff x="152400" y="2057400"/>
            <a:chExt cx="457200" cy="457200"/>
          </a:xfrm>
        </p:grpSpPr>
        <p:sp>
          <p:nvSpPr>
            <p:cNvPr id="71" name="Rectangle 70"/>
            <p:cNvSpPr/>
            <p:nvPr/>
          </p:nvSpPr>
          <p:spPr>
            <a:xfrm>
              <a:off x="152400" y="2057400"/>
              <a:ext cx="457200" cy="45720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5" name="Picture 74" descr="delt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8148" y="2057400"/>
              <a:ext cx="304800" cy="365760"/>
            </a:xfrm>
            <a:prstGeom prst="rect">
              <a:avLst/>
            </a:prstGeom>
          </p:spPr>
        </p:pic>
      </p:grpSp>
      <p:sp>
        <p:nvSpPr>
          <p:cNvPr id="78" name="Rectangle 77"/>
          <p:cNvSpPr/>
          <p:nvPr/>
        </p:nvSpPr>
        <p:spPr>
          <a:xfrm>
            <a:off x="4953000" y="2831068"/>
            <a:ext cx="457200" cy="228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1524000" y="5694700"/>
            <a:ext cx="457200" cy="228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</a:t>
            </a:r>
            <a:endParaRPr lang="en-US" dirty="0"/>
          </a:p>
        </p:txBody>
      </p:sp>
      <p:grpSp>
        <p:nvGrpSpPr>
          <p:cNvPr id="3" name="Group 85"/>
          <p:cNvGrpSpPr/>
          <p:nvPr/>
        </p:nvGrpSpPr>
        <p:grpSpPr>
          <a:xfrm>
            <a:off x="457200" y="5572780"/>
            <a:ext cx="457200" cy="457200"/>
            <a:chOff x="152400" y="2057400"/>
            <a:chExt cx="457200" cy="457200"/>
          </a:xfrm>
        </p:grpSpPr>
        <p:sp>
          <p:nvSpPr>
            <p:cNvPr id="87" name="Rectangle 86"/>
            <p:cNvSpPr/>
            <p:nvPr/>
          </p:nvSpPr>
          <p:spPr>
            <a:xfrm>
              <a:off x="152400" y="2057400"/>
              <a:ext cx="457200" cy="45720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8" name="Picture 87" descr="delt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8148" y="2057400"/>
              <a:ext cx="304800" cy="365760"/>
            </a:xfrm>
            <a:prstGeom prst="rect">
              <a:avLst/>
            </a:prstGeom>
          </p:spPr>
        </p:pic>
      </p:grpSp>
      <p:cxnSp>
        <p:nvCxnSpPr>
          <p:cNvPr id="82" name="Straight Arrow Connector 81"/>
          <p:cNvCxnSpPr>
            <a:stCxn id="35" idx="2"/>
          </p:cNvCxnSpPr>
          <p:nvPr/>
        </p:nvCxnSpPr>
        <p:spPr>
          <a:xfrm rot="16200000" flipH="1">
            <a:off x="5067300" y="4393168"/>
            <a:ext cx="304800" cy="76200"/>
          </a:xfrm>
          <a:prstGeom prst="straightConnector1">
            <a:avLst/>
          </a:prstGeom>
          <a:ln w="28575">
            <a:solidFill>
              <a:srgbClr val="00763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191000" y="4629090"/>
            <a:ext cx="3966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635"/>
                </a:solidFill>
              </a:rPr>
              <a:t>Benefit of deleting {1,2, 3,4}</a:t>
            </a:r>
            <a:endParaRPr lang="en-US" sz="2400" dirty="0">
              <a:solidFill>
                <a:srgbClr val="007635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rot="16200000" flipH="1">
            <a:off x="342900" y="4533900"/>
            <a:ext cx="304800" cy="76200"/>
          </a:xfrm>
          <a:prstGeom prst="straightConnector1">
            <a:avLst/>
          </a:prstGeom>
          <a:ln w="28575">
            <a:solidFill>
              <a:srgbClr val="00763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-3750" y="4617422"/>
            <a:ext cx="3368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635"/>
                </a:solidFill>
              </a:rPr>
              <a:t>Benefit of deleting {1,2}</a:t>
            </a:r>
            <a:endParaRPr lang="en-US" sz="2400" dirty="0">
              <a:solidFill>
                <a:srgbClr val="007635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5400000" flipH="1" flipV="1">
            <a:off x="4953000" y="2209800"/>
            <a:ext cx="762000" cy="3048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541458" y="1371600"/>
            <a:ext cx="46025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Marginal benefit of deleting {5,6}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rot="5400000" flipH="1" flipV="1">
            <a:off x="114300" y="2247900"/>
            <a:ext cx="685800" cy="152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-76200" y="1371600"/>
            <a:ext cx="46025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Marginal benefit of deleting {5,6}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705600" cy="1417638"/>
          </a:xfrm>
        </p:spPr>
        <p:txBody>
          <a:bodyPr/>
          <a:lstStyle/>
          <a:p>
            <a:r>
              <a:rPr lang="en-US" sz="3800" dirty="0" smtClean="0"/>
              <a:t>Why </a:t>
            </a:r>
            <a:r>
              <a:rPr lang="en-US" sz="3800" i="1" dirty="0" err="1" smtClean="0"/>
              <a:t>Netshield</a:t>
            </a:r>
            <a:r>
              <a:rPr lang="en-US" sz="3800" i="1" dirty="0" smtClean="0"/>
              <a:t> </a:t>
            </a:r>
            <a:r>
              <a:rPr lang="en-US" sz="3800" dirty="0" smtClean="0"/>
              <a:t>is Near-Optimal?</a:t>
            </a:r>
            <a:endParaRPr lang="en-US" sz="3800" dirty="0"/>
          </a:p>
        </p:txBody>
      </p:sp>
      <p:pic>
        <p:nvPicPr>
          <p:cNvPr id="85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76200"/>
            <a:ext cx="1859048" cy="101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" name="Group 90"/>
          <p:cNvGrpSpPr>
            <a:grpSpLocks noChangeAspect="1"/>
          </p:cNvGrpSpPr>
          <p:nvPr/>
        </p:nvGrpSpPr>
        <p:grpSpPr>
          <a:xfrm>
            <a:off x="8191500" y="152400"/>
            <a:ext cx="190500" cy="152400"/>
            <a:chOff x="1371600" y="4648200"/>
            <a:chExt cx="685800" cy="533400"/>
          </a:xfrm>
        </p:grpSpPr>
        <p:cxnSp>
          <p:nvCxnSpPr>
            <p:cNvPr id="92" name="Straight Connector 91"/>
            <p:cNvCxnSpPr/>
            <p:nvPr/>
          </p:nvCxnSpPr>
          <p:spPr>
            <a:xfrm rot="16200000" flipH="1">
              <a:off x="1295400" y="4953000"/>
              <a:ext cx="304800" cy="152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1524000" y="4648200"/>
              <a:ext cx="533400" cy="533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96"/>
          <p:cNvGrpSpPr>
            <a:grpSpLocks noChangeAspect="1"/>
          </p:cNvGrpSpPr>
          <p:nvPr/>
        </p:nvGrpSpPr>
        <p:grpSpPr>
          <a:xfrm>
            <a:off x="8648700" y="609600"/>
            <a:ext cx="190500" cy="152400"/>
            <a:chOff x="1371600" y="4648200"/>
            <a:chExt cx="685800" cy="533400"/>
          </a:xfrm>
        </p:grpSpPr>
        <p:cxnSp>
          <p:nvCxnSpPr>
            <p:cNvPr id="98" name="Straight Connector 97"/>
            <p:cNvCxnSpPr/>
            <p:nvPr/>
          </p:nvCxnSpPr>
          <p:spPr>
            <a:xfrm rot="16200000" flipH="1">
              <a:off x="1295400" y="4953000"/>
              <a:ext cx="304800" cy="152400"/>
            </a:xfrm>
            <a:prstGeom prst="line">
              <a:avLst/>
            </a:prstGeom>
            <a:ln w="28575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 flipH="1" flipV="1">
              <a:off x="1524000" y="4648200"/>
              <a:ext cx="533400" cy="533400"/>
            </a:xfrm>
            <a:prstGeom prst="line">
              <a:avLst/>
            </a:prstGeom>
            <a:ln w="28575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Tm="4201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705600" cy="1417638"/>
          </a:xfrm>
        </p:spPr>
        <p:txBody>
          <a:bodyPr/>
          <a:lstStyle/>
          <a:p>
            <a:r>
              <a:rPr lang="en-US" sz="3800" dirty="0" smtClean="0"/>
              <a:t>Why </a:t>
            </a:r>
            <a:r>
              <a:rPr lang="en-US" sz="3800" i="1" dirty="0" err="1" smtClean="0"/>
              <a:t>Netshield</a:t>
            </a:r>
            <a:r>
              <a:rPr lang="en-US" sz="3800" i="1" dirty="0" smtClean="0"/>
              <a:t> </a:t>
            </a:r>
            <a:r>
              <a:rPr lang="en-US" sz="3800" dirty="0" smtClean="0"/>
              <a:t>is Near-Optimal?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38400" y="16002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2895600" y="12192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38200" y="14478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8" name="Oval 7"/>
          <p:cNvSpPr/>
          <p:nvPr/>
        </p:nvSpPr>
        <p:spPr>
          <a:xfrm>
            <a:off x="838200" y="27432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828800" y="2789238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713037" y="3200402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657600" y="2530475"/>
            <a:ext cx="274638" cy="274638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" name="Oval 11"/>
          <p:cNvSpPr/>
          <p:nvPr/>
        </p:nvSpPr>
        <p:spPr>
          <a:xfrm>
            <a:off x="3840163" y="1798638"/>
            <a:ext cx="274637" cy="274637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5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>
            <a:stCxn id="5" idx="1"/>
            <a:endCxn id="30" idx="6"/>
          </p:cNvCxnSpPr>
          <p:nvPr/>
        </p:nvCxnSpPr>
        <p:spPr bwMode="auto">
          <a:xfrm rot="16200000" flipV="1">
            <a:off x="2095896" y="1257698"/>
            <a:ext cx="207703" cy="55774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0"/>
            <a:endCxn id="30" idx="3"/>
          </p:cNvCxnSpPr>
          <p:nvPr/>
        </p:nvCxnSpPr>
        <p:spPr bwMode="auto">
          <a:xfrm rot="5400000" flipH="1" flipV="1">
            <a:off x="724296" y="1781041"/>
            <a:ext cx="1213384" cy="7109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  <a:endCxn id="5" idx="6"/>
          </p:cNvCxnSpPr>
          <p:nvPr/>
        </p:nvCxnSpPr>
        <p:spPr bwMode="auto">
          <a:xfrm rot="5400000">
            <a:off x="2682478" y="1484178"/>
            <a:ext cx="283903" cy="22278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2"/>
            <a:endCxn id="5" idx="6"/>
          </p:cNvCxnSpPr>
          <p:nvPr/>
        </p:nvCxnSpPr>
        <p:spPr bwMode="auto">
          <a:xfrm rot="10800000">
            <a:off x="2713037" y="1737521"/>
            <a:ext cx="1127126" cy="1984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2" idx="2"/>
            <a:endCxn id="8" idx="6"/>
          </p:cNvCxnSpPr>
          <p:nvPr/>
        </p:nvCxnSpPr>
        <p:spPr bwMode="auto">
          <a:xfrm rot="10800000" flipV="1">
            <a:off x="1112837" y="1935957"/>
            <a:ext cx="2727326" cy="94456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1"/>
            <a:endCxn id="5" idx="4"/>
          </p:cNvCxnSpPr>
          <p:nvPr/>
        </p:nvCxnSpPr>
        <p:spPr bwMode="auto">
          <a:xfrm rot="16200000" flipV="1">
            <a:off x="2788842" y="1661716"/>
            <a:ext cx="695856" cy="11221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0"/>
          </p:cNvCxnSpPr>
          <p:nvPr/>
        </p:nvCxnSpPr>
        <p:spPr bwMode="auto">
          <a:xfrm rot="5400000" flipH="1" flipV="1">
            <a:off x="3642122" y="2226072"/>
            <a:ext cx="457201" cy="15160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1"/>
            <a:endCxn id="9" idx="5"/>
          </p:cNvCxnSpPr>
          <p:nvPr/>
        </p:nvCxnSpPr>
        <p:spPr bwMode="auto">
          <a:xfrm rot="16200000" flipV="1">
            <a:off x="2299755" y="2787119"/>
            <a:ext cx="216967" cy="6900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1"/>
            <a:endCxn id="5" idx="4"/>
          </p:cNvCxnSpPr>
          <p:nvPr/>
        </p:nvCxnSpPr>
        <p:spPr bwMode="auto">
          <a:xfrm rot="16200000" flipV="1">
            <a:off x="1981200" y="2470151"/>
            <a:ext cx="1366838" cy="1762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743200" y="24384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23" name="Straight Connector 22"/>
          <p:cNvCxnSpPr>
            <a:stCxn id="22" idx="3"/>
            <a:endCxn id="9" idx="7"/>
          </p:cNvCxnSpPr>
          <p:nvPr/>
        </p:nvCxnSpPr>
        <p:spPr bwMode="auto">
          <a:xfrm rot="5400000">
            <a:off x="2345000" y="2391037"/>
            <a:ext cx="156639" cy="72020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4"/>
            <a:endCxn id="9" idx="0"/>
          </p:cNvCxnSpPr>
          <p:nvPr/>
        </p:nvCxnSpPr>
        <p:spPr bwMode="auto">
          <a:xfrm rot="5400000">
            <a:off x="1813720" y="2027238"/>
            <a:ext cx="914399" cy="6096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6"/>
            <a:endCxn id="9" idx="2"/>
          </p:cNvCxnSpPr>
          <p:nvPr/>
        </p:nvCxnSpPr>
        <p:spPr bwMode="auto">
          <a:xfrm>
            <a:off x="1112837" y="2880521"/>
            <a:ext cx="715963" cy="460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4"/>
            <a:endCxn id="9" idx="1"/>
          </p:cNvCxnSpPr>
          <p:nvPr/>
        </p:nvCxnSpPr>
        <p:spPr bwMode="auto">
          <a:xfrm rot="16200000" flipH="1">
            <a:off x="868760" y="1829197"/>
            <a:ext cx="1107019" cy="8935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4"/>
            <a:endCxn id="8" idx="6"/>
          </p:cNvCxnSpPr>
          <p:nvPr/>
        </p:nvCxnSpPr>
        <p:spPr bwMode="auto">
          <a:xfrm rot="5400000">
            <a:off x="1341437" y="1646239"/>
            <a:ext cx="1006475" cy="14636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2" idx="0"/>
            <a:endCxn id="5" idx="4"/>
          </p:cNvCxnSpPr>
          <p:nvPr/>
        </p:nvCxnSpPr>
        <p:spPr bwMode="auto">
          <a:xfrm rot="16200000" flipV="1">
            <a:off x="2446338" y="2004221"/>
            <a:ext cx="563563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8" idx="0"/>
            <a:endCxn id="7" idx="4"/>
          </p:cNvCxnSpPr>
          <p:nvPr/>
        </p:nvCxnSpPr>
        <p:spPr bwMode="auto">
          <a:xfrm rot="5400000" flipH="1" flipV="1">
            <a:off x="465138" y="2233614"/>
            <a:ext cx="1020762" cy="15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1646237" y="12954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31" name="Straight Connector 30"/>
          <p:cNvCxnSpPr>
            <a:stCxn id="12" idx="2"/>
            <a:endCxn id="6" idx="5"/>
          </p:cNvCxnSpPr>
          <p:nvPr/>
        </p:nvCxnSpPr>
        <p:spPr bwMode="auto">
          <a:xfrm rot="10800000">
            <a:off x="3130017" y="1453619"/>
            <a:ext cx="710146" cy="4823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4"/>
            <a:endCxn id="10" idx="6"/>
          </p:cNvCxnSpPr>
          <p:nvPr/>
        </p:nvCxnSpPr>
        <p:spPr bwMode="auto">
          <a:xfrm rot="5400000">
            <a:off x="3124993" y="2667795"/>
            <a:ext cx="532608" cy="80724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953000" y="2286000"/>
            <a:ext cx="457200" cy="1143000"/>
          </a:xfrm>
          <a:prstGeom prst="rect">
            <a:avLst/>
          </a:prstGeom>
          <a:solidFill>
            <a:srgbClr val="0076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7315200" y="18288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8" name="Oval 37"/>
          <p:cNvSpPr/>
          <p:nvPr/>
        </p:nvSpPr>
        <p:spPr>
          <a:xfrm>
            <a:off x="7772400" y="1447800"/>
            <a:ext cx="274637" cy="274638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3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715000" y="16764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0" name="Oval 39"/>
          <p:cNvSpPr/>
          <p:nvPr/>
        </p:nvSpPr>
        <p:spPr>
          <a:xfrm>
            <a:off x="5715000" y="29718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705600" y="3017838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7589837" y="3429002"/>
            <a:ext cx="274638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4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8534400" y="2759075"/>
            <a:ext cx="274638" cy="274638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44" name="Oval 43"/>
          <p:cNvSpPr/>
          <p:nvPr/>
        </p:nvSpPr>
        <p:spPr>
          <a:xfrm>
            <a:off x="8716963" y="2027238"/>
            <a:ext cx="274637" cy="274637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5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45" name="Straight Connector 44"/>
          <p:cNvCxnSpPr>
            <a:stCxn id="37" idx="1"/>
            <a:endCxn id="62" idx="6"/>
          </p:cNvCxnSpPr>
          <p:nvPr/>
        </p:nvCxnSpPr>
        <p:spPr bwMode="auto">
          <a:xfrm rot="16200000" flipV="1">
            <a:off x="6972696" y="1486298"/>
            <a:ext cx="207703" cy="55774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0" idx="0"/>
            <a:endCxn id="62" idx="3"/>
          </p:cNvCxnSpPr>
          <p:nvPr/>
        </p:nvCxnSpPr>
        <p:spPr bwMode="auto">
          <a:xfrm rot="5400000" flipH="1" flipV="1">
            <a:off x="5601096" y="2009641"/>
            <a:ext cx="1213384" cy="7109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8" idx="3"/>
            <a:endCxn id="37" idx="6"/>
          </p:cNvCxnSpPr>
          <p:nvPr/>
        </p:nvCxnSpPr>
        <p:spPr bwMode="auto">
          <a:xfrm rot="5400000">
            <a:off x="7559278" y="1712778"/>
            <a:ext cx="283903" cy="22278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4" idx="2"/>
            <a:endCxn id="37" idx="6"/>
          </p:cNvCxnSpPr>
          <p:nvPr/>
        </p:nvCxnSpPr>
        <p:spPr bwMode="auto">
          <a:xfrm rot="10800000">
            <a:off x="7589837" y="1966121"/>
            <a:ext cx="1127126" cy="1984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4" idx="2"/>
            <a:endCxn id="40" idx="6"/>
          </p:cNvCxnSpPr>
          <p:nvPr/>
        </p:nvCxnSpPr>
        <p:spPr bwMode="auto">
          <a:xfrm rot="10800000" flipV="1">
            <a:off x="5989637" y="2164557"/>
            <a:ext cx="2727326" cy="94456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3" idx="1"/>
            <a:endCxn id="37" idx="4"/>
          </p:cNvCxnSpPr>
          <p:nvPr/>
        </p:nvCxnSpPr>
        <p:spPr bwMode="auto">
          <a:xfrm rot="16200000" flipV="1">
            <a:off x="7665642" y="1890316"/>
            <a:ext cx="695856" cy="11221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3" idx="0"/>
          </p:cNvCxnSpPr>
          <p:nvPr/>
        </p:nvCxnSpPr>
        <p:spPr bwMode="auto">
          <a:xfrm rot="5400000" flipH="1" flipV="1">
            <a:off x="8518922" y="2454672"/>
            <a:ext cx="457201" cy="15160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2" idx="1"/>
            <a:endCxn id="41" idx="5"/>
          </p:cNvCxnSpPr>
          <p:nvPr/>
        </p:nvCxnSpPr>
        <p:spPr bwMode="auto">
          <a:xfrm rot="16200000" flipV="1">
            <a:off x="7176555" y="3015719"/>
            <a:ext cx="216967" cy="6900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2" idx="1"/>
            <a:endCxn id="37" idx="4"/>
          </p:cNvCxnSpPr>
          <p:nvPr/>
        </p:nvCxnSpPr>
        <p:spPr bwMode="auto">
          <a:xfrm rot="16200000" flipV="1">
            <a:off x="6858000" y="2698751"/>
            <a:ext cx="1366838" cy="1762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620000" y="26670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55" name="Straight Connector 54"/>
          <p:cNvCxnSpPr>
            <a:stCxn id="54" idx="3"/>
            <a:endCxn id="41" idx="7"/>
          </p:cNvCxnSpPr>
          <p:nvPr/>
        </p:nvCxnSpPr>
        <p:spPr bwMode="auto">
          <a:xfrm rot="5400000">
            <a:off x="7221800" y="2619637"/>
            <a:ext cx="156639" cy="72020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7" idx="4"/>
            <a:endCxn id="41" idx="0"/>
          </p:cNvCxnSpPr>
          <p:nvPr/>
        </p:nvCxnSpPr>
        <p:spPr bwMode="auto">
          <a:xfrm rot="5400000">
            <a:off x="6690520" y="2255838"/>
            <a:ext cx="914399" cy="6096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0" idx="6"/>
            <a:endCxn id="41" idx="2"/>
          </p:cNvCxnSpPr>
          <p:nvPr/>
        </p:nvCxnSpPr>
        <p:spPr bwMode="auto">
          <a:xfrm>
            <a:off x="5989637" y="3109121"/>
            <a:ext cx="715963" cy="460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9" idx="4"/>
            <a:endCxn id="41" idx="1"/>
          </p:cNvCxnSpPr>
          <p:nvPr/>
        </p:nvCxnSpPr>
        <p:spPr bwMode="auto">
          <a:xfrm rot="16200000" flipH="1">
            <a:off x="5745560" y="2057797"/>
            <a:ext cx="1107019" cy="8935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7" idx="4"/>
            <a:endCxn id="40" idx="6"/>
          </p:cNvCxnSpPr>
          <p:nvPr/>
        </p:nvCxnSpPr>
        <p:spPr bwMode="auto">
          <a:xfrm rot="5400000">
            <a:off x="6218237" y="1874839"/>
            <a:ext cx="1006475" cy="14636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4" idx="0"/>
            <a:endCxn id="37" idx="4"/>
          </p:cNvCxnSpPr>
          <p:nvPr/>
        </p:nvCxnSpPr>
        <p:spPr bwMode="auto">
          <a:xfrm rot="16200000" flipV="1">
            <a:off x="7323138" y="2232821"/>
            <a:ext cx="563563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0" idx="0"/>
            <a:endCxn id="39" idx="4"/>
          </p:cNvCxnSpPr>
          <p:nvPr/>
        </p:nvCxnSpPr>
        <p:spPr bwMode="auto">
          <a:xfrm rot="5400000" flipH="1" flipV="1">
            <a:off x="5341938" y="2462214"/>
            <a:ext cx="1020762" cy="15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523037" y="15240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63" name="Straight Connector 62"/>
          <p:cNvCxnSpPr>
            <a:stCxn id="44" idx="2"/>
            <a:endCxn id="38" idx="5"/>
          </p:cNvCxnSpPr>
          <p:nvPr/>
        </p:nvCxnSpPr>
        <p:spPr bwMode="auto">
          <a:xfrm rot="10800000">
            <a:off x="8006817" y="1682219"/>
            <a:ext cx="710146" cy="4823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3" idx="4"/>
            <a:endCxn id="42" idx="6"/>
          </p:cNvCxnSpPr>
          <p:nvPr/>
        </p:nvCxnSpPr>
        <p:spPr bwMode="auto">
          <a:xfrm rot="5400000">
            <a:off x="8001793" y="2896395"/>
            <a:ext cx="532608" cy="80724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152400" y="2590800"/>
            <a:ext cx="457200" cy="838200"/>
          </a:xfrm>
          <a:prstGeom prst="rect">
            <a:avLst/>
          </a:prstGeom>
          <a:solidFill>
            <a:srgbClr val="0076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Left-Right Arrow 72"/>
          <p:cNvSpPr/>
          <p:nvPr/>
        </p:nvSpPr>
        <p:spPr>
          <a:xfrm>
            <a:off x="2133600" y="4038600"/>
            <a:ext cx="609600" cy="304800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712546" y="3962400"/>
            <a:ext cx="65838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Sub-Modular (i.e., Diminishing Returns) </a:t>
            </a:r>
            <a:endParaRPr lang="en-US" sz="2800" dirty="0"/>
          </a:p>
        </p:txBody>
      </p:sp>
      <p:sp>
        <p:nvSpPr>
          <p:cNvPr id="76" name="TextBox 75"/>
          <p:cNvSpPr txBox="1"/>
          <p:nvPr/>
        </p:nvSpPr>
        <p:spPr>
          <a:xfrm>
            <a:off x="5715000" y="39624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/>
          </a:p>
        </p:txBody>
      </p:sp>
      <p:sp>
        <p:nvSpPr>
          <p:cNvPr id="77" name="TextBox 76"/>
          <p:cNvSpPr txBox="1"/>
          <p:nvPr/>
        </p:nvSpPr>
        <p:spPr>
          <a:xfrm>
            <a:off x="914400" y="396240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&gt;=</a:t>
            </a:r>
            <a:endParaRPr lang="en-US" sz="2800" dirty="0"/>
          </a:p>
        </p:txBody>
      </p:sp>
      <p:sp>
        <p:nvSpPr>
          <p:cNvPr id="79" name="Rectangle 78"/>
          <p:cNvSpPr/>
          <p:nvPr/>
        </p:nvSpPr>
        <p:spPr>
          <a:xfrm>
            <a:off x="152400" y="4754880"/>
            <a:ext cx="8915400" cy="128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377825" indent="-377825" algn="ctr" defTabSz="1008063"/>
            <a:r>
              <a:rPr lang="en-US" sz="3000" b="1" dirty="0" smtClean="0">
                <a:solidFill>
                  <a:schemeClr val="tx1"/>
                </a:solidFill>
              </a:rPr>
              <a:t>Theorem</a:t>
            </a:r>
            <a:r>
              <a:rPr lang="en-US" sz="3000" dirty="0" smtClean="0">
                <a:solidFill>
                  <a:schemeClr val="tx1"/>
                </a:solidFill>
              </a:rPr>
              <a:t>: </a:t>
            </a:r>
            <a:r>
              <a:rPr lang="en-US" sz="3000" i="1" dirty="0" smtClean="0">
                <a:solidFill>
                  <a:schemeClr val="tx1"/>
                </a:solidFill>
              </a:rPr>
              <a:t>k</a:t>
            </a:r>
            <a:r>
              <a:rPr lang="en-US" sz="3000" dirty="0" smtClean="0">
                <a:solidFill>
                  <a:schemeClr val="tx1"/>
                </a:solidFill>
              </a:rPr>
              <a:t>-step greedy alg. to maximize a sub-modular function guarantees (1-1/e) optimal </a:t>
            </a:r>
            <a:r>
              <a:rPr lang="en-US" sz="2800" dirty="0" smtClean="0">
                <a:solidFill>
                  <a:schemeClr val="tx1"/>
                </a:solidFill>
              </a:rPr>
              <a:t>[</a:t>
            </a:r>
            <a:r>
              <a:rPr lang="en-US" sz="2800" dirty="0" err="1" smtClean="0">
                <a:solidFill>
                  <a:schemeClr val="tx1"/>
                </a:solidFill>
              </a:rPr>
              <a:t>Nemhauster</a:t>
            </a:r>
            <a:r>
              <a:rPr lang="en-US" sz="2800" dirty="0" smtClean="0">
                <a:solidFill>
                  <a:schemeClr val="tx1"/>
                </a:solidFill>
              </a:rPr>
              <a:t>+ 78]</a:t>
            </a:r>
            <a:endParaRPr lang="en-US" sz="3000" dirty="0">
              <a:solidFill>
                <a:schemeClr val="tx1"/>
              </a:solidFill>
            </a:endParaRPr>
          </a:p>
        </p:txBody>
      </p:sp>
      <p:grpSp>
        <p:nvGrpSpPr>
          <p:cNvPr id="3" name="Group 80"/>
          <p:cNvGrpSpPr/>
          <p:nvPr/>
        </p:nvGrpSpPr>
        <p:grpSpPr>
          <a:xfrm>
            <a:off x="152400" y="2057400"/>
            <a:ext cx="457200" cy="457200"/>
            <a:chOff x="152400" y="2057400"/>
            <a:chExt cx="457200" cy="457200"/>
          </a:xfrm>
        </p:grpSpPr>
        <p:sp>
          <p:nvSpPr>
            <p:cNvPr id="71" name="Rectangle 70"/>
            <p:cNvSpPr/>
            <p:nvPr/>
          </p:nvSpPr>
          <p:spPr>
            <a:xfrm>
              <a:off x="152400" y="2057400"/>
              <a:ext cx="457200" cy="45720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5" name="Picture 74" descr="delta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8148" y="2057400"/>
              <a:ext cx="304800" cy="365760"/>
            </a:xfrm>
            <a:prstGeom prst="rect">
              <a:avLst/>
            </a:prstGeom>
          </p:spPr>
        </p:pic>
      </p:grpSp>
      <p:graphicFrame>
        <p:nvGraphicFramePr>
          <p:cNvPr id="760834" name="Object 2"/>
          <p:cNvGraphicFramePr>
            <a:graphicFrameLocks noChangeAspect="1"/>
          </p:cNvGraphicFramePr>
          <p:nvPr/>
        </p:nvGraphicFramePr>
        <p:xfrm>
          <a:off x="4489450" y="3333749"/>
          <a:ext cx="311150" cy="359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164880" imgH="190440" progId="">
                  <p:embed/>
                </p:oleObj>
              </mc:Choice>
              <mc:Fallback>
                <p:oleObj name="Equation" r:id="rId5" imgW="164880" imgH="1904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3333749"/>
                        <a:ext cx="311150" cy="3590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" name="Group 85"/>
          <p:cNvGrpSpPr/>
          <p:nvPr/>
        </p:nvGrpSpPr>
        <p:grpSpPr>
          <a:xfrm>
            <a:off x="457200" y="3962400"/>
            <a:ext cx="457200" cy="457200"/>
            <a:chOff x="152400" y="2057400"/>
            <a:chExt cx="457200" cy="457200"/>
          </a:xfrm>
        </p:grpSpPr>
        <p:sp>
          <p:nvSpPr>
            <p:cNvPr id="87" name="Rectangle 86"/>
            <p:cNvSpPr/>
            <p:nvPr/>
          </p:nvSpPr>
          <p:spPr>
            <a:xfrm>
              <a:off x="152400" y="2057400"/>
              <a:ext cx="457200" cy="45720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8" name="Picture 87" descr="delta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8148" y="2057400"/>
              <a:ext cx="304800" cy="365760"/>
            </a:xfrm>
            <a:prstGeom prst="rect">
              <a:avLst/>
            </a:prstGeom>
          </p:spPr>
        </p:pic>
      </p:grpSp>
      <p:sp>
        <p:nvSpPr>
          <p:cNvPr id="89" name="Rectangle 88"/>
          <p:cNvSpPr/>
          <p:nvPr/>
        </p:nvSpPr>
        <p:spPr>
          <a:xfrm>
            <a:off x="4953000" y="1981200"/>
            <a:ext cx="457200" cy="228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1524000" y="4114800"/>
            <a:ext cx="457200" cy="228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</a:t>
            </a:r>
            <a:endParaRPr lang="en-US" dirty="0"/>
          </a:p>
        </p:txBody>
      </p:sp>
      <p:pic>
        <p:nvPicPr>
          <p:cNvPr id="78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10400" y="76200"/>
            <a:ext cx="1859048" cy="101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" name="Group 79"/>
          <p:cNvGrpSpPr>
            <a:grpSpLocks noChangeAspect="1"/>
          </p:cNvGrpSpPr>
          <p:nvPr/>
        </p:nvGrpSpPr>
        <p:grpSpPr>
          <a:xfrm>
            <a:off x="8191500" y="152400"/>
            <a:ext cx="190500" cy="152400"/>
            <a:chOff x="1371600" y="4648200"/>
            <a:chExt cx="685800" cy="533400"/>
          </a:xfrm>
        </p:grpSpPr>
        <p:cxnSp>
          <p:nvCxnSpPr>
            <p:cNvPr id="82" name="Straight Connector 81"/>
            <p:cNvCxnSpPr/>
            <p:nvPr/>
          </p:nvCxnSpPr>
          <p:spPr>
            <a:xfrm rot="16200000" flipH="1">
              <a:off x="1295400" y="4953000"/>
              <a:ext cx="304800" cy="152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1524000" y="4648200"/>
              <a:ext cx="533400" cy="533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83"/>
          <p:cNvGrpSpPr>
            <a:grpSpLocks noChangeAspect="1"/>
          </p:cNvGrpSpPr>
          <p:nvPr/>
        </p:nvGrpSpPr>
        <p:grpSpPr>
          <a:xfrm>
            <a:off x="8648700" y="609600"/>
            <a:ext cx="190500" cy="152400"/>
            <a:chOff x="1371600" y="4648200"/>
            <a:chExt cx="685800" cy="533400"/>
          </a:xfrm>
        </p:grpSpPr>
        <p:cxnSp>
          <p:nvCxnSpPr>
            <p:cNvPr id="85" name="Straight Connector 84"/>
            <p:cNvCxnSpPr/>
            <p:nvPr/>
          </p:nvCxnSpPr>
          <p:spPr>
            <a:xfrm rot="16200000" flipH="1">
              <a:off x="1295400" y="4953000"/>
              <a:ext cx="304800" cy="152400"/>
            </a:xfrm>
            <a:prstGeom prst="line">
              <a:avLst/>
            </a:prstGeom>
            <a:ln w="28575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1524000" y="4648200"/>
              <a:ext cx="533400" cy="533400"/>
            </a:xfrm>
            <a:prstGeom prst="line">
              <a:avLst/>
            </a:prstGeom>
            <a:ln w="28575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Tm="14938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sz="3600" b="1" dirty="0" smtClean="0"/>
              <a:t>T4: Why </a:t>
            </a:r>
            <a:r>
              <a:rPr lang="en-US" sz="3600" b="1" dirty="0" err="1" smtClean="0"/>
              <a:t>Sv</a:t>
            </a:r>
            <a:r>
              <a:rPr lang="en-US" sz="3600" b="1" dirty="0" smtClean="0"/>
              <a:t>(</a:t>
            </a:r>
            <a:r>
              <a:rPr lang="en-US" sz="3600" b="1" i="1" dirty="0" smtClean="0"/>
              <a:t>S</a:t>
            </a:r>
            <a:r>
              <a:rPr lang="en-US" sz="3600" b="1" dirty="0" smtClean="0"/>
              <a:t>) is sub-modular?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28800" y="19812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2286000" y="16002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28600" y="18288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8" name="Oval 7"/>
          <p:cNvSpPr/>
          <p:nvPr/>
        </p:nvSpPr>
        <p:spPr>
          <a:xfrm>
            <a:off x="228600" y="31242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219200" y="3170238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103437" y="3581402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048000" y="2911475"/>
            <a:ext cx="274638" cy="274638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Oval 12"/>
          <p:cNvSpPr/>
          <p:nvPr/>
        </p:nvSpPr>
        <p:spPr>
          <a:xfrm>
            <a:off x="3230563" y="2179638"/>
            <a:ext cx="274637" cy="274637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5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>
            <a:stCxn id="5" idx="1"/>
            <a:endCxn id="34" idx="6"/>
          </p:cNvCxnSpPr>
          <p:nvPr/>
        </p:nvCxnSpPr>
        <p:spPr bwMode="auto">
          <a:xfrm rot="16200000" flipV="1">
            <a:off x="1486296" y="1638698"/>
            <a:ext cx="207703" cy="55774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0"/>
            <a:endCxn id="34" idx="3"/>
          </p:cNvCxnSpPr>
          <p:nvPr/>
        </p:nvCxnSpPr>
        <p:spPr bwMode="auto">
          <a:xfrm rot="5400000" flipH="1" flipV="1">
            <a:off x="114696" y="2162041"/>
            <a:ext cx="1213384" cy="7109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3"/>
            <a:endCxn id="5" idx="6"/>
          </p:cNvCxnSpPr>
          <p:nvPr/>
        </p:nvCxnSpPr>
        <p:spPr bwMode="auto">
          <a:xfrm rot="5400000">
            <a:off x="2072878" y="1865178"/>
            <a:ext cx="283903" cy="22278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2"/>
            <a:endCxn id="5" idx="6"/>
          </p:cNvCxnSpPr>
          <p:nvPr/>
        </p:nvCxnSpPr>
        <p:spPr bwMode="auto">
          <a:xfrm rot="10800000">
            <a:off x="2103437" y="2118521"/>
            <a:ext cx="1127126" cy="198436"/>
          </a:xfrm>
          <a:prstGeom prst="line">
            <a:avLst/>
          </a:prstGeom>
          <a:noFill/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2"/>
            <a:endCxn id="8" idx="6"/>
          </p:cNvCxnSpPr>
          <p:nvPr/>
        </p:nvCxnSpPr>
        <p:spPr bwMode="auto">
          <a:xfrm rot="10800000" flipV="1">
            <a:off x="503237" y="2316957"/>
            <a:ext cx="2727326" cy="94456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2" idx="1"/>
            <a:endCxn id="5" idx="4"/>
          </p:cNvCxnSpPr>
          <p:nvPr/>
        </p:nvCxnSpPr>
        <p:spPr bwMode="auto">
          <a:xfrm rot="16200000" flipV="1">
            <a:off x="2179242" y="2042716"/>
            <a:ext cx="695856" cy="1122101"/>
          </a:xfrm>
          <a:prstGeom prst="line">
            <a:avLst/>
          </a:prstGeom>
          <a:noFill/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2" idx="0"/>
          </p:cNvCxnSpPr>
          <p:nvPr/>
        </p:nvCxnSpPr>
        <p:spPr bwMode="auto">
          <a:xfrm rot="5400000" flipH="1" flipV="1">
            <a:off x="3032522" y="2607072"/>
            <a:ext cx="457201" cy="151607"/>
          </a:xfrm>
          <a:prstGeom prst="line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1"/>
            <a:endCxn id="10" idx="5"/>
          </p:cNvCxnSpPr>
          <p:nvPr/>
        </p:nvCxnSpPr>
        <p:spPr bwMode="auto">
          <a:xfrm rot="16200000" flipV="1">
            <a:off x="1690155" y="3168119"/>
            <a:ext cx="216967" cy="6900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1"/>
            <a:endCxn id="5" idx="4"/>
          </p:cNvCxnSpPr>
          <p:nvPr/>
        </p:nvCxnSpPr>
        <p:spPr bwMode="auto">
          <a:xfrm rot="16200000" flipV="1">
            <a:off x="1371600" y="2851151"/>
            <a:ext cx="1366838" cy="1762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133600" y="28194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24" name="Straight Connector 23"/>
          <p:cNvCxnSpPr>
            <a:stCxn id="23" idx="3"/>
            <a:endCxn id="10" idx="7"/>
          </p:cNvCxnSpPr>
          <p:nvPr/>
        </p:nvCxnSpPr>
        <p:spPr bwMode="auto">
          <a:xfrm rot="5400000">
            <a:off x="1735400" y="2772037"/>
            <a:ext cx="156639" cy="72020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4"/>
            <a:endCxn id="10" idx="0"/>
          </p:cNvCxnSpPr>
          <p:nvPr/>
        </p:nvCxnSpPr>
        <p:spPr bwMode="auto">
          <a:xfrm rot="5400000">
            <a:off x="1204120" y="2408238"/>
            <a:ext cx="914399" cy="6096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6"/>
            <a:endCxn id="10" idx="2"/>
          </p:cNvCxnSpPr>
          <p:nvPr/>
        </p:nvCxnSpPr>
        <p:spPr bwMode="auto">
          <a:xfrm>
            <a:off x="503237" y="3261521"/>
            <a:ext cx="715963" cy="460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4"/>
            <a:endCxn id="10" idx="1"/>
          </p:cNvCxnSpPr>
          <p:nvPr/>
        </p:nvCxnSpPr>
        <p:spPr bwMode="auto">
          <a:xfrm rot="16200000" flipH="1">
            <a:off x="259160" y="2210197"/>
            <a:ext cx="1107019" cy="8935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5" idx="4"/>
            <a:endCxn id="8" idx="6"/>
          </p:cNvCxnSpPr>
          <p:nvPr/>
        </p:nvCxnSpPr>
        <p:spPr bwMode="auto">
          <a:xfrm rot="5400000">
            <a:off x="731837" y="2027239"/>
            <a:ext cx="1006475" cy="14636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3" idx="0"/>
            <a:endCxn id="5" idx="4"/>
          </p:cNvCxnSpPr>
          <p:nvPr/>
        </p:nvCxnSpPr>
        <p:spPr bwMode="auto">
          <a:xfrm rot="16200000" flipV="1">
            <a:off x="1836738" y="2385221"/>
            <a:ext cx="563563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0"/>
            <a:endCxn id="7" idx="4"/>
          </p:cNvCxnSpPr>
          <p:nvPr/>
        </p:nvCxnSpPr>
        <p:spPr bwMode="auto">
          <a:xfrm rot="5400000" flipH="1" flipV="1">
            <a:off x="-144462" y="2614614"/>
            <a:ext cx="1020762" cy="15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036637" y="16764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36" name="Straight Connector 35"/>
          <p:cNvCxnSpPr>
            <a:stCxn id="13" idx="2"/>
            <a:endCxn id="6" idx="5"/>
          </p:cNvCxnSpPr>
          <p:nvPr/>
        </p:nvCxnSpPr>
        <p:spPr bwMode="auto">
          <a:xfrm rot="10800000">
            <a:off x="2520417" y="1834619"/>
            <a:ext cx="710146" cy="4823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2" idx="4"/>
            <a:endCxn id="11" idx="6"/>
          </p:cNvCxnSpPr>
          <p:nvPr/>
        </p:nvCxnSpPr>
        <p:spPr bwMode="auto">
          <a:xfrm rot="5400000">
            <a:off x="2515393" y="3048795"/>
            <a:ext cx="532608" cy="80724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47"/>
          <p:cNvSpPr/>
          <p:nvPr/>
        </p:nvSpPr>
        <p:spPr>
          <a:xfrm>
            <a:off x="1544595" y="1742303"/>
            <a:ext cx="1045947" cy="1643448"/>
          </a:xfrm>
          <a:custGeom>
            <a:avLst/>
            <a:gdLst>
              <a:gd name="connsiteX0" fmla="*/ 766119 w 1045947"/>
              <a:gd name="connsiteY0" fmla="*/ 407773 h 1643448"/>
              <a:gd name="connsiteX1" fmla="*/ 704335 w 1045947"/>
              <a:gd name="connsiteY1" fmla="*/ 296562 h 1643448"/>
              <a:gd name="connsiteX2" fmla="*/ 667264 w 1045947"/>
              <a:gd name="connsiteY2" fmla="*/ 222421 h 1643448"/>
              <a:gd name="connsiteX3" fmla="*/ 630194 w 1045947"/>
              <a:gd name="connsiteY3" fmla="*/ 172994 h 1643448"/>
              <a:gd name="connsiteX4" fmla="*/ 543697 w 1045947"/>
              <a:gd name="connsiteY4" fmla="*/ 86497 h 1643448"/>
              <a:gd name="connsiteX5" fmla="*/ 506627 w 1045947"/>
              <a:gd name="connsiteY5" fmla="*/ 49427 h 1643448"/>
              <a:gd name="connsiteX6" fmla="*/ 457200 w 1045947"/>
              <a:gd name="connsiteY6" fmla="*/ 24713 h 1643448"/>
              <a:gd name="connsiteX7" fmla="*/ 358346 w 1045947"/>
              <a:gd name="connsiteY7" fmla="*/ 0 h 1643448"/>
              <a:gd name="connsiteX8" fmla="*/ 148281 w 1045947"/>
              <a:gd name="connsiteY8" fmla="*/ 12356 h 1643448"/>
              <a:gd name="connsiteX9" fmla="*/ 86497 w 1045947"/>
              <a:gd name="connsiteY9" fmla="*/ 24713 h 1643448"/>
              <a:gd name="connsiteX10" fmla="*/ 24713 w 1045947"/>
              <a:gd name="connsiteY10" fmla="*/ 111211 h 1643448"/>
              <a:gd name="connsiteX11" fmla="*/ 0 w 1045947"/>
              <a:gd name="connsiteY11" fmla="*/ 185351 h 1643448"/>
              <a:gd name="connsiteX12" fmla="*/ 12356 w 1045947"/>
              <a:gd name="connsiteY12" fmla="*/ 543697 h 1643448"/>
              <a:gd name="connsiteX13" fmla="*/ 24713 w 1045947"/>
              <a:gd name="connsiteY13" fmla="*/ 630194 h 1643448"/>
              <a:gd name="connsiteX14" fmla="*/ 37070 w 1045947"/>
              <a:gd name="connsiteY14" fmla="*/ 667265 h 1643448"/>
              <a:gd name="connsiteX15" fmla="*/ 61783 w 1045947"/>
              <a:gd name="connsiteY15" fmla="*/ 753762 h 1643448"/>
              <a:gd name="connsiteX16" fmla="*/ 123567 w 1045947"/>
              <a:gd name="connsiteY16" fmla="*/ 939113 h 1643448"/>
              <a:gd name="connsiteX17" fmla="*/ 172994 w 1045947"/>
              <a:gd name="connsiteY17" fmla="*/ 1050324 h 1643448"/>
              <a:gd name="connsiteX18" fmla="*/ 197708 w 1045947"/>
              <a:gd name="connsiteY18" fmla="*/ 1087394 h 1643448"/>
              <a:gd name="connsiteX19" fmla="*/ 234778 w 1045947"/>
              <a:gd name="connsiteY19" fmla="*/ 1161535 h 1643448"/>
              <a:gd name="connsiteX20" fmla="*/ 284205 w 1045947"/>
              <a:gd name="connsiteY20" fmla="*/ 1198605 h 1643448"/>
              <a:gd name="connsiteX21" fmla="*/ 296562 w 1045947"/>
              <a:gd name="connsiteY21" fmla="*/ 1248032 h 1643448"/>
              <a:gd name="connsiteX22" fmla="*/ 321275 w 1045947"/>
              <a:gd name="connsiteY22" fmla="*/ 1285102 h 1643448"/>
              <a:gd name="connsiteX23" fmla="*/ 395416 w 1045947"/>
              <a:gd name="connsiteY23" fmla="*/ 1371600 h 1643448"/>
              <a:gd name="connsiteX24" fmla="*/ 432486 w 1045947"/>
              <a:gd name="connsiteY24" fmla="*/ 1445740 h 1643448"/>
              <a:gd name="connsiteX25" fmla="*/ 469556 w 1045947"/>
              <a:gd name="connsiteY25" fmla="*/ 1470454 h 1643448"/>
              <a:gd name="connsiteX26" fmla="*/ 568410 w 1045947"/>
              <a:gd name="connsiteY26" fmla="*/ 1594021 h 1643448"/>
              <a:gd name="connsiteX27" fmla="*/ 605481 w 1045947"/>
              <a:gd name="connsiteY27" fmla="*/ 1618735 h 1643448"/>
              <a:gd name="connsiteX28" fmla="*/ 679621 w 1045947"/>
              <a:gd name="connsiteY28" fmla="*/ 1643448 h 1643448"/>
              <a:gd name="connsiteX29" fmla="*/ 766119 w 1045947"/>
              <a:gd name="connsiteY29" fmla="*/ 1631092 h 1643448"/>
              <a:gd name="connsiteX30" fmla="*/ 840259 w 1045947"/>
              <a:gd name="connsiteY30" fmla="*/ 1606378 h 1643448"/>
              <a:gd name="connsiteX31" fmla="*/ 939113 w 1045947"/>
              <a:gd name="connsiteY31" fmla="*/ 1569308 h 1643448"/>
              <a:gd name="connsiteX32" fmla="*/ 963827 w 1045947"/>
              <a:gd name="connsiteY32" fmla="*/ 1532238 h 1643448"/>
              <a:gd name="connsiteX33" fmla="*/ 1000897 w 1045947"/>
              <a:gd name="connsiteY33" fmla="*/ 1482811 h 1643448"/>
              <a:gd name="connsiteX34" fmla="*/ 1013254 w 1045947"/>
              <a:gd name="connsiteY34" fmla="*/ 1421027 h 1643448"/>
              <a:gd name="connsiteX35" fmla="*/ 1037967 w 1045947"/>
              <a:gd name="connsiteY35" fmla="*/ 1334529 h 1643448"/>
              <a:gd name="connsiteX36" fmla="*/ 1013254 w 1045947"/>
              <a:gd name="connsiteY36" fmla="*/ 939113 h 1643448"/>
              <a:gd name="connsiteX37" fmla="*/ 1000897 w 1045947"/>
              <a:gd name="connsiteY37" fmla="*/ 902043 h 1643448"/>
              <a:gd name="connsiteX38" fmla="*/ 976183 w 1045947"/>
              <a:gd name="connsiteY38" fmla="*/ 864973 h 1643448"/>
              <a:gd name="connsiteX39" fmla="*/ 939113 w 1045947"/>
              <a:gd name="connsiteY39" fmla="*/ 790832 h 1643448"/>
              <a:gd name="connsiteX40" fmla="*/ 902043 w 1045947"/>
              <a:gd name="connsiteY40" fmla="*/ 716692 h 1643448"/>
              <a:gd name="connsiteX41" fmla="*/ 877329 w 1045947"/>
              <a:gd name="connsiteY41" fmla="*/ 617838 h 1643448"/>
              <a:gd name="connsiteX42" fmla="*/ 852616 w 1045947"/>
              <a:gd name="connsiteY42" fmla="*/ 543697 h 1643448"/>
              <a:gd name="connsiteX43" fmla="*/ 840259 w 1045947"/>
              <a:gd name="connsiteY43" fmla="*/ 494270 h 1643448"/>
              <a:gd name="connsiteX44" fmla="*/ 803189 w 1045947"/>
              <a:gd name="connsiteY44" fmla="*/ 444843 h 1643448"/>
              <a:gd name="connsiteX45" fmla="*/ 766119 w 1045947"/>
              <a:gd name="connsiteY45" fmla="*/ 407773 h 1643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045947" h="1643448">
                <a:moveTo>
                  <a:pt x="766119" y="407773"/>
                </a:moveTo>
                <a:cubicBezTo>
                  <a:pt x="749643" y="383060"/>
                  <a:pt x="724291" y="333980"/>
                  <a:pt x="704335" y="296562"/>
                </a:cubicBezTo>
                <a:cubicBezTo>
                  <a:pt x="691332" y="272182"/>
                  <a:pt x="681480" y="246114"/>
                  <a:pt x="667264" y="222421"/>
                </a:cubicBezTo>
                <a:cubicBezTo>
                  <a:pt x="656668" y="204761"/>
                  <a:pt x="642004" y="189866"/>
                  <a:pt x="630194" y="172994"/>
                </a:cubicBezTo>
                <a:cubicBezTo>
                  <a:pt x="569848" y="86785"/>
                  <a:pt x="610565" y="108787"/>
                  <a:pt x="543697" y="86497"/>
                </a:cubicBezTo>
                <a:cubicBezTo>
                  <a:pt x="531340" y="74140"/>
                  <a:pt x="520847" y="59584"/>
                  <a:pt x="506627" y="49427"/>
                </a:cubicBezTo>
                <a:cubicBezTo>
                  <a:pt x="491638" y="38720"/>
                  <a:pt x="474131" y="31969"/>
                  <a:pt x="457200" y="24713"/>
                </a:cubicBezTo>
                <a:cubicBezTo>
                  <a:pt x="423952" y="10464"/>
                  <a:pt x="394611" y="7253"/>
                  <a:pt x="358346" y="0"/>
                </a:cubicBezTo>
                <a:cubicBezTo>
                  <a:pt x="288324" y="4119"/>
                  <a:pt x="218136" y="6006"/>
                  <a:pt x="148281" y="12356"/>
                </a:cubicBezTo>
                <a:cubicBezTo>
                  <a:pt x="127365" y="14257"/>
                  <a:pt x="105282" y="15320"/>
                  <a:pt x="86497" y="24713"/>
                </a:cubicBezTo>
                <a:cubicBezTo>
                  <a:pt x="56640" y="39641"/>
                  <a:pt x="35908" y="83223"/>
                  <a:pt x="24713" y="111211"/>
                </a:cubicBezTo>
                <a:cubicBezTo>
                  <a:pt x="15038" y="135398"/>
                  <a:pt x="0" y="185351"/>
                  <a:pt x="0" y="185351"/>
                </a:cubicBezTo>
                <a:cubicBezTo>
                  <a:pt x="4119" y="304800"/>
                  <a:pt x="5726" y="424361"/>
                  <a:pt x="12356" y="543697"/>
                </a:cubicBezTo>
                <a:cubicBezTo>
                  <a:pt x="13972" y="572777"/>
                  <a:pt x="19001" y="601635"/>
                  <a:pt x="24713" y="630194"/>
                </a:cubicBezTo>
                <a:cubicBezTo>
                  <a:pt x="27268" y="642966"/>
                  <a:pt x="33327" y="654789"/>
                  <a:pt x="37070" y="667265"/>
                </a:cubicBezTo>
                <a:cubicBezTo>
                  <a:pt x="45686" y="695986"/>
                  <a:pt x="54057" y="724788"/>
                  <a:pt x="61783" y="753762"/>
                </a:cubicBezTo>
                <a:cubicBezTo>
                  <a:pt x="107850" y="926514"/>
                  <a:pt x="60423" y="781254"/>
                  <a:pt x="123567" y="939113"/>
                </a:cubicBezTo>
                <a:cubicBezTo>
                  <a:pt x="153949" y="1015068"/>
                  <a:pt x="110397" y="937650"/>
                  <a:pt x="172994" y="1050324"/>
                </a:cubicBezTo>
                <a:cubicBezTo>
                  <a:pt x="180206" y="1063306"/>
                  <a:pt x="190496" y="1074412"/>
                  <a:pt x="197708" y="1087394"/>
                </a:cubicBezTo>
                <a:cubicBezTo>
                  <a:pt x="211127" y="1111548"/>
                  <a:pt x="217814" y="1139725"/>
                  <a:pt x="234778" y="1161535"/>
                </a:cubicBezTo>
                <a:cubicBezTo>
                  <a:pt x="247422" y="1177791"/>
                  <a:pt x="267729" y="1186248"/>
                  <a:pt x="284205" y="1198605"/>
                </a:cubicBezTo>
                <a:cubicBezTo>
                  <a:pt x="288324" y="1215081"/>
                  <a:pt x="289872" y="1232422"/>
                  <a:pt x="296562" y="1248032"/>
                </a:cubicBezTo>
                <a:cubicBezTo>
                  <a:pt x="302412" y="1261682"/>
                  <a:pt x="312643" y="1273017"/>
                  <a:pt x="321275" y="1285102"/>
                </a:cubicBezTo>
                <a:cubicBezTo>
                  <a:pt x="360902" y="1340580"/>
                  <a:pt x="350511" y="1326694"/>
                  <a:pt x="395416" y="1371600"/>
                </a:cubicBezTo>
                <a:cubicBezTo>
                  <a:pt x="405466" y="1401749"/>
                  <a:pt x="408533" y="1421787"/>
                  <a:pt x="432486" y="1445740"/>
                </a:cubicBezTo>
                <a:cubicBezTo>
                  <a:pt x="442987" y="1456241"/>
                  <a:pt x="459521" y="1459507"/>
                  <a:pt x="469556" y="1470454"/>
                </a:cubicBezTo>
                <a:cubicBezTo>
                  <a:pt x="505199" y="1509337"/>
                  <a:pt x="524521" y="1564762"/>
                  <a:pt x="568410" y="1594021"/>
                </a:cubicBezTo>
                <a:cubicBezTo>
                  <a:pt x="580767" y="1602259"/>
                  <a:pt x="591910" y="1612703"/>
                  <a:pt x="605481" y="1618735"/>
                </a:cubicBezTo>
                <a:cubicBezTo>
                  <a:pt x="629286" y="1629315"/>
                  <a:pt x="679621" y="1643448"/>
                  <a:pt x="679621" y="1643448"/>
                </a:cubicBezTo>
                <a:cubicBezTo>
                  <a:pt x="708454" y="1639329"/>
                  <a:pt x="737740" y="1637641"/>
                  <a:pt x="766119" y="1631092"/>
                </a:cubicBezTo>
                <a:cubicBezTo>
                  <a:pt x="791502" y="1625234"/>
                  <a:pt x="814987" y="1612696"/>
                  <a:pt x="840259" y="1606378"/>
                </a:cubicBezTo>
                <a:cubicBezTo>
                  <a:pt x="907556" y="1589553"/>
                  <a:pt x="874496" y="1601616"/>
                  <a:pt x="939113" y="1569308"/>
                </a:cubicBezTo>
                <a:cubicBezTo>
                  <a:pt x="947351" y="1556951"/>
                  <a:pt x="955195" y="1544323"/>
                  <a:pt x="963827" y="1532238"/>
                </a:cubicBezTo>
                <a:cubicBezTo>
                  <a:pt x="975797" y="1515480"/>
                  <a:pt x="992533" y="1501631"/>
                  <a:pt x="1000897" y="1482811"/>
                </a:cubicBezTo>
                <a:cubicBezTo>
                  <a:pt x="1009427" y="1463619"/>
                  <a:pt x="1008698" y="1441529"/>
                  <a:pt x="1013254" y="1421027"/>
                </a:cubicBezTo>
                <a:cubicBezTo>
                  <a:pt x="1023599" y="1374473"/>
                  <a:pt x="1024205" y="1375816"/>
                  <a:pt x="1037967" y="1334529"/>
                </a:cubicBezTo>
                <a:cubicBezTo>
                  <a:pt x="1032709" y="1192570"/>
                  <a:pt x="1045947" y="1069889"/>
                  <a:pt x="1013254" y="939113"/>
                </a:cubicBezTo>
                <a:cubicBezTo>
                  <a:pt x="1010095" y="926477"/>
                  <a:pt x="1006722" y="913693"/>
                  <a:pt x="1000897" y="902043"/>
                </a:cubicBezTo>
                <a:cubicBezTo>
                  <a:pt x="994255" y="888760"/>
                  <a:pt x="984421" y="877330"/>
                  <a:pt x="976183" y="864973"/>
                </a:cubicBezTo>
                <a:cubicBezTo>
                  <a:pt x="945129" y="771804"/>
                  <a:pt x="987017" y="886637"/>
                  <a:pt x="939113" y="790832"/>
                </a:cubicBezTo>
                <a:cubicBezTo>
                  <a:pt x="887949" y="688506"/>
                  <a:pt x="972873" y="822938"/>
                  <a:pt x="902043" y="716692"/>
                </a:cubicBezTo>
                <a:cubicBezTo>
                  <a:pt x="893805" y="683741"/>
                  <a:pt x="888070" y="650061"/>
                  <a:pt x="877329" y="617838"/>
                </a:cubicBezTo>
                <a:cubicBezTo>
                  <a:pt x="869091" y="593124"/>
                  <a:pt x="858934" y="568970"/>
                  <a:pt x="852616" y="543697"/>
                </a:cubicBezTo>
                <a:cubicBezTo>
                  <a:pt x="848497" y="527221"/>
                  <a:pt x="847854" y="509460"/>
                  <a:pt x="840259" y="494270"/>
                </a:cubicBezTo>
                <a:cubicBezTo>
                  <a:pt x="831049" y="475850"/>
                  <a:pt x="815159" y="461601"/>
                  <a:pt x="803189" y="444843"/>
                </a:cubicBezTo>
                <a:cubicBezTo>
                  <a:pt x="774262" y="404346"/>
                  <a:pt x="782595" y="432486"/>
                  <a:pt x="766119" y="407773"/>
                </a:cubicBezTo>
                <a:close/>
              </a:path>
            </a:pathLst>
          </a:custGeom>
          <a:noFill/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48" idx="24"/>
          </p:cNvCxnSpPr>
          <p:nvPr/>
        </p:nvCxnSpPr>
        <p:spPr>
          <a:xfrm flipH="1">
            <a:off x="1676400" y="3188043"/>
            <a:ext cx="300681" cy="698157"/>
          </a:xfrm>
          <a:prstGeom prst="straightConnector1">
            <a:avLst/>
          </a:prstGeom>
          <a:ln w="28575">
            <a:solidFill>
              <a:srgbClr val="00763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0" y="3886200"/>
            <a:ext cx="2326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635"/>
                </a:solidFill>
              </a:rPr>
              <a:t>Already deleted</a:t>
            </a:r>
            <a:endParaRPr lang="en-US" sz="2400" dirty="0">
              <a:solidFill>
                <a:srgbClr val="007635"/>
              </a:solidFill>
            </a:endParaRPr>
          </a:p>
        </p:txBody>
      </p:sp>
      <p:sp>
        <p:nvSpPr>
          <p:cNvPr id="55" name="Freeform 54"/>
          <p:cNvSpPr/>
          <p:nvPr/>
        </p:nvSpPr>
        <p:spPr>
          <a:xfrm rot="2191626">
            <a:off x="2793982" y="1842297"/>
            <a:ext cx="830619" cy="1603625"/>
          </a:xfrm>
          <a:custGeom>
            <a:avLst/>
            <a:gdLst>
              <a:gd name="connsiteX0" fmla="*/ 766119 w 1045947"/>
              <a:gd name="connsiteY0" fmla="*/ 407773 h 1643448"/>
              <a:gd name="connsiteX1" fmla="*/ 704335 w 1045947"/>
              <a:gd name="connsiteY1" fmla="*/ 296562 h 1643448"/>
              <a:gd name="connsiteX2" fmla="*/ 667264 w 1045947"/>
              <a:gd name="connsiteY2" fmla="*/ 222421 h 1643448"/>
              <a:gd name="connsiteX3" fmla="*/ 630194 w 1045947"/>
              <a:gd name="connsiteY3" fmla="*/ 172994 h 1643448"/>
              <a:gd name="connsiteX4" fmla="*/ 543697 w 1045947"/>
              <a:gd name="connsiteY4" fmla="*/ 86497 h 1643448"/>
              <a:gd name="connsiteX5" fmla="*/ 506627 w 1045947"/>
              <a:gd name="connsiteY5" fmla="*/ 49427 h 1643448"/>
              <a:gd name="connsiteX6" fmla="*/ 457200 w 1045947"/>
              <a:gd name="connsiteY6" fmla="*/ 24713 h 1643448"/>
              <a:gd name="connsiteX7" fmla="*/ 358346 w 1045947"/>
              <a:gd name="connsiteY7" fmla="*/ 0 h 1643448"/>
              <a:gd name="connsiteX8" fmla="*/ 148281 w 1045947"/>
              <a:gd name="connsiteY8" fmla="*/ 12356 h 1643448"/>
              <a:gd name="connsiteX9" fmla="*/ 86497 w 1045947"/>
              <a:gd name="connsiteY9" fmla="*/ 24713 h 1643448"/>
              <a:gd name="connsiteX10" fmla="*/ 24713 w 1045947"/>
              <a:gd name="connsiteY10" fmla="*/ 111211 h 1643448"/>
              <a:gd name="connsiteX11" fmla="*/ 0 w 1045947"/>
              <a:gd name="connsiteY11" fmla="*/ 185351 h 1643448"/>
              <a:gd name="connsiteX12" fmla="*/ 12356 w 1045947"/>
              <a:gd name="connsiteY12" fmla="*/ 543697 h 1643448"/>
              <a:gd name="connsiteX13" fmla="*/ 24713 w 1045947"/>
              <a:gd name="connsiteY13" fmla="*/ 630194 h 1643448"/>
              <a:gd name="connsiteX14" fmla="*/ 37070 w 1045947"/>
              <a:gd name="connsiteY14" fmla="*/ 667265 h 1643448"/>
              <a:gd name="connsiteX15" fmla="*/ 61783 w 1045947"/>
              <a:gd name="connsiteY15" fmla="*/ 753762 h 1643448"/>
              <a:gd name="connsiteX16" fmla="*/ 123567 w 1045947"/>
              <a:gd name="connsiteY16" fmla="*/ 939113 h 1643448"/>
              <a:gd name="connsiteX17" fmla="*/ 172994 w 1045947"/>
              <a:gd name="connsiteY17" fmla="*/ 1050324 h 1643448"/>
              <a:gd name="connsiteX18" fmla="*/ 197708 w 1045947"/>
              <a:gd name="connsiteY18" fmla="*/ 1087394 h 1643448"/>
              <a:gd name="connsiteX19" fmla="*/ 234778 w 1045947"/>
              <a:gd name="connsiteY19" fmla="*/ 1161535 h 1643448"/>
              <a:gd name="connsiteX20" fmla="*/ 284205 w 1045947"/>
              <a:gd name="connsiteY20" fmla="*/ 1198605 h 1643448"/>
              <a:gd name="connsiteX21" fmla="*/ 296562 w 1045947"/>
              <a:gd name="connsiteY21" fmla="*/ 1248032 h 1643448"/>
              <a:gd name="connsiteX22" fmla="*/ 321275 w 1045947"/>
              <a:gd name="connsiteY22" fmla="*/ 1285102 h 1643448"/>
              <a:gd name="connsiteX23" fmla="*/ 395416 w 1045947"/>
              <a:gd name="connsiteY23" fmla="*/ 1371600 h 1643448"/>
              <a:gd name="connsiteX24" fmla="*/ 432486 w 1045947"/>
              <a:gd name="connsiteY24" fmla="*/ 1445740 h 1643448"/>
              <a:gd name="connsiteX25" fmla="*/ 469556 w 1045947"/>
              <a:gd name="connsiteY25" fmla="*/ 1470454 h 1643448"/>
              <a:gd name="connsiteX26" fmla="*/ 568410 w 1045947"/>
              <a:gd name="connsiteY26" fmla="*/ 1594021 h 1643448"/>
              <a:gd name="connsiteX27" fmla="*/ 605481 w 1045947"/>
              <a:gd name="connsiteY27" fmla="*/ 1618735 h 1643448"/>
              <a:gd name="connsiteX28" fmla="*/ 679621 w 1045947"/>
              <a:gd name="connsiteY28" fmla="*/ 1643448 h 1643448"/>
              <a:gd name="connsiteX29" fmla="*/ 766119 w 1045947"/>
              <a:gd name="connsiteY29" fmla="*/ 1631092 h 1643448"/>
              <a:gd name="connsiteX30" fmla="*/ 840259 w 1045947"/>
              <a:gd name="connsiteY30" fmla="*/ 1606378 h 1643448"/>
              <a:gd name="connsiteX31" fmla="*/ 939113 w 1045947"/>
              <a:gd name="connsiteY31" fmla="*/ 1569308 h 1643448"/>
              <a:gd name="connsiteX32" fmla="*/ 963827 w 1045947"/>
              <a:gd name="connsiteY32" fmla="*/ 1532238 h 1643448"/>
              <a:gd name="connsiteX33" fmla="*/ 1000897 w 1045947"/>
              <a:gd name="connsiteY33" fmla="*/ 1482811 h 1643448"/>
              <a:gd name="connsiteX34" fmla="*/ 1013254 w 1045947"/>
              <a:gd name="connsiteY34" fmla="*/ 1421027 h 1643448"/>
              <a:gd name="connsiteX35" fmla="*/ 1037967 w 1045947"/>
              <a:gd name="connsiteY35" fmla="*/ 1334529 h 1643448"/>
              <a:gd name="connsiteX36" fmla="*/ 1013254 w 1045947"/>
              <a:gd name="connsiteY36" fmla="*/ 939113 h 1643448"/>
              <a:gd name="connsiteX37" fmla="*/ 1000897 w 1045947"/>
              <a:gd name="connsiteY37" fmla="*/ 902043 h 1643448"/>
              <a:gd name="connsiteX38" fmla="*/ 976183 w 1045947"/>
              <a:gd name="connsiteY38" fmla="*/ 864973 h 1643448"/>
              <a:gd name="connsiteX39" fmla="*/ 939113 w 1045947"/>
              <a:gd name="connsiteY39" fmla="*/ 790832 h 1643448"/>
              <a:gd name="connsiteX40" fmla="*/ 902043 w 1045947"/>
              <a:gd name="connsiteY40" fmla="*/ 716692 h 1643448"/>
              <a:gd name="connsiteX41" fmla="*/ 877329 w 1045947"/>
              <a:gd name="connsiteY41" fmla="*/ 617838 h 1643448"/>
              <a:gd name="connsiteX42" fmla="*/ 852616 w 1045947"/>
              <a:gd name="connsiteY42" fmla="*/ 543697 h 1643448"/>
              <a:gd name="connsiteX43" fmla="*/ 840259 w 1045947"/>
              <a:gd name="connsiteY43" fmla="*/ 494270 h 1643448"/>
              <a:gd name="connsiteX44" fmla="*/ 803189 w 1045947"/>
              <a:gd name="connsiteY44" fmla="*/ 444843 h 1643448"/>
              <a:gd name="connsiteX45" fmla="*/ 766119 w 1045947"/>
              <a:gd name="connsiteY45" fmla="*/ 407773 h 1643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045947" h="1643448">
                <a:moveTo>
                  <a:pt x="766119" y="407773"/>
                </a:moveTo>
                <a:cubicBezTo>
                  <a:pt x="749643" y="383060"/>
                  <a:pt x="724291" y="333980"/>
                  <a:pt x="704335" y="296562"/>
                </a:cubicBezTo>
                <a:cubicBezTo>
                  <a:pt x="691332" y="272182"/>
                  <a:pt x="681480" y="246114"/>
                  <a:pt x="667264" y="222421"/>
                </a:cubicBezTo>
                <a:cubicBezTo>
                  <a:pt x="656668" y="204761"/>
                  <a:pt x="642004" y="189866"/>
                  <a:pt x="630194" y="172994"/>
                </a:cubicBezTo>
                <a:cubicBezTo>
                  <a:pt x="569848" y="86785"/>
                  <a:pt x="610565" y="108787"/>
                  <a:pt x="543697" y="86497"/>
                </a:cubicBezTo>
                <a:cubicBezTo>
                  <a:pt x="531340" y="74140"/>
                  <a:pt x="520847" y="59584"/>
                  <a:pt x="506627" y="49427"/>
                </a:cubicBezTo>
                <a:cubicBezTo>
                  <a:pt x="491638" y="38720"/>
                  <a:pt x="474131" y="31969"/>
                  <a:pt x="457200" y="24713"/>
                </a:cubicBezTo>
                <a:cubicBezTo>
                  <a:pt x="423952" y="10464"/>
                  <a:pt x="394611" y="7253"/>
                  <a:pt x="358346" y="0"/>
                </a:cubicBezTo>
                <a:cubicBezTo>
                  <a:pt x="288324" y="4119"/>
                  <a:pt x="218136" y="6006"/>
                  <a:pt x="148281" y="12356"/>
                </a:cubicBezTo>
                <a:cubicBezTo>
                  <a:pt x="127365" y="14257"/>
                  <a:pt x="105282" y="15320"/>
                  <a:pt x="86497" y="24713"/>
                </a:cubicBezTo>
                <a:cubicBezTo>
                  <a:pt x="56640" y="39641"/>
                  <a:pt x="35908" y="83223"/>
                  <a:pt x="24713" y="111211"/>
                </a:cubicBezTo>
                <a:cubicBezTo>
                  <a:pt x="15038" y="135398"/>
                  <a:pt x="0" y="185351"/>
                  <a:pt x="0" y="185351"/>
                </a:cubicBezTo>
                <a:cubicBezTo>
                  <a:pt x="4119" y="304800"/>
                  <a:pt x="5726" y="424361"/>
                  <a:pt x="12356" y="543697"/>
                </a:cubicBezTo>
                <a:cubicBezTo>
                  <a:pt x="13972" y="572777"/>
                  <a:pt x="19001" y="601635"/>
                  <a:pt x="24713" y="630194"/>
                </a:cubicBezTo>
                <a:cubicBezTo>
                  <a:pt x="27268" y="642966"/>
                  <a:pt x="33327" y="654789"/>
                  <a:pt x="37070" y="667265"/>
                </a:cubicBezTo>
                <a:cubicBezTo>
                  <a:pt x="45686" y="695986"/>
                  <a:pt x="54057" y="724788"/>
                  <a:pt x="61783" y="753762"/>
                </a:cubicBezTo>
                <a:cubicBezTo>
                  <a:pt x="107850" y="926514"/>
                  <a:pt x="60423" y="781254"/>
                  <a:pt x="123567" y="939113"/>
                </a:cubicBezTo>
                <a:cubicBezTo>
                  <a:pt x="153949" y="1015068"/>
                  <a:pt x="110397" y="937650"/>
                  <a:pt x="172994" y="1050324"/>
                </a:cubicBezTo>
                <a:cubicBezTo>
                  <a:pt x="180206" y="1063306"/>
                  <a:pt x="190496" y="1074412"/>
                  <a:pt x="197708" y="1087394"/>
                </a:cubicBezTo>
                <a:cubicBezTo>
                  <a:pt x="211127" y="1111548"/>
                  <a:pt x="217814" y="1139725"/>
                  <a:pt x="234778" y="1161535"/>
                </a:cubicBezTo>
                <a:cubicBezTo>
                  <a:pt x="247422" y="1177791"/>
                  <a:pt x="267729" y="1186248"/>
                  <a:pt x="284205" y="1198605"/>
                </a:cubicBezTo>
                <a:cubicBezTo>
                  <a:pt x="288324" y="1215081"/>
                  <a:pt x="289872" y="1232422"/>
                  <a:pt x="296562" y="1248032"/>
                </a:cubicBezTo>
                <a:cubicBezTo>
                  <a:pt x="302412" y="1261682"/>
                  <a:pt x="312643" y="1273017"/>
                  <a:pt x="321275" y="1285102"/>
                </a:cubicBezTo>
                <a:cubicBezTo>
                  <a:pt x="360902" y="1340580"/>
                  <a:pt x="350511" y="1326694"/>
                  <a:pt x="395416" y="1371600"/>
                </a:cubicBezTo>
                <a:cubicBezTo>
                  <a:pt x="405466" y="1401749"/>
                  <a:pt x="408533" y="1421787"/>
                  <a:pt x="432486" y="1445740"/>
                </a:cubicBezTo>
                <a:cubicBezTo>
                  <a:pt x="442987" y="1456241"/>
                  <a:pt x="459521" y="1459507"/>
                  <a:pt x="469556" y="1470454"/>
                </a:cubicBezTo>
                <a:cubicBezTo>
                  <a:pt x="505199" y="1509337"/>
                  <a:pt x="524521" y="1564762"/>
                  <a:pt x="568410" y="1594021"/>
                </a:cubicBezTo>
                <a:cubicBezTo>
                  <a:pt x="580767" y="1602259"/>
                  <a:pt x="591910" y="1612703"/>
                  <a:pt x="605481" y="1618735"/>
                </a:cubicBezTo>
                <a:cubicBezTo>
                  <a:pt x="629286" y="1629315"/>
                  <a:pt x="679621" y="1643448"/>
                  <a:pt x="679621" y="1643448"/>
                </a:cubicBezTo>
                <a:cubicBezTo>
                  <a:pt x="708454" y="1639329"/>
                  <a:pt x="737740" y="1637641"/>
                  <a:pt x="766119" y="1631092"/>
                </a:cubicBezTo>
                <a:cubicBezTo>
                  <a:pt x="791502" y="1625234"/>
                  <a:pt x="814987" y="1612696"/>
                  <a:pt x="840259" y="1606378"/>
                </a:cubicBezTo>
                <a:cubicBezTo>
                  <a:pt x="907556" y="1589553"/>
                  <a:pt x="874496" y="1601616"/>
                  <a:pt x="939113" y="1569308"/>
                </a:cubicBezTo>
                <a:cubicBezTo>
                  <a:pt x="947351" y="1556951"/>
                  <a:pt x="955195" y="1544323"/>
                  <a:pt x="963827" y="1532238"/>
                </a:cubicBezTo>
                <a:cubicBezTo>
                  <a:pt x="975797" y="1515480"/>
                  <a:pt x="992533" y="1501631"/>
                  <a:pt x="1000897" y="1482811"/>
                </a:cubicBezTo>
                <a:cubicBezTo>
                  <a:pt x="1009427" y="1463619"/>
                  <a:pt x="1008698" y="1441529"/>
                  <a:pt x="1013254" y="1421027"/>
                </a:cubicBezTo>
                <a:cubicBezTo>
                  <a:pt x="1023599" y="1374473"/>
                  <a:pt x="1024205" y="1375816"/>
                  <a:pt x="1037967" y="1334529"/>
                </a:cubicBezTo>
                <a:cubicBezTo>
                  <a:pt x="1032709" y="1192570"/>
                  <a:pt x="1045947" y="1069889"/>
                  <a:pt x="1013254" y="939113"/>
                </a:cubicBezTo>
                <a:cubicBezTo>
                  <a:pt x="1010095" y="926477"/>
                  <a:pt x="1006722" y="913693"/>
                  <a:pt x="1000897" y="902043"/>
                </a:cubicBezTo>
                <a:cubicBezTo>
                  <a:pt x="994255" y="888760"/>
                  <a:pt x="984421" y="877330"/>
                  <a:pt x="976183" y="864973"/>
                </a:cubicBezTo>
                <a:cubicBezTo>
                  <a:pt x="945129" y="771804"/>
                  <a:pt x="987017" y="886637"/>
                  <a:pt x="939113" y="790832"/>
                </a:cubicBezTo>
                <a:cubicBezTo>
                  <a:pt x="887949" y="688506"/>
                  <a:pt x="972873" y="822938"/>
                  <a:pt x="902043" y="716692"/>
                </a:cubicBezTo>
                <a:cubicBezTo>
                  <a:pt x="893805" y="683741"/>
                  <a:pt x="888070" y="650061"/>
                  <a:pt x="877329" y="617838"/>
                </a:cubicBezTo>
                <a:cubicBezTo>
                  <a:pt x="869091" y="593124"/>
                  <a:pt x="858934" y="568970"/>
                  <a:pt x="852616" y="543697"/>
                </a:cubicBezTo>
                <a:cubicBezTo>
                  <a:pt x="848497" y="527221"/>
                  <a:pt x="847854" y="509460"/>
                  <a:pt x="840259" y="494270"/>
                </a:cubicBezTo>
                <a:cubicBezTo>
                  <a:pt x="831049" y="475850"/>
                  <a:pt x="815159" y="461601"/>
                  <a:pt x="803189" y="444843"/>
                </a:cubicBezTo>
                <a:cubicBezTo>
                  <a:pt x="774262" y="404346"/>
                  <a:pt x="782595" y="432486"/>
                  <a:pt x="766119" y="407773"/>
                </a:cubicBez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rot="16200000" flipV="1">
            <a:off x="2781301" y="1638301"/>
            <a:ext cx="533399" cy="152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612707" y="1062335"/>
            <a:ext cx="2121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Newly deleted</a:t>
            </a: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3" name="Group 53"/>
          <p:cNvGrpSpPr/>
          <p:nvPr/>
        </p:nvGrpSpPr>
        <p:grpSpPr>
          <a:xfrm>
            <a:off x="7010400" y="76200"/>
            <a:ext cx="1859048" cy="1017143"/>
            <a:chOff x="7010400" y="76200"/>
            <a:chExt cx="1859048" cy="1017143"/>
          </a:xfrm>
        </p:grpSpPr>
        <p:pic>
          <p:nvPicPr>
            <p:cNvPr id="39" name="Picture 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010400" y="76200"/>
              <a:ext cx="1859048" cy="1017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40"/>
            <p:cNvGrpSpPr>
              <a:grpSpLocks noChangeAspect="1"/>
            </p:cNvGrpSpPr>
            <p:nvPr/>
          </p:nvGrpSpPr>
          <p:grpSpPr>
            <a:xfrm>
              <a:off x="8191500" y="152400"/>
              <a:ext cx="190500" cy="152400"/>
              <a:chOff x="1371600" y="4648200"/>
              <a:chExt cx="685800" cy="5334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rot="16200000" flipH="1">
                <a:off x="1295400" y="4953000"/>
                <a:ext cx="304800" cy="152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1524000" y="4648200"/>
                <a:ext cx="533400" cy="533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43"/>
            <p:cNvGrpSpPr>
              <a:grpSpLocks noChangeAspect="1"/>
            </p:cNvGrpSpPr>
            <p:nvPr/>
          </p:nvGrpSpPr>
          <p:grpSpPr>
            <a:xfrm>
              <a:off x="8648700" y="381000"/>
              <a:ext cx="190500" cy="152400"/>
              <a:chOff x="1371600" y="4648200"/>
              <a:chExt cx="685800" cy="5334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 rot="16200000" flipH="1">
                <a:off x="1295400" y="4953000"/>
                <a:ext cx="304800" cy="15240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1524000" y="4648200"/>
                <a:ext cx="533400" cy="53340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50"/>
            <p:cNvGrpSpPr>
              <a:grpSpLocks noChangeAspect="1"/>
            </p:cNvGrpSpPr>
            <p:nvPr/>
          </p:nvGrpSpPr>
          <p:grpSpPr>
            <a:xfrm>
              <a:off x="8648700" y="609600"/>
              <a:ext cx="190500" cy="152400"/>
              <a:chOff x="1371600" y="4648200"/>
              <a:chExt cx="685800" cy="533400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1295400" y="4953000"/>
                <a:ext cx="304800" cy="152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1524000" y="4648200"/>
                <a:ext cx="533400" cy="533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advTm="19734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3581400" y="1542871"/>
            <a:ext cx="5715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green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cs typeface="Times New Roman" pitchFamily="18" charset="0"/>
              </a:rPr>
              <a:t>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blue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green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∑</a:t>
            </a:r>
            <a:r>
              <a:rPr lang="en-US" i="1" baseline="-25000" dirty="0" err="1" smtClean="0"/>
              <a:t>i</a:t>
            </a:r>
            <a:r>
              <a:rPr lang="az-Cyrl-AZ" i="1" baseline="-25000" dirty="0" smtClean="0"/>
              <a:t>є</a:t>
            </a:r>
            <a:r>
              <a:rPr lang="en-US" i="1" baseline="-25000" dirty="0" err="1" smtClean="0"/>
              <a:t>S</a:t>
            </a:r>
            <a:r>
              <a:rPr lang="en-US" i="1" baseline="-50000" dirty="0" err="1" smtClean="0"/>
              <a:t>blue</a:t>
            </a:r>
            <a:r>
              <a:rPr lang="en-US" i="1" baseline="-25000" dirty="0" smtClean="0"/>
              <a:t> </a:t>
            </a:r>
            <a:r>
              <a:rPr lang="en-US" i="1" dirty="0" smtClean="0"/>
              <a:t>2λu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</a:t>
            </a:r>
            <a:r>
              <a:rPr lang="en-US" i="1" baseline="30000" dirty="0" smtClean="0"/>
              <a:t>2</a:t>
            </a:r>
            <a:r>
              <a:rPr lang="en-US" i="1" dirty="0" smtClean="0"/>
              <a:t>-</a:t>
            </a:r>
            <a:r>
              <a:rPr lang="en-US" dirty="0" smtClean="0"/>
              <a:t>∑</a:t>
            </a:r>
            <a:r>
              <a:rPr lang="en-US" i="1" baseline="-25000" dirty="0" err="1" smtClean="0"/>
              <a:t>i,j</a:t>
            </a:r>
            <a:r>
              <a:rPr lang="az-Cyrl-AZ" i="1" baseline="-25000" dirty="0" smtClean="0"/>
              <a:t>є</a:t>
            </a:r>
            <a:r>
              <a:rPr lang="en-US" i="1" baseline="-25000" dirty="0" err="1" smtClean="0"/>
              <a:t>S</a:t>
            </a:r>
            <a:r>
              <a:rPr lang="en-US" i="1" baseline="-50000" dirty="0" err="1" smtClean="0"/>
              <a:t>blue</a:t>
            </a:r>
            <a:r>
              <a:rPr lang="en-US" i="1" baseline="-25000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(</a:t>
            </a:r>
            <a:r>
              <a:rPr lang="en-US" i="1" dirty="0" err="1" smtClean="0"/>
              <a:t>i,j</a:t>
            </a:r>
            <a:r>
              <a:rPr lang="en-US" dirty="0" smtClean="0"/>
              <a:t>)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j</a:t>
            </a:r>
            <a:r>
              <a:rPr lang="en-US" dirty="0" smtClean="0"/>
              <a:t>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(∑</a:t>
            </a:r>
            <a:r>
              <a:rPr lang="en-US" i="1" baseline="-25000" dirty="0" err="1" smtClean="0"/>
              <a:t>i</a:t>
            </a:r>
            <a:r>
              <a:rPr lang="az-Cyrl-AZ" i="1" baseline="-25000" dirty="0" smtClean="0"/>
              <a:t>є</a:t>
            </a:r>
            <a:r>
              <a:rPr lang="en-US" i="1" baseline="-25000" dirty="0" err="1" smtClean="0"/>
              <a:t>S</a:t>
            </a:r>
            <a:r>
              <a:rPr lang="en-US" i="1" baseline="-50000" dirty="0" err="1" smtClean="0"/>
              <a:t>blue</a:t>
            </a:r>
            <a:r>
              <a:rPr lang="en-US" i="1" baseline="-25000" dirty="0" smtClean="0"/>
              <a:t>, j</a:t>
            </a:r>
            <a:r>
              <a:rPr lang="az-Cyrl-AZ" i="1" baseline="-25000" dirty="0" smtClean="0"/>
              <a:t>є</a:t>
            </a:r>
            <a:r>
              <a:rPr lang="en-US" i="1" baseline="-25000" dirty="0" err="1" smtClean="0"/>
              <a:t>S</a:t>
            </a:r>
            <a:r>
              <a:rPr lang="en-US" i="1" baseline="-50000" dirty="0" err="1" smtClean="0"/>
              <a:t>green</a:t>
            </a:r>
            <a:r>
              <a:rPr lang="en-US" i="1" baseline="-25000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(</a:t>
            </a:r>
            <a:r>
              <a:rPr lang="en-US" i="1" dirty="0" err="1" smtClean="0"/>
              <a:t>i,j</a:t>
            </a:r>
            <a:r>
              <a:rPr lang="en-US" dirty="0" smtClean="0"/>
              <a:t>)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j</a:t>
            </a:r>
            <a:r>
              <a:rPr lang="en-US" dirty="0" smtClean="0"/>
              <a:t>)+∑</a:t>
            </a:r>
            <a:r>
              <a:rPr lang="en-US" i="1" baseline="-25000" dirty="0" err="1" smtClean="0"/>
              <a:t>i</a:t>
            </a:r>
            <a:r>
              <a:rPr lang="az-Cyrl-AZ" i="1" baseline="-25000" dirty="0" smtClean="0"/>
              <a:t>є</a:t>
            </a:r>
            <a:r>
              <a:rPr lang="en-US" i="1" baseline="-25000" dirty="0" err="1" smtClean="0"/>
              <a:t>S</a:t>
            </a:r>
            <a:r>
              <a:rPr lang="en-US" i="1" baseline="-50000" dirty="0" err="1" smtClean="0"/>
              <a:t>green</a:t>
            </a:r>
            <a:r>
              <a:rPr lang="en-US" i="1" baseline="-25000" dirty="0" smtClean="0"/>
              <a:t>, j</a:t>
            </a:r>
            <a:r>
              <a:rPr lang="az-Cyrl-AZ" i="1" baseline="-25000" dirty="0" smtClean="0"/>
              <a:t>є</a:t>
            </a:r>
            <a:r>
              <a:rPr lang="en-US" i="1" baseline="-25000" dirty="0" err="1" smtClean="0"/>
              <a:t>S</a:t>
            </a:r>
            <a:r>
              <a:rPr lang="en-US" i="1" baseline="-50000" dirty="0" err="1" smtClean="0"/>
              <a:t>blue</a:t>
            </a:r>
            <a:r>
              <a:rPr lang="en-US" i="1" baseline="-25000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(</a:t>
            </a:r>
            <a:r>
              <a:rPr lang="en-US" i="1" dirty="0" err="1" smtClean="0"/>
              <a:t>i,j</a:t>
            </a:r>
            <a:r>
              <a:rPr lang="en-US" dirty="0" smtClean="0"/>
              <a:t>)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j</a:t>
            </a:r>
            <a:r>
              <a:rPr lang="en-US" dirty="0" smtClean="0"/>
              <a:t>))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733800" y="1607403"/>
            <a:ext cx="2743200" cy="366291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sz="3600" b="1" dirty="0" smtClean="0"/>
              <a:t>T4: Why </a:t>
            </a:r>
            <a:r>
              <a:rPr lang="en-US" sz="3600" b="1" dirty="0" err="1" smtClean="0"/>
              <a:t>Sv</a:t>
            </a:r>
            <a:r>
              <a:rPr lang="en-US" sz="3600" b="1" dirty="0" smtClean="0"/>
              <a:t>(</a:t>
            </a:r>
            <a:r>
              <a:rPr lang="en-US" sz="3600" b="1" i="1" dirty="0" smtClean="0"/>
              <a:t>S</a:t>
            </a:r>
            <a:r>
              <a:rPr lang="en-US" sz="3600" b="1" dirty="0" smtClean="0"/>
              <a:t>) is sub-modular?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28800" y="19812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2286000" y="16002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28600" y="18288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8" name="Oval 7"/>
          <p:cNvSpPr/>
          <p:nvPr/>
        </p:nvSpPr>
        <p:spPr>
          <a:xfrm>
            <a:off x="228600" y="31242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219200" y="3170238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103437" y="3581402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048000" y="2911475"/>
            <a:ext cx="274638" cy="274638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Oval 12"/>
          <p:cNvSpPr/>
          <p:nvPr/>
        </p:nvSpPr>
        <p:spPr>
          <a:xfrm>
            <a:off x="3230563" y="2179638"/>
            <a:ext cx="274637" cy="274637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5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>
            <a:stCxn id="5" idx="1"/>
            <a:endCxn id="34" idx="6"/>
          </p:cNvCxnSpPr>
          <p:nvPr/>
        </p:nvCxnSpPr>
        <p:spPr bwMode="auto">
          <a:xfrm rot="16200000" flipV="1">
            <a:off x="1486296" y="1638698"/>
            <a:ext cx="207703" cy="55774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0"/>
            <a:endCxn id="34" idx="3"/>
          </p:cNvCxnSpPr>
          <p:nvPr/>
        </p:nvCxnSpPr>
        <p:spPr bwMode="auto">
          <a:xfrm rot="5400000" flipH="1" flipV="1">
            <a:off x="114696" y="2162041"/>
            <a:ext cx="1213384" cy="7109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3"/>
            <a:endCxn id="5" idx="6"/>
          </p:cNvCxnSpPr>
          <p:nvPr/>
        </p:nvCxnSpPr>
        <p:spPr bwMode="auto">
          <a:xfrm rot="5400000">
            <a:off x="2072878" y="1865178"/>
            <a:ext cx="283903" cy="22278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2"/>
            <a:endCxn id="5" idx="6"/>
          </p:cNvCxnSpPr>
          <p:nvPr/>
        </p:nvCxnSpPr>
        <p:spPr bwMode="auto">
          <a:xfrm rot="10800000">
            <a:off x="2103437" y="2118521"/>
            <a:ext cx="1127126" cy="198436"/>
          </a:xfrm>
          <a:prstGeom prst="line">
            <a:avLst/>
          </a:prstGeom>
          <a:noFill/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2"/>
            <a:endCxn id="8" idx="6"/>
          </p:cNvCxnSpPr>
          <p:nvPr/>
        </p:nvCxnSpPr>
        <p:spPr bwMode="auto">
          <a:xfrm rot="10800000" flipV="1">
            <a:off x="503237" y="2316957"/>
            <a:ext cx="2727326" cy="94456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2" idx="1"/>
            <a:endCxn id="5" idx="4"/>
          </p:cNvCxnSpPr>
          <p:nvPr/>
        </p:nvCxnSpPr>
        <p:spPr bwMode="auto">
          <a:xfrm rot="16200000" flipV="1">
            <a:off x="2179242" y="2042716"/>
            <a:ext cx="695856" cy="1122101"/>
          </a:xfrm>
          <a:prstGeom prst="line">
            <a:avLst/>
          </a:prstGeom>
          <a:noFill/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2" idx="0"/>
          </p:cNvCxnSpPr>
          <p:nvPr/>
        </p:nvCxnSpPr>
        <p:spPr bwMode="auto">
          <a:xfrm rot="5400000" flipH="1" flipV="1">
            <a:off x="3032522" y="2607072"/>
            <a:ext cx="457201" cy="151607"/>
          </a:xfrm>
          <a:prstGeom prst="line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1"/>
            <a:endCxn id="10" idx="5"/>
          </p:cNvCxnSpPr>
          <p:nvPr/>
        </p:nvCxnSpPr>
        <p:spPr bwMode="auto">
          <a:xfrm rot="16200000" flipV="1">
            <a:off x="1690155" y="3168119"/>
            <a:ext cx="216967" cy="6900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1"/>
            <a:endCxn id="5" idx="4"/>
          </p:cNvCxnSpPr>
          <p:nvPr/>
        </p:nvCxnSpPr>
        <p:spPr bwMode="auto">
          <a:xfrm rot="16200000" flipV="1">
            <a:off x="1371600" y="2851151"/>
            <a:ext cx="1366838" cy="1762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133600" y="28194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24" name="Straight Connector 23"/>
          <p:cNvCxnSpPr>
            <a:stCxn id="23" idx="3"/>
            <a:endCxn id="10" idx="7"/>
          </p:cNvCxnSpPr>
          <p:nvPr/>
        </p:nvCxnSpPr>
        <p:spPr bwMode="auto">
          <a:xfrm rot="5400000">
            <a:off x="1735400" y="2772037"/>
            <a:ext cx="156639" cy="72020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4"/>
            <a:endCxn id="10" idx="0"/>
          </p:cNvCxnSpPr>
          <p:nvPr/>
        </p:nvCxnSpPr>
        <p:spPr bwMode="auto">
          <a:xfrm rot="5400000">
            <a:off x="1204120" y="2408238"/>
            <a:ext cx="914399" cy="6096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6"/>
            <a:endCxn id="10" idx="2"/>
          </p:cNvCxnSpPr>
          <p:nvPr/>
        </p:nvCxnSpPr>
        <p:spPr bwMode="auto">
          <a:xfrm>
            <a:off x="503237" y="3261521"/>
            <a:ext cx="715963" cy="460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4"/>
            <a:endCxn id="10" idx="1"/>
          </p:cNvCxnSpPr>
          <p:nvPr/>
        </p:nvCxnSpPr>
        <p:spPr bwMode="auto">
          <a:xfrm rot="16200000" flipH="1">
            <a:off x="259160" y="2210197"/>
            <a:ext cx="1107019" cy="8935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5" idx="4"/>
            <a:endCxn id="8" idx="6"/>
          </p:cNvCxnSpPr>
          <p:nvPr/>
        </p:nvCxnSpPr>
        <p:spPr bwMode="auto">
          <a:xfrm rot="5400000">
            <a:off x="731837" y="2027239"/>
            <a:ext cx="1006475" cy="14636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3" idx="0"/>
            <a:endCxn id="5" idx="4"/>
          </p:cNvCxnSpPr>
          <p:nvPr/>
        </p:nvCxnSpPr>
        <p:spPr bwMode="auto">
          <a:xfrm rot="16200000" flipV="1">
            <a:off x="1836738" y="2385221"/>
            <a:ext cx="563563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0"/>
            <a:endCxn id="7" idx="4"/>
          </p:cNvCxnSpPr>
          <p:nvPr/>
        </p:nvCxnSpPr>
        <p:spPr bwMode="auto">
          <a:xfrm rot="5400000" flipH="1" flipV="1">
            <a:off x="-144462" y="2614614"/>
            <a:ext cx="1020762" cy="15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036637" y="16764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36" name="Straight Connector 35"/>
          <p:cNvCxnSpPr>
            <a:stCxn id="13" idx="2"/>
            <a:endCxn id="6" idx="5"/>
          </p:cNvCxnSpPr>
          <p:nvPr/>
        </p:nvCxnSpPr>
        <p:spPr bwMode="auto">
          <a:xfrm rot="10800000">
            <a:off x="2520417" y="1834619"/>
            <a:ext cx="710146" cy="4823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2" idx="4"/>
            <a:endCxn id="11" idx="6"/>
          </p:cNvCxnSpPr>
          <p:nvPr/>
        </p:nvCxnSpPr>
        <p:spPr bwMode="auto">
          <a:xfrm rot="5400000">
            <a:off x="2515393" y="3048795"/>
            <a:ext cx="532608" cy="80724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 flipV="1">
            <a:off x="4076700" y="1409700"/>
            <a:ext cx="2286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343400" y="1066800"/>
            <a:ext cx="4721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Marginal Benefit of deleting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{5,6}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/>
          </a:p>
        </p:txBody>
      </p:sp>
      <p:grpSp>
        <p:nvGrpSpPr>
          <p:cNvPr id="3" name="Group 57"/>
          <p:cNvGrpSpPr/>
          <p:nvPr/>
        </p:nvGrpSpPr>
        <p:grpSpPr>
          <a:xfrm>
            <a:off x="2805514" y="2041364"/>
            <a:ext cx="4616250" cy="2798943"/>
            <a:chOff x="2805514" y="2041364"/>
            <a:chExt cx="4616250" cy="2798943"/>
          </a:xfrm>
        </p:grpSpPr>
        <p:sp>
          <p:nvSpPr>
            <p:cNvPr id="52" name="Rectangle 51"/>
            <p:cNvSpPr/>
            <p:nvPr/>
          </p:nvSpPr>
          <p:spPr>
            <a:xfrm>
              <a:off x="3733800" y="2041364"/>
              <a:ext cx="3687964" cy="549436"/>
            </a:xfrm>
            <a:prstGeom prst="rect">
              <a:avLst/>
            </a:prstGeom>
            <a:solidFill>
              <a:srgbClr val="0000FF">
                <a:alpha val="20000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 rot="5400000">
              <a:off x="2971800" y="3124200"/>
              <a:ext cx="1295400" cy="22860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2805514" y="3886200"/>
              <a:ext cx="2223686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 smtClean="0"/>
                <a:t>Pure benefit </a:t>
              </a:r>
            </a:p>
            <a:p>
              <a:pPr algn="ctr"/>
              <a:r>
                <a:rPr lang="en-US" sz="2800" dirty="0" smtClean="0"/>
                <a:t>from </a:t>
              </a:r>
              <a:r>
                <a:rPr lang="en-US" sz="2800" dirty="0" smtClean="0">
                  <a:solidFill>
                    <a:srgbClr val="0000FF"/>
                  </a:solidFill>
                </a:rPr>
                <a:t>{5,6}</a:t>
              </a:r>
              <a:endParaRPr lang="en-US" sz="28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9" name="Group 58"/>
          <p:cNvGrpSpPr/>
          <p:nvPr/>
        </p:nvGrpSpPr>
        <p:grpSpPr>
          <a:xfrm>
            <a:off x="3733800" y="2826603"/>
            <a:ext cx="5410200" cy="2013704"/>
            <a:chOff x="3733800" y="2826603"/>
            <a:chExt cx="5410200" cy="2013704"/>
          </a:xfrm>
        </p:grpSpPr>
        <p:sp>
          <p:nvSpPr>
            <p:cNvPr id="54" name="Rectangle 53"/>
            <p:cNvSpPr/>
            <p:nvPr/>
          </p:nvSpPr>
          <p:spPr>
            <a:xfrm>
              <a:off x="3733800" y="2826603"/>
              <a:ext cx="5410200" cy="621792"/>
            </a:xfrm>
            <a:prstGeom prst="rect">
              <a:avLst/>
            </a:prstGeom>
            <a:solidFill>
              <a:srgbClr val="7030A0">
                <a:alpha val="20000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 rot="16200000" flipH="1">
              <a:off x="7213704" y="3708503"/>
              <a:ext cx="449997" cy="57796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5791200" y="3886200"/>
              <a:ext cx="3344185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Interaction between</a:t>
              </a:r>
            </a:p>
            <a:p>
              <a:r>
                <a:rPr lang="en-US" sz="2800" dirty="0" smtClean="0">
                  <a:solidFill>
                    <a:srgbClr val="0000FF"/>
                  </a:solidFill>
                </a:rPr>
                <a:t> {5,6}</a:t>
              </a:r>
              <a:r>
                <a:rPr lang="en-US" sz="2800" dirty="0" smtClean="0"/>
                <a:t> and </a:t>
              </a:r>
              <a:r>
                <a:rPr lang="en-US" sz="2800" dirty="0" smtClean="0">
                  <a:solidFill>
                    <a:srgbClr val="007635"/>
                  </a:solidFill>
                </a:rPr>
                <a:t>{1,2}</a:t>
              </a:r>
              <a:endParaRPr lang="en-US" sz="2800" dirty="0">
                <a:solidFill>
                  <a:srgbClr val="007635"/>
                </a:solidFill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838200" y="5105400"/>
            <a:ext cx="7468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Only </a:t>
            </a:r>
            <a:r>
              <a:rPr lang="en-US" sz="3600" dirty="0" smtClean="0">
                <a:solidFill>
                  <a:srgbClr val="7030A0"/>
                </a:solidFill>
              </a:rPr>
              <a:t>purple</a:t>
            </a:r>
            <a:r>
              <a:rPr lang="en-US" sz="3600" dirty="0" smtClean="0"/>
              <a:t> term depends on </a:t>
            </a:r>
            <a:r>
              <a:rPr lang="en-US" sz="3600" dirty="0" smtClean="0">
                <a:solidFill>
                  <a:srgbClr val="007635"/>
                </a:solidFill>
              </a:rPr>
              <a:t>{1, 2}</a:t>
            </a:r>
            <a:r>
              <a:rPr lang="en-US" sz="3600" dirty="0" smtClean="0"/>
              <a:t>!</a:t>
            </a:r>
            <a:endParaRPr lang="en-US" sz="3600" dirty="0"/>
          </a:p>
        </p:txBody>
      </p:sp>
      <p:sp>
        <p:nvSpPr>
          <p:cNvPr id="76" name="TextBox 75"/>
          <p:cNvSpPr txBox="1"/>
          <p:nvPr/>
        </p:nvSpPr>
        <p:spPr>
          <a:xfrm>
            <a:off x="6647804" y="15312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</a:t>
            </a:r>
            <a:endParaRPr lang="en-US" sz="2800" dirty="0"/>
          </a:p>
        </p:txBody>
      </p:sp>
      <p:sp>
        <p:nvSpPr>
          <p:cNvPr id="77" name="TextBox 76"/>
          <p:cNvSpPr txBox="1"/>
          <p:nvPr/>
        </p:nvSpPr>
        <p:spPr>
          <a:xfrm>
            <a:off x="7543800" y="1752600"/>
            <a:ext cx="415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-</a:t>
            </a:r>
            <a:endParaRPr lang="en-US" sz="5400" dirty="0"/>
          </a:p>
        </p:txBody>
      </p:sp>
      <p:sp>
        <p:nvSpPr>
          <p:cNvPr id="48" name="Freeform 47"/>
          <p:cNvSpPr/>
          <p:nvPr/>
        </p:nvSpPr>
        <p:spPr>
          <a:xfrm>
            <a:off x="1544595" y="1742303"/>
            <a:ext cx="1045947" cy="1643448"/>
          </a:xfrm>
          <a:custGeom>
            <a:avLst/>
            <a:gdLst>
              <a:gd name="connsiteX0" fmla="*/ 766119 w 1045947"/>
              <a:gd name="connsiteY0" fmla="*/ 407773 h 1643448"/>
              <a:gd name="connsiteX1" fmla="*/ 704335 w 1045947"/>
              <a:gd name="connsiteY1" fmla="*/ 296562 h 1643448"/>
              <a:gd name="connsiteX2" fmla="*/ 667264 w 1045947"/>
              <a:gd name="connsiteY2" fmla="*/ 222421 h 1643448"/>
              <a:gd name="connsiteX3" fmla="*/ 630194 w 1045947"/>
              <a:gd name="connsiteY3" fmla="*/ 172994 h 1643448"/>
              <a:gd name="connsiteX4" fmla="*/ 543697 w 1045947"/>
              <a:gd name="connsiteY4" fmla="*/ 86497 h 1643448"/>
              <a:gd name="connsiteX5" fmla="*/ 506627 w 1045947"/>
              <a:gd name="connsiteY5" fmla="*/ 49427 h 1643448"/>
              <a:gd name="connsiteX6" fmla="*/ 457200 w 1045947"/>
              <a:gd name="connsiteY6" fmla="*/ 24713 h 1643448"/>
              <a:gd name="connsiteX7" fmla="*/ 358346 w 1045947"/>
              <a:gd name="connsiteY7" fmla="*/ 0 h 1643448"/>
              <a:gd name="connsiteX8" fmla="*/ 148281 w 1045947"/>
              <a:gd name="connsiteY8" fmla="*/ 12356 h 1643448"/>
              <a:gd name="connsiteX9" fmla="*/ 86497 w 1045947"/>
              <a:gd name="connsiteY9" fmla="*/ 24713 h 1643448"/>
              <a:gd name="connsiteX10" fmla="*/ 24713 w 1045947"/>
              <a:gd name="connsiteY10" fmla="*/ 111211 h 1643448"/>
              <a:gd name="connsiteX11" fmla="*/ 0 w 1045947"/>
              <a:gd name="connsiteY11" fmla="*/ 185351 h 1643448"/>
              <a:gd name="connsiteX12" fmla="*/ 12356 w 1045947"/>
              <a:gd name="connsiteY12" fmla="*/ 543697 h 1643448"/>
              <a:gd name="connsiteX13" fmla="*/ 24713 w 1045947"/>
              <a:gd name="connsiteY13" fmla="*/ 630194 h 1643448"/>
              <a:gd name="connsiteX14" fmla="*/ 37070 w 1045947"/>
              <a:gd name="connsiteY14" fmla="*/ 667265 h 1643448"/>
              <a:gd name="connsiteX15" fmla="*/ 61783 w 1045947"/>
              <a:gd name="connsiteY15" fmla="*/ 753762 h 1643448"/>
              <a:gd name="connsiteX16" fmla="*/ 123567 w 1045947"/>
              <a:gd name="connsiteY16" fmla="*/ 939113 h 1643448"/>
              <a:gd name="connsiteX17" fmla="*/ 172994 w 1045947"/>
              <a:gd name="connsiteY17" fmla="*/ 1050324 h 1643448"/>
              <a:gd name="connsiteX18" fmla="*/ 197708 w 1045947"/>
              <a:gd name="connsiteY18" fmla="*/ 1087394 h 1643448"/>
              <a:gd name="connsiteX19" fmla="*/ 234778 w 1045947"/>
              <a:gd name="connsiteY19" fmla="*/ 1161535 h 1643448"/>
              <a:gd name="connsiteX20" fmla="*/ 284205 w 1045947"/>
              <a:gd name="connsiteY20" fmla="*/ 1198605 h 1643448"/>
              <a:gd name="connsiteX21" fmla="*/ 296562 w 1045947"/>
              <a:gd name="connsiteY21" fmla="*/ 1248032 h 1643448"/>
              <a:gd name="connsiteX22" fmla="*/ 321275 w 1045947"/>
              <a:gd name="connsiteY22" fmla="*/ 1285102 h 1643448"/>
              <a:gd name="connsiteX23" fmla="*/ 395416 w 1045947"/>
              <a:gd name="connsiteY23" fmla="*/ 1371600 h 1643448"/>
              <a:gd name="connsiteX24" fmla="*/ 432486 w 1045947"/>
              <a:gd name="connsiteY24" fmla="*/ 1445740 h 1643448"/>
              <a:gd name="connsiteX25" fmla="*/ 469556 w 1045947"/>
              <a:gd name="connsiteY25" fmla="*/ 1470454 h 1643448"/>
              <a:gd name="connsiteX26" fmla="*/ 568410 w 1045947"/>
              <a:gd name="connsiteY26" fmla="*/ 1594021 h 1643448"/>
              <a:gd name="connsiteX27" fmla="*/ 605481 w 1045947"/>
              <a:gd name="connsiteY27" fmla="*/ 1618735 h 1643448"/>
              <a:gd name="connsiteX28" fmla="*/ 679621 w 1045947"/>
              <a:gd name="connsiteY28" fmla="*/ 1643448 h 1643448"/>
              <a:gd name="connsiteX29" fmla="*/ 766119 w 1045947"/>
              <a:gd name="connsiteY29" fmla="*/ 1631092 h 1643448"/>
              <a:gd name="connsiteX30" fmla="*/ 840259 w 1045947"/>
              <a:gd name="connsiteY30" fmla="*/ 1606378 h 1643448"/>
              <a:gd name="connsiteX31" fmla="*/ 939113 w 1045947"/>
              <a:gd name="connsiteY31" fmla="*/ 1569308 h 1643448"/>
              <a:gd name="connsiteX32" fmla="*/ 963827 w 1045947"/>
              <a:gd name="connsiteY32" fmla="*/ 1532238 h 1643448"/>
              <a:gd name="connsiteX33" fmla="*/ 1000897 w 1045947"/>
              <a:gd name="connsiteY33" fmla="*/ 1482811 h 1643448"/>
              <a:gd name="connsiteX34" fmla="*/ 1013254 w 1045947"/>
              <a:gd name="connsiteY34" fmla="*/ 1421027 h 1643448"/>
              <a:gd name="connsiteX35" fmla="*/ 1037967 w 1045947"/>
              <a:gd name="connsiteY35" fmla="*/ 1334529 h 1643448"/>
              <a:gd name="connsiteX36" fmla="*/ 1013254 w 1045947"/>
              <a:gd name="connsiteY36" fmla="*/ 939113 h 1643448"/>
              <a:gd name="connsiteX37" fmla="*/ 1000897 w 1045947"/>
              <a:gd name="connsiteY37" fmla="*/ 902043 h 1643448"/>
              <a:gd name="connsiteX38" fmla="*/ 976183 w 1045947"/>
              <a:gd name="connsiteY38" fmla="*/ 864973 h 1643448"/>
              <a:gd name="connsiteX39" fmla="*/ 939113 w 1045947"/>
              <a:gd name="connsiteY39" fmla="*/ 790832 h 1643448"/>
              <a:gd name="connsiteX40" fmla="*/ 902043 w 1045947"/>
              <a:gd name="connsiteY40" fmla="*/ 716692 h 1643448"/>
              <a:gd name="connsiteX41" fmla="*/ 877329 w 1045947"/>
              <a:gd name="connsiteY41" fmla="*/ 617838 h 1643448"/>
              <a:gd name="connsiteX42" fmla="*/ 852616 w 1045947"/>
              <a:gd name="connsiteY42" fmla="*/ 543697 h 1643448"/>
              <a:gd name="connsiteX43" fmla="*/ 840259 w 1045947"/>
              <a:gd name="connsiteY43" fmla="*/ 494270 h 1643448"/>
              <a:gd name="connsiteX44" fmla="*/ 803189 w 1045947"/>
              <a:gd name="connsiteY44" fmla="*/ 444843 h 1643448"/>
              <a:gd name="connsiteX45" fmla="*/ 766119 w 1045947"/>
              <a:gd name="connsiteY45" fmla="*/ 407773 h 1643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045947" h="1643448">
                <a:moveTo>
                  <a:pt x="766119" y="407773"/>
                </a:moveTo>
                <a:cubicBezTo>
                  <a:pt x="749643" y="383060"/>
                  <a:pt x="724291" y="333980"/>
                  <a:pt x="704335" y="296562"/>
                </a:cubicBezTo>
                <a:cubicBezTo>
                  <a:pt x="691332" y="272182"/>
                  <a:pt x="681480" y="246114"/>
                  <a:pt x="667264" y="222421"/>
                </a:cubicBezTo>
                <a:cubicBezTo>
                  <a:pt x="656668" y="204761"/>
                  <a:pt x="642004" y="189866"/>
                  <a:pt x="630194" y="172994"/>
                </a:cubicBezTo>
                <a:cubicBezTo>
                  <a:pt x="569848" y="86785"/>
                  <a:pt x="610565" y="108787"/>
                  <a:pt x="543697" y="86497"/>
                </a:cubicBezTo>
                <a:cubicBezTo>
                  <a:pt x="531340" y="74140"/>
                  <a:pt x="520847" y="59584"/>
                  <a:pt x="506627" y="49427"/>
                </a:cubicBezTo>
                <a:cubicBezTo>
                  <a:pt x="491638" y="38720"/>
                  <a:pt x="474131" y="31969"/>
                  <a:pt x="457200" y="24713"/>
                </a:cubicBezTo>
                <a:cubicBezTo>
                  <a:pt x="423952" y="10464"/>
                  <a:pt x="394611" y="7253"/>
                  <a:pt x="358346" y="0"/>
                </a:cubicBezTo>
                <a:cubicBezTo>
                  <a:pt x="288324" y="4119"/>
                  <a:pt x="218136" y="6006"/>
                  <a:pt x="148281" y="12356"/>
                </a:cubicBezTo>
                <a:cubicBezTo>
                  <a:pt x="127365" y="14257"/>
                  <a:pt x="105282" y="15320"/>
                  <a:pt x="86497" y="24713"/>
                </a:cubicBezTo>
                <a:cubicBezTo>
                  <a:pt x="56640" y="39641"/>
                  <a:pt x="35908" y="83223"/>
                  <a:pt x="24713" y="111211"/>
                </a:cubicBezTo>
                <a:cubicBezTo>
                  <a:pt x="15038" y="135398"/>
                  <a:pt x="0" y="185351"/>
                  <a:pt x="0" y="185351"/>
                </a:cubicBezTo>
                <a:cubicBezTo>
                  <a:pt x="4119" y="304800"/>
                  <a:pt x="5726" y="424361"/>
                  <a:pt x="12356" y="543697"/>
                </a:cubicBezTo>
                <a:cubicBezTo>
                  <a:pt x="13972" y="572777"/>
                  <a:pt x="19001" y="601635"/>
                  <a:pt x="24713" y="630194"/>
                </a:cubicBezTo>
                <a:cubicBezTo>
                  <a:pt x="27268" y="642966"/>
                  <a:pt x="33327" y="654789"/>
                  <a:pt x="37070" y="667265"/>
                </a:cubicBezTo>
                <a:cubicBezTo>
                  <a:pt x="45686" y="695986"/>
                  <a:pt x="54057" y="724788"/>
                  <a:pt x="61783" y="753762"/>
                </a:cubicBezTo>
                <a:cubicBezTo>
                  <a:pt x="107850" y="926514"/>
                  <a:pt x="60423" y="781254"/>
                  <a:pt x="123567" y="939113"/>
                </a:cubicBezTo>
                <a:cubicBezTo>
                  <a:pt x="153949" y="1015068"/>
                  <a:pt x="110397" y="937650"/>
                  <a:pt x="172994" y="1050324"/>
                </a:cubicBezTo>
                <a:cubicBezTo>
                  <a:pt x="180206" y="1063306"/>
                  <a:pt x="190496" y="1074412"/>
                  <a:pt x="197708" y="1087394"/>
                </a:cubicBezTo>
                <a:cubicBezTo>
                  <a:pt x="211127" y="1111548"/>
                  <a:pt x="217814" y="1139725"/>
                  <a:pt x="234778" y="1161535"/>
                </a:cubicBezTo>
                <a:cubicBezTo>
                  <a:pt x="247422" y="1177791"/>
                  <a:pt x="267729" y="1186248"/>
                  <a:pt x="284205" y="1198605"/>
                </a:cubicBezTo>
                <a:cubicBezTo>
                  <a:pt x="288324" y="1215081"/>
                  <a:pt x="289872" y="1232422"/>
                  <a:pt x="296562" y="1248032"/>
                </a:cubicBezTo>
                <a:cubicBezTo>
                  <a:pt x="302412" y="1261682"/>
                  <a:pt x="312643" y="1273017"/>
                  <a:pt x="321275" y="1285102"/>
                </a:cubicBezTo>
                <a:cubicBezTo>
                  <a:pt x="360902" y="1340580"/>
                  <a:pt x="350511" y="1326694"/>
                  <a:pt x="395416" y="1371600"/>
                </a:cubicBezTo>
                <a:cubicBezTo>
                  <a:pt x="405466" y="1401749"/>
                  <a:pt x="408533" y="1421787"/>
                  <a:pt x="432486" y="1445740"/>
                </a:cubicBezTo>
                <a:cubicBezTo>
                  <a:pt x="442987" y="1456241"/>
                  <a:pt x="459521" y="1459507"/>
                  <a:pt x="469556" y="1470454"/>
                </a:cubicBezTo>
                <a:cubicBezTo>
                  <a:pt x="505199" y="1509337"/>
                  <a:pt x="524521" y="1564762"/>
                  <a:pt x="568410" y="1594021"/>
                </a:cubicBezTo>
                <a:cubicBezTo>
                  <a:pt x="580767" y="1602259"/>
                  <a:pt x="591910" y="1612703"/>
                  <a:pt x="605481" y="1618735"/>
                </a:cubicBezTo>
                <a:cubicBezTo>
                  <a:pt x="629286" y="1629315"/>
                  <a:pt x="679621" y="1643448"/>
                  <a:pt x="679621" y="1643448"/>
                </a:cubicBezTo>
                <a:cubicBezTo>
                  <a:pt x="708454" y="1639329"/>
                  <a:pt x="737740" y="1637641"/>
                  <a:pt x="766119" y="1631092"/>
                </a:cubicBezTo>
                <a:cubicBezTo>
                  <a:pt x="791502" y="1625234"/>
                  <a:pt x="814987" y="1612696"/>
                  <a:pt x="840259" y="1606378"/>
                </a:cubicBezTo>
                <a:cubicBezTo>
                  <a:pt x="907556" y="1589553"/>
                  <a:pt x="874496" y="1601616"/>
                  <a:pt x="939113" y="1569308"/>
                </a:cubicBezTo>
                <a:cubicBezTo>
                  <a:pt x="947351" y="1556951"/>
                  <a:pt x="955195" y="1544323"/>
                  <a:pt x="963827" y="1532238"/>
                </a:cubicBezTo>
                <a:cubicBezTo>
                  <a:pt x="975797" y="1515480"/>
                  <a:pt x="992533" y="1501631"/>
                  <a:pt x="1000897" y="1482811"/>
                </a:cubicBezTo>
                <a:cubicBezTo>
                  <a:pt x="1009427" y="1463619"/>
                  <a:pt x="1008698" y="1441529"/>
                  <a:pt x="1013254" y="1421027"/>
                </a:cubicBezTo>
                <a:cubicBezTo>
                  <a:pt x="1023599" y="1374473"/>
                  <a:pt x="1024205" y="1375816"/>
                  <a:pt x="1037967" y="1334529"/>
                </a:cubicBezTo>
                <a:cubicBezTo>
                  <a:pt x="1032709" y="1192570"/>
                  <a:pt x="1045947" y="1069889"/>
                  <a:pt x="1013254" y="939113"/>
                </a:cubicBezTo>
                <a:cubicBezTo>
                  <a:pt x="1010095" y="926477"/>
                  <a:pt x="1006722" y="913693"/>
                  <a:pt x="1000897" y="902043"/>
                </a:cubicBezTo>
                <a:cubicBezTo>
                  <a:pt x="994255" y="888760"/>
                  <a:pt x="984421" y="877330"/>
                  <a:pt x="976183" y="864973"/>
                </a:cubicBezTo>
                <a:cubicBezTo>
                  <a:pt x="945129" y="771804"/>
                  <a:pt x="987017" y="886637"/>
                  <a:pt x="939113" y="790832"/>
                </a:cubicBezTo>
                <a:cubicBezTo>
                  <a:pt x="887949" y="688506"/>
                  <a:pt x="972873" y="822938"/>
                  <a:pt x="902043" y="716692"/>
                </a:cubicBezTo>
                <a:cubicBezTo>
                  <a:pt x="893805" y="683741"/>
                  <a:pt x="888070" y="650061"/>
                  <a:pt x="877329" y="617838"/>
                </a:cubicBezTo>
                <a:cubicBezTo>
                  <a:pt x="869091" y="593124"/>
                  <a:pt x="858934" y="568970"/>
                  <a:pt x="852616" y="543697"/>
                </a:cubicBezTo>
                <a:cubicBezTo>
                  <a:pt x="848497" y="527221"/>
                  <a:pt x="847854" y="509460"/>
                  <a:pt x="840259" y="494270"/>
                </a:cubicBezTo>
                <a:cubicBezTo>
                  <a:pt x="831049" y="475850"/>
                  <a:pt x="815159" y="461601"/>
                  <a:pt x="803189" y="444843"/>
                </a:cubicBezTo>
                <a:cubicBezTo>
                  <a:pt x="774262" y="404346"/>
                  <a:pt x="782595" y="432486"/>
                  <a:pt x="766119" y="407773"/>
                </a:cubicBezTo>
                <a:close/>
              </a:path>
            </a:pathLst>
          </a:custGeom>
          <a:noFill/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48" idx="24"/>
          </p:cNvCxnSpPr>
          <p:nvPr/>
        </p:nvCxnSpPr>
        <p:spPr>
          <a:xfrm flipH="1">
            <a:off x="1676400" y="3188043"/>
            <a:ext cx="300681" cy="698157"/>
          </a:xfrm>
          <a:prstGeom prst="straightConnector1">
            <a:avLst/>
          </a:prstGeom>
          <a:ln w="28575">
            <a:solidFill>
              <a:srgbClr val="00763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0" y="3886200"/>
            <a:ext cx="2326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635"/>
                </a:solidFill>
              </a:rPr>
              <a:t>Already deleted</a:t>
            </a:r>
            <a:endParaRPr lang="en-US" sz="2400" dirty="0">
              <a:solidFill>
                <a:srgbClr val="007635"/>
              </a:solidFill>
            </a:endParaRPr>
          </a:p>
        </p:txBody>
      </p:sp>
      <p:sp>
        <p:nvSpPr>
          <p:cNvPr id="55" name="Freeform 54"/>
          <p:cNvSpPr/>
          <p:nvPr/>
        </p:nvSpPr>
        <p:spPr>
          <a:xfrm rot="2191626">
            <a:off x="2793982" y="1842297"/>
            <a:ext cx="830619" cy="1603625"/>
          </a:xfrm>
          <a:custGeom>
            <a:avLst/>
            <a:gdLst>
              <a:gd name="connsiteX0" fmla="*/ 766119 w 1045947"/>
              <a:gd name="connsiteY0" fmla="*/ 407773 h 1643448"/>
              <a:gd name="connsiteX1" fmla="*/ 704335 w 1045947"/>
              <a:gd name="connsiteY1" fmla="*/ 296562 h 1643448"/>
              <a:gd name="connsiteX2" fmla="*/ 667264 w 1045947"/>
              <a:gd name="connsiteY2" fmla="*/ 222421 h 1643448"/>
              <a:gd name="connsiteX3" fmla="*/ 630194 w 1045947"/>
              <a:gd name="connsiteY3" fmla="*/ 172994 h 1643448"/>
              <a:gd name="connsiteX4" fmla="*/ 543697 w 1045947"/>
              <a:gd name="connsiteY4" fmla="*/ 86497 h 1643448"/>
              <a:gd name="connsiteX5" fmla="*/ 506627 w 1045947"/>
              <a:gd name="connsiteY5" fmla="*/ 49427 h 1643448"/>
              <a:gd name="connsiteX6" fmla="*/ 457200 w 1045947"/>
              <a:gd name="connsiteY6" fmla="*/ 24713 h 1643448"/>
              <a:gd name="connsiteX7" fmla="*/ 358346 w 1045947"/>
              <a:gd name="connsiteY7" fmla="*/ 0 h 1643448"/>
              <a:gd name="connsiteX8" fmla="*/ 148281 w 1045947"/>
              <a:gd name="connsiteY8" fmla="*/ 12356 h 1643448"/>
              <a:gd name="connsiteX9" fmla="*/ 86497 w 1045947"/>
              <a:gd name="connsiteY9" fmla="*/ 24713 h 1643448"/>
              <a:gd name="connsiteX10" fmla="*/ 24713 w 1045947"/>
              <a:gd name="connsiteY10" fmla="*/ 111211 h 1643448"/>
              <a:gd name="connsiteX11" fmla="*/ 0 w 1045947"/>
              <a:gd name="connsiteY11" fmla="*/ 185351 h 1643448"/>
              <a:gd name="connsiteX12" fmla="*/ 12356 w 1045947"/>
              <a:gd name="connsiteY12" fmla="*/ 543697 h 1643448"/>
              <a:gd name="connsiteX13" fmla="*/ 24713 w 1045947"/>
              <a:gd name="connsiteY13" fmla="*/ 630194 h 1643448"/>
              <a:gd name="connsiteX14" fmla="*/ 37070 w 1045947"/>
              <a:gd name="connsiteY14" fmla="*/ 667265 h 1643448"/>
              <a:gd name="connsiteX15" fmla="*/ 61783 w 1045947"/>
              <a:gd name="connsiteY15" fmla="*/ 753762 h 1643448"/>
              <a:gd name="connsiteX16" fmla="*/ 123567 w 1045947"/>
              <a:gd name="connsiteY16" fmla="*/ 939113 h 1643448"/>
              <a:gd name="connsiteX17" fmla="*/ 172994 w 1045947"/>
              <a:gd name="connsiteY17" fmla="*/ 1050324 h 1643448"/>
              <a:gd name="connsiteX18" fmla="*/ 197708 w 1045947"/>
              <a:gd name="connsiteY18" fmla="*/ 1087394 h 1643448"/>
              <a:gd name="connsiteX19" fmla="*/ 234778 w 1045947"/>
              <a:gd name="connsiteY19" fmla="*/ 1161535 h 1643448"/>
              <a:gd name="connsiteX20" fmla="*/ 284205 w 1045947"/>
              <a:gd name="connsiteY20" fmla="*/ 1198605 h 1643448"/>
              <a:gd name="connsiteX21" fmla="*/ 296562 w 1045947"/>
              <a:gd name="connsiteY21" fmla="*/ 1248032 h 1643448"/>
              <a:gd name="connsiteX22" fmla="*/ 321275 w 1045947"/>
              <a:gd name="connsiteY22" fmla="*/ 1285102 h 1643448"/>
              <a:gd name="connsiteX23" fmla="*/ 395416 w 1045947"/>
              <a:gd name="connsiteY23" fmla="*/ 1371600 h 1643448"/>
              <a:gd name="connsiteX24" fmla="*/ 432486 w 1045947"/>
              <a:gd name="connsiteY24" fmla="*/ 1445740 h 1643448"/>
              <a:gd name="connsiteX25" fmla="*/ 469556 w 1045947"/>
              <a:gd name="connsiteY25" fmla="*/ 1470454 h 1643448"/>
              <a:gd name="connsiteX26" fmla="*/ 568410 w 1045947"/>
              <a:gd name="connsiteY26" fmla="*/ 1594021 h 1643448"/>
              <a:gd name="connsiteX27" fmla="*/ 605481 w 1045947"/>
              <a:gd name="connsiteY27" fmla="*/ 1618735 h 1643448"/>
              <a:gd name="connsiteX28" fmla="*/ 679621 w 1045947"/>
              <a:gd name="connsiteY28" fmla="*/ 1643448 h 1643448"/>
              <a:gd name="connsiteX29" fmla="*/ 766119 w 1045947"/>
              <a:gd name="connsiteY29" fmla="*/ 1631092 h 1643448"/>
              <a:gd name="connsiteX30" fmla="*/ 840259 w 1045947"/>
              <a:gd name="connsiteY30" fmla="*/ 1606378 h 1643448"/>
              <a:gd name="connsiteX31" fmla="*/ 939113 w 1045947"/>
              <a:gd name="connsiteY31" fmla="*/ 1569308 h 1643448"/>
              <a:gd name="connsiteX32" fmla="*/ 963827 w 1045947"/>
              <a:gd name="connsiteY32" fmla="*/ 1532238 h 1643448"/>
              <a:gd name="connsiteX33" fmla="*/ 1000897 w 1045947"/>
              <a:gd name="connsiteY33" fmla="*/ 1482811 h 1643448"/>
              <a:gd name="connsiteX34" fmla="*/ 1013254 w 1045947"/>
              <a:gd name="connsiteY34" fmla="*/ 1421027 h 1643448"/>
              <a:gd name="connsiteX35" fmla="*/ 1037967 w 1045947"/>
              <a:gd name="connsiteY35" fmla="*/ 1334529 h 1643448"/>
              <a:gd name="connsiteX36" fmla="*/ 1013254 w 1045947"/>
              <a:gd name="connsiteY36" fmla="*/ 939113 h 1643448"/>
              <a:gd name="connsiteX37" fmla="*/ 1000897 w 1045947"/>
              <a:gd name="connsiteY37" fmla="*/ 902043 h 1643448"/>
              <a:gd name="connsiteX38" fmla="*/ 976183 w 1045947"/>
              <a:gd name="connsiteY38" fmla="*/ 864973 h 1643448"/>
              <a:gd name="connsiteX39" fmla="*/ 939113 w 1045947"/>
              <a:gd name="connsiteY39" fmla="*/ 790832 h 1643448"/>
              <a:gd name="connsiteX40" fmla="*/ 902043 w 1045947"/>
              <a:gd name="connsiteY40" fmla="*/ 716692 h 1643448"/>
              <a:gd name="connsiteX41" fmla="*/ 877329 w 1045947"/>
              <a:gd name="connsiteY41" fmla="*/ 617838 h 1643448"/>
              <a:gd name="connsiteX42" fmla="*/ 852616 w 1045947"/>
              <a:gd name="connsiteY42" fmla="*/ 543697 h 1643448"/>
              <a:gd name="connsiteX43" fmla="*/ 840259 w 1045947"/>
              <a:gd name="connsiteY43" fmla="*/ 494270 h 1643448"/>
              <a:gd name="connsiteX44" fmla="*/ 803189 w 1045947"/>
              <a:gd name="connsiteY44" fmla="*/ 444843 h 1643448"/>
              <a:gd name="connsiteX45" fmla="*/ 766119 w 1045947"/>
              <a:gd name="connsiteY45" fmla="*/ 407773 h 1643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045947" h="1643448">
                <a:moveTo>
                  <a:pt x="766119" y="407773"/>
                </a:moveTo>
                <a:cubicBezTo>
                  <a:pt x="749643" y="383060"/>
                  <a:pt x="724291" y="333980"/>
                  <a:pt x="704335" y="296562"/>
                </a:cubicBezTo>
                <a:cubicBezTo>
                  <a:pt x="691332" y="272182"/>
                  <a:pt x="681480" y="246114"/>
                  <a:pt x="667264" y="222421"/>
                </a:cubicBezTo>
                <a:cubicBezTo>
                  <a:pt x="656668" y="204761"/>
                  <a:pt x="642004" y="189866"/>
                  <a:pt x="630194" y="172994"/>
                </a:cubicBezTo>
                <a:cubicBezTo>
                  <a:pt x="569848" y="86785"/>
                  <a:pt x="610565" y="108787"/>
                  <a:pt x="543697" y="86497"/>
                </a:cubicBezTo>
                <a:cubicBezTo>
                  <a:pt x="531340" y="74140"/>
                  <a:pt x="520847" y="59584"/>
                  <a:pt x="506627" y="49427"/>
                </a:cubicBezTo>
                <a:cubicBezTo>
                  <a:pt x="491638" y="38720"/>
                  <a:pt x="474131" y="31969"/>
                  <a:pt x="457200" y="24713"/>
                </a:cubicBezTo>
                <a:cubicBezTo>
                  <a:pt x="423952" y="10464"/>
                  <a:pt x="394611" y="7253"/>
                  <a:pt x="358346" y="0"/>
                </a:cubicBezTo>
                <a:cubicBezTo>
                  <a:pt x="288324" y="4119"/>
                  <a:pt x="218136" y="6006"/>
                  <a:pt x="148281" y="12356"/>
                </a:cubicBezTo>
                <a:cubicBezTo>
                  <a:pt x="127365" y="14257"/>
                  <a:pt x="105282" y="15320"/>
                  <a:pt x="86497" y="24713"/>
                </a:cubicBezTo>
                <a:cubicBezTo>
                  <a:pt x="56640" y="39641"/>
                  <a:pt x="35908" y="83223"/>
                  <a:pt x="24713" y="111211"/>
                </a:cubicBezTo>
                <a:cubicBezTo>
                  <a:pt x="15038" y="135398"/>
                  <a:pt x="0" y="185351"/>
                  <a:pt x="0" y="185351"/>
                </a:cubicBezTo>
                <a:cubicBezTo>
                  <a:pt x="4119" y="304800"/>
                  <a:pt x="5726" y="424361"/>
                  <a:pt x="12356" y="543697"/>
                </a:cubicBezTo>
                <a:cubicBezTo>
                  <a:pt x="13972" y="572777"/>
                  <a:pt x="19001" y="601635"/>
                  <a:pt x="24713" y="630194"/>
                </a:cubicBezTo>
                <a:cubicBezTo>
                  <a:pt x="27268" y="642966"/>
                  <a:pt x="33327" y="654789"/>
                  <a:pt x="37070" y="667265"/>
                </a:cubicBezTo>
                <a:cubicBezTo>
                  <a:pt x="45686" y="695986"/>
                  <a:pt x="54057" y="724788"/>
                  <a:pt x="61783" y="753762"/>
                </a:cubicBezTo>
                <a:cubicBezTo>
                  <a:pt x="107850" y="926514"/>
                  <a:pt x="60423" y="781254"/>
                  <a:pt x="123567" y="939113"/>
                </a:cubicBezTo>
                <a:cubicBezTo>
                  <a:pt x="153949" y="1015068"/>
                  <a:pt x="110397" y="937650"/>
                  <a:pt x="172994" y="1050324"/>
                </a:cubicBezTo>
                <a:cubicBezTo>
                  <a:pt x="180206" y="1063306"/>
                  <a:pt x="190496" y="1074412"/>
                  <a:pt x="197708" y="1087394"/>
                </a:cubicBezTo>
                <a:cubicBezTo>
                  <a:pt x="211127" y="1111548"/>
                  <a:pt x="217814" y="1139725"/>
                  <a:pt x="234778" y="1161535"/>
                </a:cubicBezTo>
                <a:cubicBezTo>
                  <a:pt x="247422" y="1177791"/>
                  <a:pt x="267729" y="1186248"/>
                  <a:pt x="284205" y="1198605"/>
                </a:cubicBezTo>
                <a:cubicBezTo>
                  <a:pt x="288324" y="1215081"/>
                  <a:pt x="289872" y="1232422"/>
                  <a:pt x="296562" y="1248032"/>
                </a:cubicBezTo>
                <a:cubicBezTo>
                  <a:pt x="302412" y="1261682"/>
                  <a:pt x="312643" y="1273017"/>
                  <a:pt x="321275" y="1285102"/>
                </a:cubicBezTo>
                <a:cubicBezTo>
                  <a:pt x="360902" y="1340580"/>
                  <a:pt x="350511" y="1326694"/>
                  <a:pt x="395416" y="1371600"/>
                </a:cubicBezTo>
                <a:cubicBezTo>
                  <a:pt x="405466" y="1401749"/>
                  <a:pt x="408533" y="1421787"/>
                  <a:pt x="432486" y="1445740"/>
                </a:cubicBezTo>
                <a:cubicBezTo>
                  <a:pt x="442987" y="1456241"/>
                  <a:pt x="459521" y="1459507"/>
                  <a:pt x="469556" y="1470454"/>
                </a:cubicBezTo>
                <a:cubicBezTo>
                  <a:pt x="505199" y="1509337"/>
                  <a:pt x="524521" y="1564762"/>
                  <a:pt x="568410" y="1594021"/>
                </a:cubicBezTo>
                <a:cubicBezTo>
                  <a:pt x="580767" y="1602259"/>
                  <a:pt x="591910" y="1612703"/>
                  <a:pt x="605481" y="1618735"/>
                </a:cubicBezTo>
                <a:cubicBezTo>
                  <a:pt x="629286" y="1629315"/>
                  <a:pt x="679621" y="1643448"/>
                  <a:pt x="679621" y="1643448"/>
                </a:cubicBezTo>
                <a:cubicBezTo>
                  <a:pt x="708454" y="1639329"/>
                  <a:pt x="737740" y="1637641"/>
                  <a:pt x="766119" y="1631092"/>
                </a:cubicBezTo>
                <a:cubicBezTo>
                  <a:pt x="791502" y="1625234"/>
                  <a:pt x="814987" y="1612696"/>
                  <a:pt x="840259" y="1606378"/>
                </a:cubicBezTo>
                <a:cubicBezTo>
                  <a:pt x="907556" y="1589553"/>
                  <a:pt x="874496" y="1601616"/>
                  <a:pt x="939113" y="1569308"/>
                </a:cubicBezTo>
                <a:cubicBezTo>
                  <a:pt x="947351" y="1556951"/>
                  <a:pt x="955195" y="1544323"/>
                  <a:pt x="963827" y="1532238"/>
                </a:cubicBezTo>
                <a:cubicBezTo>
                  <a:pt x="975797" y="1515480"/>
                  <a:pt x="992533" y="1501631"/>
                  <a:pt x="1000897" y="1482811"/>
                </a:cubicBezTo>
                <a:cubicBezTo>
                  <a:pt x="1009427" y="1463619"/>
                  <a:pt x="1008698" y="1441529"/>
                  <a:pt x="1013254" y="1421027"/>
                </a:cubicBezTo>
                <a:cubicBezTo>
                  <a:pt x="1023599" y="1374473"/>
                  <a:pt x="1024205" y="1375816"/>
                  <a:pt x="1037967" y="1334529"/>
                </a:cubicBezTo>
                <a:cubicBezTo>
                  <a:pt x="1032709" y="1192570"/>
                  <a:pt x="1045947" y="1069889"/>
                  <a:pt x="1013254" y="939113"/>
                </a:cubicBezTo>
                <a:cubicBezTo>
                  <a:pt x="1010095" y="926477"/>
                  <a:pt x="1006722" y="913693"/>
                  <a:pt x="1000897" y="902043"/>
                </a:cubicBezTo>
                <a:cubicBezTo>
                  <a:pt x="994255" y="888760"/>
                  <a:pt x="984421" y="877330"/>
                  <a:pt x="976183" y="864973"/>
                </a:cubicBezTo>
                <a:cubicBezTo>
                  <a:pt x="945129" y="771804"/>
                  <a:pt x="987017" y="886637"/>
                  <a:pt x="939113" y="790832"/>
                </a:cubicBezTo>
                <a:cubicBezTo>
                  <a:pt x="887949" y="688506"/>
                  <a:pt x="972873" y="822938"/>
                  <a:pt x="902043" y="716692"/>
                </a:cubicBezTo>
                <a:cubicBezTo>
                  <a:pt x="893805" y="683741"/>
                  <a:pt x="888070" y="650061"/>
                  <a:pt x="877329" y="617838"/>
                </a:cubicBezTo>
                <a:cubicBezTo>
                  <a:pt x="869091" y="593124"/>
                  <a:pt x="858934" y="568970"/>
                  <a:pt x="852616" y="543697"/>
                </a:cubicBezTo>
                <a:cubicBezTo>
                  <a:pt x="848497" y="527221"/>
                  <a:pt x="847854" y="509460"/>
                  <a:pt x="840259" y="494270"/>
                </a:cubicBezTo>
                <a:cubicBezTo>
                  <a:pt x="831049" y="475850"/>
                  <a:pt x="815159" y="461601"/>
                  <a:pt x="803189" y="444843"/>
                </a:cubicBezTo>
                <a:cubicBezTo>
                  <a:pt x="774262" y="404346"/>
                  <a:pt x="782595" y="432486"/>
                  <a:pt x="766119" y="407773"/>
                </a:cubicBez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rot="16200000" flipV="1">
            <a:off x="2781301" y="1638301"/>
            <a:ext cx="533399" cy="152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612707" y="1062335"/>
            <a:ext cx="2121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Newly deleted</a:t>
            </a: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27" name="Group 56"/>
          <p:cNvGrpSpPr/>
          <p:nvPr/>
        </p:nvGrpSpPr>
        <p:grpSpPr>
          <a:xfrm>
            <a:off x="7010400" y="76200"/>
            <a:ext cx="1859048" cy="1017143"/>
            <a:chOff x="7010400" y="76200"/>
            <a:chExt cx="1859048" cy="1017143"/>
          </a:xfrm>
        </p:grpSpPr>
        <p:pic>
          <p:nvPicPr>
            <p:cNvPr id="60" name="Picture 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010400" y="76200"/>
              <a:ext cx="1859048" cy="1017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9" name="Group 40"/>
            <p:cNvGrpSpPr>
              <a:grpSpLocks noChangeAspect="1"/>
            </p:cNvGrpSpPr>
            <p:nvPr/>
          </p:nvGrpSpPr>
          <p:grpSpPr>
            <a:xfrm>
              <a:off x="8191498" y="152409"/>
              <a:ext cx="190499" cy="152401"/>
              <a:chOff x="1371600" y="4648200"/>
              <a:chExt cx="685800" cy="533400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1295400" y="4953000"/>
                <a:ext cx="304800" cy="152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1524000" y="4648200"/>
                <a:ext cx="533400" cy="533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43"/>
            <p:cNvGrpSpPr>
              <a:grpSpLocks noChangeAspect="1"/>
            </p:cNvGrpSpPr>
            <p:nvPr/>
          </p:nvGrpSpPr>
          <p:grpSpPr>
            <a:xfrm>
              <a:off x="8648698" y="381009"/>
              <a:ext cx="190499" cy="152401"/>
              <a:chOff x="1371600" y="4648200"/>
              <a:chExt cx="685800" cy="533400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 rot="16200000" flipH="1">
                <a:off x="1295400" y="4953000"/>
                <a:ext cx="304800" cy="15240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1524000" y="4648200"/>
                <a:ext cx="533400" cy="53340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50"/>
            <p:cNvGrpSpPr>
              <a:grpSpLocks noChangeAspect="1"/>
            </p:cNvGrpSpPr>
            <p:nvPr/>
          </p:nvGrpSpPr>
          <p:grpSpPr>
            <a:xfrm>
              <a:off x="8648698" y="609609"/>
              <a:ext cx="190499" cy="152401"/>
              <a:chOff x="1371600" y="4648200"/>
              <a:chExt cx="685800" cy="533400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 rot="16200000" flipH="1">
                <a:off x="1295400" y="4953000"/>
                <a:ext cx="304800" cy="152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 flipH="1" flipV="1">
                <a:off x="1524000" y="4648200"/>
                <a:ext cx="533400" cy="533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custDataLst>
      <p:tags r:id="rId1"/>
    </p:custDataLst>
  </p:cSld>
  <p:clrMapOvr>
    <a:masterClrMapping/>
  </p:clrMapOvr>
  <p:transition advTm="354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28800" y="19812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2286000" y="16002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28600" y="18288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8" name="Oval 7"/>
          <p:cNvSpPr/>
          <p:nvPr/>
        </p:nvSpPr>
        <p:spPr>
          <a:xfrm>
            <a:off x="228600" y="31242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219200" y="3170238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103437" y="3581402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048000" y="2911475"/>
            <a:ext cx="274638" cy="274638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Oval 12"/>
          <p:cNvSpPr/>
          <p:nvPr/>
        </p:nvSpPr>
        <p:spPr>
          <a:xfrm>
            <a:off x="3230563" y="2179638"/>
            <a:ext cx="274637" cy="274637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5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>
            <a:stCxn id="5" idx="1"/>
            <a:endCxn id="34" idx="6"/>
          </p:cNvCxnSpPr>
          <p:nvPr/>
        </p:nvCxnSpPr>
        <p:spPr bwMode="auto">
          <a:xfrm rot="16200000" flipV="1">
            <a:off x="1486296" y="1638698"/>
            <a:ext cx="207703" cy="55774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0"/>
            <a:endCxn id="34" idx="3"/>
          </p:cNvCxnSpPr>
          <p:nvPr/>
        </p:nvCxnSpPr>
        <p:spPr bwMode="auto">
          <a:xfrm rot="5400000" flipH="1" flipV="1">
            <a:off x="114696" y="2162041"/>
            <a:ext cx="1213384" cy="7109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3"/>
            <a:endCxn id="5" idx="6"/>
          </p:cNvCxnSpPr>
          <p:nvPr/>
        </p:nvCxnSpPr>
        <p:spPr bwMode="auto">
          <a:xfrm rot="5400000">
            <a:off x="2072878" y="1865178"/>
            <a:ext cx="283903" cy="22278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2"/>
            <a:endCxn id="5" idx="6"/>
          </p:cNvCxnSpPr>
          <p:nvPr/>
        </p:nvCxnSpPr>
        <p:spPr bwMode="auto">
          <a:xfrm rot="10800000">
            <a:off x="2103437" y="2118521"/>
            <a:ext cx="1127126" cy="198436"/>
          </a:xfrm>
          <a:prstGeom prst="line">
            <a:avLst/>
          </a:prstGeom>
          <a:noFill/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2"/>
            <a:endCxn id="8" idx="6"/>
          </p:cNvCxnSpPr>
          <p:nvPr/>
        </p:nvCxnSpPr>
        <p:spPr bwMode="auto">
          <a:xfrm rot="10800000" flipV="1">
            <a:off x="503237" y="2316957"/>
            <a:ext cx="2727326" cy="94456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2" idx="1"/>
            <a:endCxn id="5" idx="4"/>
          </p:cNvCxnSpPr>
          <p:nvPr/>
        </p:nvCxnSpPr>
        <p:spPr bwMode="auto">
          <a:xfrm rot="16200000" flipV="1">
            <a:off x="2179242" y="2042716"/>
            <a:ext cx="695856" cy="1122101"/>
          </a:xfrm>
          <a:prstGeom prst="line">
            <a:avLst/>
          </a:prstGeom>
          <a:noFill/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2" idx="0"/>
          </p:cNvCxnSpPr>
          <p:nvPr/>
        </p:nvCxnSpPr>
        <p:spPr bwMode="auto">
          <a:xfrm rot="5400000" flipH="1" flipV="1">
            <a:off x="3032522" y="2607072"/>
            <a:ext cx="457201" cy="151607"/>
          </a:xfrm>
          <a:prstGeom prst="line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1"/>
            <a:endCxn id="10" idx="5"/>
          </p:cNvCxnSpPr>
          <p:nvPr/>
        </p:nvCxnSpPr>
        <p:spPr bwMode="auto">
          <a:xfrm rot="16200000" flipV="1">
            <a:off x="1690155" y="3168119"/>
            <a:ext cx="216967" cy="6900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1"/>
            <a:endCxn id="5" idx="4"/>
          </p:cNvCxnSpPr>
          <p:nvPr/>
        </p:nvCxnSpPr>
        <p:spPr bwMode="auto">
          <a:xfrm rot="16200000" flipV="1">
            <a:off x="1371600" y="2851151"/>
            <a:ext cx="1366838" cy="1762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133600" y="28194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24" name="Straight Connector 23"/>
          <p:cNvCxnSpPr>
            <a:stCxn id="23" idx="3"/>
            <a:endCxn id="10" idx="7"/>
          </p:cNvCxnSpPr>
          <p:nvPr/>
        </p:nvCxnSpPr>
        <p:spPr bwMode="auto">
          <a:xfrm rot="5400000">
            <a:off x="1735400" y="2772037"/>
            <a:ext cx="156639" cy="72020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4"/>
            <a:endCxn id="10" idx="0"/>
          </p:cNvCxnSpPr>
          <p:nvPr/>
        </p:nvCxnSpPr>
        <p:spPr bwMode="auto">
          <a:xfrm rot="5400000">
            <a:off x="1204120" y="2408238"/>
            <a:ext cx="914399" cy="6096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6"/>
            <a:endCxn id="10" idx="2"/>
          </p:cNvCxnSpPr>
          <p:nvPr/>
        </p:nvCxnSpPr>
        <p:spPr bwMode="auto">
          <a:xfrm>
            <a:off x="503237" y="3261521"/>
            <a:ext cx="715963" cy="460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4"/>
            <a:endCxn id="10" idx="1"/>
          </p:cNvCxnSpPr>
          <p:nvPr/>
        </p:nvCxnSpPr>
        <p:spPr bwMode="auto">
          <a:xfrm rot="16200000" flipH="1">
            <a:off x="259160" y="2210197"/>
            <a:ext cx="1107019" cy="8935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5" idx="4"/>
            <a:endCxn id="8" idx="6"/>
          </p:cNvCxnSpPr>
          <p:nvPr/>
        </p:nvCxnSpPr>
        <p:spPr bwMode="auto">
          <a:xfrm rot="5400000">
            <a:off x="731837" y="2027239"/>
            <a:ext cx="1006475" cy="14636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3" idx="0"/>
            <a:endCxn id="5" idx="4"/>
          </p:cNvCxnSpPr>
          <p:nvPr/>
        </p:nvCxnSpPr>
        <p:spPr bwMode="auto">
          <a:xfrm rot="16200000" flipV="1">
            <a:off x="1836738" y="2385221"/>
            <a:ext cx="563563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0"/>
            <a:endCxn id="7" idx="4"/>
          </p:cNvCxnSpPr>
          <p:nvPr/>
        </p:nvCxnSpPr>
        <p:spPr bwMode="auto">
          <a:xfrm rot="5400000" flipH="1" flipV="1">
            <a:off x="-144462" y="2614614"/>
            <a:ext cx="1020762" cy="15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036637" y="16764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36" name="Straight Connector 35"/>
          <p:cNvCxnSpPr>
            <a:stCxn id="13" idx="2"/>
            <a:endCxn id="6" idx="5"/>
          </p:cNvCxnSpPr>
          <p:nvPr/>
        </p:nvCxnSpPr>
        <p:spPr bwMode="auto">
          <a:xfrm rot="10800000">
            <a:off x="2520417" y="1834619"/>
            <a:ext cx="710146" cy="4823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2" idx="4"/>
            <a:endCxn id="11" idx="6"/>
          </p:cNvCxnSpPr>
          <p:nvPr/>
        </p:nvCxnSpPr>
        <p:spPr bwMode="auto">
          <a:xfrm rot="5400000">
            <a:off x="2515393" y="3048795"/>
            <a:ext cx="532608" cy="80724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634466" y="4038600"/>
            <a:ext cx="5452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Marginal Benefit  </a:t>
            </a:r>
            <a:r>
              <a:rPr lang="en-US" sz="2800" dirty="0" smtClean="0"/>
              <a:t>=  </a:t>
            </a:r>
            <a:r>
              <a:rPr lang="en-US" sz="2800" dirty="0" smtClean="0">
                <a:solidFill>
                  <a:srgbClr val="0000CC"/>
                </a:solidFill>
              </a:rPr>
              <a:t>Blue</a:t>
            </a:r>
            <a:r>
              <a:rPr lang="en-US" sz="2800" dirty="0" smtClean="0"/>
              <a:t> –</a:t>
            </a:r>
            <a:r>
              <a:rPr lang="en-US" sz="2800" dirty="0" smtClean="0">
                <a:solidFill>
                  <a:srgbClr val="7030A0"/>
                </a:solidFill>
              </a:rPr>
              <a:t>Purple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90600" y="4724400"/>
            <a:ext cx="2204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More Green </a:t>
            </a:r>
            <a:endParaRPr lang="en-US" sz="2800" dirty="0"/>
          </a:p>
        </p:txBody>
      </p:sp>
      <p:sp>
        <p:nvSpPr>
          <p:cNvPr id="75" name="Rectangle 74"/>
          <p:cNvSpPr/>
          <p:nvPr/>
        </p:nvSpPr>
        <p:spPr>
          <a:xfrm>
            <a:off x="0" y="5965448"/>
            <a:ext cx="9144000" cy="89255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</a:rPr>
              <a:t>Footnote: greens are nodes already deleted; blue {5,6} nodes are nodes to be deleted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5943600" y="19812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7" name="Oval 56"/>
          <p:cNvSpPr/>
          <p:nvPr/>
        </p:nvSpPr>
        <p:spPr>
          <a:xfrm>
            <a:off x="6400800" y="1600200"/>
            <a:ext cx="274637" cy="274638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3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4343400" y="18288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59" name="Oval 58"/>
          <p:cNvSpPr/>
          <p:nvPr/>
        </p:nvSpPr>
        <p:spPr>
          <a:xfrm>
            <a:off x="4343400" y="3124202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5334000" y="3170238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6218237" y="3581402"/>
            <a:ext cx="274638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4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7162800" y="2911475"/>
            <a:ext cx="274638" cy="274638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71" name="Oval 70"/>
          <p:cNvSpPr/>
          <p:nvPr/>
        </p:nvSpPr>
        <p:spPr>
          <a:xfrm>
            <a:off x="7345363" y="2179638"/>
            <a:ext cx="274637" cy="274637"/>
          </a:xfrm>
          <a:prstGeom prst="ellipse">
            <a:avLst/>
          </a:prstGeom>
          <a:solidFill>
            <a:srgbClr val="0000CC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/>
                </a:solidFill>
              </a:rPr>
              <a:t>5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72" name="Straight Connector 71"/>
          <p:cNvCxnSpPr>
            <a:stCxn id="56" idx="1"/>
            <a:endCxn id="95" idx="6"/>
          </p:cNvCxnSpPr>
          <p:nvPr/>
        </p:nvCxnSpPr>
        <p:spPr bwMode="auto">
          <a:xfrm rot="16200000" flipV="1">
            <a:off x="5601096" y="1638698"/>
            <a:ext cx="207703" cy="55774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59" idx="0"/>
            <a:endCxn id="95" idx="3"/>
          </p:cNvCxnSpPr>
          <p:nvPr/>
        </p:nvCxnSpPr>
        <p:spPr bwMode="auto">
          <a:xfrm rot="5400000" flipH="1" flipV="1">
            <a:off x="4229496" y="2162041"/>
            <a:ext cx="1213384" cy="7109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57" idx="3"/>
            <a:endCxn id="56" idx="6"/>
          </p:cNvCxnSpPr>
          <p:nvPr/>
        </p:nvCxnSpPr>
        <p:spPr bwMode="auto">
          <a:xfrm rot="5400000">
            <a:off x="6187678" y="1865178"/>
            <a:ext cx="283903" cy="22278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1" idx="2"/>
            <a:endCxn id="56" idx="6"/>
          </p:cNvCxnSpPr>
          <p:nvPr/>
        </p:nvCxnSpPr>
        <p:spPr bwMode="auto">
          <a:xfrm rot="10800000">
            <a:off x="6218237" y="2118521"/>
            <a:ext cx="1127126" cy="198436"/>
          </a:xfrm>
          <a:prstGeom prst="line">
            <a:avLst/>
          </a:prstGeom>
          <a:noFill/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1" idx="2"/>
            <a:endCxn id="59" idx="6"/>
          </p:cNvCxnSpPr>
          <p:nvPr/>
        </p:nvCxnSpPr>
        <p:spPr bwMode="auto">
          <a:xfrm rot="10800000" flipV="1">
            <a:off x="4618037" y="2316957"/>
            <a:ext cx="2727326" cy="944564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66" idx="1"/>
            <a:endCxn id="56" idx="4"/>
          </p:cNvCxnSpPr>
          <p:nvPr/>
        </p:nvCxnSpPr>
        <p:spPr bwMode="auto">
          <a:xfrm rot="16200000" flipV="1">
            <a:off x="6294042" y="2042716"/>
            <a:ext cx="695856" cy="1122101"/>
          </a:xfrm>
          <a:prstGeom prst="line">
            <a:avLst/>
          </a:prstGeom>
          <a:noFill/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6" idx="0"/>
          </p:cNvCxnSpPr>
          <p:nvPr/>
        </p:nvCxnSpPr>
        <p:spPr bwMode="auto">
          <a:xfrm rot="5400000" flipH="1" flipV="1">
            <a:off x="7147322" y="2607072"/>
            <a:ext cx="457201" cy="151607"/>
          </a:xfrm>
          <a:prstGeom prst="line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63" idx="1"/>
            <a:endCxn id="60" idx="5"/>
          </p:cNvCxnSpPr>
          <p:nvPr/>
        </p:nvCxnSpPr>
        <p:spPr bwMode="auto">
          <a:xfrm rot="16200000" flipV="1">
            <a:off x="5804955" y="3168119"/>
            <a:ext cx="216967" cy="690039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63" idx="1"/>
            <a:endCxn id="56" idx="4"/>
          </p:cNvCxnSpPr>
          <p:nvPr/>
        </p:nvCxnSpPr>
        <p:spPr bwMode="auto">
          <a:xfrm rot="16200000" flipV="1">
            <a:off x="5486400" y="2851151"/>
            <a:ext cx="1366838" cy="1762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6248400" y="2819402"/>
            <a:ext cx="274637" cy="274637"/>
          </a:xfrm>
          <a:prstGeom prst="ellipse">
            <a:avLst/>
          </a:prstGeom>
          <a:solidFill>
            <a:srgbClr val="007635"/>
          </a:solidFill>
          <a:ln>
            <a:solidFill>
              <a:srgbClr val="007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88" name="Straight Connector 87"/>
          <p:cNvCxnSpPr>
            <a:stCxn id="87" idx="3"/>
            <a:endCxn id="60" idx="7"/>
          </p:cNvCxnSpPr>
          <p:nvPr/>
        </p:nvCxnSpPr>
        <p:spPr bwMode="auto">
          <a:xfrm rot="5400000">
            <a:off x="5850200" y="2772037"/>
            <a:ext cx="156639" cy="72020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56" idx="4"/>
            <a:endCxn id="60" idx="0"/>
          </p:cNvCxnSpPr>
          <p:nvPr/>
        </p:nvCxnSpPr>
        <p:spPr bwMode="auto">
          <a:xfrm rot="5400000">
            <a:off x="5318920" y="2408238"/>
            <a:ext cx="914399" cy="6096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59" idx="6"/>
            <a:endCxn id="60" idx="2"/>
          </p:cNvCxnSpPr>
          <p:nvPr/>
        </p:nvCxnSpPr>
        <p:spPr bwMode="auto">
          <a:xfrm>
            <a:off x="4618037" y="3261521"/>
            <a:ext cx="715963" cy="4603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58" idx="4"/>
            <a:endCxn id="60" idx="1"/>
          </p:cNvCxnSpPr>
          <p:nvPr/>
        </p:nvCxnSpPr>
        <p:spPr bwMode="auto">
          <a:xfrm rot="16200000" flipH="1">
            <a:off x="4373960" y="2210197"/>
            <a:ext cx="1107019" cy="893501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56" idx="4"/>
            <a:endCxn id="59" idx="6"/>
          </p:cNvCxnSpPr>
          <p:nvPr/>
        </p:nvCxnSpPr>
        <p:spPr bwMode="auto">
          <a:xfrm rot="5400000">
            <a:off x="4846637" y="2027239"/>
            <a:ext cx="1006475" cy="14636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7" idx="0"/>
            <a:endCxn id="56" idx="4"/>
          </p:cNvCxnSpPr>
          <p:nvPr/>
        </p:nvCxnSpPr>
        <p:spPr bwMode="auto">
          <a:xfrm rot="16200000" flipV="1">
            <a:off x="5951538" y="2385221"/>
            <a:ext cx="563563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59" idx="0"/>
            <a:endCxn id="58" idx="4"/>
          </p:cNvCxnSpPr>
          <p:nvPr/>
        </p:nvCxnSpPr>
        <p:spPr bwMode="auto">
          <a:xfrm rot="5400000" flipH="1" flipV="1">
            <a:off x="3970338" y="2614614"/>
            <a:ext cx="1020762" cy="15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5151437" y="16764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96" name="Straight Connector 95"/>
          <p:cNvCxnSpPr>
            <a:stCxn id="71" idx="2"/>
            <a:endCxn id="57" idx="5"/>
          </p:cNvCxnSpPr>
          <p:nvPr/>
        </p:nvCxnSpPr>
        <p:spPr bwMode="auto">
          <a:xfrm rot="10800000">
            <a:off x="6635217" y="1834619"/>
            <a:ext cx="710146" cy="482339"/>
          </a:xfrm>
          <a:prstGeom prst="line">
            <a:avLst/>
          </a:prstGeom>
          <a:noFill/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66" idx="4"/>
            <a:endCxn id="63" idx="6"/>
          </p:cNvCxnSpPr>
          <p:nvPr/>
        </p:nvCxnSpPr>
        <p:spPr bwMode="auto">
          <a:xfrm rot="5400000">
            <a:off x="6630193" y="3048795"/>
            <a:ext cx="532608" cy="807244"/>
          </a:xfrm>
          <a:prstGeom prst="line">
            <a:avLst/>
          </a:prstGeom>
          <a:noFill/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Left-Right Arrow 97"/>
          <p:cNvSpPr/>
          <p:nvPr/>
        </p:nvSpPr>
        <p:spPr>
          <a:xfrm>
            <a:off x="3124200" y="4876800"/>
            <a:ext cx="609600" cy="304800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3962400" y="4724400"/>
            <a:ext cx="2244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More Purple </a:t>
            </a:r>
            <a:endParaRPr lang="en-US" sz="2800" dirty="0"/>
          </a:p>
        </p:txBody>
      </p:sp>
      <p:sp>
        <p:nvSpPr>
          <p:cNvPr id="100" name="Left-Right Arrow 99"/>
          <p:cNvSpPr/>
          <p:nvPr/>
        </p:nvSpPr>
        <p:spPr>
          <a:xfrm>
            <a:off x="6137475" y="4876800"/>
            <a:ext cx="609600" cy="304800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6975675" y="4724400"/>
            <a:ext cx="1803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Less Red </a:t>
            </a:r>
            <a:endParaRPr lang="en-US" sz="2800" dirty="0"/>
          </a:p>
        </p:txBody>
      </p:sp>
      <p:sp>
        <p:nvSpPr>
          <p:cNvPr id="103" name="TextBox 102"/>
          <p:cNvSpPr txBox="1"/>
          <p:nvPr/>
        </p:nvSpPr>
        <p:spPr>
          <a:xfrm>
            <a:off x="304800" y="5334000"/>
            <a:ext cx="8638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Marginal Benefit of Left &gt;= Marginal Benefit  of Right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69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T4: Why </a:t>
            </a:r>
            <a:r>
              <a:rPr lang="en-US" sz="3600" b="1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Sv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is sub-modular?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75"/>
          <p:cNvGrpSpPr/>
          <p:nvPr/>
        </p:nvGrpSpPr>
        <p:grpSpPr>
          <a:xfrm>
            <a:off x="7010400" y="76200"/>
            <a:ext cx="1859048" cy="1017143"/>
            <a:chOff x="7010400" y="76200"/>
            <a:chExt cx="1859048" cy="1017143"/>
          </a:xfrm>
        </p:grpSpPr>
        <p:pic>
          <p:nvPicPr>
            <p:cNvPr id="77" name="Picture 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010400" y="76200"/>
              <a:ext cx="1859048" cy="1017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40"/>
            <p:cNvGrpSpPr>
              <a:grpSpLocks noChangeAspect="1"/>
            </p:cNvGrpSpPr>
            <p:nvPr/>
          </p:nvGrpSpPr>
          <p:grpSpPr>
            <a:xfrm>
              <a:off x="8191498" y="152409"/>
              <a:ext cx="190499" cy="152401"/>
              <a:chOff x="1371600" y="4648200"/>
              <a:chExt cx="685800" cy="533400"/>
            </a:xfrm>
          </p:grpSpPr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1295400" y="4953000"/>
                <a:ext cx="304800" cy="152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1524000" y="4648200"/>
                <a:ext cx="533400" cy="533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43"/>
            <p:cNvGrpSpPr>
              <a:grpSpLocks noChangeAspect="1"/>
            </p:cNvGrpSpPr>
            <p:nvPr/>
          </p:nvGrpSpPr>
          <p:grpSpPr>
            <a:xfrm>
              <a:off x="8648698" y="381009"/>
              <a:ext cx="190499" cy="152401"/>
              <a:chOff x="1371600" y="4648200"/>
              <a:chExt cx="685800" cy="533400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1295400" y="4953000"/>
                <a:ext cx="304800" cy="15240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1524000" y="4648200"/>
                <a:ext cx="533400" cy="53340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50"/>
            <p:cNvGrpSpPr>
              <a:grpSpLocks noChangeAspect="1"/>
            </p:cNvGrpSpPr>
            <p:nvPr/>
          </p:nvGrpSpPr>
          <p:grpSpPr>
            <a:xfrm>
              <a:off x="8648698" y="609609"/>
              <a:ext cx="190499" cy="152401"/>
              <a:chOff x="1371600" y="4648200"/>
              <a:chExt cx="685800" cy="533400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1295400" y="4953000"/>
                <a:ext cx="304800" cy="152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1524000" y="4648200"/>
                <a:ext cx="533400" cy="5334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advTm="25969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Experiment:  Quality of </a:t>
            </a:r>
            <a:r>
              <a:rPr lang="en-US" i="1" dirty="0" err="1" smtClean="0"/>
              <a:t>Netshield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89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676400"/>
            <a:ext cx="5434286" cy="462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 rot="16200000">
            <a:off x="399207" y="3317260"/>
            <a:ext cx="213391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600" b="1" dirty="0" err="1" smtClean="0"/>
              <a:t>Eig</a:t>
            </a:r>
            <a:r>
              <a:rPr lang="en-US" sz="3600" b="1" dirty="0" smtClean="0"/>
              <a:t>-Drop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99489" y="6248400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# of vaccines</a:t>
            </a:r>
            <a:endParaRPr lang="en-US" sz="36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705600" y="3175572"/>
            <a:ext cx="304801" cy="2534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34200" y="3072825"/>
            <a:ext cx="1893467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i="1" dirty="0" err="1" smtClean="0">
                <a:solidFill>
                  <a:srgbClr val="FF0000"/>
                </a:solidFill>
              </a:rPr>
              <a:t>Netshield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5575011" y="2197389"/>
            <a:ext cx="660978" cy="2286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5000" y="1524000"/>
            <a:ext cx="189346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Optimal</a:t>
            </a:r>
            <a:endParaRPr lang="en-US" sz="32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6200000" flipH="1">
            <a:off x="5981700" y="4229100"/>
            <a:ext cx="457200" cy="381000"/>
          </a:xfrm>
          <a:prstGeom prst="straightConnector1">
            <a:avLst/>
          </a:prstGeom>
          <a:ln w="28575">
            <a:solidFill>
              <a:srgbClr val="00763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10200" y="4596825"/>
            <a:ext cx="3429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7635"/>
                </a:solidFill>
              </a:rPr>
              <a:t>(1-1/e) x Optimal</a:t>
            </a:r>
            <a:endParaRPr lang="en-US" sz="3200" dirty="0">
              <a:solidFill>
                <a:srgbClr val="007635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09800" y="1981200"/>
            <a:ext cx="28194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1600200" y="1371600"/>
            <a:ext cx="381000" cy="1066800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Box 9"/>
          <p:cNvSpPr txBox="1">
            <a:spLocks noChangeArrowheads="1"/>
          </p:cNvSpPr>
          <p:nvPr/>
        </p:nvSpPr>
        <p:spPr bwMode="auto">
          <a:xfrm>
            <a:off x="381000" y="1600200"/>
            <a:ext cx="13452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/>
              <a:t>(better)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1874520" y="3200400"/>
            <a:ext cx="152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2836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re_karate_new_2_9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7609" y="1477000"/>
            <a:ext cx="6590001" cy="5250000"/>
          </a:xfrm>
        </p:spPr>
      </p:pic>
      <p:sp>
        <p:nvSpPr>
          <p:cNvPr id="34" name="Rectangle 33"/>
          <p:cNvSpPr/>
          <p:nvPr/>
        </p:nvSpPr>
        <p:spPr>
          <a:xfrm>
            <a:off x="5562600" y="3666744"/>
            <a:ext cx="1813560" cy="246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Experiment: Comparison of Immunization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76200" y="1981200"/>
            <a:ext cx="13452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/>
              <a:t>(better)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1457980"/>
            <a:ext cx="504497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Log(fraction of infected nodes)</a:t>
            </a:r>
            <a:endParaRPr lang="en-US" sz="2800" dirty="0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5606076" y="6334780"/>
            <a:ext cx="2090124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/>
              <a:t>Time Epoch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3048000" y="5257800"/>
            <a:ext cx="4572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2057400" y="5634335"/>
            <a:ext cx="18036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</a:rPr>
              <a:t>Netshield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47800" y="2590800"/>
            <a:ext cx="304800" cy="327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 rot="10800000">
            <a:off x="1371601" y="1600200"/>
            <a:ext cx="381000" cy="1828800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4076700" y="5143500"/>
            <a:ext cx="990600" cy="457200"/>
          </a:xfrm>
          <a:prstGeom prst="straightConnector1">
            <a:avLst/>
          </a:prstGeom>
          <a:ln w="12700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9"/>
          <p:cNvSpPr txBox="1">
            <a:spLocks noChangeArrowheads="1"/>
          </p:cNvSpPr>
          <p:nvPr/>
        </p:nvSpPr>
        <p:spPr bwMode="auto">
          <a:xfrm>
            <a:off x="4495800" y="4419600"/>
            <a:ext cx="13660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FFFF"/>
                </a:solidFill>
              </a:rPr>
              <a:t>Degree</a:t>
            </a:r>
            <a:endParaRPr lang="en-US" sz="2800" dirty="0">
              <a:solidFill>
                <a:srgbClr val="00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4267200" y="2590800"/>
            <a:ext cx="304800" cy="152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9"/>
          <p:cNvSpPr txBox="1">
            <a:spLocks noChangeArrowheads="1"/>
          </p:cNvSpPr>
          <p:nvPr/>
        </p:nvSpPr>
        <p:spPr bwMode="auto">
          <a:xfrm>
            <a:off x="4332776" y="2057400"/>
            <a:ext cx="2084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/>
              <a:t>Abnormality</a:t>
            </a:r>
            <a:endParaRPr lang="en-US" sz="2800" dirty="0"/>
          </a:p>
        </p:txBody>
      </p:sp>
      <p:cxnSp>
        <p:nvCxnSpPr>
          <p:cNvPr id="23" name="Straight Arrow Connector 22"/>
          <p:cNvCxnSpPr>
            <a:endCxn id="24" idx="1"/>
          </p:cNvCxnSpPr>
          <p:nvPr/>
        </p:nvCxnSpPr>
        <p:spPr>
          <a:xfrm flipV="1">
            <a:off x="5393999" y="3157210"/>
            <a:ext cx="244801" cy="195590"/>
          </a:xfrm>
          <a:prstGeom prst="straightConnector1">
            <a:avLst/>
          </a:prstGeom>
          <a:ln w="127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9"/>
          <p:cNvSpPr txBox="1">
            <a:spLocks noChangeArrowheads="1"/>
          </p:cNvSpPr>
          <p:nvPr/>
        </p:nvSpPr>
        <p:spPr bwMode="auto">
          <a:xfrm>
            <a:off x="5638800" y="2895600"/>
            <a:ext cx="18646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CC33"/>
                </a:solidFill>
              </a:rPr>
              <a:t>PageRank</a:t>
            </a:r>
            <a:endParaRPr lang="en-US" sz="2800" dirty="0">
              <a:solidFill>
                <a:srgbClr val="33CC33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5181600" y="5945188"/>
            <a:ext cx="457200" cy="150812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9"/>
          <p:cNvSpPr txBox="1">
            <a:spLocks noChangeArrowheads="1"/>
          </p:cNvSpPr>
          <p:nvPr/>
        </p:nvSpPr>
        <p:spPr bwMode="auto">
          <a:xfrm>
            <a:off x="5562600" y="5562600"/>
            <a:ext cx="22509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Eigs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(=HITS)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rot="5400000" flipH="1" flipV="1">
            <a:off x="4991100" y="5524500"/>
            <a:ext cx="609601" cy="533403"/>
          </a:xfrm>
          <a:prstGeom prst="straightConnector1">
            <a:avLst/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9"/>
          <p:cNvSpPr txBox="1">
            <a:spLocks noChangeArrowheads="1"/>
          </p:cNvSpPr>
          <p:nvPr/>
        </p:nvSpPr>
        <p:spPr bwMode="auto">
          <a:xfrm>
            <a:off x="5560050" y="5105400"/>
            <a:ext cx="2364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Acquaintance</a:t>
            </a:r>
            <a:endParaRPr lang="en-US" sz="2800" dirty="0">
              <a:solidFill>
                <a:srgbClr val="0000FF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3657600" y="4648200"/>
            <a:ext cx="838201" cy="381003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9"/>
          <p:cNvSpPr txBox="1">
            <a:spLocks noChangeArrowheads="1"/>
          </p:cNvSpPr>
          <p:nvPr/>
        </p:nvSpPr>
        <p:spPr bwMode="auto">
          <a:xfrm>
            <a:off x="4191000" y="3886200"/>
            <a:ext cx="27238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Between (short)</a:t>
            </a:r>
            <a:endParaRPr lang="en-US" sz="2800" dirty="0">
              <a:solidFill>
                <a:srgbClr val="7030A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800599" y="5181600"/>
            <a:ext cx="838203" cy="838201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9"/>
          <p:cNvSpPr txBox="1">
            <a:spLocks noChangeArrowheads="1"/>
          </p:cNvSpPr>
          <p:nvPr/>
        </p:nvSpPr>
        <p:spPr bwMode="auto">
          <a:xfrm>
            <a:off x="5561831" y="4724400"/>
            <a:ext cx="25153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Between (RW)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191000" y="6324600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2133600" y="6144768"/>
            <a:ext cx="51054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38894" y="4041648"/>
            <a:ext cx="418941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63969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714500"/>
            <a:ext cx="5943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Experiment: Speed of </a:t>
            </a:r>
            <a:r>
              <a:rPr lang="en-US" i="1" dirty="0" err="1" smtClean="0"/>
              <a:t>Netshield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rot="16200000" flipV="1">
            <a:off x="1177435" y="1565765"/>
            <a:ext cx="284396" cy="2008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6280" y="1066800"/>
            <a:ext cx="181492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&gt; 10 days</a:t>
            </a:r>
            <a:endParaRPr lang="en-US" sz="2800" b="1" i="1" dirty="0"/>
          </a:p>
        </p:txBody>
      </p:sp>
      <p:cxnSp>
        <p:nvCxnSpPr>
          <p:cNvPr id="18" name="Straight Arrow Connector 17"/>
          <p:cNvCxnSpPr>
            <a:stCxn id="17" idx="2"/>
          </p:cNvCxnSpPr>
          <p:nvPr/>
        </p:nvCxnSpPr>
        <p:spPr>
          <a:xfrm rot="10800000">
            <a:off x="1676400" y="5181600"/>
            <a:ext cx="4572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00" y="4724400"/>
            <a:ext cx="224452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0.1 seconds</a:t>
            </a:r>
            <a:endParaRPr lang="en-US" sz="2800" b="1" i="1" dirty="0"/>
          </a:p>
        </p:txBody>
      </p:sp>
      <p:cxnSp>
        <p:nvCxnSpPr>
          <p:cNvPr id="21" name="Straight Arrow Connector 20"/>
          <p:cNvCxnSpPr/>
          <p:nvPr/>
        </p:nvCxnSpPr>
        <p:spPr>
          <a:xfrm rot="16200000" flipV="1">
            <a:off x="4419600" y="5105401"/>
            <a:ext cx="5334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16733" y="4444425"/>
            <a:ext cx="1893467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i="1" dirty="0" err="1" smtClean="0">
                <a:solidFill>
                  <a:srgbClr val="FF0000"/>
                </a:solidFill>
              </a:rPr>
              <a:t>Netshield</a:t>
            </a:r>
            <a:endParaRPr lang="en-US" sz="3200" i="1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562600" y="2514600"/>
            <a:ext cx="16764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9"/>
          <p:cNvSpPr txBox="1">
            <a:spLocks noChangeArrowheads="1"/>
          </p:cNvSpPr>
          <p:nvPr/>
        </p:nvSpPr>
        <p:spPr bwMode="auto">
          <a:xfrm>
            <a:off x="447675" y="3562290"/>
            <a:ext cx="10663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smtClean="0"/>
              <a:t>(better)</a:t>
            </a:r>
            <a:endParaRPr lang="en-US" sz="2000" b="1" dirty="0"/>
          </a:p>
        </p:txBody>
      </p:sp>
      <p:sp>
        <p:nvSpPr>
          <p:cNvPr id="24" name="Rectangle 23"/>
          <p:cNvSpPr/>
          <p:nvPr/>
        </p:nvSpPr>
        <p:spPr>
          <a:xfrm>
            <a:off x="3352800" y="1295400"/>
            <a:ext cx="41148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554480" y="2286000"/>
            <a:ext cx="925894" cy="369332"/>
          </a:xfrm>
          <a:prstGeom prst="rect">
            <a:avLst/>
          </a:prstGeom>
          <a:solidFill>
            <a:schemeClr val="bg1"/>
          </a:solidFill>
        </p:spPr>
        <p:txBody>
          <a:bodyPr wrap="none" rIns="0" rtlCol="0">
            <a:spAutoFit/>
          </a:bodyPr>
          <a:lstStyle/>
          <a:p>
            <a:pPr algn="r"/>
            <a:r>
              <a:rPr lang="en-US" dirty="0" smtClean="0"/>
              <a:t>100,000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102296" y="1752600"/>
            <a:ext cx="1387559" cy="369332"/>
          </a:xfrm>
          <a:prstGeom prst="rect">
            <a:avLst/>
          </a:prstGeom>
          <a:solidFill>
            <a:schemeClr val="bg1"/>
          </a:solidFill>
        </p:spPr>
        <p:txBody>
          <a:bodyPr wrap="none" rIns="0" rtlCol="0">
            <a:spAutoFit/>
          </a:bodyPr>
          <a:lstStyle/>
          <a:p>
            <a:pPr algn="r"/>
            <a:r>
              <a:rPr lang="en-US" dirty="0" smtClean="0"/>
              <a:t>&gt;=1,000,000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219200" y="1752600"/>
            <a:ext cx="1371600" cy="381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691640" y="2678668"/>
            <a:ext cx="797654" cy="369332"/>
          </a:xfrm>
          <a:prstGeom prst="rect">
            <a:avLst/>
          </a:prstGeom>
          <a:solidFill>
            <a:schemeClr val="bg1"/>
          </a:solidFill>
        </p:spPr>
        <p:txBody>
          <a:bodyPr wrap="none" rIns="0" rtlCol="0">
            <a:spAutoFit/>
          </a:bodyPr>
          <a:lstStyle/>
          <a:p>
            <a:pPr algn="r"/>
            <a:r>
              <a:rPr lang="en-US" dirty="0" smtClean="0"/>
              <a:t>10,000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125243" y="4267200"/>
            <a:ext cx="348813" cy="369332"/>
          </a:xfrm>
          <a:prstGeom prst="rect">
            <a:avLst/>
          </a:prstGeom>
          <a:solidFill>
            <a:schemeClr val="bg1"/>
          </a:solidFill>
        </p:spPr>
        <p:txBody>
          <a:bodyPr wrap="none" rIns="0" rtlCol="0">
            <a:spAutoFit/>
          </a:bodyPr>
          <a:lstStyle/>
          <a:p>
            <a:pPr algn="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294027" y="4659868"/>
            <a:ext cx="220573" cy="369332"/>
          </a:xfrm>
          <a:prstGeom prst="rect">
            <a:avLst/>
          </a:prstGeom>
          <a:solidFill>
            <a:schemeClr val="bg1"/>
          </a:solidFill>
        </p:spPr>
        <p:txBody>
          <a:bodyPr wrap="none" rIns="0" rtlCol="0">
            <a:spAutoFit/>
          </a:bodyPr>
          <a:lstStyle/>
          <a:p>
            <a:pPr algn="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101667" y="5193268"/>
            <a:ext cx="412934" cy="369332"/>
          </a:xfrm>
          <a:prstGeom prst="rect">
            <a:avLst/>
          </a:prstGeom>
          <a:solidFill>
            <a:schemeClr val="bg1"/>
          </a:solidFill>
        </p:spPr>
        <p:txBody>
          <a:bodyPr wrap="none" rIns="0" rtlCol="0">
            <a:spAutoFit/>
          </a:bodyPr>
          <a:lstStyle/>
          <a:p>
            <a:pPr algn="r"/>
            <a:r>
              <a:rPr lang="en-US" dirty="0" smtClean="0"/>
              <a:t>0.1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133600" y="5105400"/>
            <a:ext cx="381000" cy="5334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973363" y="5726668"/>
            <a:ext cx="541238" cy="646331"/>
          </a:xfrm>
          <a:prstGeom prst="rect">
            <a:avLst/>
          </a:prstGeom>
          <a:solidFill>
            <a:schemeClr val="bg1"/>
          </a:solidFill>
        </p:spPr>
        <p:txBody>
          <a:bodyPr wrap="none" rIns="0" rtlCol="0">
            <a:spAutoFit/>
          </a:bodyPr>
          <a:lstStyle/>
          <a:p>
            <a:pPr algn="r"/>
            <a:r>
              <a:rPr lang="en-US" dirty="0" smtClean="0"/>
              <a:t>0.01</a:t>
            </a:r>
          </a:p>
          <a:p>
            <a:pPr algn="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514600" y="5943600"/>
            <a:ext cx="152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276600" y="2032575"/>
            <a:ext cx="381000" cy="152400"/>
          </a:xfrm>
          <a:prstGeom prst="straightConnector1">
            <a:avLst/>
          </a:prstGeom>
          <a:ln w="28575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577761" y="1981200"/>
            <a:ext cx="1984839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Com-</a:t>
            </a:r>
            <a:r>
              <a:rPr lang="en-US" sz="3200" dirty="0" err="1" smtClean="0">
                <a:solidFill>
                  <a:srgbClr val="0000FF"/>
                </a:solidFill>
              </a:rPr>
              <a:t>Eigs</a:t>
            </a:r>
            <a:endParaRPr lang="en-US" sz="3200" dirty="0">
              <a:solidFill>
                <a:srgbClr val="0000FF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200400" y="2743200"/>
            <a:ext cx="381000" cy="152400"/>
          </a:xfrm>
          <a:prstGeom prst="straightConnector1">
            <a:avLst/>
          </a:prstGeom>
          <a:ln w="28575">
            <a:solidFill>
              <a:srgbClr val="007635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01561" y="2691825"/>
            <a:ext cx="1984839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7635"/>
                </a:solidFill>
              </a:rPr>
              <a:t>Com-</a:t>
            </a:r>
            <a:r>
              <a:rPr lang="en-US" sz="3200" dirty="0" err="1" smtClean="0">
                <a:solidFill>
                  <a:srgbClr val="007635"/>
                </a:solidFill>
              </a:rPr>
              <a:t>Eval</a:t>
            </a:r>
            <a:endParaRPr lang="en-US" sz="3200" dirty="0">
              <a:solidFill>
                <a:srgbClr val="007635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" y="6248400"/>
            <a:ext cx="83820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NIPS co-authorship Network: 3K nodes, 15K edges</a:t>
            </a:r>
            <a:endParaRPr lang="en-US" sz="28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46652" y="3011269"/>
            <a:ext cx="125354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Time</a:t>
            </a:r>
            <a:endParaRPr lang="en-US" sz="3600" b="1" dirty="0"/>
          </a:p>
        </p:txBody>
      </p:sp>
      <p:sp>
        <p:nvSpPr>
          <p:cNvPr id="20" name="Up Arrow 19"/>
          <p:cNvSpPr/>
          <p:nvPr/>
        </p:nvSpPr>
        <p:spPr>
          <a:xfrm>
            <a:off x="1447800" y="3048000"/>
            <a:ext cx="381000" cy="1066800"/>
          </a:xfrm>
          <a:prstGeom prst="upArrow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804640" y="3200400"/>
            <a:ext cx="669414" cy="369332"/>
          </a:xfrm>
          <a:prstGeom prst="rect">
            <a:avLst/>
          </a:prstGeom>
          <a:solidFill>
            <a:schemeClr val="bg1"/>
          </a:solidFill>
        </p:spPr>
        <p:txBody>
          <a:bodyPr wrap="none" rIns="0" rtlCol="0">
            <a:spAutoFit/>
          </a:bodyPr>
          <a:lstStyle/>
          <a:p>
            <a:pPr algn="r"/>
            <a:r>
              <a:rPr lang="en-US" dirty="0" smtClean="0"/>
              <a:t>1,000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981200" y="3733800"/>
            <a:ext cx="477054" cy="369332"/>
          </a:xfrm>
          <a:prstGeom prst="rect">
            <a:avLst/>
          </a:prstGeom>
          <a:solidFill>
            <a:schemeClr val="bg1"/>
          </a:solidFill>
        </p:spPr>
        <p:txBody>
          <a:bodyPr wrap="none" rIns="0" rtlCol="0">
            <a:spAutoFit/>
          </a:bodyPr>
          <a:lstStyle/>
          <a:p>
            <a:pPr algn="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6248400" y="3124200"/>
            <a:ext cx="2438488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dirty="0" smtClean="0"/>
              <a:t>10,000,000x</a:t>
            </a:r>
            <a:endParaRPr lang="en-US" sz="3200" dirty="0"/>
          </a:p>
        </p:txBody>
      </p:sp>
      <p:cxnSp>
        <p:nvCxnSpPr>
          <p:cNvPr id="42" name="Straight Arrow Connector 41"/>
          <p:cNvCxnSpPr/>
          <p:nvPr/>
        </p:nvCxnSpPr>
        <p:spPr>
          <a:xfrm rot="5400000">
            <a:off x="4541520" y="3671252"/>
            <a:ext cx="356616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172200" y="1903412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172200" y="5486400"/>
            <a:ext cx="304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266289" y="5410200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# of vaccines</a:t>
            </a:r>
            <a:endParaRPr lang="en-US" sz="3600" dirty="0"/>
          </a:p>
        </p:txBody>
      </p:sp>
    </p:spTree>
  </p:cSld>
  <p:clrMapOvr>
    <a:masterClrMapping/>
  </p:clrMapOvr>
  <p:transition advTm="2082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Immunization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48" name="Oval 147"/>
          <p:cNvSpPr/>
          <p:nvPr/>
        </p:nvSpPr>
        <p:spPr>
          <a:xfrm>
            <a:off x="2209800" y="3886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34</a:t>
            </a:r>
          </a:p>
        </p:txBody>
      </p:sp>
      <p:sp>
        <p:nvSpPr>
          <p:cNvPr id="149" name="Oval 148"/>
          <p:cNvSpPr/>
          <p:nvPr/>
        </p:nvSpPr>
        <p:spPr>
          <a:xfrm>
            <a:off x="1828800" y="4648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33</a:t>
            </a:r>
          </a:p>
        </p:txBody>
      </p:sp>
      <p:sp>
        <p:nvSpPr>
          <p:cNvPr id="150" name="Oval 149"/>
          <p:cNvSpPr/>
          <p:nvPr/>
        </p:nvSpPr>
        <p:spPr>
          <a:xfrm>
            <a:off x="1828800" y="29718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151" name="Oval 150"/>
          <p:cNvSpPr/>
          <p:nvPr/>
        </p:nvSpPr>
        <p:spPr>
          <a:xfrm>
            <a:off x="990600" y="32004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152" name="Oval 151"/>
          <p:cNvSpPr/>
          <p:nvPr/>
        </p:nvSpPr>
        <p:spPr>
          <a:xfrm>
            <a:off x="457200" y="36576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153" name="Oval 152"/>
          <p:cNvSpPr/>
          <p:nvPr/>
        </p:nvSpPr>
        <p:spPr>
          <a:xfrm>
            <a:off x="228600" y="44196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154" name="Oval 153"/>
          <p:cNvSpPr/>
          <p:nvPr/>
        </p:nvSpPr>
        <p:spPr>
          <a:xfrm>
            <a:off x="334963" y="51054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29</a:t>
            </a:r>
          </a:p>
        </p:txBody>
      </p:sp>
      <p:sp>
        <p:nvSpPr>
          <p:cNvPr id="155" name="Oval 154"/>
          <p:cNvSpPr/>
          <p:nvPr/>
        </p:nvSpPr>
        <p:spPr>
          <a:xfrm>
            <a:off x="762000" y="56388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156" name="Oval 155"/>
          <p:cNvSpPr/>
          <p:nvPr/>
        </p:nvSpPr>
        <p:spPr>
          <a:xfrm>
            <a:off x="1706563" y="60499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57" name="Oval 156"/>
          <p:cNvSpPr/>
          <p:nvPr/>
        </p:nvSpPr>
        <p:spPr>
          <a:xfrm>
            <a:off x="2438400" y="60198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158" name="Oval 157"/>
          <p:cNvSpPr/>
          <p:nvPr/>
        </p:nvSpPr>
        <p:spPr>
          <a:xfrm>
            <a:off x="2590800" y="30480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159" name="Oval 158"/>
          <p:cNvSpPr/>
          <p:nvPr/>
        </p:nvSpPr>
        <p:spPr>
          <a:xfrm>
            <a:off x="3352800" y="33528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60" name="Oval 159"/>
          <p:cNvSpPr/>
          <p:nvPr/>
        </p:nvSpPr>
        <p:spPr>
          <a:xfrm>
            <a:off x="3810000" y="3886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61" name="Oval 160"/>
          <p:cNvSpPr/>
          <p:nvPr/>
        </p:nvSpPr>
        <p:spPr>
          <a:xfrm>
            <a:off x="3886200" y="48006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62" name="Oval 161"/>
          <p:cNvSpPr/>
          <p:nvPr/>
        </p:nvSpPr>
        <p:spPr>
          <a:xfrm>
            <a:off x="3581400" y="5410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63" name="Oval 162"/>
          <p:cNvSpPr/>
          <p:nvPr/>
        </p:nvSpPr>
        <p:spPr>
          <a:xfrm>
            <a:off x="3048000" y="5791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164" name="Oval 163"/>
          <p:cNvSpPr/>
          <p:nvPr/>
        </p:nvSpPr>
        <p:spPr>
          <a:xfrm>
            <a:off x="2239963" y="23161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165" name="Oval 164"/>
          <p:cNvSpPr/>
          <p:nvPr/>
        </p:nvSpPr>
        <p:spPr>
          <a:xfrm>
            <a:off x="3001963" y="23923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66" name="Oval 165"/>
          <p:cNvSpPr/>
          <p:nvPr/>
        </p:nvSpPr>
        <p:spPr>
          <a:xfrm>
            <a:off x="6308725" y="2620963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67" name="Oval 166"/>
          <p:cNvSpPr/>
          <p:nvPr/>
        </p:nvSpPr>
        <p:spPr>
          <a:xfrm>
            <a:off x="6858000" y="3001963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68" name="Oval 167"/>
          <p:cNvSpPr/>
          <p:nvPr/>
        </p:nvSpPr>
        <p:spPr>
          <a:xfrm>
            <a:off x="7680325" y="2743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169" name="Oval 168"/>
          <p:cNvSpPr/>
          <p:nvPr/>
        </p:nvSpPr>
        <p:spPr>
          <a:xfrm>
            <a:off x="7299325" y="24384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70" name="Oval 169"/>
          <p:cNvSpPr/>
          <p:nvPr/>
        </p:nvSpPr>
        <p:spPr>
          <a:xfrm>
            <a:off x="7954963" y="22098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71" name="Oval 170"/>
          <p:cNvSpPr/>
          <p:nvPr/>
        </p:nvSpPr>
        <p:spPr>
          <a:xfrm>
            <a:off x="6583363" y="40687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2" name="Oval 171"/>
          <p:cNvSpPr/>
          <p:nvPr/>
        </p:nvSpPr>
        <p:spPr>
          <a:xfrm>
            <a:off x="7726363" y="35814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73" name="Oval 172"/>
          <p:cNvSpPr/>
          <p:nvPr/>
        </p:nvSpPr>
        <p:spPr>
          <a:xfrm>
            <a:off x="4983163" y="39163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74" name="Oval 173"/>
          <p:cNvSpPr/>
          <p:nvPr/>
        </p:nvSpPr>
        <p:spPr>
          <a:xfrm>
            <a:off x="5821363" y="32305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75" name="Oval 174"/>
          <p:cNvSpPr/>
          <p:nvPr/>
        </p:nvSpPr>
        <p:spPr>
          <a:xfrm>
            <a:off x="4983163" y="52117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6" name="Oval 175"/>
          <p:cNvSpPr/>
          <p:nvPr/>
        </p:nvSpPr>
        <p:spPr>
          <a:xfrm>
            <a:off x="5973763" y="43434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77" name="Oval 176"/>
          <p:cNvSpPr/>
          <p:nvPr/>
        </p:nvSpPr>
        <p:spPr>
          <a:xfrm>
            <a:off x="6096000" y="5516563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78" name="Oval 177"/>
          <p:cNvSpPr/>
          <p:nvPr/>
        </p:nvSpPr>
        <p:spPr>
          <a:xfrm>
            <a:off x="6858000" y="5668963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9" name="Oval 178"/>
          <p:cNvSpPr/>
          <p:nvPr/>
        </p:nvSpPr>
        <p:spPr>
          <a:xfrm>
            <a:off x="7467600" y="51816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0" name="Oval 179"/>
          <p:cNvSpPr/>
          <p:nvPr/>
        </p:nvSpPr>
        <p:spPr>
          <a:xfrm>
            <a:off x="7650163" y="44497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81" name="Straight Connector 180"/>
          <p:cNvCxnSpPr>
            <a:stCxn id="149" idx="0"/>
            <a:endCxn id="148" idx="3"/>
          </p:cNvCxnSpPr>
          <p:nvPr/>
        </p:nvCxnSpPr>
        <p:spPr bwMode="auto">
          <a:xfrm rot="5400000" flipH="1" flipV="1">
            <a:off x="1843088" y="4241800"/>
            <a:ext cx="528637" cy="28416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156" idx="0"/>
            <a:endCxn id="149" idx="4"/>
          </p:cNvCxnSpPr>
          <p:nvPr/>
        </p:nvCxnSpPr>
        <p:spPr bwMode="auto">
          <a:xfrm rot="5400000" flipH="1" flipV="1">
            <a:off x="1341437" y="5426076"/>
            <a:ext cx="1127125" cy="1206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>
            <a:stCxn id="157" idx="0"/>
            <a:endCxn id="148" idx="4"/>
          </p:cNvCxnSpPr>
          <p:nvPr/>
        </p:nvCxnSpPr>
        <p:spPr bwMode="auto">
          <a:xfrm rot="16200000" flipV="1">
            <a:off x="1531144" y="4976019"/>
            <a:ext cx="1858962" cy="2286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57" idx="0"/>
            <a:endCxn id="149" idx="4"/>
          </p:cNvCxnSpPr>
          <p:nvPr/>
        </p:nvCxnSpPr>
        <p:spPr bwMode="auto">
          <a:xfrm rot="16200000" flipV="1">
            <a:off x="1721644" y="5166519"/>
            <a:ext cx="1096962" cy="6096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55" idx="7"/>
            <a:endCxn id="148" idx="3"/>
          </p:cNvCxnSpPr>
          <p:nvPr/>
        </p:nvCxnSpPr>
        <p:spPr bwMode="auto">
          <a:xfrm rot="5400000" flipH="1" flipV="1">
            <a:off x="842963" y="4271963"/>
            <a:ext cx="1558925" cy="12541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>
            <a:stCxn id="155" idx="7"/>
            <a:endCxn id="149" idx="3"/>
          </p:cNvCxnSpPr>
          <p:nvPr/>
        </p:nvCxnSpPr>
        <p:spPr bwMode="auto">
          <a:xfrm rot="5400000" flipH="1" flipV="1">
            <a:off x="1033463" y="4843463"/>
            <a:ext cx="796925" cy="8731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stCxn id="154" idx="6"/>
          </p:cNvCxnSpPr>
          <p:nvPr/>
        </p:nvCxnSpPr>
        <p:spPr bwMode="auto">
          <a:xfrm flipV="1">
            <a:off x="609600" y="4156075"/>
            <a:ext cx="1665288" cy="10858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>
            <a:stCxn id="154" idx="6"/>
            <a:endCxn id="149" idx="3"/>
          </p:cNvCxnSpPr>
          <p:nvPr/>
        </p:nvCxnSpPr>
        <p:spPr bwMode="auto">
          <a:xfrm flipV="1">
            <a:off x="609600" y="4881563"/>
            <a:ext cx="1258888" cy="36036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>
            <a:stCxn id="153" idx="6"/>
            <a:endCxn id="148" idx="3"/>
          </p:cNvCxnSpPr>
          <p:nvPr/>
        </p:nvCxnSpPr>
        <p:spPr bwMode="auto">
          <a:xfrm flipV="1">
            <a:off x="503238" y="4119563"/>
            <a:ext cx="1746250" cy="43656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stCxn id="153" idx="6"/>
            <a:endCxn id="149" idx="3"/>
          </p:cNvCxnSpPr>
          <p:nvPr/>
        </p:nvCxnSpPr>
        <p:spPr bwMode="auto">
          <a:xfrm>
            <a:off x="503238" y="4556125"/>
            <a:ext cx="1365250" cy="3254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stCxn id="151" idx="5"/>
          </p:cNvCxnSpPr>
          <p:nvPr/>
        </p:nvCxnSpPr>
        <p:spPr bwMode="auto">
          <a:xfrm rot="16200000" flipH="1">
            <a:off x="1391444" y="3266282"/>
            <a:ext cx="681037" cy="10160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>
            <a:stCxn id="151" idx="5"/>
            <a:endCxn id="149" idx="0"/>
          </p:cNvCxnSpPr>
          <p:nvPr/>
        </p:nvCxnSpPr>
        <p:spPr bwMode="auto">
          <a:xfrm rot="16200000" flipH="1">
            <a:off x="987425" y="3670301"/>
            <a:ext cx="1214437" cy="74136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>
            <a:stCxn id="150" idx="4"/>
            <a:endCxn id="148" idx="3"/>
          </p:cNvCxnSpPr>
          <p:nvPr/>
        </p:nvCxnSpPr>
        <p:spPr bwMode="auto">
          <a:xfrm rot="16200000" flipH="1">
            <a:off x="1670844" y="3540919"/>
            <a:ext cx="873125" cy="28416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stCxn id="150" idx="4"/>
            <a:endCxn id="151" idx="6"/>
          </p:cNvCxnSpPr>
          <p:nvPr/>
        </p:nvCxnSpPr>
        <p:spPr bwMode="auto">
          <a:xfrm rot="5400000">
            <a:off x="1570038" y="2941638"/>
            <a:ext cx="90487" cy="7000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stCxn id="158" idx="2"/>
            <a:endCxn id="150" idx="6"/>
          </p:cNvCxnSpPr>
          <p:nvPr/>
        </p:nvCxnSpPr>
        <p:spPr bwMode="auto">
          <a:xfrm rot="10800000">
            <a:off x="2103438" y="3108325"/>
            <a:ext cx="487362" cy="762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151" idx="3"/>
            <a:endCxn id="152" idx="7"/>
          </p:cNvCxnSpPr>
          <p:nvPr/>
        </p:nvCxnSpPr>
        <p:spPr bwMode="auto">
          <a:xfrm rot="5400000">
            <a:off x="728663" y="3395663"/>
            <a:ext cx="263525" cy="3397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>
            <a:stCxn id="152" idx="6"/>
            <a:endCxn id="148" idx="3"/>
          </p:cNvCxnSpPr>
          <p:nvPr/>
        </p:nvCxnSpPr>
        <p:spPr bwMode="auto">
          <a:xfrm>
            <a:off x="731838" y="3794125"/>
            <a:ext cx="1517650" cy="3254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>
            <a:stCxn id="150" idx="4"/>
            <a:endCxn id="149" idx="0"/>
          </p:cNvCxnSpPr>
          <p:nvPr/>
        </p:nvCxnSpPr>
        <p:spPr bwMode="auto">
          <a:xfrm rot="5400000">
            <a:off x="1264444" y="3947319"/>
            <a:ext cx="1403350" cy="158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>
            <a:stCxn id="159" idx="1"/>
            <a:endCxn id="158" idx="6"/>
          </p:cNvCxnSpPr>
          <p:nvPr/>
        </p:nvCxnSpPr>
        <p:spPr bwMode="auto">
          <a:xfrm rot="16200000" flipV="1">
            <a:off x="3024981" y="3024982"/>
            <a:ext cx="207963" cy="5270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160" idx="1"/>
            <a:endCxn id="159" idx="5"/>
          </p:cNvCxnSpPr>
          <p:nvPr/>
        </p:nvCxnSpPr>
        <p:spPr bwMode="auto">
          <a:xfrm rot="16200000" flipV="1">
            <a:off x="3548063" y="3624263"/>
            <a:ext cx="339725" cy="2635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>
            <a:stCxn id="163" idx="6"/>
            <a:endCxn id="162" idx="3"/>
          </p:cNvCxnSpPr>
          <p:nvPr/>
        </p:nvCxnSpPr>
        <p:spPr bwMode="auto">
          <a:xfrm flipV="1">
            <a:off x="3322638" y="5643563"/>
            <a:ext cx="298450" cy="28416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stCxn id="165" idx="2"/>
            <a:endCxn id="164" idx="6"/>
          </p:cNvCxnSpPr>
          <p:nvPr/>
        </p:nvCxnSpPr>
        <p:spPr bwMode="auto">
          <a:xfrm rot="10800000">
            <a:off x="2514600" y="2454275"/>
            <a:ext cx="487363" cy="762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>
            <a:stCxn id="159" idx="1"/>
            <a:endCxn id="164" idx="6"/>
          </p:cNvCxnSpPr>
          <p:nvPr/>
        </p:nvCxnSpPr>
        <p:spPr bwMode="auto">
          <a:xfrm rot="16200000" flipV="1">
            <a:off x="2484437" y="2484438"/>
            <a:ext cx="938213" cy="87788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>
            <a:stCxn id="150" idx="7"/>
            <a:endCxn id="164" idx="4"/>
          </p:cNvCxnSpPr>
          <p:nvPr/>
        </p:nvCxnSpPr>
        <p:spPr bwMode="auto">
          <a:xfrm rot="5400000" flipH="1" flipV="1">
            <a:off x="2009775" y="2643188"/>
            <a:ext cx="420688" cy="31591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stCxn id="158" idx="7"/>
            <a:endCxn id="165" idx="4"/>
          </p:cNvCxnSpPr>
          <p:nvPr/>
        </p:nvCxnSpPr>
        <p:spPr bwMode="auto">
          <a:xfrm rot="5400000" flipH="1" flipV="1">
            <a:off x="2771775" y="2719388"/>
            <a:ext cx="420688" cy="31591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159" idx="1"/>
            <a:endCxn id="165" idx="4"/>
          </p:cNvCxnSpPr>
          <p:nvPr/>
        </p:nvCxnSpPr>
        <p:spPr bwMode="auto">
          <a:xfrm rot="16200000" flipV="1">
            <a:off x="2903538" y="2903537"/>
            <a:ext cx="725488" cy="2524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163" idx="0"/>
            <a:endCxn id="148" idx="4"/>
          </p:cNvCxnSpPr>
          <p:nvPr/>
        </p:nvCxnSpPr>
        <p:spPr bwMode="auto">
          <a:xfrm rot="16200000" flipV="1">
            <a:off x="1950244" y="4556919"/>
            <a:ext cx="1630362" cy="8382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>
            <a:stCxn id="162" idx="1"/>
            <a:endCxn id="148" idx="6"/>
          </p:cNvCxnSpPr>
          <p:nvPr/>
        </p:nvCxnSpPr>
        <p:spPr bwMode="auto">
          <a:xfrm rot="16200000" flipV="1">
            <a:off x="2339181" y="4167982"/>
            <a:ext cx="1427163" cy="11366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161" idx="2"/>
            <a:endCxn id="148" idx="6"/>
          </p:cNvCxnSpPr>
          <p:nvPr/>
        </p:nvCxnSpPr>
        <p:spPr bwMode="auto">
          <a:xfrm rot="10800000">
            <a:off x="2484438" y="4022725"/>
            <a:ext cx="1401762" cy="9144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>
            <a:stCxn id="160" idx="2"/>
            <a:endCxn id="148" idx="6"/>
          </p:cNvCxnSpPr>
          <p:nvPr/>
        </p:nvCxnSpPr>
        <p:spPr bwMode="auto">
          <a:xfrm rot="10800000">
            <a:off x="2484438" y="4022725"/>
            <a:ext cx="1325562" cy="158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>
            <a:stCxn id="159" idx="3"/>
            <a:endCxn id="148" idx="6"/>
          </p:cNvCxnSpPr>
          <p:nvPr/>
        </p:nvCxnSpPr>
        <p:spPr bwMode="auto">
          <a:xfrm rot="5400000">
            <a:off x="2720182" y="3350419"/>
            <a:ext cx="436562" cy="9080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76" idx="2"/>
            <a:endCxn id="148" idx="6"/>
          </p:cNvCxnSpPr>
          <p:nvPr/>
        </p:nvCxnSpPr>
        <p:spPr bwMode="auto">
          <a:xfrm rot="10800000">
            <a:off x="2484438" y="4022725"/>
            <a:ext cx="3489325" cy="4572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stCxn id="163" idx="0"/>
            <a:endCxn id="149" idx="6"/>
          </p:cNvCxnSpPr>
          <p:nvPr/>
        </p:nvCxnSpPr>
        <p:spPr bwMode="auto">
          <a:xfrm rot="16200000" flipV="1">
            <a:off x="2140744" y="4747419"/>
            <a:ext cx="1006475" cy="10810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62" idx="1"/>
            <a:endCxn id="149" idx="6"/>
          </p:cNvCxnSpPr>
          <p:nvPr/>
        </p:nvCxnSpPr>
        <p:spPr bwMode="auto">
          <a:xfrm rot="16200000" flipV="1">
            <a:off x="2529681" y="4358482"/>
            <a:ext cx="665163" cy="15176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>
            <a:stCxn id="173" idx="2"/>
            <a:endCxn id="149" idx="6"/>
          </p:cNvCxnSpPr>
          <p:nvPr/>
        </p:nvCxnSpPr>
        <p:spPr bwMode="auto">
          <a:xfrm rot="10800000" flipV="1">
            <a:off x="2103438" y="4054475"/>
            <a:ext cx="2879725" cy="7302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>
            <a:stCxn id="159" idx="3"/>
            <a:endCxn id="149" idx="6"/>
          </p:cNvCxnSpPr>
          <p:nvPr/>
        </p:nvCxnSpPr>
        <p:spPr bwMode="auto">
          <a:xfrm rot="5400000">
            <a:off x="2148682" y="3540919"/>
            <a:ext cx="1198562" cy="12890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156" idx="0"/>
            <a:endCxn id="148" idx="4"/>
          </p:cNvCxnSpPr>
          <p:nvPr/>
        </p:nvCxnSpPr>
        <p:spPr bwMode="auto">
          <a:xfrm rot="5400000" flipH="1" flipV="1">
            <a:off x="1150937" y="4854576"/>
            <a:ext cx="1889125" cy="5016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74" idx="2"/>
            <a:endCxn id="148" idx="6"/>
          </p:cNvCxnSpPr>
          <p:nvPr/>
        </p:nvCxnSpPr>
        <p:spPr bwMode="auto">
          <a:xfrm rot="10800000" flipV="1">
            <a:off x="2484438" y="3368675"/>
            <a:ext cx="3336925" cy="6540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>
            <a:stCxn id="173" idx="4"/>
            <a:endCxn id="162" idx="6"/>
          </p:cNvCxnSpPr>
          <p:nvPr/>
        </p:nvCxnSpPr>
        <p:spPr bwMode="auto">
          <a:xfrm rot="5400000">
            <a:off x="3810794" y="4236244"/>
            <a:ext cx="1355725" cy="126523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73" idx="4"/>
            <a:endCxn id="161" idx="7"/>
          </p:cNvCxnSpPr>
          <p:nvPr/>
        </p:nvCxnSpPr>
        <p:spPr bwMode="auto">
          <a:xfrm rot="5400000">
            <a:off x="4295775" y="4014788"/>
            <a:ext cx="649288" cy="100171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>
            <a:stCxn id="173" idx="2"/>
            <a:endCxn id="160" idx="6"/>
          </p:cNvCxnSpPr>
          <p:nvPr/>
        </p:nvCxnSpPr>
        <p:spPr bwMode="auto">
          <a:xfrm rot="10800000">
            <a:off x="4084638" y="4022725"/>
            <a:ext cx="898525" cy="317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173" idx="2"/>
            <a:endCxn id="159" idx="6"/>
          </p:cNvCxnSpPr>
          <p:nvPr/>
        </p:nvCxnSpPr>
        <p:spPr bwMode="auto">
          <a:xfrm rot="10800000">
            <a:off x="3627438" y="3489325"/>
            <a:ext cx="1355725" cy="5651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stCxn id="171" idx="1"/>
            <a:endCxn id="174" idx="5"/>
          </p:cNvCxnSpPr>
          <p:nvPr/>
        </p:nvCxnSpPr>
        <p:spPr bwMode="auto">
          <a:xfrm rot="16200000" flipV="1">
            <a:off x="6018213" y="3503613"/>
            <a:ext cx="644525" cy="5683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stCxn id="171" idx="1"/>
            <a:endCxn id="159" idx="6"/>
          </p:cNvCxnSpPr>
          <p:nvPr/>
        </p:nvCxnSpPr>
        <p:spPr bwMode="auto">
          <a:xfrm rot="16200000" flipV="1">
            <a:off x="4815681" y="2301082"/>
            <a:ext cx="620713" cy="29972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176" idx="2"/>
            <a:endCxn id="162" idx="6"/>
          </p:cNvCxnSpPr>
          <p:nvPr/>
        </p:nvCxnSpPr>
        <p:spPr bwMode="auto">
          <a:xfrm rot="10800000" flipV="1">
            <a:off x="3856038" y="4479925"/>
            <a:ext cx="2117725" cy="1066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stCxn id="175" idx="3"/>
            <a:endCxn id="163" idx="6"/>
          </p:cNvCxnSpPr>
          <p:nvPr/>
        </p:nvCxnSpPr>
        <p:spPr bwMode="auto">
          <a:xfrm rot="5400000">
            <a:off x="3933032" y="4836319"/>
            <a:ext cx="481012" cy="1701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stCxn id="175" idx="0"/>
            <a:endCxn id="174" idx="4"/>
          </p:cNvCxnSpPr>
          <p:nvPr/>
        </p:nvCxnSpPr>
        <p:spPr bwMode="auto">
          <a:xfrm rot="5400000" flipH="1" flipV="1">
            <a:off x="4687093" y="3939382"/>
            <a:ext cx="1706563" cy="8382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stCxn id="167" idx="1"/>
            <a:endCxn id="166" idx="5"/>
          </p:cNvCxnSpPr>
          <p:nvPr/>
        </p:nvCxnSpPr>
        <p:spPr bwMode="auto">
          <a:xfrm rot="16200000" flipV="1">
            <a:off x="6627019" y="2772569"/>
            <a:ext cx="187325" cy="3540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stCxn id="168" idx="3"/>
            <a:endCxn id="167" idx="6"/>
          </p:cNvCxnSpPr>
          <p:nvPr/>
        </p:nvCxnSpPr>
        <p:spPr bwMode="auto">
          <a:xfrm rot="5400000">
            <a:off x="7345363" y="2763838"/>
            <a:ext cx="163512" cy="58896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>
            <a:stCxn id="170" idx="4"/>
            <a:endCxn id="168" idx="7"/>
          </p:cNvCxnSpPr>
          <p:nvPr/>
        </p:nvCxnSpPr>
        <p:spPr bwMode="auto">
          <a:xfrm rot="5400000">
            <a:off x="7854950" y="2544763"/>
            <a:ext cx="298450" cy="177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stCxn id="170" idx="4"/>
            <a:endCxn id="169" idx="6"/>
          </p:cNvCxnSpPr>
          <p:nvPr/>
        </p:nvCxnSpPr>
        <p:spPr bwMode="auto">
          <a:xfrm rot="5400000">
            <a:off x="7788275" y="2270126"/>
            <a:ext cx="90487" cy="51911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>
            <a:stCxn id="168" idx="1"/>
            <a:endCxn id="169" idx="5"/>
          </p:cNvCxnSpPr>
          <p:nvPr/>
        </p:nvCxnSpPr>
        <p:spPr bwMode="auto">
          <a:xfrm rot="16200000" flipV="1">
            <a:off x="7572375" y="2633663"/>
            <a:ext cx="111125" cy="1873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>
            <a:stCxn id="169" idx="2"/>
            <a:endCxn id="166" idx="6"/>
          </p:cNvCxnSpPr>
          <p:nvPr/>
        </p:nvCxnSpPr>
        <p:spPr bwMode="auto">
          <a:xfrm rot="10800000" flipV="1">
            <a:off x="6583363" y="2574925"/>
            <a:ext cx="715962" cy="1841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>
            <a:stCxn id="169" idx="4"/>
            <a:endCxn id="171" idx="7"/>
          </p:cNvCxnSpPr>
          <p:nvPr/>
        </p:nvCxnSpPr>
        <p:spPr bwMode="auto">
          <a:xfrm rot="5400000">
            <a:off x="6429376" y="3101975"/>
            <a:ext cx="1397000" cy="6191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stCxn id="168" idx="4"/>
            <a:endCxn id="171" idx="7"/>
          </p:cNvCxnSpPr>
          <p:nvPr/>
        </p:nvCxnSpPr>
        <p:spPr bwMode="auto">
          <a:xfrm rot="5400000">
            <a:off x="6772276" y="3063875"/>
            <a:ext cx="1092200" cy="10001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>
            <a:stCxn id="166" idx="4"/>
            <a:endCxn id="171" idx="0"/>
          </p:cNvCxnSpPr>
          <p:nvPr/>
        </p:nvCxnSpPr>
        <p:spPr bwMode="auto">
          <a:xfrm rot="16200000" flipH="1">
            <a:off x="5997575" y="3344863"/>
            <a:ext cx="1173163" cy="27463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>
            <a:stCxn id="172" idx="3"/>
            <a:endCxn id="171" idx="6"/>
          </p:cNvCxnSpPr>
          <p:nvPr/>
        </p:nvCxnSpPr>
        <p:spPr bwMode="auto">
          <a:xfrm rot="5400000">
            <a:off x="7116763" y="3556000"/>
            <a:ext cx="392112" cy="9096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>
            <a:stCxn id="180" idx="2"/>
            <a:endCxn id="171" idx="6"/>
          </p:cNvCxnSpPr>
          <p:nvPr/>
        </p:nvCxnSpPr>
        <p:spPr bwMode="auto">
          <a:xfrm rot="10800000">
            <a:off x="6858000" y="4206875"/>
            <a:ext cx="792163" cy="3810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>
            <a:stCxn id="180" idx="2"/>
            <a:endCxn id="175" idx="6"/>
          </p:cNvCxnSpPr>
          <p:nvPr/>
        </p:nvCxnSpPr>
        <p:spPr bwMode="auto">
          <a:xfrm rot="10800000" flipV="1">
            <a:off x="5257800" y="4587875"/>
            <a:ext cx="2392363" cy="7620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stCxn id="179" idx="1"/>
            <a:endCxn id="171" idx="4"/>
          </p:cNvCxnSpPr>
          <p:nvPr/>
        </p:nvCxnSpPr>
        <p:spPr bwMode="auto">
          <a:xfrm rot="16200000" flipV="1">
            <a:off x="6675438" y="4389437"/>
            <a:ext cx="877888" cy="7858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>
            <a:stCxn id="179" idx="1"/>
            <a:endCxn id="175" idx="6"/>
          </p:cNvCxnSpPr>
          <p:nvPr/>
        </p:nvCxnSpPr>
        <p:spPr bwMode="auto">
          <a:xfrm rot="16200000" flipH="1" flipV="1">
            <a:off x="6318250" y="4160838"/>
            <a:ext cx="128587" cy="224948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>
            <a:stCxn id="178" idx="1"/>
            <a:endCxn id="177" idx="5"/>
          </p:cNvCxnSpPr>
          <p:nvPr/>
        </p:nvCxnSpPr>
        <p:spPr bwMode="auto">
          <a:xfrm rot="16200000" flipH="1" flipV="1">
            <a:off x="6592888" y="5446713"/>
            <a:ext cx="41275" cy="5683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178" idx="1"/>
            <a:endCxn id="171" idx="4"/>
          </p:cNvCxnSpPr>
          <p:nvPr/>
        </p:nvCxnSpPr>
        <p:spPr bwMode="auto">
          <a:xfrm rot="16200000" flipV="1">
            <a:off x="6126163" y="4938712"/>
            <a:ext cx="1366838" cy="1762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Oval 243"/>
          <p:cNvSpPr/>
          <p:nvPr/>
        </p:nvSpPr>
        <p:spPr>
          <a:xfrm>
            <a:off x="6888163" y="49069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45" name="Straight Connector 244"/>
          <p:cNvCxnSpPr>
            <a:stCxn id="244" idx="3"/>
            <a:endCxn id="177" idx="7"/>
          </p:cNvCxnSpPr>
          <p:nvPr/>
        </p:nvCxnSpPr>
        <p:spPr bwMode="auto">
          <a:xfrm rot="5400000">
            <a:off x="6421438" y="5049838"/>
            <a:ext cx="415925" cy="6000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>
            <a:stCxn id="171" idx="4"/>
            <a:endCxn id="177" idx="0"/>
          </p:cNvCxnSpPr>
          <p:nvPr/>
        </p:nvCxnSpPr>
        <p:spPr bwMode="auto">
          <a:xfrm rot="5400000">
            <a:off x="5890418" y="4685507"/>
            <a:ext cx="1173163" cy="4889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>
            <a:stCxn id="175" idx="6"/>
            <a:endCxn id="177" idx="2"/>
          </p:cNvCxnSpPr>
          <p:nvPr/>
        </p:nvCxnSpPr>
        <p:spPr bwMode="auto">
          <a:xfrm>
            <a:off x="5257800" y="5349875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>
            <a:stCxn id="176" idx="4"/>
            <a:endCxn id="177" idx="0"/>
          </p:cNvCxnSpPr>
          <p:nvPr/>
        </p:nvCxnSpPr>
        <p:spPr bwMode="auto">
          <a:xfrm rot="16200000" flipH="1">
            <a:off x="5722937" y="5006976"/>
            <a:ext cx="898525" cy="1206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>
            <a:stCxn id="173" idx="4"/>
            <a:endCxn id="177" idx="1"/>
          </p:cNvCxnSpPr>
          <p:nvPr/>
        </p:nvCxnSpPr>
        <p:spPr bwMode="auto">
          <a:xfrm rot="16200000" flipH="1">
            <a:off x="4945063" y="4367212"/>
            <a:ext cx="1366838" cy="10144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>
            <a:stCxn id="176" idx="6"/>
            <a:endCxn id="171" idx="3"/>
          </p:cNvCxnSpPr>
          <p:nvPr/>
        </p:nvCxnSpPr>
        <p:spPr bwMode="auto">
          <a:xfrm flipV="1">
            <a:off x="6248400" y="4303713"/>
            <a:ext cx="376238" cy="17621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>
            <a:stCxn id="175" idx="7"/>
            <a:endCxn id="176" idx="3"/>
          </p:cNvCxnSpPr>
          <p:nvPr/>
        </p:nvCxnSpPr>
        <p:spPr bwMode="auto">
          <a:xfrm rot="5400000" flipH="1" flipV="1">
            <a:off x="5278438" y="4516438"/>
            <a:ext cx="676275" cy="7969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>
            <a:stCxn id="171" idx="4"/>
            <a:endCxn id="175" idx="6"/>
          </p:cNvCxnSpPr>
          <p:nvPr/>
        </p:nvCxnSpPr>
        <p:spPr bwMode="auto">
          <a:xfrm rot="5400000">
            <a:off x="5486400" y="4114800"/>
            <a:ext cx="1006475" cy="14636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>
            <a:stCxn id="244" idx="2"/>
          </p:cNvCxnSpPr>
          <p:nvPr/>
        </p:nvCxnSpPr>
        <p:spPr bwMode="auto">
          <a:xfrm rot="10800000" flipV="1">
            <a:off x="5562600" y="5045075"/>
            <a:ext cx="1325563" cy="2889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>
            <a:stCxn id="175" idx="0"/>
            <a:endCxn id="173" idx="4"/>
          </p:cNvCxnSpPr>
          <p:nvPr/>
        </p:nvCxnSpPr>
        <p:spPr bwMode="auto">
          <a:xfrm rot="5400000" flipH="1" flipV="1">
            <a:off x="4610101" y="4702175"/>
            <a:ext cx="1020762" cy="15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5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2133603" y="3375977"/>
            <a:ext cx="377189" cy="480060"/>
          </a:xfrm>
          <a:prstGeom prst="rect">
            <a:avLst/>
          </a:prstGeom>
          <a:noFill/>
        </p:spPr>
      </p:pic>
      <p:pic>
        <p:nvPicPr>
          <p:cNvPr id="256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6781803" y="2484437"/>
            <a:ext cx="377189" cy="480060"/>
          </a:xfrm>
          <a:prstGeom prst="rect">
            <a:avLst/>
          </a:prstGeom>
          <a:noFill/>
        </p:spPr>
      </p:pic>
      <p:pic>
        <p:nvPicPr>
          <p:cNvPr id="257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4956811" y="5456237"/>
            <a:ext cx="377189" cy="480060"/>
          </a:xfrm>
          <a:prstGeom prst="rect">
            <a:avLst/>
          </a:prstGeom>
          <a:noFill/>
        </p:spPr>
      </p:pic>
      <p:pic>
        <p:nvPicPr>
          <p:cNvPr id="258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3352803" y="2179645"/>
            <a:ext cx="377189" cy="480060"/>
          </a:xfrm>
          <a:prstGeom prst="rect">
            <a:avLst/>
          </a:prstGeom>
          <a:noFill/>
        </p:spPr>
      </p:pic>
      <p:pic>
        <p:nvPicPr>
          <p:cNvPr id="259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384811" y="3147377"/>
            <a:ext cx="377189" cy="480060"/>
          </a:xfrm>
          <a:prstGeom prst="rect">
            <a:avLst/>
          </a:prstGeom>
          <a:noFill/>
        </p:spPr>
      </p:pic>
      <p:pic>
        <p:nvPicPr>
          <p:cNvPr id="260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7928611" y="1699577"/>
            <a:ext cx="377189" cy="480060"/>
          </a:xfrm>
          <a:prstGeom prst="rect">
            <a:avLst/>
          </a:prstGeom>
          <a:noFill/>
        </p:spPr>
      </p:pic>
      <p:pic>
        <p:nvPicPr>
          <p:cNvPr id="261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1447800" y="5661977"/>
            <a:ext cx="377189" cy="480060"/>
          </a:xfrm>
          <a:prstGeom prst="rect">
            <a:avLst/>
          </a:prstGeom>
          <a:noFill/>
        </p:spPr>
      </p:pic>
      <p:pic>
        <p:nvPicPr>
          <p:cNvPr id="262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7777739" y="4999045"/>
            <a:ext cx="377189" cy="480060"/>
          </a:xfrm>
          <a:prstGeom prst="rect">
            <a:avLst/>
          </a:prstGeom>
          <a:noFill/>
        </p:spPr>
      </p:pic>
      <p:pic>
        <p:nvPicPr>
          <p:cNvPr id="263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8001003" y="3322645"/>
            <a:ext cx="377189" cy="480060"/>
          </a:xfrm>
          <a:prstGeom prst="rect">
            <a:avLst/>
          </a:prstGeom>
          <a:noFill/>
        </p:spPr>
      </p:pic>
      <p:pic>
        <p:nvPicPr>
          <p:cNvPr id="264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5720339" y="2690177"/>
            <a:ext cx="377189" cy="480060"/>
          </a:xfrm>
          <a:prstGeom prst="rect">
            <a:avLst/>
          </a:prstGeom>
          <a:noFill/>
        </p:spPr>
      </p:pic>
      <p:pic>
        <p:nvPicPr>
          <p:cNvPr id="265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1680211" y="2461577"/>
            <a:ext cx="377189" cy="480060"/>
          </a:xfrm>
          <a:prstGeom prst="rect">
            <a:avLst/>
          </a:prstGeom>
          <a:noFill/>
        </p:spPr>
      </p:pic>
      <p:pic>
        <p:nvPicPr>
          <p:cNvPr id="266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6019803" y="4976177"/>
            <a:ext cx="377189" cy="480060"/>
          </a:xfrm>
          <a:prstGeom prst="rect">
            <a:avLst/>
          </a:prstGeom>
          <a:noFill/>
        </p:spPr>
      </p:pic>
      <p:sp>
        <p:nvSpPr>
          <p:cNvPr id="143" name="TextBox 142"/>
          <p:cNvSpPr txBox="1"/>
          <p:nvPr/>
        </p:nvSpPr>
        <p:spPr>
          <a:xfrm>
            <a:off x="0" y="6441757"/>
            <a:ext cx="9144000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</a:rPr>
              <a:t>SARS costs 700+ lives; $40+ </a:t>
            </a:r>
            <a:r>
              <a:rPr lang="en-US" sz="2600" dirty="0" err="1" smtClean="0">
                <a:solidFill>
                  <a:schemeClr val="bg1"/>
                </a:solidFill>
              </a:rPr>
              <a:t>Bn</a:t>
            </a:r>
            <a:r>
              <a:rPr lang="en-US" sz="2600" dirty="0" smtClean="0">
                <a:solidFill>
                  <a:schemeClr val="bg1"/>
                </a:solidFill>
              </a:rPr>
              <a:t>; H1N1 costs Mexico $2.3bn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0" y="1208782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b="1" dirty="0" smtClean="0"/>
              <a:t>Given</a:t>
            </a:r>
            <a:r>
              <a:rPr lang="en-US" sz="3000" dirty="0" smtClean="0"/>
              <a:t>: a graph </a:t>
            </a:r>
            <a:r>
              <a:rPr lang="en-US" sz="3000" i="1" dirty="0" smtClean="0"/>
              <a:t>A</a:t>
            </a:r>
            <a:r>
              <a:rPr lang="en-US" sz="3000" dirty="0" smtClean="0"/>
              <a:t>, virus prop model and budget </a:t>
            </a:r>
            <a:r>
              <a:rPr lang="en-US" sz="3000" i="1" dirty="0" smtClean="0"/>
              <a:t>k</a:t>
            </a:r>
            <a:r>
              <a:rPr lang="en-US" sz="3000" dirty="0" smtClean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/>
              <a:t>Find</a:t>
            </a:r>
            <a:r>
              <a:rPr lang="en-US" sz="3000" dirty="0" smtClean="0"/>
              <a:t>: </a:t>
            </a:r>
            <a:r>
              <a:rPr lang="en-US" sz="3000" i="1" dirty="0" smtClean="0"/>
              <a:t>k</a:t>
            </a:r>
            <a:r>
              <a:rPr lang="en-US" sz="3000" dirty="0" smtClean="0"/>
              <a:t> ‘best’ nodes for immunization.</a:t>
            </a:r>
            <a:endParaRPr lang="en-US" sz="3000" dirty="0"/>
          </a:p>
        </p:txBody>
      </p:sp>
    </p:spTree>
  </p:cSld>
  <p:clrMapOvr>
    <a:masterClrMapping/>
  </p:clrMapOvr>
  <p:transition advTm="10234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Experiment: Scalability of </a:t>
            </a:r>
            <a:r>
              <a:rPr lang="en-US" i="1" dirty="0" err="1" smtClean="0"/>
              <a:t>Netshield</a:t>
            </a:r>
            <a:endParaRPr lang="en-US" dirty="0"/>
          </a:p>
        </p:txBody>
      </p:sp>
      <p:pic>
        <p:nvPicPr>
          <p:cNvPr id="1904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524000"/>
            <a:ext cx="7443810" cy="491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1447800"/>
            <a:ext cx="125354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Time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5373469"/>
            <a:ext cx="246734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# of edges</a:t>
            </a:r>
            <a:endParaRPr lang="en-US" sz="3600" b="1" dirty="0"/>
          </a:p>
        </p:txBody>
      </p:sp>
      <p:sp>
        <p:nvSpPr>
          <p:cNvPr id="8" name="Up Arrow 7"/>
          <p:cNvSpPr/>
          <p:nvPr/>
        </p:nvSpPr>
        <p:spPr>
          <a:xfrm>
            <a:off x="1066800" y="1600200"/>
            <a:ext cx="381000" cy="1371600"/>
          </a:xfrm>
          <a:prstGeom prst="upArrow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76682" y="1981200"/>
            <a:ext cx="10663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smtClean="0"/>
              <a:t>(better)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315900" y="6096000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10</a:t>
            </a:r>
            <a:r>
              <a:rPr lang="en-US" baseline="30000" dirty="0" smtClean="0"/>
              <a:t>8</a:t>
            </a:r>
            <a:endParaRPr lang="en-US" baseline="300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828800" y="2819400"/>
            <a:ext cx="5334000" cy="3200400"/>
          </a:xfrm>
          <a:prstGeom prst="line">
            <a:avLst/>
          </a:prstGeom>
          <a:ln w="762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235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Prob. </a:t>
            </a:r>
            <a:r>
              <a:rPr lang="en-US" sz="3600" dirty="0" err="1" smtClean="0"/>
              <a:t>Dfn</a:t>
            </a:r>
            <a:r>
              <a:rPr lang="en-US" sz="3600" dirty="0" smtClean="0"/>
              <a:t> (Immunization)</a:t>
            </a:r>
          </a:p>
          <a:p>
            <a:pPr lvl="1"/>
            <a:r>
              <a:rPr lang="en-US" b="1" dirty="0" smtClean="0"/>
              <a:t>Given</a:t>
            </a:r>
            <a:r>
              <a:rPr lang="en-US" dirty="0" smtClean="0"/>
              <a:t>: a graph </a:t>
            </a:r>
            <a:r>
              <a:rPr lang="en-US" i="1" dirty="0" smtClean="0"/>
              <a:t>A</a:t>
            </a:r>
            <a:r>
              <a:rPr lang="en-US" dirty="0" smtClean="0"/>
              <a:t>, virus prop model and budget </a:t>
            </a:r>
            <a:r>
              <a:rPr lang="en-US" i="1" dirty="0" smtClean="0"/>
              <a:t>k</a:t>
            </a:r>
            <a:r>
              <a:rPr lang="en-US" dirty="0" smtClean="0"/>
              <a:t>; </a:t>
            </a:r>
          </a:p>
          <a:p>
            <a:pPr lvl="1"/>
            <a:r>
              <a:rPr lang="en-US" b="1" dirty="0" smtClean="0"/>
              <a:t>Find</a:t>
            </a:r>
            <a:r>
              <a:rPr lang="en-US" dirty="0" smtClean="0"/>
              <a:t>: </a:t>
            </a:r>
            <a:r>
              <a:rPr lang="en-US" i="1" dirty="0" smtClean="0"/>
              <a:t>k</a:t>
            </a:r>
            <a:r>
              <a:rPr lang="en-US" dirty="0" smtClean="0"/>
              <a:t> ‘best’ nodes for immunization.</a:t>
            </a:r>
          </a:p>
          <a:p>
            <a:endParaRPr lang="en-US" sz="3600" dirty="0" smtClean="0"/>
          </a:p>
          <a:p>
            <a:r>
              <a:rPr lang="en-US" sz="3600" dirty="0" smtClean="0"/>
              <a:t>Our Contributions</a:t>
            </a:r>
          </a:p>
          <a:p>
            <a:pPr lvl="1"/>
            <a:r>
              <a:rPr lang="en-US" sz="2800" dirty="0" smtClean="0"/>
              <a:t>Measure (‘shield-value’) :  Approx Eigen-Drop</a:t>
            </a:r>
          </a:p>
          <a:p>
            <a:pPr lvl="1"/>
            <a:r>
              <a:rPr lang="en-US" sz="3200" dirty="0" smtClean="0"/>
              <a:t>Algorithm:  Scalable &amp; Near-optimal</a:t>
            </a:r>
          </a:p>
          <a:p>
            <a:pPr lvl="1"/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Immunization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09800" y="3886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34</a:t>
            </a:r>
          </a:p>
        </p:txBody>
      </p:sp>
      <p:sp>
        <p:nvSpPr>
          <p:cNvPr id="6" name="Oval 5"/>
          <p:cNvSpPr/>
          <p:nvPr/>
        </p:nvSpPr>
        <p:spPr>
          <a:xfrm>
            <a:off x="1828800" y="4648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33</a:t>
            </a:r>
          </a:p>
        </p:txBody>
      </p:sp>
      <p:sp>
        <p:nvSpPr>
          <p:cNvPr id="7" name="Oval 6"/>
          <p:cNvSpPr/>
          <p:nvPr/>
        </p:nvSpPr>
        <p:spPr>
          <a:xfrm>
            <a:off x="1828800" y="29718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8" name="Oval 7"/>
          <p:cNvSpPr/>
          <p:nvPr/>
        </p:nvSpPr>
        <p:spPr>
          <a:xfrm>
            <a:off x="990600" y="32004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9" name="Oval 8"/>
          <p:cNvSpPr/>
          <p:nvPr/>
        </p:nvSpPr>
        <p:spPr>
          <a:xfrm>
            <a:off x="457200" y="36576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10" name="Oval 9"/>
          <p:cNvSpPr/>
          <p:nvPr/>
        </p:nvSpPr>
        <p:spPr>
          <a:xfrm>
            <a:off x="228600" y="44196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11" name="Oval 10"/>
          <p:cNvSpPr/>
          <p:nvPr/>
        </p:nvSpPr>
        <p:spPr>
          <a:xfrm>
            <a:off x="334963" y="51054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29</a:t>
            </a:r>
          </a:p>
        </p:txBody>
      </p:sp>
      <p:sp>
        <p:nvSpPr>
          <p:cNvPr id="12" name="Oval 11"/>
          <p:cNvSpPr/>
          <p:nvPr/>
        </p:nvSpPr>
        <p:spPr>
          <a:xfrm>
            <a:off x="762000" y="56388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13" name="Oval 12"/>
          <p:cNvSpPr/>
          <p:nvPr/>
        </p:nvSpPr>
        <p:spPr>
          <a:xfrm>
            <a:off x="1706563" y="60499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4" name="Oval 13"/>
          <p:cNvSpPr/>
          <p:nvPr/>
        </p:nvSpPr>
        <p:spPr>
          <a:xfrm>
            <a:off x="2438400" y="60198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15" name="Oval 14"/>
          <p:cNvSpPr/>
          <p:nvPr/>
        </p:nvSpPr>
        <p:spPr>
          <a:xfrm>
            <a:off x="2590800" y="30480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16" name="Oval 15"/>
          <p:cNvSpPr/>
          <p:nvPr/>
        </p:nvSpPr>
        <p:spPr>
          <a:xfrm>
            <a:off x="3352800" y="33528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7" name="Oval 16"/>
          <p:cNvSpPr/>
          <p:nvPr/>
        </p:nvSpPr>
        <p:spPr>
          <a:xfrm>
            <a:off x="3810000" y="3886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8" name="Oval 17"/>
          <p:cNvSpPr/>
          <p:nvPr/>
        </p:nvSpPr>
        <p:spPr>
          <a:xfrm>
            <a:off x="3886200" y="48006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9" name="Oval 18"/>
          <p:cNvSpPr/>
          <p:nvPr/>
        </p:nvSpPr>
        <p:spPr>
          <a:xfrm>
            <a:off x="3581400" y="5410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Oval 19"/>
          <p:cNvSpPr/>
          <p:nvPr/>
        </p:nvSpPr>
        <p:spPr>
          <a:xfrm>
            <a:off x="3048000" y="5791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21" name="Oval 20"/>
          <p:cNvSpPr/>
          <p:nvPr/>
        </p:nvSpPr>
        <p:spPr>
          <a:xfrm>
            <a:off x="2239963" y="23161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22" name="Oval 21"/>
          <p:cNvSpPr/>
          <p:nvPr/>
        </p:nvSpPr>
        <p:spPr>
          <a:xfrm>
            <a:off x="3001963" y="23923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23" name="Oval 22"/>
          <p:cNvSpPr/>
          <p:nvPr/>
        </p:nvSpPr>
        <p:spPr>
          <a:xfrm>
            <a:off x="6308725" y="2620963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4" name="Oval 23"/>
          <p:cNvSpPr/>
          <p:nvPr/>
        </p:nvSpPr>
        <p:spPr>
          <a:xfrm>
            <a:off x="6858000" y="3001963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25" name="Oval 24"/>
          <p:cNvSpPr/>
          <p:nvPr/>
        </p:nvSpPr>
        <p:spPr>
          <a:xfrm>
            <a:off x="7680325" y="27432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26" name="Oval 25"/>
          <p:cNvSpPr/>
          <p:nvPr/>
        </p:nvSpPr>
        <p:spPr>
          <a:xfrm>
            <a:off x="7299325" y="24384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27" name="Oval 26"/>
          <p:cNvSpPr/>
          <p:nvPr/>
        </p:nvSpPr>
        <p:spPr>
          <a:xfrm>
            <a:off x="7954963" y="22098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8" name="Oval 27"/>
          <p:cNvSpPr/>
          <p:nvPr/>
        </p:nvSpPr>
        <p:spPr>
          <a:xfrm>
            <a:off x="6583363" y="40687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9" name="Oval 28"/>
          <p:cNvSpPr/>
          <p:nvPr/>
        </p:nvSpPr>
        <p:spPr>
          <a:xfrm>
            <a:off x="7726363" y="35814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0" name="Oval 29"/>
          <p:cNvSpPr/>
          <p:nvPr/>
        </p:nvSpPr>
        <p:spPr>
          <a:xfrm>
            <a:off x="4983163" y="39163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1" name="Oval 30"/>
          <p:cNvSpPr/>
          <p:nvPr/>
        </p:nvSpPr>
        <p:spPr>
          <a:xfrm>
            <a:off x="5821363" y="32305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32" name="Oval 31"/>
          <p:cNvSpPr/>
          <p:nvPr/>
        </p:nvSpPr>
        <p:spPr>
          <a:xfrm>
            <a:off x="4983163" y="52117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5973763" y="4343400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6096000" y="5516563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5" name="Oval 34"/>
          <p:cNvSpPr/>
          <p:nvPr/>
        </p:nvSpPr>
        <p:spPr>
          <a:xfrm>
            <a:off x="6858000" y="5668963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6" name="Oval 35"/>
          <p:cNvSpPr/>
          <p:nvPr/>
        </p:nvSpPr>
        <p:spPr>
          <a:xfrm>
            <a:off x="7467600" y="5181600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7" name="Oval 36"/>
          <p:cNvSpPr/>
          <p:nvPr/>
        </p:nvSpPr>
        <p:spPr>
          <a:xfrm>
            <a:off x="7650163" y="44497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38" name="Straight Connector 37"/>
          <p:cNvCxnSpPr>
            <a:stCxn id="6" idx="0"/>
            <a:endCxn id="5" idx="3"/>
          </p:cNvCxnSpPr>
          <p:nvPr/>
        </p:nvCxnSpPr>
        <p:spPr bwMode="auto">
          <a:xfrm rot="5400000" flipH="1" flipV="1">
            <a:off x="1843088" y="4241800"/>
            <a:ext cx="528637" cy="284163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3" idx="0"/>
            <a:endCxn id="6" idx="4"/>
          </p:cNvCxnSpPr>
          <p:nvPr/>
        </p:nvCxnSpPr>
        <p:spPr bwMode="auto">
          <a:xfrm rot="5400000" flipH="1" flipV="1">
            <a:off x="1341437" y="5426076"/>
            <a:ext cx="1127125" cy="1206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4" idx="0"/>
            <a:endCxn id="5" idx="4"/>
          </p:cNvCxnSpPr>
          <p:nvPr/>
        </p:nvCxnSpPr>
        <p:spPr bwMode="auto">
          <a:xfrm rot="16200000" flipV="1">
            <a:off x="1531144" y="4976019"/>
            <a:ext cx="1858962" cy="2286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4" idx="0"/>
            <a:endCxn id="6" idx="4"/>
          </p:cNvCxnSpPr>
          <p:nvPr/>
        </p:nvCxnSpPr>
        <p:spPr bwMode="auto">
          <a:xfrm rot="16200000" flipV="1">
            <a:off x="1721644" y="5166519"/>
            <a:ext cx="1096962" cy="6096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2" idx="7"/>
            <a:endCxn id="5" idx="3"/>
          </p:cNvCxnSpPr>
          <p:nvPr/>
        </p:nvCxnSpPr>
        <p:spPr bwMode="auto">
          <a:xfrm rot="5400000" flipH="1" flipV="1">
            <a:off x="842963" y="4271963"/>
            <a:ext cx="1558925" cy="1254125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2" idx="7"/>
            <a:endCxn id="6" idx="3"/>
          </p:cNvCxnSpPr>
          <p:nvPr/>
        </p:nvCxnSpPr>
        <p:spPr bwMode="auto">
          <a:xfrm rot="5400000" flipH="1" flipV="1">
            <a:off x="1033463" y="4843463"/>
            <a:ext cx="796925" cy="873125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6"/>
          </p:cNvCxnSpPr>
          <p:nvPr/>
        </p:nvCxnSpPr>
        <p:spPr bwMode="auto">
          <a:xfrm flipV="1">
            <a:off x="609600" y="4156075"/>
            <a:ext cx="1665288" cy="10858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1" idx="6"/>
            <a:endCxn id="6" idx="3"/>
          </p:cNvCxnSpPr>
          <p:nvPr/>
        </p:nvCxnSpPr>
        <p:spPr bwMode="auto">
          <a:xfrm flipV="1">
            <a:off x="609600" y="4881563"/>
            <a:ext cx="1258888" cy="360362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0" idx="6"/>
            <a:endCxn id="5" idx="3"/>
          </p:cNvCxnSpPr>
          <p:nvPr/>
        </p:nvCxnSpPr>
        <p:spPr bwMode="auto">
          <a:xfrm flipV="1">
            <a:off x="503238" y="4119563"/>
            <a:ext cx="1746250" cy="436562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6"/>
            <a:endCxn id="6" idx="3"/>
          </p:cNvCxnSpPr>
          <p:nvPr/>
        </p:nvCxnSpPr>
        <p:spPr bwMode="auto">
          <a:xfrm>
            <a:off x="503238" y="4556125"/>
            <a:ext cx="1365250" cy="32543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8" idx="5"/>
          </p:cNvCxnSpPr>
          <p:nvPr/>
        </p:nvCxnSpPr>
        <p:spPr bwMode="auto">
          <a:xfrm rot="16200000" flipH="1">
            <a:off x="1391444" y="3266282"/>
            <a:ext cx="681037" cy="10160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8" idx="5"/>
            <a:endCxn id="6" idx="0"/>
          </p:cNvCxnSpPr>
          <p:nvPr/>
        </p:nvCxnSpPr>
        <p:spPr bwMode="auto">
          <a:xfrm rot="16200000" flipH="1">
            <a:off x="987425" y="3670301"/>
            <a:ext cx="1214437" cy="741362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7" idx="4"/>
            <a:endCxn id="5" idx="3"/>
          </p:cNvCxnSpPr>
          <p:nvPr/>
        </p:nvCxnSpPr>
        <p:spPr bwMode="auto">
          <a:xfrm rot="16200000" flipH="1">
            <a:off x="1670844" y="3540919"/>
            <a:ext cx="873125" cy="284163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7" idx="4"/>
            <a:endCxn id="8" idx="6"/>
          </p:cNvCxnSpPr>
          <p:nvPr/>
        </p:nvCxnSpPr>
        <p:spPr bwMode="auto">
          <a:xfrm rot="5400000">
            <a:off x="1570038" y="2941638"/>
            <a:ext cx="90487" cy="7000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5" idx="2"/>
            <a:endCxn id="7" idx="6"/>
          </p:cNvCxnSpPr>
          <p:nvPr/>
        </p:nvCxnSpPr>
        <p:spPr bwMode="auto">
          <a:xfrm rot="10800000">
            <a:off x="2103438" y="3108325"/>
            <a:ext cx="487362" cy="762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8" idx="3"/>
            <a:endCxn id="9" idx="7"/>
          </p:cNvCxnSpPr>
          <p:nvPr/>
        </p:nvCxnSpPr>
        <p:spPr bwMode="auto">
          <a:xfrm rot="5400000">
            <a:off x="728663" y="3395663"/>
            <a:ext cx="263525" cy="3397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9" idx="6"/>
            <a:endCxn id="5" idx="3"/>
          </p:cNvCxnSpPr>
          <p:nvPr/>
        </p:nvCxnSpPr>
        <p:spPr bwMode="auto">
          <a:xfrm>
            <a:off x="731838" y="3794125"/>
            <a:ext cx="1517650" cy="32543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4"/>
            <a:endCxn id="6" idx="0"/>
          </p:cNvCxnSpPr>
          <p:nvPr/>
        </p:nvCxnSpPr>
        <p:spPr bwMode="auto">
          <a:xfrm rot="5400000">
            <a:off x="1264444" y="3947319"/>
            <a:ext cx="1403350" cy="158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1"/>
            <a:endCxn id="15" idx="6"/>
          </p:cNvCxnSpPr>
          <p:nvPr/>
        </p:nvCxnSpPr>
        <p:spPr bwMode="auto">
          <a:xfrm rot="16200000" flipV="1">
            <a:off x="3024981" y="3024982"/>
            <a:ext cx="207963" cy="5270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7" idx="1"/>
            <a:endCxn id="16" idx="5"/>
          </p:cNvCxnSpPr>
          <p:nvPr/>
        </p:nvCxnSpPr>
        <p:spPr bwMode="auto">
          <a:xfrm rot="16200000" flipV="1">
            <a:off x="3548063" y="3624263"/>
            <a:ext cx="339725" cy="2635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0" idx="6"/>
            <a:endCxn id="19" idx="3"/>
          </p:cNvCxnSpPr>
          <p:nvPr/>
        </p:nvCxnSpPr>
        <p:spPr bwMode="auto">
          <a:xfrm flipV="1">
            <a:off x="3322638" y="5643563"/>
            <a:ext cx="298450" cy="28416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2" idx="2"/>
            <a:endCxn id="21" idx="6"/>
          </p:cNvCxnSpPr>
          <p:nvPr/>
        </p:nvCxnSpPr>
        <p:spPr bwMode="auto">
          <a:xfrm rot="10800000">
            <a:off x="2514600" y="2454275"/>
            <a:ext cx="487363" cy="762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6" idx="1"/>
            <a:endCxn id="21" idx="6"/>
          </p:cNvCxnSpPr>
          <p:nvPr/>
        </p:nvCxnSpPr>
        <p:spPr bwMode="auto">
          <a:xfrm rot="16200000" flipV="1">
            <a:off x="2484437" y="2484438"/>
            <a:ext cx="938213" cy="87788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7" idx="7"/>
            <a:endCxn id="21" idx="4"/>
          </p:cNvCxnSpPr>
          <p:nvPr/>
        </p:nvCxnSpPr>
        <p:spPr bwMode="auto">
          <a:xfrm rot="5400000" flipH="1" flipV="1">
            <a:off x="2009775" y="2643188"/>
            <a:ext cx="420688" cy="31591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5" idx="7"/>
            <a:endCxn id="22" idx="4"/>
          </p:cNvCxnSpPr>
          <p:nvPr/>
        </p:nvCxnSpPr>
        <p:spPr bwMode="auto">
          <a:xfrm rot="5400000" flipH="1" flipV="1">
            <a:off x="2771775" y="2719388"/>
            <a:ext cx="420688" cy="31591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6" idx="1"/>
            <a:endCxn id="22" idx="4"/>
          </p:cNvCxnSpPr>
          <p:nvPr/>
        </p:nvCxnSpPr>
        <p:spPr bwMode="auto">
          <a:xfrm rot="16200000" flipV="1">
            <a:off x="2903538" y="2903537"/>
            <a:ext cx="725488" cy="2524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0" idx="0"/>
            <a:endCxn id="5" idx="4"/>
          </p:cNvCxnSpPr>
          <p:nvPr/>
        </p:nvCxnSpPr>
        <p:spPr bwMode="auto">
          <a:xfrm rot="16200000" flipV="1">
            <a:off x="1950244" y="4556919"/>
            <a:ext cx="1630362" cy="8382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5" idx="6"/>
          </p:cNvCxnSpPr>
          <p:nvPr/>
        </p:nvCxnSpPr>
        <p:spPr bwMode="auto">
          <a:xfrm rot="16200000" flipV="1">
            <a:off x="2339181" y="4167982"/>
            <a:ext cx="1427163" cy="11366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8" idx="2"/>
            <a:endCxn id="5" idx="6"/>
          </p:cNvCxnSpPr>
          <p:nvPr/>
        </p:nvCxnSpPr>
        <p:spPr bwMode="auto">
          <a:xfrm rot="10800000">
            <a:off x="2484438" y="4022725"/>
            <a:ext cx="1401762" cy="9144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7" idx="2"/>
            <a:endCxn id="5" idx="6"/>
          </p:cNvCxnSpPr>
          <p:nvPr/>
        </p:nvCxnSpPr>
        <p:spPr bwMode="auto">
          <a:xfrm rot="10800000">
            <a:off x="2484438" y="4022725"/>
            <a:ext cx="1325562" cy="158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6" idx="3"/>
            <a:endCxn id="5" idx="6"/>
          </p:cNvCxnSpPr>
          <p:nvPr/>
        </p:nvCxnSpPr>
        <p:spPr bwMode="auto">
          <a:xfrm rot="5400000">
            <a:off x="2720182" y="3350419"/>
            <a:ext cx="436562" cy="9080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33" idx="2"/>
            <a:endCxn id="5" idx="6"/>
          </p:cNvCxnSpPr>
          <p:nvPr/>
        </p:nvCxnSpPr>
        <p:spPr bwMode="auto">
          <a:xfrm rot="10800000">
            <a:off x="2484438" y="4022725"/>
            <a:ext cx="3489325" cy="4572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20" idx="0"/>
            <a:endCxn id="6" idx="6"/>
          </p:cNvCxnSpPr>
          <p:nvPr/>
        </p:nvCxnSpPr>
        <p:spPr bwMode="auto">
          <a:xfrm rot="16200000" flipV="1">
            <a:off x="2140744" y="4747419"/>
            <a:ext cx="1006475" cy="1081087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9" idx="1"/>
            <a:endCxn id="6" idx="6"/>
          </p:cNvCxnSpPr>
          <p:nvPr/>
        </p:nvCxnSpPr>
        <p:spPr bwMode="auto">
          <a:xfrm rot="16200000" flipV="1">
            <a:off x="2529681" y="4358482"/>
            <a:ext cx="665163" cy="15176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0" idx="2"/>
            <a:endCxn id="6" idx="6"/>
          </p:cNvCxnSpPr>
          <p:nvPr/>
        </p:nvCxnSpPr>
        <p:spPr bwMode="auto">
          <a:xfrm rot="10800000" flipV="1">
            <a:off x="2103438" y="4054475"/>
            <a:ext cx="2879725" cy="7302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6" idx="3"/>
            <a:endCxn id="6" idx="6"/>
          </p:cNvCxnSpPr>
          <p:nvPr/>
        </p:nvCxnSpPr>
        <p:spPr bwMode="auto">
          <a:xfrm rot="5400000">
            <a:off x="2148682" y="3540919"/>
            <a:ext cx="1198562" cy="12890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0"/>
            <a:endCxn id="5" idx="4"/>
          </p:cNvCxnSpPr>
          <p:nvPr/>
        </p:nvCxnSpPr>
        <p:spPr bwMode="auto">
          <a:xfrm rot="5400000" flipH="1" flipV="1">
            <a:off x="1150937" y="4854576"/>
            <a:ext cx="1889125" cy="5016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31" idx="2"/>
            <a:endCxn id="5" idx="6"/>
          </p:cNvCxnSpPr>
          <p:nvPr/>
        </p:nvCxnSpPr>
        <p:spPr bwMode="auto">
          <a:xfrm rot="10800000" flipV="1">
            <a:off x="2484438" y="3368675"/>
            <a:ext cx="3336925" cy="6540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0" idx="4"/>
            <a:endCxn id="19" idx="6"/>
          </p:cNvCxnSpPr>
          <p:nvPr/>
        </p:nvCxnSpPr>
        <p:spPr bwMode="auto">
          <a:xfrm rot="5400000">
            <a:off x="3810794" y="4236244"/>
            <a:ext cx="1355725" cy="1265237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30" idx="4"/>
            <a:endCxn id="18" idx="7"/>
          </p:cNvCxnSpPr>
          <p:nvPr/>
        </p:nvCxnSpPr>
        <p:spPr bwMode="auto">
          <a:xfrm rot="5400000">
            <a:off x="4295775" y="4014788"/>
            <a:ext cx="649288" cy="1001712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30" idx="2"/>
            <a:endCxn id="17" idx="6"/>
          </p:cNvCxnSpPr>
          <p:nvPr/>
        </p:nvCxnSpPr>
        <p:spPr bwMode="auto">
          <a:xfrm rot="10800000">
            <a:off x="4084638" y="4022725"/>
            <a:ext cx="898525" cy="317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30" idx="2"/>
            <a:endCxn id="16" idx="6"/>
          </p:cNvCxnSpPr>
          <p:nvPr/>
        </p:nvCxnSpPr>
        <p:spPr bwMode="auto">
          <a:xfrm rot="10800000">
            <a:off x="3627438" y="3489325"/>
            <a:ext cx="1355725" cy="5651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28" idx="1"/>
            <a:endCxn id="31" idx="5"/>
          </p:cNvCxnSpPr>
          <p:nvPr/>
        </p:nvCxnSpPr>
        <p:spPr bwMode="auto">
          <a:xfrm rot="16200000" flipV="1">
            <a:off x="6018213" y="3503613"/>
            <a:ext cx="644525" cy="568325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28" idx="1"/>
            <a:endCxn id="16" idx="6"/>
          </p:cNvCxnSpPr>
          <p:nvPr/>
        </p:nvCxnSpPr>
        <p:spPr bwMode="auto">
          <a:xfrm rot="16200000" flipV="1">
            <a:off x="4815681" y="2301082"/>
            <a:ext cx="620713" cy="29972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33" idx="2"/>
            <a:endCxn id="19" idx="6"/>
          </p:cNvCxnSpPr>
          <p:nvPr/>
        </p:nvCxnSpPr>
        <p:spPr bwMode="auto">
          <a:xfrm rot="10800000" flipV="1">
            <a:off x="3856038" y="4479925"/>
            <a:ext cx="2117725" cy="10668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2" idx="3"/>
            <a:endCxn id="20" idx="6"/>
          </p:cNvCxnSpPr>
          <p:nvPr/>
        </p:nvCxnSpPr>
        <p:spPr bwMode="auto">
          <a:xfrm rot="5400000">
            <a:off x="3933032" y="4836319"/>
            <a:ext cx="481012" cy="17018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32" idx="0"/>
            <a:endCxn id="31" idx="4"/>
          </p:cNvCxnSpPr>
          <p:nvPr/>
        </p:nvCxnSpPr>
        <p:spPr bwMode="auto">
          <a:xfrm rot="5400000" flipH="1" flipV="1">
            <a:off x="4687093" y="3939382"/>
            <a:ext cx="1706563" cy="8382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24" idx="1"/>
            <a:endCxn id="23" idx="5"/>
          </p:cNvCxnSpPr>
          <p:nvPr/>
        </p:nvCxnSpPr>
        <p:spPr bwMode="auto">
          <a:xfrm rot="16200000" flipV="1">
            <a:off x="6627019" y="2772569"/>
            <a:ext cx="187325" cy="3540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5" idx="3"/>
            <a:endCxn id="24" idx="6"/>
          </p:cNvCxnSpPr>
          <p:nvPr/>
        </p:nvCxnSpPr>
        <p:spPr bwMode="auto">
          <a:xfrm rot="5400000">
            <a:off x="7345363" y="2763838"/>
            <a:ext cx="163512" cy="58896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27" idx="4"/>
            <a:endCxn id="25" idx="7"/>
          </p:cNvCxnSpPr>
          <p:nvPr/>
        </p:nvCxnSpPr>
        <p:spPr bwMode="auto">
          <a:xfrm rot="5400000">
            <a:off x="7854950" y="2544763"/>
            <a:ext cx="298450" cy="177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27" idx="4"/>
            <a:endCxn id="26" idx="6"/>
          </p:cNvCxnSpPr>
          <p:nvPr/>
        </p:nvCxnSpPr>
        <p:spPr bwMode="auto">
          <a:xfrm rot="5400000">
            <a:off x="7788275" y="2270126"/>
            <a:ext cx="90487" cy="51911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5" idx="1"/>
            <a:endCxn id="26" idx="5"/>
          </p:cNvCxnSpPr>
          <p:nvPr/>
        </p:nvCxnSpPr>
        <p:spPr bwMode="auto">
          <a:xfrm rot="16200000" flipV="1">
            <a:off x="7572375" y="2633663"/>
            <a:ext cx="111125" cy="1873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26" idx="2"/>
            <a:endCxn id="23" idx="6"/>
          </p:cNvCxnSpPr>
          <p:nvPr/>
        </p:nvCxnSpPr>
        <p:spPr bwMode="auto">
          <a:xfrm rot="10800000" flipV="1">
            <a:off x="6583363" y="2574925"/>
            <a:ext cx="715962" cy="1841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26" idx="4"/>
            <a:endCxn id="28" idx="7"/>
          </p:cNvCxnSpPr>
          <p:nvPr/>
        </p:nvCxnSpPr>
        <p:spPr bwMode="auto">
          <a:xfrm rot="5400000">
            <a:off x="6429376" y="3101975"/>
            <a:ext cx="1397000" cy="619125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5" idx="4"/>
            <a:endCxn id="28" idx="7"/>
          </p:cNvCxnSpPr>
          <p:nvPr/>
        </p:nvCxnSpPr>
        <p:spPr bwMode="auto">
          <a:xfrm rot="5400000">
            <a:off x="6772276" y="3063875"/>
            <a:ext cx="1092200" cy="1000125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23" idx="4"/>
            <a:endCxn id="28" idx="0"/>
          </p:cNvCxnSpPr>
          <p:nvPr/>
        </p:nvCxnSpPr>
        <p:spPr bwMode="auto">
          <a:xfrm rot="16200000" flipH="1">
            <a:off x="5997575" y="3344863"/>
            <a:ext cx="1173163" cy="274637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29" idx="3"/>
            <a:endCxn id="28" idx="6"/>
          </p:cNvCxnSpPr>
          <p:nvPr/>
        </p:nvCxnSpPr>
        <p:spPr bwMode="auto">
          <a:xfrm rot="5400000">
            <a:off x="7116763" y="3556000"/>
            <a:ext cx="392112" cy="90963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37" idx="2"/>
            <a:endCxn id="28" idx="6"/>
          </p:cNvCxnSpPr>
          <p:nvPr/>
        </p:nvCxnSpPr>
        <p:spPr bwMode="auto">
          <a:xfrm rot="10800000">
            <a:off x="6858000" y="4206875"/>
            <a:ext cx="792163" cy="3810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37" idx="2"/>
            <a:endCxn id="32" idx="6"/>
          </p:cNvCxnSpPr>
          <p:nvPr/>
        </p:nvCxnSpPr>
        <p:spPr bwMode="auto">
          <a:xfrm rot="10800000" flipV="1">
            <a:off x="5257800" y="4587875"/>
            <a:ext cx="2392363" cy="7620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36" idx="1"/>
            <a:endCxn id="28" idx="4"/>
          </p:cNvCxnSpPr>
          <p:nvPr/>
        </p:nvCxnSpPr>
        <p:spPr bwMode="auto">
          <a:xfrm rot="16200000" flipV="1">
            <a:off x="6675438" y="4389437"/>
            <a:ext cx="877888" cy="785813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36" idx="1"/>
            <a:endCxn id="32" idx="6"/>
          </p:cNvCxnSpPr>
          <p:nvPr/>
        </p:nvCxnSpPr>
        <p:spPr bwMode="auto">
          <a:xfrm rot="16200000" flipH="1" flipV="1">
            <a:off x="6318250" y="4160838"/>
            <a:ext cx="128587" cy="224948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35" idx="1"/>
            <a:endCxn id="34" idx="5"/>
          </p:cNvCxnSpPr>
          <p:nvPr/>
        </p:nvCxnSpPr>
        <p:spPr bwMode="auto">
          <a:xfrm rot="16200000" flipH="1" flipV="1">
            <a:off x="6592888" y="5446713"/>
            <a:ext cx="41275" cy="5683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35" idx="1"/>
            <a:endCxn id="28" idx="4"/>
          </p:cNvCxnSpPr>
          <p:nvPr/>
        </p:nvCxnSpPr>
        <p:spPr bwMode="auto">
          <a:xfrm rot="16200000" flipV="1">
            <a:off x="6126163" y="4938712"/>
            <a:ext cx="1366838" cy="176213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6888163" y="4906963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02" name="Straight Connector 101"/>
          <p:cNvCxnSpPr>
            <a:stCxn id="101" idx="3"/>
            <a:endCxn id="34" idx="7"/>
          </p:cNvCxnSpPr>
          <p:nvPr/>
        </p:nvCxnSpPr>
        <p:spPr bwMode="auto">
          <a:xfrm rot="5400000">
            <a:off x="6421438" y="5049838"/>
            <a:ext cx="415925" cy="6000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28" idx="4"/>
            <a:endCxn id="34" idx="0"/>
          </p:cNvCxnSpPr>
          <p:nvPr/>
        </p:nvCxnSpPr>
        <p:spPr bwMode="auto">
          <a:xfrm rot="5400000">
            <a:off x="5890418" y="4685507"/>
            <a:ext cx="1173163" cy="4889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32" idx="6"/>
            <a:endCxn id="34" idx="2"/>
          </p:cNvCxnSpPr>
          <p:nvPr/>
        </p:nvCxnSpPr>
        <p:spPr bwMode="auto">
          <a:xfrm>
            <a:off x="5257800" y="5349875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33" idx="4"/>
            <a:endCxn id="34" idx="0"/>
          </p:cNvCxnSpPr>
          <p:nvPr/>
        </p:nvCxnSpPr>
        <p:spPr bwMode="auto">
          <a:xfrm rot="16200000" flipH="1">
            <a:off x="5722937" y="5006976"/>
            <a:ext cx="898525" cy="12065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30" idx="4"/>
            <a:endCxn id="34" idx="1"/>
          </p:cNvCxnSpPr>
          <p:nvPr/>
        </p:nvCxnSpPr>
        <p:spPr bwMode="auto">
          <a:xfrm rot="16200000" flipH="1">
            <a:off x="4945063" y="4367212"/>
            <a:ext cx="1366838" cy="1014413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33" idx="6"/>
            <a:endCxn id="28" idx="3"/>
          </p:cNvCxnSpPr>
          <p:nvPr/>
        </p:nvCxnSpPr>
        <p:spPr bwMode="auto">
          <a:xfrm flipV="1">
            <a:off x="6248400" y="4303713"/>
            <a:ext cx="376238" cy="176212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32" idx="7"/>
            <a:endCxn id="33" idx="3"/>
          </p:cNvCxnSpPr>
          <p:nvPr/>
        </p:nvCxnSpPr>
        <p:spPr bwMode="auto">
          <a:xfrm rot="5400000" flipH="1" flipV="1">
            <a:off x="5278438" y="4516438"/>
            <a:ext cx="676275" cy="796925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8" idx="4"/>
            <a:endCxn id="32" idx="6"/>
          </p:cNvCxnSpPr>
          <p:nvPr/>
        </p:nvCxnSpPr>
        <p:spPr bwMode="auto">
          <a:xfrm rot="5400000">
            <a:off x="5486400" y="4114800"/>
            <a:ext cx="1006475" cy="1463675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1" idx="2"/>
          </p:cNvCxnSpPr>
          <p:nvPr/>
        </p:nvCxnSpPr>
        <p:spPr bwMode="auto">
          <a:xfrm rot="10800000" flipV="1">
            <a:off x="5562600" y="5045075"/>
            <a:ext cx="1325563" cy="2889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32" idx="0"/>
            <a:endCxn id="30" idx="4"/>
          </p:cNvCxnSpPr>
          <p:nvPr/>
        </p:nvCxnSpPr>
        <p:spPr bwMode="auto">
          <a:xfrm rot="5400000" flipH="1" flipV="1">
            <a:off x="4610101" y="4702175"/>
            <a:ext cx="1020762" cy="1587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154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2133603" y="3375977"/>
            <a:ext cx="377189" cy="480060"/>
          </a:xfrm>
          <a:prstGeom prst="rect">
            <a:avLst/>
          </a:prstGeom>
          <a:noFill/>
        </p:spPr>
      </p:pic>
      <p:pic>
        <p:nvPicPr>
          <p:cNvPr id="118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6781803" y="2484437"/>
            <a:ext cx="377189" cy="480060"/>
          </a:xfrm>
          <a:prstGeom prst="rect">
            <a:avLst/>
          </a:prstGeom>
          <a:noFill/>
        </p:spPr>
      </p:pic>
      <p:pic>
        <p:nvPicPr>
          <p:cNvPr id="119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4956811" y="5456237"/>
            <a:ext cx="377189" cy="480060"/>
          </a:xfrm>
          <a:prstGeom prst="rect">
            <a:avLst/>
          </a:prstGeom>
          <a:noFill/>
        </p:spPr>
      </p:pic>
      <p:pic>
        <p:nvPicPr>
          <p:cNvPr id="120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3352803" y="2179645"/>
            <a:ext cx="377189" cy="480060"/>
          </a:xfrm>
          <a:prstGeom prst="rect">
            <a:avLst/>
          </a:prstGeom>
          <a:noFill/>
        </p:spPr>
      </p:pic>
      <p:pic>
        <p:nvPicPr>
          <p:cNvPr id="121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384811" y="3147377"/>
            <a:ext cx="377189" cy="480060"/>
          </a:xfrm>
          <a:prstGeom prst="rect">
            <a:avLst/>
          </a:prstGeom>
          <a:noFill/>
        </p:spPr>
      </p:pic>
      <p:pic>
        <p:nvPicPr>
          <p:cNvPr id="122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7928611" y="1699577"/>
            <a:ext cx="377189" cy="480060"/>
          </a:xfrm>
          <a:prstGeom prst="rect">
            <a:avLst/>
          </a:prstGeom>
          <a:noFill/>
        </p:spPr>
      </p:pic>
      <p:pic>
        <p:nvPicPr>
          <p:cNvPr id="123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1447800" y="5661977"/>
            <a:ext cx="377189" cy="480060"/>
          </a:xfrm>
          <a:prstGeom prst="rect">
            <a:avLst/>
          </a:prstGeom>
          <a:noFill/>
        </p:spPr>
      </p:pic>
      <p:pic>
        <p:nvPicPr>
          <p:cNvPr id="124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7777739" y="4999045"/>
            <a:ext cx="377189" cy="480060"/>
          </a:xfrm>
          <a:prstGeom prst="rect">
            <a:avLst/>
          </a:prstGeom>
          <a:noFill/>
        </p:spPr>
      </p:pic>
      <p:pic>
        <p:nvPicPr>
          <p:cNvPr id="125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8001003" y="3322645"/>
            <a:ext cx="377189" cy="480060"/>
          </a:xfrm>
          <a:prstGeom prst="rect">
            <a:avLst/>
          </a:prstGeom>
          <a:noFill/>
        </p:spPr>
      </p:pic>
      <p:pic>
        <p:nvPicPr>
          <p:cNvPr id="126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5720339" y="2690177"/>
            <a:ext cx="377189" cy="480060"/>
          </a:xfrm>
          <a:prstGeom prst="rect">
            <a:avLst/>
          </a:prstGeom>
          <a:noFill/>
        </p:spPr>
      </p:pic>
      <p:pic>
        <p:nvPicPr>
          <p:cNvPr id="127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1680211" y="2461577"/>
            <a:ext cx="377189" cy="480060"/>
          </a:xfrm>
          <a:prstGeom prst="rect">
            <a:avLst/>
          </a:prstGeom>
          <a:noFill/>
        </p:spPr>
      </p:pic>
      <p:pic>
        <p:nvPicPr>
          <p:cNvPr id="128" name="Picture 2" descr="http://t2.gstatic.com/images?q=tbn:DvSaKUuCMp_swM:http://newscoma.com/wp-content/uploads/2009/04/whooping-cough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26667" b="16000"/>
          <a:stretch>
            <a:fillRect/>
          </a:stretch>
        </p:blipFill>
        <p:spPr bwMode="auto">
          <a:xfrm>
            <a:off x="6019803" y="4976177"/>
            <a:ext cx="377189" cy="480060"/>
          </a:xfrm>
          <a:prstGeom prst="rect">
            <a:avLst/>
          </a:prstGeom>
          <a:noFill/>
        </p:spPr>
      </p:pic>
      <p:grpSp>
        <p:nvGrpSpPr>
          <p:cNvPr id="3" name="Group 130"/>
          <p:cNvGrpSpPr>
            <a:grpSpLocks noChangeAspect="1"/>
          </p:cNvGrpSpPr>
          <p:nvPr/>
        </p:nvGrpSpPr>
        <p:grpSpPr>
          <a:xfrm>
            <a:off x="1524000" y="4389437"/>
            <a:ext cx="318326" cy="338330"/>
            <a:chOff x="381000" y="304800"/>
            <a:chExt cx="816221" cy="867513"/>
          </a:xfrm>
        </p:grpSpPr>
        <p:pic>
          <p:nvPicPr>
            <p:cNvPr id="235526" name="Picture 6" descr="See full size image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/>
            <a:srcRect l="1655" t="4965"/>
            <a:stretch>
              <a:fillRect/>
            </a:stretch>
          </p:blipFill>
          <p:spPr bwMode="auto">
            <a:xfrm>
              <a:off x="457200" y="457200"/>
              <a:ext cx="740021" cy="715113"/>
            </a:xfrm>
            <a:prstGeom prst="rect">
              <a:avLst/>
            </a:prstGeom>
            <a:noFill/>
          </p:spPr>
        </p:pic>
        <p:sp>
          <p:nvSpPr>
            <p:cNvPr id="130" name="Rectangle 129"/>
            <p:cNvSpPr/>
            <p:nvPr/>
          </p:nvSpPr>
          <p:spPr>
            <a:xfrm>
              <a:off x="381000" y="304800"/>
              <a:ext cx="1524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31"/>
          <p:cNvGrpSpPr>
            <a:grpSpLocks noChangeAspect="1"/>
          </p:cNvGrpSpPr>
          <p:nvPr/>
        </p:nvGrpSpPr>
        <p:grpSpPr>
          <a:xfrm>
            <a:off x="2438400" y="3974907"/>
            <a:ext cx="318326" cy="338330"/>
            <a:chOff x="381000" y="304800"/>
            <a:chExt cx="816221" cy="867513"/>
          </a:xfrm>
        </p:grpSpPr>
        <p:pic>
          <p:nvPicPr>
            <p:cNvPr id="133" name="Picture 6" descr="See full size image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/>
            <a:srcRect l="1655" t="4965"/>
            <a:stretch>
              <a:fillRect/>
            </a:stretch>
          </p:blipFill>
          <p:spPr bwMode="auto">
            <a:xfrm>
              <a:off x="457200" y="457200"/>
              <a:ext cx="740021" cy="715113"/>
            </a:xfrm>
            <a:prstGeom prst="rect">
              <a:avLst/>
            </a:prstGeom>
            <a:noFill/>
          </p:spPr>
        </p:pic>
        <p:sp>
          <p:nvSpPr>
            <p:cNvPr id="134" name="Rectangle 133"/>
            <p:cNvSpPr/>
            <p:nvPr/>
          </p:nvSpPr>
          <p:spPr>
            <a:xfrm>
              <a:off x="381000" y="304800"/>
              <a:ext cx="1524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34"/>
          <p:cNvGrpSpPr>
            <a:grpSpLocks noChangeAspect="1"/>
          </p:cNvGrpSpPr>
          <p:nvPr/>
        </p:nvGrpSpPr>
        <p:grpSpPr>
          <a:xfrm>
            <a:off x="4953000" y="3551237"/>
            <a:ext cx="318326" cy="338330"/>
            <a:chOff x="381000" y="304800"/>
            <a:chExt cx="816221" cy="867513"/>
          </a:xfrm>
        </p:grpSpPr>
        <p:pic>
          <p:nvPicPr>
            <p:cNvPr id="136" name="Picture 6" descr="See full size image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/>
            <a:srcRect l="1655" t="4965"/>
            <a:stretch>
              <a:fillRect/>
            </a:stretch>
          </p:blipFill>
          <p:spPr bwMode="auto">
            <a:xfrm>
              <a:off x="457200" y="457200"/>
              <a:ext cx="740021" cy="715113"/>
            </a:xfrm>
            <a:prstGeom prst="rect">
              <a:avLst/>
            </a:prstGeom>
            <a:noFill/>
          </p:spPr>
        </p:pic>
        <p:sp>
          <p:nvSpPr>
            <p:cNvPr id="137" name="Rectangle 136"/>
            <p:cNvSpPr/>
            <p:nvPr/>
          </p:nvSpPr>
          <p:spPr>
            <a:xfrm>
              <a:off x="381000" y="304800"/>
              <a:ext cx="1524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" name="Group 137"/>
          <p:cNvGrpSpPr>
            <a:grpSpLocks noChangeAspect="1"/>
          </p:cNvGrpSpPr>
          <p:nvPr/>
        </p:nvGrpSpPr>
        <p:grpSpPr>
          <a:xfrm>
            <a:off x="5930074" y="3974907"/>
            <a:ext cx="318326" cy="338330"/>
            <a:chOff x="381000" y="304800"/>
            <a:chExt cx="816221" cy="867513"/>
          </a:xfrm>
        </p:grpSpPr>
        <p:pic>
          <p:nvPicPr>
            <p:cNvPr id="139" name="Picture 6" descr="See full size image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/>
            <a:srcRect l="1655" t="4965"/>
            <a:stretch>
              <a:fillRect/>
            </a:stretch>
          </p:blipFill>
          <p:spPr bwMode="auto">
            <a:xfrm>
              <a:off x="457200" y="457200"/>
              <a:ext cx="740021" cy="715113"/>
            </a:xfrm>
            <a:prstGeom prst="rect">
              <a:avLst/>
            </a:prstGeom>
            <a:noFill/>
          </p:spPr>
        </p:pic>
        <p:sp>
          <p:nvSpPr>
            <p:cNvPr id="140" name="Rectangle 139"/>
            <p:cNvSpPr/>
            <p:nvPr/>
          </p:nvSpPr>
          <p:spPr>
            <a:xfrm>
              <a:off x="381000" y="304800"/>
              <a:ext cx="1524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" name="Group 140"/>
          <p:cNvGrpSpPr>
            <a:grpSpLocks noChangeAspect="1"/>
          </p:cNvGrpSpPr>
          <p:nvPr/>
        </p:nvGrpSpPr>
        <p:grpSpPr>
          <a:xfrm>
            <a:off x="6553200" y="3703637"/>
            <a:ext cx="318326" cy="338330"/>
            <a:chOff x="381000" y="304800"/>
            <a:chExt cx="816221" cy="867513"/>
          </a:xfrm>
        </p:grpSpPr>
        <p:pic>
          <p:nvPicPr>
            <p:cNvPr id="142" name="Picture 6" descr="See full size image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/>
            <a:srcRect l="1655" t="4965"/>
            <a:stretch>
              <a:fillRect/>
            </a:stretch>
          </p:blipFill>
          <p:spPr bwMode="auto">
            <a:xfrm>
              <a:off x="457200" y="457200"/>
              <a:ext cx="740021" cy="715113"/>
            </a:xfrm>
            <a:prstGeom prst="rect">
              <a:avLst/>
            </a:prstGeom>
            <a:noFill/>
          </p:spPr>
        </p:pic>
        <p:sp>
          <p:nvSpPr>
            <p:cNvPr id="143" name="Rectangle 142"/>
            <p:cNvSpPr/>
            <p:nvPr/>
          </p:nvSpPr>
          <p:spPr>
            <a:xfrm>
              <a:off x="381000" y="304800"/>
              <a:ext cx="1524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" name="Group 143"/>
          <p:cNvGrpSpPr>
            <a:grpSpLocks noChangeAspect="1"/>
          </p:cNvGrpSpPr>
          <p:nvPr/>
        </p:nvGrpSpPr>
        <p:grpSpPr>
          <a:xfrm>
            <a:off x="4724400" y="4922837"/>
            <a:ext cx="318326" cy="338330"/>
            <a:chOff x="381000" y="304800"/>
            <a:chExt cx="816221" cy="867513"/>
          </a:xfrm>
        </p:grpSpPr>
        <p:pic>
          <p:nvPicPr>
            <p:cNvPr id="145" name="Picture 6" descr="See full size image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/>
            <a:srcRect l="1655" t="4965"/>
            <a:stretch>
              <a:fillRect/>
            </a:stretch>
          </p:blipFill>
          <p:spPr bwMode="auto">
            <a:xfrm>
              <a:off x="457200" y="457200"/>
              <a:ext cx="740021" cy="715113"/>
            </a:xfrm>
            <a:prstGeom prst="rect">
              <a:avLst/>
            </a:prstGeom>
            <a:noFill/>
          </p:spPr>
        </p:pic>
        <p:sp>
          <p:nvSpPr>
            <p:cNvPr id="146" name="Rectangle 145"/>
            <p:cNvSpPr/>
            <p:nvPr/>
          </p:nvSpPr>
          <p:spPr>
            <a:xfrm>
              <a:off x="381000" y="304800"/>
              <a:ext cx="1524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8" name="TextBox 147"/>
          <p:cNvSpPr txBox="1"/>
          <p:nvPr/>
        </p:nvSpPr>
        <p:spPr>
          <a:xfrm>
            <a:off x="0" y="6441757"/>
            <a:ext cx="9144000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</a:rPr>
              <a:t>SARS costs 700+ lives; $40+ </a:t>
            </a:r>
            <a:r>
              <a:rPr lang="en-US" sz="2600" dirty="0" err="1" smtClean="0">
                <a:solidFill>
                  <a:schemeClr val="bg1"/>
                </a:solidFill>
              </a:rPr>
              <a:t>Bn</a:t>
            </a:r>
            <a:r>
              <a:rPr lang="en-US" sz="2600" dirty="0" smtClean="0">
                <a:solidFill>
                  <a:schemeClr val="bg1"/>
                </a:solidFill>
              </a:rPr>
              <a:t>; H1N1 costs Mexico $2.3bn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0" y="1208782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b="1" dirty="0" smtClean="0"/>
              <a:t>Given</a:t>
            </a:r>
            <a:r>
              <a:rPr lang="en-US" sz="3000" dirty="0" smtClean="0"/>
              <a:t>: a graph </a:t>
            </a:r>
            <a:r>
              <a:rPr lang="en-US" sz="3000" i="1" dirty="0" smtClean="0"/>
              <a:t>A</a:t>
            </a:r>
            <a:r>
              <a:rPr lang="en-US" sz="3000" dirty="0" smtClean="0"/>
              <a:t>, virus prop model and budget </a:t>
            </a:r>
            <a:r>
              <a:rPr lang="en-US" sz="3000" i="1" dirty="0" smtClean="0"/>
              <a:t>k</a:t>
            </a:r>
            <a:r>
              <a:rPr lang="en-US" sz="3000" dirty="0" smtClean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en-US" sz="3000" b="1" dirty="0" smtClean="0"/>
              <a:t>Find</a:t>
            </a:r>
            <a:r>
              <a:rPr lang="en-US" sz="3000" dirty="0" smtClean="0"/>
              <a:t>: </a:t>
            </a:r>
            <a:r>
              <a:rPr lang="en-US" sz="3000" i="1" dirty="0" smtClean="0"/>
              <a:t>k</a:t>
            </a:r>
            <a:r>
              <a:rPr lang="en-US" sz="3000" dirty="0" smtClean="0"/>
              <a:t> ‘best’ nodes for immunization.</a:t>
            </a:r>
            <a:endParaRPr lang="en-US" sz="3000" dirty="0"/>
          </a:p>
        </p:txBody>
      </p:sp>
    </p:spTree>
  </p:cSld>
  <p:clrMapOvr>
    <a:masterClrMapping/>
  </p:clrMapOvr>
  <p:transition advTm="112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Given a graph </a:t>
            </a:r>
            <a:r>
              <a:rPr lang="en-US" sz="4000" i="1" dirty="0" smtClean="0"/>
              <a:t>A</a:t>
            </a:r>
            <a:r>
              <a:rPr lang="en-US" sz="4000" dirty="0" smtClean="0"/>
              <a:t>, and budget </a:t>
            </a:r>
            <a:r>
              <a:rPr lang="en-US" sz="4000" i="1" dirty="0" smtClean="0"/>
              <a:t>k</a:t>
            </a:r>
            <a:r>
              <a:rPr lang="en-US" sz="4000" dirty="0" smtClean="0"/>
              <a:t>,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</a:rPr>
              <a:t>Q1 (Measure):</a:t>
            </a:r>
            <a:r>
              <a:rPr lang="en-US" sz="3600" dirty="0" smtClean="0"/>
              <a:t> how to measure the `shield-value’ for a subset of nodes (</a:t>
            </a:r>
            <a:r>
              <a:rPr lang="en-US" sz="3600" i="1" dirty="0" smtClean="0"/>
              <a:t>S</a:t>
            </a:r>
            <a:r>
              <a:rPr lang="en-US" sz="3600" dirty="0" smtClean="0"/>
              <a:t>)?</a:t>
            </a:r>
          </a:p>
          <a:p>
            <a:pPr lvl="1"/>
            <a:endParaRPr lang="en-US" sz="1200" dirty="0" smtClean="0">
              <a:solidFill>
                <a:srgbClr val="C00000"/>
              </a:solidFill>
            </a:endParaRPr>
          </a:p>
          <a:p>
            <a:pPr lvl="1"/>
            <a:r>
              <a:rPr lang="en-US" sz="3600" dirty="0" smtClean="0">
                <a:solidFill>
                  <a:srgbClr val="C00000"/>
                </a:solidFill>
              </a:rPr>
              <a:t>Q2 (Algorithm): </a:t>
            </a:r>
            <a:r>
              <a:rPr lang="en-US" sz="3600" dirty="0" smtClean="0"/>
              <a:t>how to find a subset of </a:t>
            </a:r>
            <a:r>
              <a:rPr lang="en-US" sz="3600" i="1" dirty="0" smtClean="0"/>
              <a:t>k</a:t>
            </a:r>
            <a:r>
              <a:rPr lang="en-US" sz="3600" dirty="0" smtClean="0"/>
              <a:t> nodes with highest ‘shield-value’?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Motivation</a:t>
            </a:r>
          </a:p>
          <a:p>
            <a:r>
              <a:rPr lang="en-US" sz="3600" dirty="0" smtClean="0"/>
              <a:t>(Q1) ‘Shield-value’</a:t>
            </a:r>
          </a:p>
          <a:p>
            <a:r>
              <a:rPr lang="en-US" sz="3600" dirty="0" smtClean="0"/>
              <a:t>(Q2) </a:t>
            </a:r>
            <a:r>
              <a:rPr lang="en-US" sz="3600" i="1" dirty="0" err="1" smtClean="0"/>
              <a:t>Netshield</a:t>
            </a:r>
            <a:r>
              <a:rPr lang="en-US" sz="3600" dirty="0" smtClean="0"/>
              <a:t> Algorithm</a:t>
            </a:r>
          </a:p>
          <a:p>
            <a:r>
              <a:rPr lang="en-US" sz="3600" dirty="0" smtClean="0"/>
              <a:t>Experimental Results</a:t>
            </a:r>
          </a:p>
          <a:p>
            <a:r>
              <a:rPr lang="en-US" sz="3600" dirty="0" smtClean="0"/>
              <a:t>Conclusion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0" y="2362200"/>
            <a:ext cx="762000" cy="3810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381000"/>
            <a:ext cx="8929718" cy="1143000"/>
          </a:xfrm>
        </p:spPr>
        <p:txBody>
          <a:bodyPr lIns="91420" tIns="45711" rIns="91420" bIns="45711" anchor="t">
            <a:normAutofit fontScale="90000"/>
          </a:bodyPr>
          <a:lstStyle/>
          <a:p>
            <a:pPr marL="119063" algn="l" defTabSz="912813"/>
            <a:r>
              <a:rPr lang="en-US" dirty="0" smtClean="0"/>
              <a:t>Background: SIS Virus Model </a:t>
            </a:r>
            <a:r>
              <a:rPr lang="en-US" sz="2800" dirty="0" smtClean="0">
                <a:solidFill>
                  <a:schemeClr val="tx1"/>
                </a:solidFill>
              </a:rPr>
              <a:t>[</a:t>
            </a:r>
            <a:r>
              <a:rPr lang="en-US" sz="2800" dirty="0" err="1" smtClean="0">
                <a:solidFill>
                  <a:schemeClr val="tx1"/>
                </a:solidFill>
              </a:rPr>
              <a:t>Chakrabarti</a:t>
            </a:r>
            <a:r>
              <a:rPr lang="en-US" sz="2800" dirty="0" smtClean="0">
                <a:solidFill>
                  <a:schemeClr val="tx1"/>
                </a:solidFill>
              </a:rPr>
              <a:t>+ 2008]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458200" cy="4114800"/>
          </a:xfrm>
        </p:spPr>
        <p:txBody>
          <a:bodyPr lIns="91420" tIns="45711" rIns="91420" bIns="45711">
            <a:normAutofit fontScale="92500" lnSpcReduction="20000"/>
          </a:bodyPr>
          <a:lstStyle/>
          <a:p>
            <a:pPr marL="377825" indent="-377825" defTabSz="1008063"/>
            <a:r>
              <a:rPr lang="en-US" sz="4000" dirty="0" smtClean="0">
                <a:latin typeface="+mj-lt"/>
              </a:rPr>
              <a:t>‘Flu’ like: Susceptible-Infectious-Susceptible</a:t>
            </a:r>
          </a:p>
          <a:p>
            <a:pPr marL="377825" indent="-377825" defTabSz="1008063"/>
            <a:r>
              <a:rPr lang="en-US" sz="4000" dirty="0" smtClean="0">
                <a:latin typeface="+mj-lt"/>
              </a:rPr>
              <a:t>If the virus ‘strength’ s &lt; </a:t>
            </a:r>
            <a:r>
              <a:rPr lang="en-US" sz="4000" i="1" dirty="0" smtClean="0">
                <a:solidFill>
                  <a:srgbClr val="FF0000"/>
                </a:solidFill>
                <a:latin typeface="+mj-lt"/>
              </a:rPr>
              <a:t>1/ λ</a:t>
            </a:r>
            <a:r>
              <a:rPr lang="en-US" sz="4000" b="1" i="1" baseline="-25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000" dirty="0" smtClean="0">
                <a:latin typeface="+mj-lt"/>
              </a:rPr>
              <a:t>, an epidemic can not happen</a:t>
            </a:r>
          </a:p>
          <a:p>
            <a:pPr marL="377825" indent="-377825" defTabSz="1008063">
              <a:buNone/>
            </a:pPr>
            <a:endParaRPr lang="en-US" sz="1200" dirty="0" smtClean="0">
              <a:latin typeface="+mj-lt"/>
            </a:endParaRPr>
          </a:p>
          <a:p>
            <a:pPr marL="377825" indent="-377825" defTabSz="1008063"/>
            <a:r>
              <a:rPr lang="en-US" sz="4000" dirty="0" smtClean="0">
                <a:latin typeface="+mj-lt"/>
              </a:rPr>
              <a:t>Intuition</a:t>
            </a:r>
          </a:p>
          <a:p>
            <a:pPr marL="777875" lvl="1" indent="-377825" defTabSz="1008063"/>
            <a:r>
              <a:rPr lang="en-US" sz="3600" i="1" dirty="0" smtClean="0">
                <a:latin typeface="+mj-lt"/>
              </a:rPr>
              <a:t>s </a:t>
            </a:r>
            <a:r>
              <a:rPr lang="en-US" sz="3600" i="1" dirty="0" smtClean="0"/>
              <a:t>≈</a:t>
            </a:r>
            <a:r>
              <a:rPr lang="en-US" sz="3600" i="1" dirty="0" smtClean="0">
                <a:latin typeface="+mj-lt"/>
              </a:rPr>
              <a:t> </a:t>
            </a:r>
            <a:r>
              <a:rPr lang="en-US" sz="3600" dirty="0" smtClean="0"/>
              <a:t># of sneezes before heal</a:t>
            </a:r>
            <a:endParaRPr lang="en-US" sz="3600" i="1" dirty="0" smtClean="0">
              <a:latin typeface="+mj-lt"/>
            </a:endParaRPr>
          </a:p>
          <a:p>
            <a:pPr marL="777875" lvl="1" indent="-377825" defTabSz="1008063"/>
            <a:r>
              <a:rPr lang="en-US" sz="3600" dirty="0" smtClean="0"/>
              <a:t>Largest </a:t>
            </a:r>
            <a:r>
              <a:rPr lang="en-US" sz="3600" dirty="0" err="1" smtClean="0"/>
              <a:t>eigenvalue</a:t>
            </a:r>
            <a:r>
              <a:rPr lang="en-US" sz="3600" dirty="0" smtClean="0"/>
              <a:t> </a:t>
            </a:r>
            <a:r>
              <a:rPr lang="en-US" sz="3600" i="1" dirty="0" smtClean="0"/>
              <a:t>λ</a:t>
            </a:r>
            <a:r>
              <a:rPr lang="en-US" sz="3600" b="1" i="1" baseline="-25000" dirty="0" smtClean="0"/>
              <a:t> </a:t>
            </a:r>
            <a:r>
              <a:rPr lang="en-US" sz="3600" i="1" dirty="0" smtClean="0">
                <a:latin typeface="+mj-lt"/>
              </a:rPr>
              <a:t>≈ </a:t>
            </a:r>
            <a:r>
              <a:rPr lang="en-US" sz="3600" dirty="0" smtClean="0">
                <a:latin typeface="+mj-lt"/>
              </a:rPr>
              <a:t># of edges/paths</a:t>
            </a:r>
          </a:p>
          <a:p>
            <a:pPr marL="377825" indent="-377825" defTabSz="1008063"/>
            <a:endParaRPr lang="en-US" sz="4000" dirty="0" smtClean="0">
              <a:latin typeface="+mj-lt"/>
            </a:endParaRPr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114940" y="2071678"/>
            <a:ext cx="16002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357158" y="5701745"/>
            <a:ext cx="86698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smtClean="0">
                <a:solidFill>
                  <a:srgbClr val="C00000"/>
                </a:solidFill>
              </a:rPr>
              <a:t>λ </a:t>
            </a:r>
            <a:r>
              <a:rPr lang="en-US" sz="3200" dirty="0" smtClean="0">
                <a:solidFill>
                  <a:srgbClr val="C00000"/>
                </a:solidFill>
              </a:rPr>
              <a:t> indicates the vulnerability of the whole graph </a:t>
            </a:r>
            <a:r>
              <a:rPr lang="en-US" sz="3200" i="1" dirty="0" smtClean="0">
                <a:solidFill>
                  <a:srgbClr val="C00000"/>
                </a:solidFill>
              </a:rPr>
              <a:t>A !</a:t>
            </a:r>
            <a:endParaRPr lang="zh-CN" altLang="en-US" sz="32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3612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Eigen-Drop:  an Ideal `shield-value’?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127750"/>
            <a:ext cx="2133600" cy="365125"/>
          </a:xfrm>
        </p:spPr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83363" y="3618588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Oval 13"/>
          <p:cNvSpPr/>
          <p:nvPr/>
        </p:nvSpPr>
        <p:spPr>
          <a:xfrm>
            <a:off x="7726363" y="3131225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5" name="Oval 14"/>
          <p:cNvSpPr/>
          <p:nvPr/>
        </p:nvSpPr>
        <p:spPr>
          <a:xfrm>
            <a:off x="4983163" y="3466188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6" name="Oval 15"/>
          <p:cNvSpPr/>
          <p:nvPr/>
        </p:nvSpPr>
        <p:spPr>
          <a:xfrm>
            <a:off x="4983163" y="4761588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" name="Oval 16"/>
          <p:cNvSpPr/>
          <p:nvPr/>
        </p:nvSpPr>
        <p:spPr>
          <a:xfrm>
            <a:off x="5973763" y="3893225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Oval 17"/>
          <p:cNvSpPr/>
          <p:nvPr/>
        </p:nvSpPr>
        <p:spPr>
          <a:xfrm>
            <a:off x="6096000" y="5066388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9" name="Oval 18"/>
          <p:cNvSpPr/>
          <p:nvPr/>
        </p:nvSpPr>
        <p:spPr>
          <a:xfrm>
            <a:off x="7467600" y="4731425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0" name="Oval 19"/>
          <p:cNvSpPr/>
          <p:nvPr/>
        </p:nvSpPr>
        <p:spPr>
          <a:xfrm>
            <a:off x="7650163" y="3999588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21" name="Straight Connector 20"/>
          <p:cNvCxnSpPr>
            <a:stCxn id="11" idx="1"/>
          </p:cNvCxnSpPr>
          <p:nvPr/>
        </p:nvCxnSpPr>
        <p:spPr bwMode="auto">
          <a:xfrm rot="16200000" flipV="1">
            <a:off x="6018213" y="3053438"/>
            <a:ext cx="644525" cy="5683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6" idx="0"/>
          </p:cNvCxnSpPr>
          <p:nvPr/>
        </p:nvCxnSpPr>
        <p:spPr bwMode="auto">
          <a:xfrm rot="5400000" flipH="1" flipV="1">
            <a:off x="4687093" y="3489207"/>
            <a:ext cx="1706563" cy="8382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4" idx="3"/>
            <a:endCxn id="11" idx="6"/>
          </p:cNvCxnSpPr>
          <p:nvPr/>
        </p:nvCxnSpPr>
        <p:spPr bwMode="auto">
          <a:xfrm rot="5400000">
            <a:off x="7116763" y="3105825"/>
            <a:ext cx="392112" cy="9096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0" idx="2"/>
            <a:endCxn id="11" idx="6"/>
          </p:cNvCxnSpPr>
          <p:nvPr/>
        </p:nvCxnSpPr>
        <p:spPr bwMode="auto">
          <a:xfrm rot="10800000">
            <a:off x="6858000" y="3756700"/>
            <a:ext cx="792163" cy="3810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0" idx="2"/>
            <a:endCxn id="16" idx="6"/>
          </p:cNvCxnSpPr>
          <p:nvPr/>
        </p:nvCxnSpPr>
        <p:spPr bwMode="auto">
          <a:xfrm rot="10800000" flipV="1">
            <a:off x="5257800" y="4137700"/>
            <a:ext cx="2392363" cy="7620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9" idx="1"/>
            <a:endCxn id="11" idx="4"/>
          </p:cNvCxnSpPr>
          <p:nvPr/>
        </p:nvCxnSpPr>
        <p:spPr bwMode="auto">
          <a:xfrm rot="16200000" flipV="1">
            <a:off x="6675438" y="3939262"/>
            <a:ext cx="877888" cy="7858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9" idx="1"/>
            <a:endCxn id="16" idx="6"/>
          </p:cNvCxnSpPr>
          <p:nvPr/>
        </p:nvCxnSpPr>
        <p:spPr bwMode="auto">
          <a:xfrm rot="16200000" flipH="1" flipV="1">
            <a:off x="6318250" y="3710663"/>
            <a:ext cx="128587" cy="224948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4"/>
            <a:endCxn id="18" idx="0"/>
          </p:cNvCxnSpPr>
          <p:nvPr/>
        </p:nvCxnSpPr>
        <p:spPr bwMode="auto">
          <a:xfrm rot="5400000">
            <a:off x="5890418" y="4235332"/>
            <a:ext cx="1173163" cy="4889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6" idx="6"/>
            <a:endCxn id="18" idx="2"/>
          </p:cNvCxnSpPr>
          <p:nvPr/>
        </p:nvCxnSpPr>
        <p:spPr bwMode="auto">
          <a:xfrm>
            <a:off x="5257800" y="4899700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4"/>
            <a:endCxn id="18" idx="0"/>
          </p:cNvCxnSpPr>
          <p:nvPr/>
        </p:nvCxnSpPr>
        <p:spPr bwMode="auto">
          <a:xfrm rot="16200000" flipH="1">
            <a:off x="5722937" y="4556801"/>
            <a:ext cx="898525" cy="1206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5" idx="4"/>
            <a:endCxn id="18" idx="1"/>
          </p:cNvCxnSpPr>
          <p:nvPr/>
        </p:nvCxnSpPr>
        <p:spPr bwMode="auto">
          <a:xfrm rot="16200000" flipH="1">
            <a:off x="4945063" y="3917037"/>
            <a:ext cx="1366838" cy="10144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7" idx="6"/>
            <a:endCxn id="11" idx="3"/>
          </p:cNvCxnSpPr>
          <p:nvPr/>
        </p:nvCxnSpPr>
        <p:spPr bwMode="auto">
          <a:xfrm flipV="1">
            <a:off x="6248400" y="3853538"/>
            <a:ext cx="376238" cy="17621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6" idx="7"/>
            <a:endCxn id="17" idx="3"/>
          </p:cNvCxnSpPr>
          <p:nvPr/>
        </p:nvCxnSpPr>
        <p:spPr bwMode="auto">
          <a:xfrm rot="5400000" flipH="1" flipV="1">
            <a:off x="5278438" y="4066263"/>
            <a:ext cx="676275" cy="7969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4"/>
            <a:endCxn id="16" idx="6"/>
          </p:cNvCxnSpPr>
          <p:nvPr/>
        </p:nvCxnSpPr>
        <p:spPr bwMode="auto">
          <a:xfrm rot="5400000">
            <a:off x="5486400" y="3664625"/>
            <a:ext cx="1006475" cy="14636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34"/>
          <p:cNvGrpSpPr/>
          <p:nvPr/>
        </p:nvGrpSpPr>
        <p:grpSpPr>
          <a:xfrm>
            <a:off x="5562600" y="3964663"/>
            <a:ext cx="1600200" cy="1528762"/>
            <a:chOff x="5562600" y="3530601"/>
            <a:chExt cx="1600200" cy="1528762"/>
          </a:xfrm>
        </p:grpSpPr>
        <p:sp>
          <p:nvSpPr>
            <p:cNvPr id="36" name="Oval 35"/>
            <p:cNvSpPr/>
            <p:nvPr/>
          </p:nvSpPr>
          <p:spPr>
            <a:xfrm>
              <a:off x="6858000" y="4784726"/>
              <a:ext cx="274638" cy="2746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6</a:t>
              </a:r>
            </a:p>
          </p:txBody>
        </p:sp>
        <p:cxnSp>
          <p:nvCxnSpPr>
            <p:cNvPr id="37" name="Straight Connector 36"/>
            <p:cNvCxnSpPr>
              <a:stCxn id="36" idx="1"/>
              <a:endCxn id="18" idx="6"/>
            </p:cNvCxnSpPr>
            <p:nvPr/>
          </p:nvCxnSpPr>
          <p:spPr bwMode="auto">
            <a:xfrm rot="16200000" flipH="1" flipV="1">
              <a:off x="6626360" y="4569223"/>
              <a:ext cx="16137" cy="527582"/>
            </a:xfrm>
            <a:prstGeom prst="line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6" idx="1"/>
              <a:endCxn id="11" idx="4"/>
            </p:cNvCxnSpPr>
            <p:nvPr/>
          </p:nvCxnSpPr>
          <p:spPr bwMode="auto">
            <a:xfrm rot="16200000" flipV="1">
              <a:off x="6162279" y="4089005"/>
              <a:ext cx="1294345" cy="177538"/>
            </a:xfrm>
            <a:prstGeom prst="line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6888163" y="4022726"/>
              <a:ext cx="274637" cy="27463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40" name="Straight Connector 39"/>
            <p:cNvCxnSpPr>
              <a:stCxn id="39" idx="3"/>
              <a:endCxn id="18" idx="7"/>
            </p:cNvCxnSpPr>
            <p:nvPr/>
          </p:nvCxnSpPr>
          <p:spPr bwMode="auto">
            <a:xfrm rot="5400000">
              <a:off x="6385981" y="4201581"/>
              <a:ext cx="486841" cy="597965"/>
            </a:xfrm>
            <a:prstGeom prst="line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9" idx="2"/>
            </p:cNvCxnSpPr>
            <p:nvPr/>
          </p:nvCxnSpPr>
          <p:spPr bwMode="auto">
            <a:xfrm rot="10800000" flipV="1">
              <a:off x="5562600" y="4160838"/>
              <a:ext cx="1325563" cy="288925"/>
            </a:xfrm>
            <a:prstGeom prst="line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Connector 41"/>
          <p:cNvCxnSpPr>
            <a:stCxn id="16" idx="0"/>
            <a:endCxn id="15" idx="4"/>
          </p:cNvCxnSpPr>
          <p:nvPr/>
        </p:nvCxnSpPr>
        <p:spPr bwMode="auto">
          <a:xfrm rot="5400000" flipH="1" flipV="1">
            <a:off x="4610101" y="4252000"/>
            <a:ext cx="1020762" cy="15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791200" y="2826424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4" name="Oval 43"/>
          <p:cNvSpPr/>
          <p:nvPr/>
        </p:nvSpPr>
        <p:spPr>
          <a:xfrm>
            <a:off x="2590800" y="3664625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" name="Oval 44"/>
          <p:cNvSpPr/>
          <p:nvPr/>
        </p:nvSpPr>
        <p:spPr>
          <a:xfrm>
            <a:off x="3733800" y="3177262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11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990600" y="3512225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7" name="Oval 46"/>
          <p:cNvSpPr/>
          <p:nvPr/>
        </p:nvSpPr>
        <p:spPr>
          <a:xfrm>
            <a:off x="990600" y="4807625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8" name="Oval 47"/>
          <p:cNvSpPr/>
          <p:nvPr/>
        </p:nvSpPr>
        <p:spPr>
          <a:xfrm>
            <a:off x="1981200" y="3939262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9" name="Oval 48"/>
          <p:cNvSpPr/>
          <p:nvPr/>
        </p:nvSpPr>
        <p:spPr>
          <a:xfrm>
            <a:off x="2103437" y="5112425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0" name="Oval 49"/>
          <p:cNvSpPr/>
          <p:nvPr/>
        </p:nvSpPr>
        <p:spPr>
          <a:xfrm>
            <a:off x="2865437" y="5264825"/>
            <a:ext cx="274638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1" name="Oval 50"/>
          <p:cNvSpPr/>
          <p:nvPr/>
        </p:nvSpPr>
        <p:spPr>
          <a:xfrm>
            <a:off x="3475037" y="4777462"/>
            <a:ext cx="274638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2" name="Oval 51"/>
          <p:cNvSpPr/>
          <p:nvPr/>
        </p:nvSpPr>
        <p:spPr>
          <a:xfrm>
            <a:off x="3657600" y="4045625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53" name="Straight Connector 52"/>
          <p:cNvCxnSpPr>
            <a:stCxn id="44" idx="1"/>
          </p:cNvCxnSpPr>
          <p:nvPr/>
        </p:nvCxnSpPr>
        <p:spPr bwMode="auto">
          <a:xfrm rot="16200000" flipV="1">
            <a:off x="2025650" y="3099475"/>
            <a:ext cx="644525" cy="5683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7" idx="0"/>
          </p:cNvCxnSpPr>
          <p:nvPr/>
        </p:nvCxnSpPr>
        <p:spPr bwMode="auto">
          <a:xfrm rot="5400000" flipH="1" flipV="1">
            <a:off x="694530" y="3535244"/>
            <a:ext cx="1706563" cy="8382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5" idx="3"/>
            <a:endCxn id="44" idx="6"/>
          </p:cNvCxnSpPr>
          <p:nvPr/>
        </p:nvCxnSpPr>
        <p:spPr bwMode="auto">
          <a:xfrm rot="5400000">
            <a:off x="3124200" y="3151862"/>
            <a:ext cx="392112" cy="90963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2" idx="2"/>
            <a:endCxn id="44" idx="6"/>
          </p:cNvCxnSpPr>
          <p:nvPr/>
        </p:nvCxnSpPr>
        <p:spPr bwMode="auto">
          <a:xfrm rot="10800000">
            <a:off x="2865437" y="3802737"/>
            <a:ext cx="792163" cy="3810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2" idx="2"/>
            <a:endCxn id="47" idx="6"/>
          </p:cNvCxnSpPr>
          <p:nvPr/>
        </p:nvCxnSpPr>
        <p:spPr bwMode="auto">
          <a:xfrm rot="10800000" flipV="1">
            <a:off x="1265237" y="4183737"/>
            <a:ext cx="2392363" cy="7620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1" idx="1"/>
            <a:endCxn id="44" idx="4"/>
          </p:cNvCxnSpPr>
          <p:nvPr/>
        </p:nvCxnSpPr>
        <p:spPr bwMode="auto">
          <a:xfrm rot="16200000" flipV="1">
            <a:off x="2682875" y="3985299"/>
            <a:ext cx="877888" cy="7858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1" idx="1"/>
            <a:endCxn id="47" idx="6"/>
          </p:cNvCxnSpPr>
          <p:nvPr/>
        </p:nvCxnSpPr>
        <p:spPr bwMode="auto">
          <a:xfrm rot="16200000" flipH="1" flipV="1">
            <a:off x="2325687" y="3756700"/>
            <a:ext cx="128587" cy="2249488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0" idx="1"/>
            <a:endCxn id="49" idx="5"/>
          </p:cNvCxnSpPr>
          <p:nvPr/>
        </p:nvCxnSpPr>
        <p:spPr bwMode="auto">
          <a:xfrm rot="16200000" flipH="1" flipV="1">
            <a:off x="2600325" y="5042575"/>
            <a:ext cx="41275" cy="5683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0" idx="1"/>
            <a:endCxn id="44" idx="4"/>
          </p:cNvCxnSpPr>
          <p:nvPr/>
        </p:nvCxnSpPr>
        <p:spPr bwMode="auto">
          <a:xfrm rot="16200000" flipV="1">
            <a:off x="2133600" y="4534574"/>
            <a:ext cx="1366838" cy="1762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2895600" y="4502825"/>
            <a:ext cx="274637" cy="27463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63" name="Straight Connector 62"/>
          <p:cNvCxnSpPr>
            <a:stCxn id="62" idx="3"/>
            <a:endCxn id="49" idx="7"/>
          </p:cNvCxnSpPr>
          <p:nvPr/>
        </p:nvCxnSpPr>
        <p:spPr bwMode="auto">
          <a:xfrm rot="5400000">
            <a:off x="2428875" y="4645700"/>
            <a:ext cx="415925" cy="6000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4" idx="4"/>
            <a:endCxn id="49" idx="0"/>
          </p:cNvCxnSpPr>
          <p:nvPr/>
        </p:nvCxnSpPr>
        <p:spPr bwMode="auto">
          <a:xfrm rot="5400000">
            <a:off x="1897855" y="4281369"/>
            <a:ext cx="1173163" cy="4889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47" idx="6"/>
            <a:endCxn id="49" idx="2"/>
          </p:cNvCxnSpPr>
          <p:nvPr/>
        </p:nvCxnSpPr>
        <p:spPr bwMode="auto">
          <a:xfrm>
            <a:off x="1265237" y="4945737"/>
            <a:ext cx="838200" cy="30480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8" idx="4"/>
            <a:endCxn id="49" idx="0"/>
          </p:cNvCxnSpPr>
          <p:nvPr/>
        </p:nvCxnSpPr>
        <p:spPr bwMode="auto">
          <a:xfrm rot="16200000" flipH="1">
            <a:off x="1730374" y="4602838"/>
            <a:ext cx="898525" cy="120650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6" idx="4"/>
            <a:endCxn id="49" idx="1"/>
          </p:cNvCxnSpPr>
          <p:nvPr/>
        </p:nvCxnSpPr>
        <p:spPr bwMode="auto">
          <a:xfrm rot="16200000" flipH="1">
            <a:off x="952500" y="3963074"/>
            <a:ext cx="1366838" cy="1014413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8" idx="6"/>
            <a:endCxn id="44" idx="3"/>
          </p:cNvCxnSpPr>
          <p:nvPr/>
        </p:nvCxnSpPr>
        <p:spPr bwMode="auto">
          <a:xfrm flipV="1">
            <a:off x="2255837" y="3899575"/>
            <a:ext cx="376238" cy="176212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7" idx="7"/>
            <a:endCxn id="48" idx="3"/>
          </p:cNvCxnSpPr>
          <p:nvPr/>
        </p:nvCxnSpPr>
        <p:spPr bwMode="auto">
          <a:xfrm rot="5400000" flipH="1" flipV="1">
            <a:off x="1285875" y="4112300"/>
            <a:ext cx="676275" cy="7969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44" idx="4"/>
            <a:endCxn id="47" idx="6"/>
          </p:cNvCxnSpPr>
          <p:nvPr/>
        </p:nvCxnSpPr>
        <p:spPr bwMode="auto">
          <a:xfrm rot="5400000">
            <a:off x="1493837" y="3710662"/>
            <a:ext cx="1006475" cy="146367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2" idx="2"/>
          </p:cNvCxnSpPr>
          <p:nvPr/>
        </p:nvCxnSpPr>
        <p:spPr bwMode="auto">
          <a:xfrm rot="10800000" flipV="1">
            <a:off x="1570037" y="4640937"/>
            <a:ext cx="1325563" cy="288925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47" idx="0"/>
            <a:endCxn id="46" idx="4"/>
          </p:cNvCxnSpPr>
          <p:nvPr/>
        </p:nvCxnSpPr>
        <p:spPr bwMode="auto">
          <a:xfrm rot="5400000" flipH="1" flipV="1">
            <a:off x="617538" y="4298037"/>
            <a:ext cx="1020762" cy="1587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1798637" y="2872461"/>
            <a:ext cx="274637" cy="27463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74" name="Rectangle 73"/>
          <p:cNvSpPr/>
          <p:nvPr/>
        </p:nvSpPr>
        <p:spPr>
          <a:xfrm>
            <a:off x="762000" y="5691862"/>
            <a:ext cx="28023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Original Graph: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</a:rPr>
              <a:t>λ</a:t>
            </a:r>
            <a:endParaRPr lang="en-US" sz="2800" dirty="0"/>
          </a:p>
        </p:txBody>
      </p:sp>
      <p:sp>
        <p:nvSpPr>
          <p:cNvPr id="75" name="Rectangle 74"/>
          <p:cNvSpPr/>
          <p:nvPr/>
        </p:nvSpPr>
        <p:spPr>
          <a:xfrm>
            <a:off x="4933391" y="5691862"/>
            <a:ext cx="27575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Without {2, 6}: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</a:rPr>
              <a:t>λ</a:t>
            </a:r>
            <a:r>
              <a:rPr lang="en-US" sz="2800" i="1" baseline="-25000" dirty="0" err="1" smtClean="0">
                <a:solidFill>
                  <a:srgbClr val="FF0000"/>
                </a:solidFill>
                <a:latin typeface="Times New Roman" pitchFamily="18" charset="0"/>
              </a:rPr>
              <a:t>s</a:t>
            </a:r>
            <a:endParaRPr lang="en-US" sz="2800" dirty="0"/>
          </a:p>
        </p:txBody>
      </p:sp>
      <p:sp>
        <p:nvSpPr>
          <p:cNvPr id="76" name="Rectangle 75"/>
          <p:cNvSpPr/>
          <p:nvPr/>
        </p:nvSpPr>
        <p:spPr>
          <a:xfrm>
            <a:off x="928662" y="1591348"/>
            <a:ext cx="7043766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</a:rPr>
              <a:t>Eigen-Drop(</a:t>
            </a:r>
            <a:r>
              <a:rPr lang="en-US" sz="4800" i="1" dirty="0" smtClean="0">
                <a:solidFill>
                  <a:schemeClr val="tx1"/>
                </a:solidFill>
                <a:latin typeface="Times New Roman" pitchFamily="18" charset="0"/>
              </a:rPr>
              <a:t>S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r>
              <a:rPr lang="en-US" sz="4800" i="1" dirty="0" smtClean="0">
                <a:solidFill>
                  <a:schemeClr val="tx1"/>
                </a:solidFill>
                <a:latin typeface="Times New Roman" pitchFamily="18" charset="0"/>
              </a:rPr>
              <a:t>=λ-</a:t>
            </a:r>
            <a:r>
              <a:rPr lang="en-US" sz="4800" i="1" dirty="0" err="1" smtClean="0">
                <a:solidFill>
                  <a:schemeClr val="tx1"/>
                </a:solidFill>
                <a:latin typeface="Times New Roman" pitchFamily="18" charset="0"/>
              </a:rPr>
              <a:t>λ</a:t>
            </a:r>
            <a:r>
              <a:rPr lang="en-US" sz="4800" i="1" baseline="-25000" dirty="0" err="1" smtClean="0">
                <a:solidFill>
                  <a:schemeClr val="tx1"/>
                </a:solidFill>
                <a:latin typeface="Times New Roman" pitchFamily="18" charset="0"/>
              </a:rPr>
              <a:t>s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593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not Use Eigen-Drop as `Shield-Value’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Select </a:t>
            </a:r>
            <a:r>
              <a:rPr lang="en-US" i="1" dirty="0" smtClean="0"/>
              <a:t>k</a:t>
            </a:r>
            <a:r>
              <a:rPr lang="en-US" dirty="0" smtClean="0"/>
              <a:t> nodes, whose absence creates the largest drop in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</a:rPr>
              <a:t>λ</a:t>
            </a:r>
            <a:endParaRPr lang="en-US" b="1" i="1" baseline="-250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need                     in time</a:t>
            </a:r>
          </a:p>
          <a:p>
            <a:pPr lvl="1"/>
            <a:r>
              <a:rPr lang="en-US" dirty="0" smtClean="0"/>
              <a:t> Example: </a:t>
            </a:r>
          </a:p>
          <a:p>
            <a:pPr lvl="2"/>
            <a:r>
              <a:rPr lang="en-US" dirty="0" smtClean="0"/>
              <a:t>1,000 nodes, with 10,000 edges </a:t>
            </a:r>
          </a:p>
          <a:p>
            <a:pPr lvl="2"/>
            <a:r>
              <a:rPr lang="en-US" dirty="0" smtClean="0"/>
              <a:t>It takes 0.01 seconds to compute </a:t>
            </a:r>
            <a:r>
              <a:rPr lang="en-US" i="1" dirty="0" smtClean="0">
                <a:latin typeface="Times New Roman" pitchFamily="18" charset="0"/>
              </a:rPr>
              <a:t>λ</a:t>
            </a:r>
          </a:p>
          <a:p>
            <a:pPr lvl="2"/>
            <a:r>
              <a:rPr lang="en-US" dirty="0" smtClean="0">
                <a:latin typeface="Times New Roman" pitchFamily="18" charset="0"/>
              </a:rPr>
              <a:t>It takes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2,615 years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to find best-</a:t>
            </a:r>
            <a:r>
              <a:rPr lang="en-US" i="1" dirty="0" smtClean="0">
                <a:latin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</a:rPr>
              <a:t> nodes</a:t>
            </a:r>
            <a:r>
              <a:rPr lang="en-US" dirty="0" smtClean="0"/>
              <a:t>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2CC82-6A21-4C15-A9DF-59CA3689167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5" descr="dell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600025"/>
            <a:ext cx="5650525" cy="981375"/>
          </a:xfrm>
          <a:prstGeom prst="rect">
            <a:avLst/>
          </a:prstGeom>
        </p:spPr>
      </p:pic>
      <p:pic>
        <p:nvPicPr>
          <p:cNvPr id="9" name="Picture 8" descr="ex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0" y="3388752"/>
            <a:ext cx="1660414" cy="1111818"/>
          </a:xfrm>
          <a:prstGeom prst="rect">
            <a:avLst/>
          </a:prstGeom>
        </p:spPr>
      </p:pic>
      <p:cxnSp>
        <p:nvCxnSpPr>
          <p:cNvPr id="12" name="Straight Arrow Connector 11"/>
          <p:cNvCxnSpPr>
            <a:stCxn id="10" idx="4"/>
          </p:cNvCxnSpPr>
          <p:nvPr/>
        </p:nvCxnSpPr>
        <p:spPr>
          <a:xfrm rot="16200000" flipH="1">
            <a:off x="6229350" y="3714750"/>
            <a:ext cx="381000" cy="2667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77000" y="3962400"/>
            <a:ext cx="2704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Largest </a:t>
            </a:r>
            <a:r>
              <a:rPr lang="en-US" sz="2000" dirty="0" err="1" smtClean="0">
                <a:solidFill>
                  <a:srgbClr val="FF0000"/>
                </a:solidFill>
              </a:rPr>
              <a:t>eigenvalue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w/o subset of nodes </a:t>
            </a:r>
            <a:r>
              <a:rPr lang="en-US" sz="2000" i="1" dirty="0" smtClean="0">
                <a:solidFill>
                  <a:srgbClr val="FF0000"/>
                </a:solidFill>
              </a:rPr>
              <a:t>S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81600" y="2438400"/>
            <a:ext cx="23622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i="1" dirty="0" smtClean="0">
                <a:solidFill>
                  <a:schemeClr val="tx1"/>
                </a:solidFill>
                <a:latin typeface="Times New Roman" pitchFamily="18" charset="0"/>
              </a:rPr>
              <a:t>λ-</a:t>
            </a:r>
            <a:r>
              <a:rPr lang="en-US" sz="6000" i="1" dirty="0" err="1" smtClean="0">
                <a:solidFill>
                  <a:schemeClr val="tx1"/>
                </a:solidFill>
                <a:latin typeface="Times New Roman" pitchFamily="18" charset="0"/>
              </a:rPr>
              <a:t>λ</a:t>
            </a:r>
            <a:r>
              <a:rPr lang="en-US" sz="6000" i="1" baseline="-25000" dirty="0" err="1" smtClean="0">
                <a:solidFill>
                  <a:schemeClr val="tx1"/>
                </a:solidFill>
                <a:latin typeface="Times New Roman" pitchFamily="18" charset="0"/>
              </a:rPr>
              <a:t>s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791200" y="2514600"/>
            <a:ext cx="990600" cy="1143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2026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`Shield-Value’: Approx Eigen-Drop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3200400"/>
            <a:ext cx="2286000" cy="2286000"/>
          </a:xfrm>
          <a:prstGeom prst="rect">
            <a:avLst/>
          </a:prstGeom>
          <a:solidFill>
            <a:srgbClr val="0000CC">
              <a:alpha val="1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smtClean="0">
                <a:solidFill>
                  <a:schemeClr val="tx1"/>
                </a:solidFill>
              </a:rPr>
              <a:t>A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7000" y="3200400"/>
            <a:ext cx="381000" cy="2286000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smtClean="0">
                <a:solidFill>
                  <a:schemeClr val="tx1"/>
                </a:solidFill>
              </a:rPr>
              <a:t>u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4038600"/>
            <a:ext cx="1359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= </a:t>
            </a:r>
            <a:r>
              <a:rPr lang="en-US" sz="3600" i="1" dirty="0" smtClean="0">
                <a:latin typeface="Times New Roman" pitchFamily="18" charset="0"/>
              </a:rPr>
              <a:t>λ </a:t>
            </a:r>
            <a:r>
              <a:rPr lang="en-US" sz="3600" dirty="0" smtClean="0"/>
              <a:t>X</a:t>
            </a:r>
            <a:r>
              <a:rPr lang="en-US" sz="3600" i="1" baseline="-25000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endParaRPr lang="en-US" sz="3600" dirty="0"/>
          </a:p>
        </p:txBody>
      </p:sp>
      <p:sp>
        <p:nvSpPr>
          <p:cNvPr id="11" name="Rectangle 10"/>
          <p:cNvSpPr/>
          <p:nvPr/>
        </p:nvSpPr>
        <p:spPr>
          <a:xfrm>
            <a:off x="2743200" y="5105400"/>
            <a:ext cx="2286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 rot="16200000" flipH="1">
            <a:off x="2570956" y="5544344"/>
            <a:ext cx="610394" cy="3730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800" y="5663625"/>
            <a:ext cx="3113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</a:rPr>
              <a:t>u(</a:t>
            </a:r>
            <a:r>
              <a:rPr lang="en-US" sz="3200" i="1" dirty="0" err="1" smtClean="0">
                <a:solidFill>
                  <a:srgbClr val="FF0000"/>
                </a:solidFill>
              </a:rPr>
              <a:t>i</a:t>
            </a:r>
            <a:r>
              <a:rPr lang="en-US" sz="2800" i="1" dirty="0" smtClean="0">
                <a:solidFill>
                  <a:srgbClr val="FF0000"/>
                </a:solidFill>
              </a:rPr>
              <a:t>)</a:t>
            </a:r>
            <a:r>
              <a:rPr lang="en-US" sz="2800" dirty="0" smtClean="0"/>
              <a:t>:</a:t>
            </a:r>
            <a:r>
              <a:rPr lang="en-US" sz="3200" dirty="0" smtClean="0"/>
              <a:t> </a:t>
            </a:r>
            <a:r>
              <a:rPr lang="en-US" sz="3200" dirty="0" err="1" smtClean="0"/>
              <a:t>eigen</a:t>
            </a:r>
            <a:r>
              <a:rPr lang="en-US" sz="3200" dirty="0" smtClean="0"/>
              <a:t>-score</a:t>
            </a:r>
            <a:endParaRPr lang="en-US" sz="3200" dirty="0"/>
          </a:p>
        </p:txBody>
      </p:sp>
      <p:sp>
        <p:nvSpPr>
          <p:cNvPr id="68" name="Rectangle 67"/>
          <p:cNvSpPr/>
          <p:nvPr/>
        </p:nvSpPr>
        <p:spPr>
          <a:xfrm>
            <a:off x="4191000" y="3200400"/>
            <a:ext cx="381000" cy="2286000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smtClean="0">
                <a:solidFill>
                  <a:schemeClr val="tx1"/>
                </a:solidFill>
              </a:rPr>
              <a:t>u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0" y="6334780"/>
            <a:ext cx="9144000" cy="523220"/>
          </a:xfrm>
          <a:prstGeom prst="rect">
            <a:avLst/>
          </a:prstGeom>
          <a:solidFill>
            <a:schemeClr val="tx1"/>
          </a:solidFill>
        </p:spPr>
        <p:txBody>
          <a:bodyPr wrap="square" lIns="91440" rIns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Footnote: </a:t>
            </a:r>
            <a:r>
              <a:rPr lang="en-US" sz="2800" i="1" dirty="0" smtClean="0">
                <a:solidFill>
                  <a:schemeClr val="bg1"/>
                </a:solidFill>
              </a:rPr>
              <a:t>u(</a:t>
            </a:r>
            <a:r>
              <a:rPr lang="en-US" sz="2800" i="1" dirty="0" err="1" smtClean="0">
                <a:solidFill>
                  <a:schemeClr val="bg1"/>
                </a:solidFill>
              </a:rPr>
              <a:t>i</a:t>
            </a:r>
            <a:r>
              <a:rPr lang="en-US" sz="2800" i="1" dirty="0" smtClean="0">
                <a:solidFill>
                  <a:schemeClr val="bg1"/>
                </a:solidFill>
              </a:rPr>
              <a:t>)</a:t>
            </a:r>
            <a:r>
              <a:rPr lang="en-US" sz="2800" dirty="0" smtClean="0">
                <a:solidFill>
                  <a:schemeClr val="bg1"/>
                </a:solidFill>
              </a:rPr>
              <a:t> ~ </a:t>
            </a:r>
            <a:r>
              <a:rPr lang="en-US" sz="2800" dirty="0" err="1" smtClean="0">
                <a:solidFill>
                  <a:schemeClr val="bg1"/>
                </a:solidFill>
              </a:rPr>
              <a:t>PageRank</a:t>
            </a:r>
            <a:r>
              <a:rPr lang="en-US" sz="2800" i="1" dirty="0" smtClean="0">
                <a:solidFill>
                  <a:schemeClr val="bg1"/>
                </a:solidFill>
              </a:rPr>
              <a:t>(</a:t>
            </a:r>
            <a:r>
              <a:rPr lang="en-US" sz="2800" i="1" dirty="0" err="1" smtClean="0">
                <a:solidFill>
                  <a:schemeClr val="bg1"/>
                </a:solidFill>
              </a:rPr>
              <a:t>i</a:t>
            </a:r>
            <a:r>
              <a:rPr lang="en-US" sz="2800" i="1" dirty="0" smtClean="0">
                <a:solidFill>
                  <a:schemeClr val="bg1"/>
                </a:solidFill>
              </a:rPr>
              <a:t>)</a:t>
            </a:r>
            <a:r>
              <a:rPr lang="en-US" sz="2800" dirty="0" smtClean="0">
                <a:solidFill>
                  <a:schemeClr val="bg1"/>
                </a:solidFill>
              </a:rPr>
              <a:t>  ~ in-degree</a:t>
            </a:r>
            <a:r>
              <a:rPr lang="en-US" sz="2800" i="1" dirty="0" smtClean="0">
                <a:solidFill>
                  <a:schemeClr val="bg1"/>
                </a:solidFill>
              </a:rPr>
              <a:t>(</a:t>
            </a:r>
            <a:r>
              <a:rPr lang="en-US" sz="2800" i="1" dirty="0" err="1" smtClean="0">
                <a:solidFill>
                  <a:schemeClr val="bg1"/>
                </a:solidFill>
              </a:rPr>
              <a:t>i</a:t>
            </a:r>
            <a:r>
              <a:rPr lang="en-US" sz="2800" i="1" dirty="0" smtClean="0">
                <a:solidFill>
                  <a:schemeClr val="bg1"/>
                </a:solidFill>
              </a:rPr>
              <a:t>)</a:t>
            </a:r>
            <a:endParaRPr lang="en-US" sz="2800" i="1" baseline="30000" dirty="0" smtClean="0">
              <a:solidFill>
                <a:schemeClr val="bg1"/>
              </a:solidFill>
            </a:endParaRPr>
          </a:p>
        </p:txBody>
      </p:sp>
      <p:pic>
        <p:nvPicPr>
          <p:cNvPr id="108953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9714" y="2590800"/>
            <a:ext cx="4314286" cy="2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1219200"/>
            <a:ext cx="9144000" cy="1371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Theorem:</a:t>
            </a:r>
          </a:p>
          <a:p>
            <a:pPr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(1) </a:t>
            </a:r>
            <a:r>
              <a:rPr lang="en-US" sz="3600" i="1" dirty="0" smtClean="0">
                <a:solidFill>
                  <a:srgbClr val="FF0000"/>
                </a:solidFill>
              </a:rPr>
              <a:t>λ</a:t>
            </a:r>
            <a:r>
              <a:rPr lang="en-US" sz="3600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3600" i="1" dirty="0" smtClean="0">
                <a:solidFill>
                  <a:srgbClr val="FF0000"/>
                </a:solidFill>
              </a:rPr>
              <a:t>- </a:t>
            </a:r>
            <a:r>
              <a:rPr lang="en-US" sz="3600" i="1" dirty="0" err="1" smtClean="0">
                <a:solidFill>
                  <a:srgbClr val="FF0000"/>
                </a:solidFill>
              </a:rPr>
              <a:t>λ</a:t>
            </a:r>
            <a:r>
              <a:rPr lang="en-US" sz="3600" i="1" baseline="-25000" dirty="0" err="1" smtClean="0">
                <a:solidFill>
                  <a:srgbClr val="FF0000"/>
                </a:solidFill>
              </a:rPr>
              <a:t>s</a:t>
            </a:r>
            <a:r>
              <a:rPr lang="en-US" sz="3600" i="1" dirty="0" err="1" smtClean="0">
                <a:solidFill>
                  <a:srgbClr val="FF0000"/>
                </a:solidFill>
              </a:rPr>
              <a:t>≈</a:t>
            </a:r>
            <a:r>
              <a:rPr lang="en-US" sz="3600" dirty="0" err="1" smtClean="0">
                <a:solidFill>
                  <a:srgbClr val="FF0000"/>
                </a:solidFill>
              </a:rPr>
              <a:t>Sv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</a:rPr>
              <a:t>S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dirty="0" smtClean="0">
                <a:solidFill>
                  <a:srgbClr val="FF0000"/>
                </a:solidFill>
              </a:rPr>
              <a:t>=</a:t>
            </a:r>
            <a:r>
              <a:rPr lang="en-US" sz="3600" dirty="0" smtClean="0">
                <a:solidFill>
                  <a:srgbClr val="FF0000"/>
                </a:solidFill>
              </a:rPr>
              <a:t> ∑</a:t>
            </a:r>
            <a:r>
              <a:rPr lang="en-US" sz="3600" i="1" baseline="-25000" dirty="0" err="1" smtClean="0">
                <a:solidFill>
                  <a:srgbClr val="FF0000"/>
                </a:solidFill>
              </a:rPr>
              <a:t>i</a:t>
            </a:r>
            <a:r>
              <a:rPr lang="az-Cyrl-AZ" sz="3600" i="1" baseline="-25000" dirty="0" smtClean="0">
                <a:solidFill>
                  <a:srgbClr val="FF0000"/>
                </a:solidFill>
              </a:rPr>
              <a:t>є</a:t>
            </a:r>
            <a:r>
              <a:rPr lang="en-US" sz="3600" i="1" baseline="-25000" dirty="0" smtClean="0">
                <a:solidFill>
                  <a:srgbClr val="FF0000"/>
                </a:solidFill>
              </a:rPr>
              <a:t>S </a:t>
            </a:r>
            <a:r>
              <a:rPr lang="en-US" sz="3600" i="1" dirty="0" smtClean="0">
                <a:solidFill>
                  <a:srgbClr val="FF0000"/>
                </a:solidFill>
              </a:rPr>
              <a:t>2λu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err="1" smtClean="0">
                <a:solidFill>
                  <a:srgbClr val="FF0000"/>
                </a:solidFill>
              </a:rPr>
              <a:t>i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baseline="30000" dirty="0" smtClean="0">
                <a:solidFill>
                  <a:srgbClr val="FF0000"/>
                </a:solidFill>
              </a:rPr>
              <a:t>2</a:t>
            </a:r>
            <a:r>
              <a:rPr lang="en-US" sz="3600" i="1" dirty="0" smtClean="0">
                <a:solidFill>
                  <a:srgbClr val="FF0000"/>
                </a:solidFill>
              </a:rPr>
              <a:t>-</a:t>
            </a:r>
            <a:r>
              <a:rPr lang="en-US" sz="3600" dirty="0" smtClean="0">
                <a:solidFill>
                  <a:srgbClr val="FF0000"/>
                </a:solidFill>
              </a:rPr>
              <a:t>∑</a:t>
            </a:r>
            <a:r>
              <a:rPr lang="en-US" sz="3600" i="1" baseline="-25000" dirty="0" err="1" smtClean="0">
                <a:solidFill>
                  <a:srgbClr val="FF0000"/>
                </a:solidFill>
              </a:rPr>
              <a:t>i,j</a:t>
            </a:r>
            <a:r>
              <a:rPr lang="az-Cyrl-AZ" sz="3600" i="1" baseline="-25000" dirty="0" smtClean="0">
                <a:solidFill>
                  <a:srgbClr val="FF0000"/>
                </a:solidFill>
              </a:rPr>
              <a:t>є</a:t>
            </a:r>
            <a:r>
              <a:rPr lang="en-US" sz="3600" i="1" baseline="-25000" dirty="0" smtClean="0">
                <a:solidFill>
                  <a:srgbClr val="FF0000"/>
                </a:solidFill>
              </a:rPr>
              <a:t>S </a:t>
            </a:r>
            <a:r>
              <a:rPr lang="en-US" sz="3600" i="1" dirty="0" smtClean="0">
                <a:solidFill>
                  <a:srgbClr val="FF0000"/>
                </a:solidFill>
              </a:rPr>
              <a:t>A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err="1" smtClean="0">
                <a:solidFill>
                  <a:srgbClr val="FF0000"/>
                </a:solidFill>
              </a:rPr>
              <a:t>i,j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dirty="0" smtClean="0">
                <a:solidFill>
                  <a:srgbClr val="FF0000"/>
                </a:solidFill>
              </a:rPr>
              <a:t>u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err="1" smtClean="0">
                <a:solidFill>
                  <a:srgbClr val="FF0000"/>
                </a:solidFill>
              </a:rPr>
              <a:t>i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i="1" dirty="0" smtClean="0">
                <a:solidFill>
                  <a:srgbClr val="FF0000"/>
                </a:solidFill>
              </a:rPr>
              <a:t>u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</a:rPr>
              <a:t>j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</a:p>
          <a:p>
            <a:pPr>
              <a:defRPr/>
            </a:pPr>
            <a:endParaRPr lang="en-US" sz="1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36672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5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6.8|1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1110</Words>
  <Application>Microsoft Office PowerPoint</Application>
  <PresentationFormat>On-screen Show (4:3)</PresentationFormat>
  <Paragraphs>383</Paragraphs>
  <Slides>21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主题</vt:lpstr>
      <vt:lpstr>Equation</vt:lpstr>
      <vt:lpstr>On the Vulnerability of Large Graphs</vt:lpstr>
      <vt:lpstr>Motivation: Immunization</vt:lpstr>
      <vt:lpstr>Motivation: Immunization</vt:lpstr>
      <vt:lpstr>Challenges</vt:lpstr>
      <vt:lpstr>Roadmap</vt:lpstr>
      <vt:lpstr>Background: SIS Virus Model [Chakrabarti+ 2008]</vt:lpstr>
      <vt:lpstr>Eigen-Drop:  an Ideal `shield-value’?</vt:lpstr>
      <vt:lpstr>Why not Use Eigen-Drop as `Shield-Value’ ?</vt:lpstr>
      <vt:lpstr>Our `Shield-Value’: Approx Eigen-Drop</vt:lpstr>
      <vt:lpstr>   Intuition of the proposed `Shield-value’</vt:lpstr>
      <vt:lpstr>The Proposed Alg.: Netshield</vt:lpstr>
      <vt:lpstr>Why Netshield is Near-Optimal?</vt:lpstr>
      <vt:lpstr>Why Netshield is Near-Optimal?</vt:lpstr>
      <vt:lpstr>T4: Why Sv(S) is sub-modular?</vt:lpstr>
      <vt:lpstr>T4: Why Sv(S) is sub-modular?</vt:lpstr>
      <vt:lpstr>PowerPoint Presentation</vt:lpstr>
      <vt:lpstr>Experiment:  Quality of Netshield</vt:lpstr>
      <vt:lpstr>Experiment: Comparison of Immunization</vt:lpstr>
      <vt:lpstr>Experiment: Speed of Netshield</vt:lpstr>
      <vt:lpstr>Experiment: Scalability of Netshield</vt:lpstr>
      <vt:lpstr>Conclusion</vt:lpstr>
    </vt:vector>
  </TitlesOfParts>
  <Company>WwW.YlmF.CoM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A5: Immunization</dc:title>
  <dc:creator>雨林木风</dc:creator>
  <cp:lastModifiedBy>IBM_USER</cp:lastModifiedBy>
  <cp:revision>13</cp:revision>
  <dcterms:created xsi:type="dcterms:W3CDTF">2010-12-03T02:52:13Z</dcterms:created>
  <dcterms:modified xsi:type="dcterms:W3CDTF">2012-11-20T20:30:53Z</dcterms:modified>
</cp:coreProperties>
</file>