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6.xml" ContentType="application/vnd.openxmlformats-officedocument.presentationml.tags+xml"/>
  <Override PartName="/ppt/notesSlides/notesSlide35.xml" ContentType="application/vnd.openxmlformats-officedocument.presentationml.notesSlide+xml"/>
  <Override PartName="/ppt/tags/tag7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8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9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0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11.xml" ContentType="application/vnd.openxmlformats-officedocument.presentationml.tags+xml"/>
  <Override PartName="/ppt/notesSlides/notesSlide49.xml" ContentType="application/vnd.openxmlformats-officedocument.presentationml.notesSlide+xml"/>
  <Override PartName="/ppt/tags/tag12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13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14.xml" ContentType="application/vnd.openxmlformats-officedocument.presentationml.tags+xml"/>
  <Override PartName="/ppt/notesSlides/notesSlide55.xml" ContentType="application/vnd.openxmlformats-officedocument.presentationml.notesSlide+xml"/>
  <Override PartName="/ppt/tags/tag15.xml" ContentType="application/vnd.openxmlformats-officedocument.presentationml.tags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6" r:id="rId2"/>
    <p:sldMasterId id="2147483696" r:id="rId3"/>
    <p:sldMasterId id="2147483710" r:id="rId4"/>
  </p:sldMasterIdLst>
  <p:notesMasterIdLst>
    <p:notesMasterId r:id="rId64"/>
  </p:notesMasterIdLst>
  <p:handoutMasterIdLst>
    <p:handoutMasterId r:id="rId65"/>
  </p:handoutMasterIdLst>
  <p:sldIdLst>
    <p:sldId id="261" r:id="rId5"/>
    <p:sldId id="855" r:id="rId6"/>
    <p:sldId id="1238" r:id="rId7"/>
    <p:sldId id="1129" r:id="rId8"/>
    <p:sldId id="1130" r:id="rId9"/>
    <p:sldId id="1226" r:id="rId10"/>
    <p:sldId id="1230" r:id="rId11"/>
    <p:sldId id="1114" r:id="rId12"/>
    <p:sldId id="1115" r:id="rId13"/>
    <p:sldId id="1116" r:id="rId14"/>
    <p:sldId id="1117" r:id="rId15"/>
    <p:sldId id="1132" r:id="rId16"/>
    <p:sldId id="1133" r:id="rId17"/>
    <p:sldId id="1131" r:id="rId18"/>
    <p:sldId id="1231" r:id="rId19"/>
    <p:sldId id="873" r:id="rId20"/>
    <p:sldId id="875" r:id="rId21"/>
    <p:sldId id="876" r:id="rId22"/>
    <p:sldId id="877" r:id="rId23"/>
    <p:sldId id="1228" r:id="rId24"/>
    <p:sldId id="1232" r:id="rId25"/>
    <p:sldId id="1042" r:id="rId26"/>
    <p:sldId id="1052" r:id="rId27"/>
    <p:sldId id="1053" r:id="rId28"/>
    <p:sldId id="1054" r:id="rId29"/>
    <p:sldId id="1055" r:id="rId30"/>
    <p:sldId id="1056" r:id="rId31"/>
    <p:sldId id="1057" r:id="rId32"/>
    <p:sldId id="1061" r:id="rId33"/>
    <p:sldId id="1062" r:id="rId34"/>
    <p:sldId id="1063" r:id="rId35"/>
    <p:sldId id="1233" r:id="rId36"/>
    <p:sldId id="879" r:id="rId37"/>
    <p:sldId id="882" r:id="rId38"/>
    <p:sldId id="883" r:id="rId39"/>
    <p:sldId id="884" r:id="rId40"/>
    <p:sldId id="885" r:id="rId41"/>
    <p:sldId id="886" r:id="rId42"/>
    <p:sldId id="980" r:id="rId43"/>
    <p:sldId id="888" r:id="rId44"/>
    <p:sldId id="940" r:id="rId45"/>
    <p:sldId id="1234" r:id="rId46"/>
    <p:sldId id="894" r:id="rId47"/>
    <p:sldId id="895" r:id="rId48"/>
    <p:sldId id="982" r:id="rId49"/>
    <p:sldId id="945" r:id="rId50"/>
    <p:sldId id="986" r:id="rId51"/>
    <p:sldId id="858" r:id="rId52"/>
    <p:sldId id="1235" r:id="rId53"/>
    <p:sldId id="997" r:id="rId54"/>
    <p:sldId id="1003" r:id="rId55"/>
    <p:sldId id="998" r:id="rId56"/>
    <p:sldId id="1007" r:id="rId57"/>
    <p:sldId id="1236" r:id="rId58"/>
    <p:sldId id="1001" r:id="rId59"/>
    <p:sldId id="1028" r:id="rId60"/>
    <p:sldId id="1237" r:id="rId61"/>
    <p:sldId id="1000" r:id="rId62"/>
    <p:sldId id="1040" r:id="rId63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e-sun Seo" initials="J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E6400"/>
    <a:srgbClr val="FA7100"/>
    <a:srgbClr val="DA6300"/>
    <a:srgbClr val="FF7401"/>
    <a:srgbClr val="FF9B11"/>
    <a:srgbClr val="0000FF"/>
    <a:srgbClr val="006600"/>
    <a:srgbClr val="0432FF"/>
    <a:srgbClr val="FC930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19" autoAdjust="0"/>
    <p:restoredTop sz="77505" autoAdjust="0"/>
  </p:normalViewPr>
  <p:slideViewPr>
    <p:cSldViewPr snapToGrid="0">
      <p:cViewPr varScale="1">
        <p:scale>
          <a:sx n="71" d="100"/>
          <a:sy n="71" d="100"/>
        </p:scale>
        <p:origin x="2864" y="16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2273" cy="464681"/>
          </a:xfrm>
          <a:prstGeom prst="rect">
            <a:avLst/>
          </a:prstGeom>
        </p:spPr>
        <p:txBody>
          <a:bodyPr vert="horz" lIns="88240" tIns="44120" rIns="88240" bIns="441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129" y="0"/>
            <a:ext cx="3042273" cy="464681"/>
          </a:xfrm>
          <a:prstGeom prst="rect">
            <a:avLst/>
          </a:prstGeom>
        </p:spPr>
        <p:txBody>
          <a:bodyPr vert="horz" lIns="88240" tIns="44120" rIns="88240" bIns="44120" rtlCol="0"/>
          <a:lstStyle>
            <a:lvl1pPr algn="r">
              <a:defRPr sz="1200"/>
            </a:lvl1pPr>
          </a:lstStyle>
          <a:p>
            <a:fld id="{44798C35-8A6C-4669-B8EE-A35EDDA7209F}" type="datetimeFigureOut">
              <a:rPr lang="en-US" smtClean="0"/>
              <a:pPr/>
              <a:t>10/30/20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707"/>
            <a:ext cx="3042273" cy="464681"/>
          </a:xfrm>
          <a:prstGeom prst="rect">
            <a:avLst/>
          </a:prstGeom>
        </p:spPr>
        <p:txBody>
          <a:bodyPr vert="horz" lIns="88240" tIns="44120" rIns="88240" bIns="441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129" y="8839707"/>
            <a:ext cx="3042273" cy="464681"/>
          </a:xfrm>
          <a:prstGeom prst="rect">
            <a:avLst/>
          </a:prstGeom>
        </p:spPr>
        <p:txBody>
          <a:bodyPr vert="horz" lIns="88240" tIns="44120" rIns="88240" bIns="44120" rtlCol="0" anchor="b"/>
          <a:lstStyle>
            <a:lvl1pPr algn="r">
              <a:defRPr sz="1200"/>
            </a:lvl1pPr>
          </a:lstStyle>
          <a:p>
            <a:fld id="{58CE6271-78DE-4702-9874-34628AD802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10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273" cy="46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>
            <a:lvl1pPr defTabSz="932950">
              <a:defRPr sz="1300"/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129" y="0"/>
            <a:ext cx="3042273" cy="46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>
            <a:lvl1pPr algn="r" defTabSz="932950">
              <a:defRPr sz="1300"/>
            </a:lvl1pPr>
          </a:lstStyle>
          <a:p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13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299" y="4420624"/>
            <a:ext cx="5615331" cy="4186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707"/>
            <a:ext cx="3042273" cy="46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b" anchorCtr="0" compatLnSpc="1">
            <a:prstTxWarp prst="textNoShape">
              <a:avLst/>
            </a:prstTxWarp>
          </a:bodyPr>
          <a:lstStyle>
            <a:lvl1pPr defTabSz="932950">
              <a:defRPr sz="1300"/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129" y="8839707"/>
            <a:ext cx="3042273" cy="46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8" tIns="46639" rIns="93278" bIns="46639" numCol="1" anchor="b" anchorCtr="0" compatLnSpc="1">
            <a:prstTxWarp prst="textNoShape">
              <a:avLst/>
            </a:prstTxWarp>
          </a:bodyPr>
          <a:lstStyle>
            <a:lvl1pPr algn="r" defTabSz="932950">
              <a:defRPr sz="1300"/>
            </a:lvl1pPr>
          </a:lstStyle>
          <a:p>
            <a:fld id="{010B8656-D7FE-42A6-B960-6CAAC4278E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00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F62D23-8896-4EEE-A236-2EE6A1E2D2E7}" type="slidenum">
              <a:rPr lang="zh-CN" altLang="en-US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3155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28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33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2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61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24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33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56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96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0B8656-D7FE-42A6-B960-6CAAC4278E8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32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253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46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18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00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2A6C-BE5E-4FE7-BBB4-80E3E4F32E8C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5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756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41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2A6C-BE5E-4FE7-BBB4-80E3E4F32E8C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873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61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824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2A6C-BE5E-4FE7-BBB4-80E3E4F32E8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35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83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92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369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190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474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966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4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51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990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644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05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352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91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572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978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35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358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796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233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053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381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35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948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269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570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90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627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732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71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151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0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04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41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B8656-D7FE-42A6-B960-6CAAC4278E8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68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77975"/>
            <a:ext cx="7772400" cy="1470025"/>
          </a:xfrm>
          <a:effectLst>
            <a:outerShdw dist="35921" dir="2700000" algn="ctr" rotWithShape="0">
              <a:srgbClr val="808080"/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82800" y="3886200"/>
            <a:ext cx="5689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27"/>
          <a:stretch>
            <a:fillRect/>
          </a:stretch>
        </p:blipFill>
        <p:spPr bwMode="auto">
          <a:xfrm flipV="1">
            <a:off x="0" y="0"/>
            <a:ext cx="9144220" cy="120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4"/>
          <p:cNvSpPr>
            <a:spLocks noChangeShapeType="1"/>
          </p:cNvSpPr>
          <p:nvPr userDrawn="1"/>
        </p:nvSpPr>
        <p:spPr bwMode="auto">
          <a:xfrm>
            <a:off x="911225" y="6400800"/>
            <a:ext cx="8232775" cy="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77977"/>
            <a:ext cx="7772400" cy="1470025"/>
          </a:xfrm>
          <a:effectLst>
            <a:outerShdw dist="35921" dir="2700000" algn="ctr" rotWithShape="0">
              <a:srgbClr val="808080"/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82801" y="3886200"/>
            <a:ext cx="5689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27"/>
          <a:stretch>
            <a:fillRect/>
          </a:stretch>
        </p:blipFill>
        <p:spPr bwMode="auto">
          <a:xfrm flipV="1">
            <a:off x="0" y="2"/>
            <a:ext cx="9144220" cy="120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911226" y="6400800"/>
            <a:ext cx="8232775" cy="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" y="6486527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0">
                <a:solidFill>
                  <a:srgbClr val="808080"/>
                </a:solidFill>
              </a:defRPr>
            </a:lvl1pPr>
          </a:lstStyle>
          <a:p>
            <a:fld id="{76A53FA4-CC52-4B48-B160-DD8253CF3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" y="6486527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0">
                <a:solidFill>
                  <a:srgbClr val="808080"/>
                </a:solidFill>
              </a:defRPr>
            </a:lvl1pPr>
          </a:lstStyle>
          <a:p>
            <a:fld id="{76A53FA4-CC52-4B48-B160-DD8253CF3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" y="6486527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0">
                <a:solidFill>
                  <a:srgbClr val="808080"/>
                </a:solidFill>
              </a:defRPr>
            </a:lvl1pPr>
          </a:lstStyle>
          <a:p>
            <a:fld id="{76A53FA4-CC52-4B48-B160-DD8253CF3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7675" y="933450"/>
            <a:ext cx="4038600" cy="51069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933450"/>
            <a:ext cx="4038600" cy="51069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" y="6486527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0">
                <a:solidFill>
                  <a:srgbClr val="808080"/>
                </a:solidFill>
              </a:defRPr>
            </a:lvl1pPr>
          </a:lstStyle>
          <a:p>
            <a:fld id="{76A53FA4-CC52-4B48-B160-DD8253CF3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" y="6486527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0">
                <a:solidFill>
                  <a:srgbClr val="808080"/>
                </a:solidFill>
              </a:defRPr>
            </a:lvl1pPr>
          </a:lstStyle>
          <a:p>
            <a:fld id="{76A53FA4-CC52-4B48-B160-DD8253CF3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" y="6486527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0">
                <a:solidFill>
                  <a:srgbClr val="808080"/>
                </a:solidFill>
              </a:defRPr>
            </a:lvl1pPr>
          </a:lstStyle>
          <a:p>
            <a:fld id="{76A53FA4-CC52-4B48-B160-DD8253CF3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" y="6486527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0">
                <a:solidFill>
                  <a:srgbClr val="808080"/>
                </a:solidFill>
              </a:defRPr>
            </a:lvl1pPr>
          </a:lstStyle>
          <a:p>
            <a:fld id="{76A53FA4-CC52-4B48-B160-DD8253CF3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112713"/>
            <a:ext cx="82296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106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933450"/>
            <a:ext cx="4038600" cy="5106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" y="6486527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0">
                <a:solidFill>
                  <a:srgbClr val="808080"/>
                </a:solidFill>
              </a:defRPr>
            </a:lvl1pPr>
          </a:lstStyle>
          <a:p>
            <a:fld id="{76A53FA4-CC52-4B48-B160-DD8253CF3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112713"/>
            <a:ext cx="82296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106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8675" y="933450"/>
            <a:ext cx="4038600" cy="2476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8675" y="3562350"/>
            <a:ext cx="4038600" cy="2478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" y="6486527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0">
                <a:solidFill>
                  <a:srgbClr val="808080"/>
                </a:solidFill>
              </a:defRPr>
            </a:lvl1pPr>
          </a:lstStyle>
          <a:p>
            <a:fld id="{76A53FA4-CC52-4B48-B160-DD8253CF34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B8A7-413E-D940-9482-08C1992F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8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B8A7-413E-D940-9482-08C1992F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87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B8A7-413E-D940-9482-08C1992F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30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B8A7-413E-D940-9482-08C1992F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17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B8A7-413E-D940-9482-08C1992F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01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B8A7-413E-D940-9482-08C1992F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86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B8A7-413E-D940-9482-08C1992F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577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B8A7-413E-D940-9482-08C1992F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B8A7-413E-D940-9482-08C1992F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11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B8A7-413E-D940-9482-08C1992F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52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B8A7-413E-D940-9482-08C1992F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5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559527"/>
            <a:ext cx="4768200" cy="173007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rgbClr val="FA6300"/>
                </a:solidFill>
              </a:defRPr>
            </a:lvl1pPr>
          </a:lstStyle>
          <a:p>
            <a:r>
              <a:rPr lang="en-US" dirty="0"/>
              <a:t>Title Here: </a:t>
            </a:r>
            <a:r>
              <a:rPr lang="en-US"/>
              <a:t>Tell Your Illinois Story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228601" y="2382840"/>
            <a:ext cx="4768850" cy="942975"/>
          </a:xfrm>
          <a:prstGeom prst="rect">
            <a:avLst/>
          </a:prstGeom>
        </p:spPr>
        <p:txBody>
          <a:bodyPr/>
          <a:lstStyle>
            <a:lvl1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131F33"/>
                </a:solidFill>
                <a:latin typeface="+mn-lt"/>
                <a:ea typeface="+mn-ea"/>
                <a:cs typeface="Georgia"/>
              </a:rPr>
              <a:t>Name 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131F33"/>
                </a:solidFill>
                <a:latin typeface="+mn-lt"/>
                <a:ea typeface="+mn-ea"/>
                <a:cs typeface="Georgia"/>
              </a:rPr>
              <a:t>Date</a:t>
            </a:r>
          </a:p>
          <a:p>
            <a:pPr lvl="0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5" y="6008552"/>
            <a:ext cx="18438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44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143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>
                <a:solidFill>
                  <a:srgbClr val="131F33"/>
                </a:solidFill>
              </a:rPr>
              <a:t>Click to edit Master title style</a:t>
            </a:r>
            <a:endParaRPr lang="en-US" dirty="0">
              <a:solidFill>
                <a:srgbClr val="131F33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81000" y="1600202"/>
            <a:ext cx="8305800" cy="4525963"/>
          </a:xfrm>
          <a:prstGeom prst="rect">
            <a:avLst/>
          </a:prstGeom>
        </p:spPr>
        <p:txBody>
          <a:bodyPr/>
          <a:lstStyle/>
          <a:p>
            <a:pPr lvl="0" defTabSz="914400">
              <a:buFont typeface="Wingdings" charset="0"/>
              <a:buChar char="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rPr>
              <a:t>Click to edit Master text styles</a:t>
            </a:r>
          </a:p>
          <a:p>
            <a:pPr lvl="1" defTabSz="914400">
              <a:buFont typeface="Wingdings" charset="0"/>
              <a:buChar char="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rPr>
              <a:t>Second level</a:t>
            </a:r>
          </a:p>
          <a:p>
            <a:pPr lvl="2" defTabSz="914400">
              <a:buFont typeface="Wingdings" charset="0"/>
              <a:buChar char="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rPr>
              <a:t>Third level</a:t>
            </a:r>
          </a:p>
          <a:p>
            <a:pPr lvl="3" defTabSz="914400">
              <a:buFont typeface="Wingdings" charset="0"/>
              <a:buChar char="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rPr>
              <a:t>Fourth level</a:t>
            </a:r>
          </a:p>
          <a:p>
            <a:pPr lvl="4" defTabSz="914400">
              <a:buFont typeface="Wingdings" charset="0"/>
              <a:buChar char=""/>
            </a:pPr>
            <a:r>
              <a:rPr lang="en-US" sz="2000">
                <a:solidFill>
                  <a:schemeClr val="bg1">
                    <a:lumMod val="50000"/>
                  </a:schemeClr>
                </a:solidFill>
                <a:latin typeface="Georgia"/>
                <a:cs typeface="Georgia"/>
              </a:rPr>
              <a:t>Fifth level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C09BF1E-A7C5-4644-9DEF-65CEBF007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0ECC946-8B58-4E4E-BE85-FD76DF875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C732A3B-D82F-4BA9-9FCA-022D88002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76B8A7-413E-D940-9482-08C1992F15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27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77975"/>
            <a:ext cx="7772400" cy="1470025"/>
          </a:xfrm>
          <a:effectLst>
            <a:outerShdw dist="35921" dir="2700000" algn="ctr" rotWithShape="0">
              <a:srgbClr val="808080"/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82800" y="3886200"/>
            <a:ext cx="5689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Line 14"/>
          <p:cNvSpPr>
            <a:spLocks noChangeShapeType="1"/>
          </p:cNvSpPr>
          <p:nvPr userDrawn="1"/>
        </p:nvSpPr>
        <p:spPr bwMode="auto">
          <a:xfrm>
            <a:off x="911225" y="6400800"/>
            <a:ext cx="8232775" cy="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23756" t="19497" r="23460" b="9471"/>
          <a:stretch/>
        </p:blipFill>
        <p:spPr>
          <a:xfrm>
            <a:off x="8653386" y="6411951"/>
            <a:ext cx="33528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24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/>
          <a:lstStyle>
            <a:lvl1pPr>
              <a:defRPr>
                <a:solidFill>
                  <a:srgbClr val="FF0000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731100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507499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953"/>
            <a:ext cx="82296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7675" y="933450"/>
            <a:ext cx="4038600" cy="5106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933450"/>
            <a:ext cx="4038600" cy="5106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337065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3042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7357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46027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808603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-9207"/>
            <a:ext cx="82296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106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933450"/>
            <a:ext cx="4038600" cy="5106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797782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7675" y="933450"/>
            <a:ext cx="4038600" cy="5106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933450"/>
            <a:ext cx="4038600" cy="5106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11113"/>
            <a:ext cx="82296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106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8675" y="933450"/>
            <a:ext cx="40386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8675" y="3562350"/>
            <a:ext cx="4038600" cy="247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11504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112713"/>
            <a:ext cx="82296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106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933450"/>
            <a:ext cx="4038600" cy="5106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112713"/>
            <a:ext cx="82296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7675" y="933450"/>
            <a:ext cx="4038600" cy="5106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8675" y="933450"/>
            <a:ext cx="40386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8675" y="3562350"/>
            <a:ext cx="4038600" cy="247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27"/>
          <a:stretch>
            <a:fillRect/>
          </a:stretch>
        </p:blipFill>
        <p:spPr bwMode="auto">
          <a:xfrm flipV="1">
            <a:off x="0" y="0"/>
            <a:ext cx="9144220" cy="120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088" y="112713"/>
            <a:ext cx="8229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7675" y="933450"/>
            <a:ext cx="8229600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Line 14"/>
          <p:cNvSpPr>
            <a:spLocks noChangeShapeType="1"/>
          </p:cNvSpPr>
          <p:nvPr userDrawn="1"/>
        </p:nvSpPr>
        <p:spPr bwMode="auto">
          <a:xfrm>
            <a:off x="911225" y="6400800"/>
            <a:ext cx="8232775" cy="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chemeClr val="tx1">
              <a:lumMod val="95000"/>
              <a:lumOff val="5000"/>
            </a:schemeClr>
          </a:solidFill>
          <a:effectLst/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C00000"/>
        </a:buClr>
        <a:buSzPct val="110000"/>
        <a:buFont typeface="Wingdings" pitchFamily="2" charset="2"/>
        <a:buChar char="§"/>
        <a:defRPr sz="3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C00000"/>
        </a:buClr>
        <a:buSzPct val="90000"/>
        <a:buFont typeface="Arial" charset="0"/>
        <a:buChar char="–"/>
        <a:defRPr sz="2800">
          <a:solidFill>
            <a:schemeClr val="tx1">
              <a:lumMod val="95000"/>
              <a:lumOff val="5000"/>
            </a:schemeClr>
          </a:solidFill>
          <a:latin typeface="+mn-lt"/>
          <a:cs typeface="+mn-cs"/>
        </a:defRPr>
      </a:lvl2pPr>
      <a:lvl3pPr marL="1143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>
              <a:lumMod val="95000"/>
              <a:lumOff val="5000"/>
            </a:schemeClr>
          </a:solidFill>
          <a:latin typeface="+mn-lt"/>
          <a:cs typeface="+mn-cs"/>
        </a:defRPr>
      </a:lvl3pPr>
      <a:lvl4pPr marL="1600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>
              <a:lumMod val="95000"/>
              <a:lumOff val="5000"/>
            </a:schemeClr>
          </a:solidFill>
          <a:latin typeface="+mn-lt"/>
          <a:cs typeface="+mn-cs"/>
        </a:defRPr>
      </a:lvl4pPr>
      <a:lvl5pPr marL="20574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lumMod val="95000"/>
              <a:lumOff val="5000"/>
            </a:schemeClr>
          </a:solidFill>
          <a:latin typeface="+mn-lt"/>
          <a:cs typeface="+mn-cs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27"/>
          <a:stretch>
            <a:fillRect/>
          </a:stretch>
        </p:blipFill>
        <p:spPr bwMode="auto">
          <a:xfrm flipV="1">
            <a:off x="0" y="2"/>
            <a:ext cx="9144220" cy="120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088" y="112713"/>
            <a:ext cx="8229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7675" y="933450"/>
            <a:ext cx="8229600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911226" y="6400800"/>
            <a:ext cx="8232775" cy="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" y="6486527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0">
                <a:solidFill>
                  <a:srgbClr val="80808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6A53FA4-CC52-4B48-B160-DD8253CF3485}" type="slidenum">
              <a:rPr lang="en-US" smtClean="0">
                <a:latin typeface="Arial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4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>
              <a:lumMod val="95000"/>
              <a:lumOff val="5000"/>
            </a:schemeClr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257175" indent="-257175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C00000"/>
        </a:buClr>
        <a:buSzPct val="110000"/>
        <a:buFont typeface="Wingdings" pitchFamily="2" charset="2"/>
        <a:buChar char="§"/>
        <a:defRPr sz="24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lr>
          <a:srgbClr val="C00000"/>
        </a:buClr>
        <a:buSzPct val="90000"/>
        <a:buFont typeface="Arial" charset="0"/>
        <a:buChar char="–"/>
        <a:defRPr sz="2100">
          <a:solidFill>
            <a:schemeClr val="tx1">
              <a:lumMod val="95000"/>
              <a:lumOff val="5000"/>
            </a:schemeClr>
          </a:solidFill>
          <a:latin typeface="+mn-lt"/>
          <a:cs typeface="+mn-cs"/>
        </a:defRPr>
      </a:lvl2pPr>
      <a:lvl3pPr marL="857250" indent="-17145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har char="•"/>
        <a:defRPr sz="1800">
          <a:solidFill>
            <a:schemeClr val="tx1">
              <a:lumMod val="95000"/>
              <a:lumOff val="5000"/>
            </a:schemeClr>
          </a:solidFill>
          <a:latin typeface="+mn-lt"/>
          <a:cs typeface="+mn-cs"/>
        </a:defRPr>
      </a:lvl3pPr>
      <a:lvl4pPr marL="1200150" indent="-17145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har char="–"/>
        <a:defRPr sz="1500">
          <a:solidFill>
            <a:schemeClr val="tx1">
              <a:lumMod val="95000"/>
              <a:lumOff val="5000"/>
            </a:schemeClr>
          </a:solidFill>
          <a:latin typeface="+mn-lt"/>
          <a:cs typeface="+mn-cs"/>
        </a:defRPr>
      </a:lvl4pPr>
      <a:lvl5pPr marL="1543050" indent="-17145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har char="»"/>
        <a:defRPr sz="1500">
          <a:solidFill>
            <a:schemeClr val="tx1">
              <a:lumMod val="95000"/>
              <a:lumOff val="5000"/>
            </a:schemeClr>
          </a:solidFill>
          <a:latin typeface="+mn-lt"/>
          <a:cs typeface="+mn-cs"/>
        </a:defRPr>
      </a:lvl5pPr>
      <a:lvl6pPr marL="1885950" indent="-17145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6B8A7-413E-D940-9482-08C1992F1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7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1"/>
            <a:ext cx="9144000" cy="8128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088" y="-9207"/>
            <a:ext cx="8229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7675" y="933450"/>
            <a:ext cx="8229600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Line 14"/>
          <p:cNvSpPr>
            <a:spLocks noChangeShapeType="1"/>
          </p:cNvSpPr>
          <p:nvPr userDrawn="1"/>
        </p:nvSpPr>
        <p:spPr bwMode="auto">
          <a:xfrm>
            <a:off x="911225" y="6400800"/>
            <a:ext cx="8232775" cy="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86525"/>
            <a:ext cx="6842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 i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C352E631-CF49-8445-9FAD-089D04981E7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677688" y="6430549"/>
            <a:ext cx="432362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FF0000"/>
          </a:solidFill>
          <a:effectLst/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C00000"/>
        </a:buClr>
        <a:buSzPct val="110000"/>
        <a:buFont typeface="Wingdings" pitchFamily="2" charset="2"/>
        <a:buChar char="§"/>
        <a:defRPr sz="3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C00000"/>
        </a:buClr>
        <a:buSzPct val="90000"/>
        <a:buFont typeface="Arial" charset="0"/>
        <a:buChar char="–"/>
        <a:defRPr sz="2800">
          <a:solidFill>
            <a:schemeClr val="tx1">
              <a:lumMod val="95000"/>
              <a:lumOff val="5000"/>
            </a:schemeClr>
          </a:solidFill>
          <a:latin typeface="+mn-lt"/>
          <a:cs typeface="+mn-cs"/>
        </a:defRPr>
      </a:lvl2pPr>
      <a:lvl3pPr marL="1143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>
              <a:lumMod val="95000"/>
              <a:lumOff val="5000"/>
            </a:schemeClr>
          </a:solidFill>
          <a:latin typeface="+mn-lt"/>
          <a:cs typeface="+mn-cs"/>
        </a:defRPr>
      </a:lvl3pPr>
      <a:lvl4pPr marL="1600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>
              <a:lumMod val="95000"/>
              <a:lumOff val="5000"/>
            </a:schemeClr>
          </a:solidFill>
          <a:latin typeface="+mn-lt"/>
          <a:cs typeface="+mn-cs"/>
        </a:defRPr>
      </a:lvl4pPr>
      <a:lvl5pPr marL="20574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lumMod val="95000"/>
              <a:lumOff val="5000"/>
            </a:schemeClr>
          </a:solidFill>
          <a:latin typeface="+mn-lt"/>
          <a:cs typeface="+mn-cs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eam-net-work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tiff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tiff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0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0.png"/><Relationship Id="rId4" Type="http://schemas.openxmlformats.org/officeDocument/2006/relationships/image" Target="../media/image44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1.png"/><Relationship Id="rId4" Type="http://schemas.openxmlformats.org/officeDocument/2006/relationships/image" Target="../media/image46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tmp"/><Relationship Id="rId5" Type="http://schemas.openxmlformats.org/officeDocument/2006/relationships/image" Target="../media/image370.png"/><Relationship Id="rId4" Type="http://schemas.openxmlformats.org/officeDocument/2006/relationships/image" Target="../media/image341.png"/><Relationship Id="rId9" Type="http://schemas.openxmlformats.org/officeDocument/2006/relationships/image" Target="../media/image5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30.png"/><Relationship Id="rId4" Type="http://schemas.openxmlformats.org/officeDocument/2006/relationships/image" Target="../media/image5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2.png"/><Relationship Id="rId5" Type="http://schemas.openxmlformats.org/officeDocument/2006/relationships/image" Target="../media/image372.png"/><Relationship Id="rId4" Type="http://schemas.openxmlformats.org/officeDocument/2006/relationships/image" Target="../media/image3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60.png"/><Relationship Id="rId5" Type="http://schemas.openxmlformats.org/officeDocument/2006/relationships/image" Target="../media/image56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7.png"/><Relationship Id="rId10" Type="http://schemas.openxmlformats.org/officeDocument/2006/relationships/image" Target="../media/image63.png"/><Relationship Id="rId4" Type="http://schemas.openxmlformats.org/officeDocument/2006/relationships/image" Target="../media/image34.png"/><Relationship Id="rId9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16.png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9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05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hyperlink" Target="http://team-net-work.org/" TargetMode="External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0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26" Type="http://schemas.openxmlformats.org/officeDocument/2006/relationships/image" Target="../media/image125.png"/><Relationship Id="rId3" Type="http://schemas.openxmlformats.org/officeDocument/2006/relationships/notesSlide" Target="../notesSlides/notesSlide56.xml"/><Relationship Id="rId21" Type="http://schemas.openxmlformats.org/officeDocument/2006/relationships/image" Target="../media/image120.png"/><Relationship Id="rId7" Type="http://schemas.openxmlformats.org/officeDocument/2006/relationships/image" Target="../media/image108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5" Type="http://schemas.openxmlformats.org/officeDocument/2006/relationships/image" Target="../media/image124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6.png"/><Relationship Id="rId20" Type="http://schemas.openxmlformats.org/officeDocument/2006/relationships/image" Target="../media/image70.png"/><Relationship Id="rId1" Type="http://schemas.openxmlformats.org/officeDocument/2006/relationships/tags" Target="../tags/tag15.xml"/><Relationship Id="rId6" Type="http://schemas.openxmlformats.org/officeDocument/2006/relationships/image" Target="../media/image107.png"/><Relationship Id="rId11" Type="http://schemas.openxmlformats.org/officeDocument/2006/relationships/image" Target="../media/image111.png"/><Relationship Id="rId24" Type="http://schemas.openxmlformats.org/officeDocument/2006/relationships/image" Target="../media/image123.png"/><Relationship Id="rId5" Type="http://schemas.openxmlformats.org/officeDocument/2006/relationships/image" Target="../media/image106.png"/><Relationship Id="rId15" Type="http://schemas.openxmlformats.org/officeDocument/2006/relationships/image" Target="../media/image115.png"/><Relationship Id="rId23" Type="http://schemas.openxmlformats.org/officeDocument/2006/relationships/image" Target="../media/image122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Relationship Id="rId22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18AEB64B-0EBC-4E76-81AA-A40FF3398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623" y="0"/>
            <a:ext cx="918353" cy="87400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3830510-3DC2-D245-837A-D27B467374BC}"/>
              </a:ext>
            </a:extLst>
          </p:cNvPr>
          <p:cNvSpPr txBox="1">
            <a:spLocks/>
          </p:cNvSpPr>
          <p:nvPr/>
        </p:nvSpPr>
        <p:spPr>
          <a:xfrm>
            <a:off x="0" y="1015346"/>
            <a:ext cx="9144000" cy="147002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FA630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auto">
              <a:spcAft>
                <a:spcPts val="0"/>
              </a:spcAft>
            </a:pPr>
            <a:r>
              <a:rPr lang="en-US" dirty="0">
                <a:solidFill>
                  <a:srgbClr val="DE6400"/>
                </a:solidFill>
              </a:rPr>
              <a:t>Networks-as-a-Context: </a:t>
            </a:r>
          </a:p>
          <a:p>
            <a:pPr lvl="0" algn="ctr" fontAlgn="auto">
              <a:spcAft>
                <a:spcPts val="0"/>
              </a:spcAft>
            </a:pPr>
            <a:r>
              <a:rPr lang="en-US" dirty="0">
                <a:solidFill>
                  <a:srgbClr val="DE6400"/>
                </a:solidFill>
              </a:rPr>
              <a:t>A New Frontier in Network Mining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DE64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B5EE68E-98EF-3C4A-AF8A-3095D57DECD6}"/>
              </a:ext>
            </a:extLst>
          </p:cNvPr>
          <p:cNvSpPr txBox="1">
            <a:spLocks/>
          </p:cNvSpPr>
          <p:nvPr/>
        </p:nvSpPr>
        <p:spPr>
          <a:xfrm>
            <a:off x="1287159" y="2503977"/>
            <a:ext cx="6532364" cy="1752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Hanghang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Tong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University of Illinois at Urbana-Champaign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htong@illinois.edu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 http://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tonghanghang.org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081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320"/>
            <a:ext cx="9144000" cy="800100"/>
          </a:xfrm>
        </p:spPr>
        <p:txBody>
          <a:bodyPr/>
          <a:lstStyle/>
          <a:p>
            <a:pPr algn="ctr"/>
            <a:r>
              <a:rPr lang="en-US" dirty="0"/>
              <a:t>Critical Infrastructure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5050298"/>
            <a:ext cx="8068573" cy="696542"/>
          </a:xfrm>
        </p:spPr>
        <p:txBody>
          <a:bodyPr/>
          <a:lstStyle/>
          <a:p>
            <a:r>
              <a:rPr lang="en-US" sz="2800" dirty="0"/>
              <a:t>Set of </a:t>
            </a:r>
            <a:r>
              <a:rPr lang="en-US" sz="2800" b="1" u="sng" dirty="0">
                <a:solidFill>
                  <a:schemeClr val="tx1"/>
                </a:solidFill>
              </a:rPr>
              <a:t>infrastructure networks</a:t>
            </a:r>
            <a:r>
              <a:rPr lang="en-US" sz="2800" dirty="0"/>
              <a:t>, connected by </a:t>
            </a:r>
            <a:r>
              <a:rPr lang="en-US" sz="2800" b="1" u="sng" dirty="0">
                <a:solidFill>
                  <a:srgbClr val="0000FF"/>
                </a:solidFill>
              </a:rPr>
              <a:t>a cross-infrastructure dependency network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10</a:t>
            </a:fld>
            <a:r>
              <a:rPr lang="en-US"/>
              <a:t> -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4212" y="6195314"/>
            <a:ext cx="8459787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171450" indent="-171450" algn="just">
              <a:buFont typeface="Arial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J. Gao, S.V. </a:t>
            </a:r>
            <a:r>
              <a:rPr lang="en-US" sz="900" dirty="0" err="1">
                <a:solidFill>
                  <a:schemeClr val="bg1"/>
                </a:solidFill>
              </a:rPr>
              <a:t>Buldyrev</a:t>
            </a:r>
            <a:r>
              <a:rPr lang="en-US" sz="900" dirty="0">
                <a:solidFill>
                  <a:schemeClr val="bg1"/>
                </a:solidFill>
              </a:rPr>
              <a:t>, H.E. Stanley, S. </a:t>
            </a:r>
            <a:r>
              <a:rPr lang="en-US" sz="900" dirty="0" err="1">
                <a:solidFill>
                  <a:schemeClr val="bg1"/>
                </a:solidFill>
              </a:rPr>
              <a:t>Havlin</a:t>
            </a:r>
            <a:r>
              <a:rPr lang="en-US" sz="900" dirty="0">
                <a:solidFill>
                  <a:schemeClr val="bg1"/>
                </a:solidFill>
              </a:rPr>
              <a:t>: Networks formed from interdependent networks. 8(1) 2012. 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S.D. Reis, Y. Hu, A. </a:t>
            </a:r>
            <a:r>
              <a:rPr lang="en-US" sz="900" dirty="0" err="1">
                <a:solidFill>
                  <a:schemeClr val="bg1"/>
                </a:solidFill>
              </a:rPr>
              <a:t>Babino</a:t>
            </a:r>
            <a:r>
              <a:rPr lang="en-US" sz="900" dirty="0">
                <a:solidFill>
                  <a:schemeClr val="bg1"/>
                </a:solidFill>
              </a:rPr>
              <a:t>, J.S. Andrade, S. Canals, M. </a:t>
            </a:r>
            <a:r>
              <a:rPr lang="en-US" sz="900" dirty="0" err="1">
                <a:solidFill>
                  <a:schemeClr val="bg1"/>
                </a:solidFill>
              </a:rPr>
              <a:t>Sigman</a:t>
            </a:r>
            <a:r>
              <a:rPr lang="en-US" sz="900" dirty="0">
                <a:solidFill>
                  <a:schemeClr val="bg1"/>
                </a:solidFill>
              </a:rPr>
              <a:t>, and H.A. </a:t>
            </a:r>
            <a:r>
              <a:rPr lang="en-US" sz="900" dirty="0" err="1">
                <a:solidFill>
                  <a:schemeClr val="bg1"/>
                </a:solidFill>
              </a:rPr>
              <a:t>Makse</a:t>
            </a:r>
            <a:r>
              <a:rPr lang="en-US" sz="900" dirty="0">
                <a:solidFill>
                  <a:schemeClr val="bg1"/>
                </a:solidFill>
              </a:rPr>
              <a:t>: Avoiding catastrophic failure in correlated networks of networks. Nature Physics, 10(10), 762, 2014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NSF Critical Resilient Interdependent Infrastructure Systems and Processes  (CRISP 2.0): https://</a:t>
            </a:r>
            <a:r>
              <a:rPr lang="en-US" sz="900" dirty="0" err="1">
                <a:solidFill>
                  <a:schemeClr val="bg1"/>
                </a:solidFill>
              </a:rPr>
              <a:t>www.nsf.gov</a:t>
            </a:r>
            <a:r>
              <a:rPr lang="en-US" sz="900" dirty="0">
                <a:solidFill>
                  <a:schemeClr val="bg1"/>
                </a:solidFill>
              </a:rPr>
              <a:t>/funding/</a:t>
            </a:r>
            <a:r>
              <a:rPr lang="en-US" sz="900" dirty="0" err="1">
                <a:solidFill>
                  <a:schemeClr val="bg1"/>
                </a:solidFill>
              </a:rPr>
              <a:t>pgm_summ.jsp?pims_id</a:t>
            </a:r>
            <a:r>
              <a:rPr lang="en-US" sz="900" dirty="0">
                <a:solidFill>
                  <a:schemeClr val="bg1"/>
                </a:solidFill>
              </a:rPr>
              <a:t>=505277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756" y="1114526"/>
            <a:ext cx="4478326" cy="411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42967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NoN</a:t>
            </a:r>
            <a:r>
              <a:rPr lang="en-US" sz="1600" b="1" dirty="0">
                <a:solidFill>
                  <a:schemeClr val="bg1"/>
                </a:solidFill>
              </a:rPr>
              <a:t> (Network of Networks) Application #3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41"/>
    </mc:Choice>
    <mc:Fallback xmlns="">
      <p:transition spd="slow" advTm="2444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320"/>
            <a:ext cx="9144000" cy="800100"/>
          </a:xfrm>
        </p:spPr>
        <p:txBody>
          <a:bodyPr/>
          <a:lstStyle/>
          <a:p>
            <a:pPr algn="ctr"/>
            <a:r>
              <a:rPr lang="en-US" dirty="0"/>
              <a:t>Network Science of 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817" y="5014673"/>
            <a:ext cx="6628055" cy="696542"/>
          </a:xfrm>
        </p:spPr>
        <p:txBody>
          <a:bodyPr/>
          <a:lstStyle/>
          <a:p>
            <a:r>
              <a:rPr lang="en-US" sz="2800" dirty="0"/>
              <a:t>Set of </a:t>
            </a:r>
            <a:r>
              <a:rPr lang="en-US" sz="2800" b="1" u="sng" dirty="0">
                <a:solidFill>
                  <a:schemeClr val="tx1"/>
                </a:solidFill>
              </a:rPr>
              <a:t>team networks</a:t>
            </a:r>
            <a:r>
              <a:rPr lang="en-US" sz="2800" dirty="0"/>
              <a:t>, connected by </a:t>
            </a:r>
            <a:r>
              <a:rPr lang="en-US" sz="2800" b="1" u="sng" dirty="0">
                <a:solidFill>
                  <a:srgbClr val="0000FF"/>
                </a:solidFill>
              </a:rPr>
              <a:t>a project dependency network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11</a:t>
            </a:fld>
            <a:r>
              <a:rPr lang="en-US"/>
              <a:t> -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4212" y="6064691"/>
            <a:ext cx="8459787" cy="7848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171450" indent="-171450" algn="just">
              <a:buFont typeface="Arial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G.S. </a:t>
            </a:r>
            <a:r>
              <a:rPr lang="en-US" sz="900" dirty="0" err="1">
                <a:solidFill>
                  <a:schemeClr val="bg1"/>
                </a:solidFill>
              </a:rPr>
              <a:t>McChrystal</a:t>
            </a:r>
            <a:r>
              <a:rPr lang="en-US" sz="900" dirty="0">
                <a:solidFill>
                  <a:schemeClr val="bg1"/>
                </a:solidFill>
              </a:rPr>
              <a:t>, C. </a:t>
            </a:r>
            <a:r>
              <a:rPr lang="en-US" sz="900" dirty="0" err="1">
                <a:solidFill>
                  <a:schemeClr val="bg1"/>
                </a:solidFill>
              </a:rPr>
              <a:t>Tantum</a:t>
            </a:r>
            <a:r>
              <a:rPr lang="en-US" sz="900" dirty="0">
                <a:solidFill>
                  <a:schemeClr val="bg1"/>
                </a:solidFill>
              </a:rPr>
              <a:t>, S. David, and F. Chris:. Team of teams: New rules of engagement for a complex world. Penguin, 2015.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N. Contractor, L.A. </a:t>
            </a:r>
            <a:r>
              <a:rPr lang="en-US" sz="900" dirty="0" err="1">
                <a:solidFill>
                  <a:schemeClr val="bg1"/>
                </a:solidFill>
              </a:rPr>
              <a:t>DeChurch</a:t>
            </a:r>
            <a:r>
              <a:rPr lang="en-US" sz="900" dirty="0">
                <a:solidFill>
                  <a:schemeClr val="bg1"/>
                </a:solidFill>
              </a:rPr>
              <a:t>, A. </a:t>
            </a:r>
            <a:r>
              <a:rPr lang="en-US" sz="900" dirty="0" err="1">
                <a:solidFill>
                  <a:schemeClr val="bg1"/>
                </a:solidFill>
              </a:rPr>
              <a:t>Sawant</a:t>
            </a:r>
            <a:r>
              <a:rPr lang="en-US" sz="900" dirty="0">
                <a:solidFill>
                  <a:schemeClr val="bg1"/>
                </a:solidFill>
              </a:rPr>
              <a:t>, and X. Li: My Dream Team Assembler, 2013.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W. Stefan, B. Jones, and B. </a:t>
            </a:r>
            <a:r>
              <a:rPr lang="en-US" sz="900" dirty="0" err="1">
                <a:solidFill>
                  <a:schemeClr val="bg1"/>
                </a:solidFill>
              </a:rPr>
              <a:t>Uzzi</a:t>
            </a:r>
            <a:r>
              <a:rPr lang="en-US" sz="900" dirty="0">
                <a:solidFill>
                  <a:schemeClr val="bg1"/>
                </a:solidFill>
              </a:rPr>
              <a:t>: The Increasing Dominance of Teams in the Production of Knowledge. Science, May 2007, 316:1036-1039.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Network Science of Teams Project Website: </a:t>
            </a:r>
            <a:r>
              <a:rPr lang="en-US" sz="900" dirty="0">
                <a:solidFill>
                  <a:schemeClr val="bg1"/>
                </a:solidFill>
                <a:hlinkClick r:id="rId3"/>
              </a:rPr>
              <a:t>http://team-net-work.org</a:t>
            </a:r>
            <a:endParaRPr lang="en-US" sz="900" dirty="0">
              <a:solidFill>
                <a:schemeClr val="bg1"/>
              </a:solidFill>
            </a:endParaRPr>
          </a:p>
          <a:p>
            <a:pPr marL="171450" indent="-171450" algn="just">
              <a:buFont typeface="Arial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L. Li, and H. Tong: Network Science of Teams: Characterization, Prediction, and Optimization. WSDM 2018 tutorial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556" y="1073845"/>
            <a:ext cx="4908888" cy="411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42967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NoN</a:t>
            </a:r>
            <a:r>
              <a:rPr lang="en-US" sz="1600" b="1" dirty="0">
                <a:solidFill>
                  <a:schemeClr val="bg1"/>
                </a:solidFill>
              </a:rPr>
              <a:t> (Network of Networks) Application #4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0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5"/>
    </mc:Choice>
    <mc:Fallback xmlns="">
      <p:transition spd="slow" advTm="1812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933450"/>
            <a:ext cx="8543536" cy="5106988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</a:rPr>
              <a:t>Existing Work</a:t>
            </a:r>
          </a:p>
          <a:p>
            <a:pPr lvl="1"/>
            <a:r>
              <a:rPr lang="en-US" sz="2000" dirty="0"/>
              <a:t>Plain Networks</a:t>
            </a:r>
          </a:p>
          <a:p>
            <a:pPr lvl="1"/>
            <a:r>
              <a:rPr lang="en-US" sz="2000" dirty="0"/>
              <a:t>Heterogeneous Information Networks </a:t>
            </a:r>
            <a:r>
              <a:rPr lang="nb-NO" sz="2000" dirty="0"/>
              <a:t>[Sun &amp; Han 2012-2017]</a:t>
            </a:r>
            <a:endParaRPr lang="en-US" sz="2000" dirty="0"/>
          </a:p>
          <a:p>
            <a:pPr lvl="1"/>
            <a:r>
              <a:rPr lang="en-US" sz="2000" dirty="0"/>
              <a:t>Multi-Networks  [Yu+ 2013-2018]</a:t>
            </a:r>
          </a:p>
          <a:p>
            <a:pPr lvl="1"/>
            <a:r>
              <a:rPr lang="en-US" sz="2000" dirty="0"/>
              <a:t>Tensor </a:t>
            </a:r>
            <a:r>
              <a:rPr lang="fi-FI" sz="2000" dirty="0"/>
              <a:t>[</a:t>
            </a:r>
            <a:r>
              <a:rPr lang="fi-FI" sz="2000" dirty="0" err="1"/>
              <a:t>Faloutsos</a:t>
            </a:r>
            <a:r>
              <a:rPr lang="fi-FI" sz="2000" dirty="0"/>
              <a:t>+ 2008-2017]</a:t>
            </a:r>
            <a:endParaRPr lang="en-US" sz="2000" dirty="0"/>
          </a:p>
          <a:p>
            <a:pPr lvl="1"/>
            <a:r>
              <a:rPr lang="en-US" sz="2000" dirty="0"/>
              <a:t>Multiplex </a:t>
            </a:r>
            <a:r>
              <a:rPr lang="nl-NL" sz="2000" dirty="0"/>
              <a:t>[</a:t>
            </a:r>
            <a:r>
              <a:rPr lang="nl-NL" sz="2000" dirty="0" err="1"/>
              <a:t>Kanawati</a:t>
            </a:r>
            <a:r>
              <a:rPr lang="nl-NL" sz="2000" dirty="0"/>
              <a:t> 2015, Porter 2014]</a:t>
            </a:r>
          </a:p>
          <a:p>
            <a:pPr lvl="1"/>
            <a:endParaRPr lang="en-US" sz="2000" dirty="0"/>
          </a:p>
          <a:p>
            <a:r>
              <a:rPr lang="en-US" sz="2400" b="1" dirty="0" err="1">
                <a:solidFill>
                  <a:srgbClr val="FF0000"/>
                </a:solidFill>
              </a:rPr>
              <a:t>NoN</a:t>
            </a:r>
            <a:r>
              <a:rPr lang="en-US" sz="2400" dirty="0"/>
              <a:t>: Set of Networks Connected by a Contextual Network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Key Advantages: Network Modeling</a:t>
            </a:r>
          </a:p>
          <a:p>
            <a:pPr lvl="1"/>
            <a:r>
              <a:rPr lang="en-US" sz="2000" dirty="0"/>
              <a:t>Multi-Resolution, Hierarchical Modeling</a:t>
            </a:r>
          </a:p>
          <a:p>
            <a:pPr lvl="1"/>
            <a:r>
              <a:rPr lang="en-US" sz="2000" dirty="0"/>
              <a:t>Towards Multi-Network Model Unification </a:t>
            </a:r>
          </a:p>
          <a:p>
            <a:pPr lvl="2"/>
            <a:r>
              <a:rPr lang="en-US" sz="1600" dirty="0"/>
              <a:t>Including tensor, multiplex, hypergraph models as special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12</a:t>
            </a:fld>
            <a:r>
              <a:rPr lang="en-US"/>
              <a:t> 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42207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At Macro-Level: Input Networks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95842"/>
            <a:ext cx="9144000" cy="800100"/>
          </a:xfrm>
        </p:spPr>
        <p:txBody>
          <a:bodyPr/>
          <a:lstStyle/>
          <a:p>
            <a:pPr algn="ctr"/>
            <a:r>
              <a:rPr lang="en-US" sz="3000" dirty="0"/>
              <a:t>Network of Networks vs. Other Complex Networks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230" y="4583936"/>
            <a:ext cx="995186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281" y="4556168"/>
            <a:ext cx="764226" cy="914400"/>
          </a:xfrm>
          <a:prstGeom prst="rect">
            <a:avLst/>
          </a:prstGeom>
        </p:spPr>
      </p:pic>
      <p:pic>
        <p:nvPicPr>
          <p:cNvPr id="9" name="Picture 8" descr="Screen Shot 2015-04-15 at 10.33.19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58" y="4580582"/>
            <a:ext cx="987749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0975" y="908007"/>
            <a:ext cx="805960" cy="10058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20975" y="920597"/>
            <a:ext cx="148283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317" y="913070"/>
            <a:ext cx="999513" cy="10058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6265" y="893891"/>
            <a:ext cx="800344" cy="1005840"/>
          </a:xfrm>
          <a:prstGeom prst="rect">
            <a:avLst/>
          </a:prstGeom>
        </p:spPr>
      </p:pic>
      <p:pic>
        <p:nvPicPr>
          <p:cNvPr id="14" name="Picture 13" descr="Screen Shot 2015-03-11 at 11.07.08 P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98" y="3274564"/>
            <a:ext cx="956529" cy="82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t="10564" b="12712"/>
          <a:stretch/>
        </p:blipFill>
        <p:spPr>
          <a:xfrm>
            <a:off x="6655710" y="2271985"/>
            <a:ext cx="2399793" cy="822960"/>
          </a:xfrm>
          <a:prstGeom prst="rect">
            <a:avLst/>
          </a:prstGeom>
        </p:spPr>
      </p:pic>
      <p:pic>
        <p:nvPicPr>
          <p:cNvPr id="16" name="Picture 15" descr="Screen Shot 2015-03-11 at 11.04.17 PM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"/>
          <a:stretch/>
        </p:blipFill>
        <p:spPr>
          <a:xfrm>
            <a:off x="5689075" y="3282725"/>
            <a:ext cx="1447800" cy="822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6060" y="932720"/>
            <a:ext cx="809608" cy="100584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6449786" y="1600200"/>
            <a:ext cx="555171" cy="2995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982244" y="2982997"/>
            <a:ext cx="2550970" cy="3854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819978" y="3544998"/>
            <a:ext cx="836439" cy="1492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015467" y="2539748"/>
            <a:ext cx="1640243" cy="2924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4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99"/>
    </mc:Choice>
    <mc:Fallback xmlns="">
      <p:transition spd="slow" advTm="8739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842"/>
            <a:ext cx="9144000" cy="800100"/>
          </a:xfrm>
        </p:spPr>
        <p:txBody>
          <a:bodyPr/>
          <a:lstStyle/>
          <a:p>
            <a:pPr algn="ctr"/>
            <a:r>
              <a:rPr lang="en-US" sz="3200" dirty="0"/>
              <a:t>Network of Networks vs. High-order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30" y="853639"/>
            <a:ext cx="8850084" cy="5106988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Existing Work</a:t>
            </a:r>
          </a:p>
          <a:p>
            <a:pPr lvl="1"/>
            <a:r>
              <a:rPr lang="en-US" sz="2400" dirty="0"/>
              <a:t>A Node or a Link</a:t>
            </a:r>
          </a:p>
          <a:p>
            <a:pPr lvl="1"/>
            <a:r>
              <a:rPr lang="en-US" sz="2400" dirty="0" err="1"/>
              <a:t>Graphlet</a:t>
            </a:r>
            <a:r>
              <a:rPr lang="en-US" sz="2400" dirty="0"/>
              <a:t> [Neville+ 2016]</a:t>
            </a:r>
          </a:p>
          <a:p>
            <a:pPr lvl="1"/>
            <a:r>
              <a:rPr lang="en-US" sz="2400" dirty="0"/>
              <a:t>Motif </a:t>
            </a:r>
            <a:r>
              <a:rPr lang="pt-BR" sz="2400" dirty="0"/>
              <a:t>[Benson+ 2016]</a:t>
            </a:r>
            <a:endParaRPr lang="en-US" sz="2400" dirty="0"/>
          </a:p>
          <a:p>
            <a:pPr lvl="1"/>
            <a:r>
              <a:rPr lang="en-US" sz="2400" dirty="0"/>
              <a:t>Meta-Path or Meta-Structure </a:t>
            </a:r>
            <a:r>
              <a:rPr lang="pt-BR" sz="2400" dirty="0"/>
              <a:t>[Sun &amp; </a:t>
            </a:r>
            <a:r>
              <a:rPr lang="pt-BR" sz="2400" dirty="0" err="1"/>
              <a:t>Han</a:t>
            </a:r>
            <a:r>
              <a:rPr lang="pt-BR" sz="2400" dirty="0"/>
              <a:t> 2012-2017]</a:t>
            </a:r>
            <a:endParaRPr lang="en-US" sz="2400" dirty="0"/>
          </a:p>
          <a:p>
            <a:pPr lvl="1"/>
            <a:r>
              <a:rPr lang="en-US" sz="2400" dirty="0"/>
              <a:t>Graph Vocabulary [</a:t>
            </a:r>
            <a:r>
              <a:rPr lang="en-US" sz="2400" dirty="0" err="1"/>
              <a:t>Koutra</a:t>
            </a:r>
            <a:r>
              <a:rPr lang="en-US" sz="2400" dirty="0"/>
              <a:t> &amp; </a:t>
            </a:r>
            <a:r>
              <a:rPr lang="en-US" sz="2400" dirty="0" err="1"/>
              <a:t>Faloutsos</a:t>
            </a:r>
            <a:r>
              <a:rPr lang="en-US" sz="2400" dirty="0"/>
              <a:t>+ 2014]</a:t>
            </a:r>
            <a:endParaRPr lang="en-US" sz="1600" dirty="0"/>
          </a:p>
          <a:p>
            <a:r>
              <a:rPr lang="en-US" sz="2800" b="1" dirty="0" err="1">
                <a:solidFill>
                  <a:srgbClr val="FF0000"/>
                </a:solidFill>
              </a:rPr>
              <a:t>NoN</a:t>
            </a:r>
            <a:r>
              <a:rPr lang="en-US" sz="2800" dirty="0"/>
              <a:t>: Networks Inside a Node/Link</a:t>
            </a:r>
          </a:p>
          <a:p>
            <a:pPr marL="342900" lvl="1" indent="-342900">
              <a:buSzPct val="110000"/>
              <a:buFont typeface="Wingdings" pitchFamily="2" charset="2"/>
              <a:buChar char="§"/>
            </a:pPr>
            <a:r>
              <a:rPr lang="en-US" sz="2400" b="1" dirty="0">
                <a:solidFill>
                  <a:srgbClr val="FF0000"/>
                </a:solidFill>
              </a:rPr>
              <a:t>Key Advantages: Structure Aggregation</a:t>
            </a:r>
            <a:endParaRPr lang="en-US" sz="2400" dirty="0"/>
          </a:p>
          <a:p>
            <a:pPr lvl="1"/>
            <a:r>
              <a:rPr lang="en-US" sz="2200" dirty="0"/>
              <a:t>Collective Mining with Focused Knowledge Transfer</a:t>
            </a:r>
          </a:p>
          <a:p>
            <a:pPr lvl="1"/>
            <a:r>
              <a:rPr lang="en-US" sz="2200" dirty="0"/>
              <a:t>New Principle for Mining Multiple Networks: Cross Network Consistency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13</a:t>
            </a:fld>
            <a:r>
              <a:rPr lang="en-US"/>
              <a:t> 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4419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At Micro-Level: Basic Unit/Atom for Mining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30157" y="1684561"/>
            <a:ext cx="841910" cy="161842"/>
            <a:chOff x="938675" y="2994052"/>
            <a:chExt cx="841910" cy="161842"/>
          </a:xfrm>
          <a:solidFill>
            <a:schemeClr val="tx1"/>
          </a:solidFill>
        </p:grpSpPr>
        <p:sp>
          <p:nvSpPr>
            <p:cNvPr id="8" name="Oval 7"/>
            <p:cNvSpPr/>
            <p:nvPr/>
          </p:nvSpPr>
          <p:spPr>
            <a:xfrm>
              <a:off x="938675" y="2994053"/>
              <a:ext cx="164592" cy="1618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615993" y="2994052"/>
              <a:ext cx="164592" cy="1618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1095175" y="3066881"/>
              <a:ext cx="512726" cy="1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987" y="4201636"/>
            <a:ext cx="1480520" cy="10972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314" y="1258358"/>
            <a:ext cx="2495492" cy="10972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280" y="4160192"/>
            <a:ext cx="1152056" cy="1097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8465" y="1202768"/>
            <a:ext cx="1102244" cy="109728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7741060" y="3551312"/>
            <a:ext cx="565910" cy="6630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340224" y="2008414"/>
            <a:ext cx="805636" cy="3141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962400" y="2291447"/>
            <a:ext cx="3458576" cy="4856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 noChangeAspect="1"/>
          </p:cNvCxnSpPr>
          <p:nvPr/>
        </p:nvCxnSpPr>
        <p:spPr>
          <a:xfrm>
            <a:off x="6679939" y="4000654"/>
            <a:ext cx="234134" cy="2743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599470" y="4695290"/>
            <a:ext cx="481037" cy="184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9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11"/>
    </mc:Choice>
    <mc:Fallback xmlns="">
      <p:transition spd="slow" advTm="6011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6847"/>
            <a:ext cx="9144000" cy="800100"/>
          </a:xfrm>
        </p:spPr>
        <p:txBody>
          <a:bodyPr/>
          <a:lstStyle/>
          <a:p>
            <a:pPr algn="ctr"/>
            <a:r>
              <a:rPr lang="en-US" sz="3200" dirty="0"/>
              <a:t>Network of Networks: Where Are We?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14</a:t>
            </a:fld>
            <a:r>
              <a:rPr lang="en-US"/>
              <a:t> -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850641" y="3799483"/>
            <a:ext cx="4206240" cy="2560320"/>
          </a:xfrm>
          <a:prstGeom prst="roundRect">
            <a:avLst>
              <a:gd name="adj" fmla="val 2898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0503" y="836965"/>
            <a:ext cx="4206240" cy="2560320"/>
          </a:xfrm>
          <a:prstGeom prst="roundRect">
            <a:avLst>
              <a:gd name="adj" fmla="val 2290"/>
            </a:avLst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9921" y="3815380"/>
            <a:ext cx="4206240" cy="2560320"/>
          </a:xfrm>
          <a:prstGeom prst="roundRect">
            <a:avLst>
              <a:gd name="adj" fmla="val 3876"/>
            </a:avLst>
          </a:prstGeom>
          <a:solidFill>
            <a:srgbClr val="FC9308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99269" y="789253"/>
            <a:ext cx="4166775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kern="0" dirty="0">
                <a:solidFill>
                  <a:srgbClr val="FFFFFF"/>
                </a:solidFill>
              </a:rPr>
              <a:t>Basic Networks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415" y="1219971"/>
            <a:ext cx="42316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F0"/>
                </a:solidFill>
              </a:rPr>
              <a:t>At Macro-level: </a:t>
            </a:r>
            <a:r>
              <a:rPr lang="en-US" dirty="0">
                <a:solidFill>
                  <a:srgbClr val="00B0F0"/>
                </a:solidFill>
              </a:rPr>
              <a:t>Nodes Linked by Edges (e.g., an Adjacency Matrix)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9B11"/>
                </a:solidFill>
              </a:rPr>
              <a:t>At Micro-level: </a:t>
            </a:r>
            <a:r>
              <a:rPr lang="en-US" dirty="0">
                <a:solidFill>
                  <a:srgbClr val="FF9B11"/>
                </a:solidFill>
              </a:rPr>
              <a:t>Node/Link as Atom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91765" y="836965"/>
            <a:ext cx="4206240" cy="2560320"/>
          </a:xfrm>
          <a:prstGeom prst="roundRect">
            <a:avLst>
              <a:gd name="adj" fmla="val 1729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826979" y="4848250"/>
            <a:ext cx="4185914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kern="0" dirty="0" err="1">
                <a:solidFill>
                  <a:srgbClr val="FFFFFF"/>
                </a:solidFill>
              </a:rPr>
              <a:t>NoN</a:t>
            </a:r>
            <a:r>
              <a:rPr lang="en-US" sz="2400" kern="0" dirty="0">
                <a:solidFill>
                  <a:srgbClr val="FFFFFF"/>
                </a:solidFill>
              </a:rPr>
              <a:t>: Network of Networks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335746" y="1458782"/>
            <a:ext cx="502920" cy="302313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5400000">
            <a:off x="701699" y="3482611"/>
            <a:ext cx="365760" cy="302313"/>
          </a:xfrm>
          <a:prstGeom prst="rightArrow">
            <a:avLst/>
          </a:prstGeom>
          <a:solidFill>
            <a:srgbClr val="FF9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4873751" y="786384"/>
            <a:ext cx="4355973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kern="0" dirty="0">
                <a:solidFill>
                  <a:srgbClr val="FFFFFF"/>
                </a:solidFill>
              </a:rPr>
              <a:t>Beyond a Single Adj. Matrix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87884" y="3803904"/>
            <a:ext cx="4750988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kern="0" dirty="0">
                <a:solidFill>
                  <a:srgbClr val="FFFFFF"/>
                </a:solidFill>
              </a:rPr>
              <a:t>High-order Structure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84927" y="3172076"/>
            <a:ext cx="841910" cy="161842"/>
            <a:chOff x="938675" y="2994052"/>
            <a:chExt cx="841910" cy="161842"/>
          </a:xfrm>
        </p:grpSpPr>
        <p:sp>
          <p:nvSpPr>
            <p:cNvPr id="27" name="Oval 26"/>
            <p:cNvSpPr/>
            <p:nvPr/>
          </p:nvSpPr>
          <p:spPr>
            <a:xfrm>
              <a:off x="938675" y="2994053"/>
              <a:ext cx="164592" cy="1618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615993" y="2994052"/>
              <a:ext cx="164592" cy="1618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1095175" y="3066881"/>
              <a:ext cx="512726" cy="1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507" y="1875417"/>
            <a:ext cx="805960" cy="100584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049507" y="1888007"/>
            <a:ext cx="148283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640" y="1880480"/>
            <a:ext cx="999513" cy="10058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0503" y="4236192"/>
            <a:ext cx="42316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Graphlet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[Neville+ 2016]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Meta-Path/Structure </a:t>
            </a:r>
            <a:r>
              <a:rPr lang="en-US" sz="1400" dirty="0">
                <a:solidFill>
                  <a:schemeClr val="bg1"/>
                </a:solidFill>
              </a:rPr>
              <a:t>[Sun &amp; Han 2012]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Motif/High-order Structure </a:t>
            </a:r>
            <a:r>
              <a:rPr lang="en-US" sz="1400" dirty="0">
                <a:solidFill>
                  <a:schemeClr val="bg1"/>
                </a:solidFill>
              </a:rPr>
              <a:t>[Benson+ 2016]</a:t>
            </a: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Graph Vocabulary </a:t>
            </a:r>
            <a:r>
              <a:rPr lang="en-US" sz="1400" dirty="0">
                <a:solidFill>
                  <a:schemeClr val="bg1"/>
                </a:solidFill>
              </a:rPr>
              <a:t>[</a:t>
            </a:r>
            <a:r>
              <a:rPr lang="en-US" sz="1400" dirty="0" err="1">
                <a:solidFill>
                  <a:schemeClr val="bg1"/>
                </a:solidFill>
              </a:rPr>
              <a:t>Koutra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Faloutsos</a:t>
            </a:r>
            <a:r>
              <a:rPr lang="en-US" sz="1400" dirty="0">
                <a:solidFill>
                  <a:schemeClr val="bg1"/>
                </a:solidFill>
              </a:rPr>
              <a:t>+ 2014]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48567" y="1261409"/>
            <a:ext cx="42316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HIN </a:t>
            </a:r>
            <a:r>
              <a:rPr lang="en-US" sz="1400" dirty="0">
                <a:solidFill>
                  <a:schemeClr val="bg1"/>
                </a:solidFill>
              </a:rPr>
              <a:t>[Sun &amp; Han 2012-2017]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Tensor </a:t>
            </a:r>
            <a:r>
              <a:rPr lang="en-US" sz="1400" dirty="0">
                <a:solidFill>
                  <a:schemeClr val="bg1"/>
                </a:solidFill>
              </a:rPr>
              <a:t>[</a:t>
            </a:r>
            <a:r>
              <a:rPr lang="en-US" sz="1400" dirty="0" err="1">
                <a:solidFill>
                  <a:schemeClr val="bg1"/>
                </a:solidFill>
              </a:rPr>
              <a:t>Faloutsos</a:t>
            </a:r>
            <a:r>
              <a:rPr lang="en-US" sz="1400" dirty="0">
                <a:solidFill>
                  <a:schemeClr val="bg1"/>
                </a:solidFill>
              </a:rPr>
              <a:t>+ 2008-2017]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Multi-Network </a:t>
            </a:r>
            <a:r>
              <a:rPr lang="en-US" sz="1400" dirty="0">
                <a:solidFill>
                  <a:schemeClr val="bg1"/>
                </a:solidFill>
              </a:rPr>
              <a:t>[Yu+ 2013-2018]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Multiplex </a:t>
            </a:r>
            <a:r>
              <a:rPr lang="en-US" sz="1400" dirty="0">
                <a:solidFill>
                  <a:schemeClr val="bg1"/>
                </a:solidFill>
              </a:rPr>
              <a:t>[</a:t>
            </a:r>
            <a:r>
              <a:rPr lang="en-US" sz="1400" dirty="0" err="1">
                <a:solidFill>
                  <a:schemeClr val="bg1"/>
                </a:solidFill>
              </a:rPr>
              <a:t>Kanawati</a:t>
            </a:r>
            <a:r>
              <a:rPr lang="en-US" sz="1400" dirty="0">
                <a:solidFill>
                  <a:schemeClr val="bg1"/>
                </a:solidFill>
              </a:rPr>
              <a:t> 2015, Porter 2014]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325" y="2525445"/>
            <a:ext cx="436551" cy="54864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47" y="5426737"/>
            <a:ext cx="987012" cy="7315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96" y="5417831"/>
            <a:ext cx="734828" cy="7315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9867" y="5426737"/>
            <a:ext cx="1663660" cy="7315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7947" y="5426737"/>
            <a:ext cx="768036" cy="731520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>
            <a:off x="388994" y="5932918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1641001" y="5692713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</a:p>
        </p:txBody>
      </p:sp>
      <p:sp>
        <p:nvSpPr>
          <p:cNvPr id="45" name="Oval 44"/>
          <p:cNvSpPr/>
          <p:nvPr/>
        </p:nvSpPr>
        <p:spPr>
          <a:xfrm>
            <a:off x="2260935" y="5841478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</a:t>
            </a:r>
          </a:p>
        </p:txBody>
      </p:sp>
      <p:sp>
        <p:nvSpPr>
          <p:cNvPr id="46" name="Oval 45"/>
          <p:cNvSpPr/>
          <p:nvPr/>
        </p:nvSpPr>
        <p:spPr>
          <a:xfrm>
            <a:off x="3733623" y="5701057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</a:t>
            </a:r>
          </a:p>
        </p:txBody>
      </p:sp>
      <p:sp>
        <p:nvSpPr>
          <p:cNvPr id="47" name="Oval 46"/>
          <p:cNvSpPr/>
          <p:nvPr/>
        </p:nvSpPr>
        <p:spPr>
          <a:xfrm>
            <a:off x="128337" y="5046823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</a:t>
            </a:r>
          </a:p>
        </p:txBody>
      </p:sp>
      <p:sp>
        <p:nvSpPr>
          <p:cNvPr id="48" name="Oval 47"/>
          <p:cNvSpPr/>
          <p:nvPr/>
        </p:nvSpPr>
        <p:spPr>
          <a:xfrm>
            <a:off x="125073" y="4827683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125073" y="4591921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</a:p>
        </p:txBody>
      </p:sp>
      <p:sp>
        <p:nvSpPr>
          <p:cNvPr id="50" name="Oval 49"/>
          <p:cNvSpPr/>
          <p:nvPr/>
        </p:nvSpPr>
        <p:spPr>
          <a:xfrm>
            <a:off x="130505" y="4341330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t="10564" b="12712"/>
          <a:stretch/>
        </p:blipFill>
        <p:spPr>
          <a:xfrm>
            <a:off x="6309008" y="2548121"/>
            <a:ext cx="1599861" cy="548640"/>
          </a:xfrm>
          <a:prstGeom prst="rect">
            <a:avLst/>
          </a:prstGeom>
        </p:spPr>
      </p:pic>
      <p:pic>
        <p:nvPicPr>
          <p:cNvPr id="51" name="Picture 50" descr="Screen Shot 2015-03-11 at 11.04.17 PM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"/>
          <a:stretch/>
        </p:blipFill>
        <p:spPr>
          <a:xfrm>
            <a:off x="8059285" y="2552730"/>
            <a:ext cx="965199" cy="548640"/>
          </a:xfrm>
          <a:prstGeom prst="rect">
            <a:avLst/>
          </a:prstGeom>
        </p:spPr>
      </p:pic>
      <p:pic>
        <p:nvPicPr>
          <p:cNvPr id="52" name="Picture 51" descr="Screen Shot 2015-03-11 at 11.07.08 PM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599" y="2525445"/>
            <a:ext cx="637686" cy="548640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5030860" y="2206641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027596" y="1940001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</a:t>
            </a:r>
          </a:p>
        </p:txBody>
      </p:sp>
      <p:sp>
        <p:nvSpPr>
          <p:cNvPr id="55" name="Oval 54"/>
          <p:cNvSpPr/>
          <p:nvPr/>
        </p:nvSpPr>
        <p:spPr>
          <a:xfrm>
            <a:off x="5027596" y="1656739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</a:p>
        </p:txBody>
      </p:sp>
      <p:sp>
        <p:nvSpPr>
          <p:cNvPr id="56" name="Oval 55"/>
          <p:cNvSpPr/>
          <p:nvPr/>
        </p:nvSpPr>
        <p:spPr>
          <a:xfrm>
            <a:off x="5033028" y="1382398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</a:t>
            </a:r>
          </a:p>
        </p:txBody>
      </p:sp>
      <p:sp>
        <p:nvSpPr>
          <p:cNvPr id="57" name="Oval 56"/>
          <p:cNvSpPr/>
          <p:nvPr/>
        </p:nvSpPr>
        <p:spPr>
          <a:xfrm>
            <a:off x="8503891" y="3090672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</a:t>
            </a:r>
          </a:p>
        </p:txBody>
      </p:sp>
      <p:sp>
        <p:nvSpPr>
          <p:cNvPr id="58" name="Oval 57"/>
          <p:cNvSpPr/>
          <p:nvPr/>
        </p:nvSpPr>
        <p:spPr>
          <a:xfrm>
            <a:off x="6972949" y="3090467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</a:t>
            </a:r>
          </a:p>
        </p:txBody>
      </p:sp>
      <p:sp>
        <p:nvSpPr>
          <p:cNvPr id="59" name="Oval 58"/>
          <p:cNvSpPr/>
          <p:nvPr/>
        </p:nvSpPr>
        <p:spPr>
          <a:xfrm>
            <a:off x="5737177" y="3090672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</a:p>
        </p:txBody>
      </p:sp>
      <p:sp>
        <p:nvSpPr>
          <p:cNvPr id="60" name="Oval 59"/>
          <p:cNvSpPr/>
          <p:nvPr/>
        </p:nvSpPr>
        <p:spPr>
          <a:xfrm>
            <a:off x="5090427" y="3090467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4932898" y="3917901"/>
            <a:ext cx="4012074" cy="908090"/>
          </a:xfrm>
          <a:prstGeom prst="roundRect">
            <a:avLst>
              <a:gd name="adj" fmla="val 2898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6976" y="3898225"/>
            <a:ext cx="40759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b="1" dirty="0">
                <a:solidFill>
                  <a:srgbClr val="00B0F0"/>
                </a:solidFill>
              </a:rPr>
              <a:t>At Macro-level: </a:t>
            </a:r>
            <a:r>
              <a:rPr lang="en-US" sz="1400" dirty="0">
                <a:solidFill>
                  <a:srgbClr val="00B0F0"/>
                </a:solidFill>
              </a:rPr>
              <a:t>Set of Networks  Connected by Another Network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>
                <a:solidFill>
                  <a:srgbClr val="00B0F0"/>
                </a:solidFill>
              </a:rPr>
              <a:t>Key Advantages: </a:t>
            </a:r>
            <a:r>
              <a:rPr lang="en-US" sz="1400" dirty="0">
                <a:solidFill>
                  <a:srgbClr val="00B0F0"/>
                </a:solidFill>
              </a:rPr>
              <a:t>Hierarchical Modeling, Towards Multi-Network Model Unification.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4932898" y="5354857"/>
            <a:ext cx="4012074" cy="908090"/>
          </a:xfrm>
          <a:prstGeom prst="roundRect">
            <a:avLst>
              <a:gd name="adj" fmla="val 2898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37760" y="5141251"/>
            <a:ext cx="41234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u="sng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C000"/>
                </a:solidFill>
              </a:rPr>
              <a:t>At Micro-level: </a:t>
            </a:r>
            <a:r>
              <a:rPr lang="en-US" sz="1400" dirty="0">
                <a:solidFill>
                  <a:srgbClr val="FFC000"/>
                </a:solidFill>
              </a:rPr>
              <a:t>Hidden Networks Deep Inside a Node/Link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C000"/>
                </a:solidFill>
              </a:rPr>
              <a:t>Key Advantages</a:t>
            </a:r>
            <a:r>
              <a:rPr lang="en-US" sz="1400" dirty="0">
                <a:solidFill>
                  <a:srgbClr val="FFC000"/>
                </a:solidFill>
              </a:rPr>
              <a:t>: Collective Mining with Focused Knowledge Transfer</a:t>
            </a:r>
          </a:p>
        </p:txBody>
      </p:sp>
      <p:sp>
        <p:nvSpPr>
          <p:cNvPr id="11" name="Left-Right Arrow 10"/>
          <p:cNvSpPr/>
          <p:nvPr/>
        </p:nvSpPr>
        <p:spPr>
          <a:xfrm>
            <a:off x="4335745" y="5583458"/>
            <a:ext cx="502920" cy="301752"/>
          </a:xfrm>
          <a:prstGeom prst="leftRightArrow">
            <a:avLst/>
          </a:prstGeom>
          <a:solidFill>
            <a:srgbClr val="FF9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9B11"/>
                </a:solidFill>
              </a:ln>
            </a:endParaRPr>
          </a:p>
        </p:txBody>
      </p:sp>
      <p:sp>
        <p:nvSpPr>
          <p:cNvPr id="69" name="Left-Right Arrow 68"/>
          <p:cNvSpPr/>
          <p:nvPr/>
        </p:nvSpPr>
        <p:spPr>
          <a:xfrm rot="5400000">
            <a:off x="8028463" y="3463585"/>
            <a:ext cx="365760" cy="301752"/>
          </a:xfrm>
          <a:prstGeom prst="left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9B11"/>
                </a:solidFill>
              </a:ln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0" y="0"/>
            <a:ext cx="4419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Network of Networks in the Global View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3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99"/>
    </mc:Choice>
    <mc:Fallback xmlns="">
      <p:transition spd="slow" advTm="3669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981334"/>
            <a:ext cx="8229600" cy="5106988"/>
          </a:xfrm>
        </p:spPr>
        <p:txBody>
          <a:bodyPr/>
          <a:lstStyle/>
          <a:p>
            <a:r>
              <a:rPr lang="en-US" sz="3600" dirty="0"/>
              <a:t>Motivation</a:t>
            </a:r>
          </a:p>
          <a:p>
            <a:r>
              <a:rPr lang="en-US" sz="3600" dirty="0">
                <a:solidFill>
                  <a:schemeClr val="tx1"/>
                </a:solidFill>
              </a:rPr>
              <a:t>Network of Networks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NoN</a:t>
            </a:r>
            <a:r>
              <a:rPr lang="en-US" dirty="0">
                <a:solidFill>
                  <a:schemeClr val="tx1"/>
                </a:solidFill>
              </a:rPr>
              <a:t> Introduction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NoN</a:t>
            </a:r>
            <a:r>
              <a:rPr lang="en-US" dirty="0">
                <a:solidFill>
                  <a:srgbClr val="FF0000"/>
                </a:solidFill>
              </a:rPr>
              <a:t> Model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NoN</a:t>
            </a:r>
            <a:r>
              <a:rPr lang="en-US" dirty="0">
                <a:solidFill>
                  <a:schemeClr val="tx1"/>
                </a:solidFill>
              </a:rPr>
              <a:t> Construction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NoN</a:t>
            </a:r>
            <a:r>
              <a:rPr lang="en-US" dirty="0">
                <a:solidFill>
                  <a:schemeClr val="tx1"/>
                </a:solidFill>
              </a:rPr>
              <a:t> Mining</a:t>
            </a:r>
            <a:endParaRPr lang="en-US" sz="8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00">
                    <a:lumMod val="95000"/>
                    <a:lumOff val="5000"/>
                  </a:srgbClr>
                </a:solidFill>
              </a:rPr>
              <a:t>Network of X: Other Scenarios</a:t>
            </a:r>
          </a:p>
          <a:p>
            <a:r>
              <a:rPr lang="en-US" sz="3600" dirty="0"/>
              <a:t>Vision for the Future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15</a:t>
            </a:fld>
            <a:r>
              <a:rPr lang="en-US"/>
              <a:t> -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46088" y="3207968"/>
            <a:ext cx="747021" cy="4295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83475" y="1210739"/>
            <a:ext cx="313943" cy="251968"/>
            <a:chOff x="3810000" y="3111500"/>
            <a:chExt cx="490537" cy="393700"/>
          </a:xfrm>
        </p:grpSpPr>
        <p:sp>
          <p:nvSpPr>
            <p:cNvPr id="10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910198" y="2682488"/>
            <a:ext cx="313943" cy="251968"/>
            <a:chOff x="3810000" y="3111500"/>
            <a:chExt cx="490537" cy="393700"/>
          </a:xfrm>
        </p:grpSpPr>
        <p:sp>
          <p:nvSpPr>
            <p:cNvPr id="19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28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87"/>
    </mc:Choice>
    <mc:Fallback xmlns="">
      <p:transition spd="slow" advTm="2668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</a:t>
            </a:r>
            <a:r>
              <a:rPr lang="en-US" dirty="0" err="1"/>
              <a:t>NoN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4" y="1138864"/>
            <a:ext cx="8696325" cy="5106988"/>
          </a:xfrm>
        </p:spPr>
        <p:txBody>
          <a:bodyPr/>
          <a:lstStyle/>
          <a:p>
            <a:r>
              <a:rPr lang="en-US" sz="2800" dirty="0"/>
              <a:t>Q: How to Represent a Set of Inter-connected Networks (e.g., Tissue-Specific PPI Networks)?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16</a:t>
            </a:fld>
            <a:r>
              <a:rPr lang="en-US"/>
              <a:t> -</a:t>
            </a:r>
          </a:p>
        </p:txBody>
      </p:sp>
      <p:grpSp>
        <p:nvGrpSpPr>
          <p:cNvPr id="158" name="Group 157"/>
          <p:cNvGrpSpPr/>
          <p:nvPr/>
        </p:nvGrpSpPr>
        <p:grpSpPr>
          <a:xfrm>
            <a:off x="2244138" y="2278224"/>
            <a:ext cx="4765114" cy="3964900"/>
            <a:chOff x="4261146" y="1176458"/>
            <a:chExt cx="4765114" cy="3964900"/>
          </a:xfrm>
        </p:grpSpPr>
        <p:grpSp>
          <p:nvGrpSpPr>
            <p:cNvPr id="159" name="Group 158"/>
            <p:cNvGrpSpPr/>
            <p:nvPr/>
          </p:nvGrpSpPr>
          <p:grpSpPr>
            <a:xfrm>
              <a:off x="4261146" y="1176458"/>
              <a:ext cx="4765114" cy="3964900"/>
              <a:chOff x="3738218" y="1288502"/>
              <a:chExt cx="4765114" cy="3964900"/>
            </a:xfrm>
          </p:grpSpPr>
          <p:cxnSp>
            <p:nvCxnSpPr>
              <p:cNvPr id="161" name="Straight Connector 160"/>
              <p:cNvCxnSpPr>
                <a:stCxn id="206" idx="6"/>
                <a:endCxn id="191" idx="2"/>
              </p:cNvCxnSpPr>
              <p:nvPr/>
            </p:nvCxnSpPr>
            <p:spPr bwMode="auto">
              <a:xfrm>
                <a:off x="4543920" y="1821000"/>
                <a:ext cx="927994" cy="1838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>
                <a:stCxn id="205" idx="6"/>
                <a:endCxn id="188" idx="2"/>
              </p:cNvCxnSpPr>
              <p:nvPr/>
            </p:nvCxnSpPr>
            <p:spPr bwMode="auto">
              <a:xfrm>
                <a:off x="4543920" y="2241787"/>
                <a:ext cx="912310" cy="79574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>
                <a:stCxn id="179" idx="2"/>
                <a:endCxn id="204" idx="6"/>
              </p:cNvCxnSpPr>
              <p:nvPr/>
            </p:nvCxnSpPr>
            <p:spPr bwMode="auto">
              <a:xfrm flipH="1">
                <a:off x="4543920" y="4702521"/>
                <a:ext cx="933978" cy="11567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4" name="Group 163"/>
              <p:cNvGrpSpPr/>
              <p:nvPr/>
            </p:nvGrpSpPr>
            <p:grpSpPr>
              <a:xfrm>
                <a:off x="3738218" y="1369575"/>
                <a:ext cx="805702" cy="3613725"/>
                <a:chOff x="3252642" y="1369575"/>
                <a:chExt cx="805702" cy="3613725"/>
              </a:xfrm>
            </p:grpSpPr>
            <p:sp>
              <p:nvSpPr>
                <p:cNvPr id="200" name="Oval 199"/>
                <p:cNvSpPr/>
                <p:nvPr/>
              </p:nvSpPr>
              <p:spPr bwMode="auto">
                <a:xfrm>
                  <a:off x="3728144" y="3199049"/>
                  <a:ext cx="330200" cy="3302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anchor="ctr"/>
                <a:lstStyle/>
                <a:p>
                  <a:pPr algn="ctr">
                    <a:defRPr/>
                  </a:pPr>
                  <a:r>
                    <a:rPr lang="en-US" sz="2400" dirty="0"/>
                    <a:t>4</a:t>
                  </a:r>
                </a:p>
              </p:txBody>
            </p:sp>
            <p:sp>
              <p:nvSpPr>
                <p:cNvPr id="201" name="Oval 200"/>
                <p:cNvSpPr/>
                <p:nvPr/>
              </p:nvSpPr>
              <p:spPr bwMode="auto">
                <a:xfrm>
                  <a:off x="3728144" y="3661012"/>
                  <a:ext cx="330200" cy="3302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anchor="ctr"/>
                <a:lstStyle/>
                <a:p>
                  <a:pPr algn="ctr">
                    <a:defRPr/>
                  </a:pPr>
                  <a:r>
                    <a:rPr lang="en-US" sz="2400" dirty="0"/>
                    <a:t>5</a:t>
                  </a:r>
                </a:p>
              </p:txBody>
            </p:sp>
            <p:sp>
              <p:nvSpPr>
                <p:cNvPr id="202" name="Oval 201"/>
                <p:cNvSpPr/>
                <p:nvPr/>
              </p:nvSpPr>
              <p:spPr bwMode="auto">
                <a:xfrm>
                  <a:off x="3728144" y="2670412"/>
                  <a:ext cx="330200" cy="3302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anchor="ctr"/>
                <a:lstStyle/>
                <a:p>
                  <a:pPr algn="ctr">
                    <a:defRPr/>
                  </a:pPr>
                  <a:r>
                    <a:rPr lang="en-US" sz="2400" dirty="0"/>
                    <a:t>3</a:t>
                  </a:r>
                </a:p>
              </p:txBody>
            </p:sp>
            <p:sp>
              <p:nvSpPr>
                <p:cNvPr id="203" name="Oval 202"/>
                <p:cNvSpPr/>
                <p:nvPr/>
              </p:nvSpPr>
              <p:spPr bwMode="auto">
                <a:xfrm>
                  <a:off x="3728144" y="4189649"/>
                  <a:ext cx="330200" cy="3302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anchor="ctr"/>
                <a:lstStyle/>
                <a:p>
                  <a:pPr algn="ctr">
                    <a:defRPr/>
                  </a:pPr>
                  <a:r>
                    <a:rPr lang="en-US" sz="2400" dirty="0"/>
                    <a:t>6</a:t>
                  </a:r>
                </a:p>
              </p:txBody>
            </p:sp>
            <p:sp>
              <p:nvSpPr>
                <p:cNvPr id="204" name="Oval 203"/>
                <p:cNvSpPr/>
                <p:nvPr/>
              </p:nvSpPr>
              <p:spPr bwMode="auto">
                <a:xfrm>
                  <a:off x="3728144" y="4653100"/>
                  <a:ext cx="330200" cy="3302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anchor="ctr"/>
                <a:lstStyle/>
                <a:p>
                  <a:pPr algn="ctr">
                    <a:defRPr/>
                  </a:pPr>
                  <a:r>
                    <a:rPr lang="en-US" sz="2400" dirty="0"/>
                    <a:t>7</a:t>
                  </a:r>
                </a:p>
              </p:txBody>
            </p:sp>
            <p:sp>
              <p:nvSpPr>
                <p:cNvPr id="205" name="Oval 204"/>
                <p:cNvSpPr/>
                <p:nvPr/>
              </p:nvSpPr>
              <p:spPr bwMode="auto">
                <a:xfrm>
                  <a:off x="3728144" y="2076687"/>
                  <a:ext cx="330200" cy="3302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anchor="ctr"/>
                <a:lstStyle/>
                <a:p>
                  <a:pPr algn="ctr">
                    <a:defRPr/>
                  </a:pPr>
                  <a:r>
                    <a:rPr lang="en-US" sz="2400" dirty="0"/>
                    <a:t>2</a:t>
                  </a:r>
                </a:p>
              </p:txBody>
            </p:sp>
            <p:sp>
              <p:nvSpPr>
                <p:cNvPr id="206" name="Oval 205"/>
                <p:cNvSpPr/>
                <p:nvPr/>
              </p:nvSpPr>
              <p:spPr bwMode="auto">
                <a:xfrm>
                  <a:off x="3728144" y="1655900"/>
                  <a:ext cx="330200" cy="3302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1</a:t>
                  </a:r>
                </a:p>
              </p:txBody>
            </p:sp>
            <p:sp>
              <p:nvSpPr>
                <p:cNvPr id="207" name="Freeform 206"/>
                <p:cNvSpPr/>
                <p:nvPr/>
              </p:nvSpPr>
              <p:spPr>
                <a:xfrm>
                  <a:off x="3475601" y="1767680"/>
                  <a:ext cx="261291" cy="2085646"/>
                </a:xfrm>
                <a:custGeom>
                  <a:avLst/>
                  <a:gdLst>
                    <a:gd name="connsiteX0" fmla="*/ 246777 w 261291"/>
                    <a:gd name="connsiteY0" fmla="*/ 0 h 2162628"/>
                    <a:gd name="connsiteX1" fmla="*/ 34 w 261291"/>
                    <a:gd name="connsiteY1" fmla="*/ 696685 h 2162628"/>
                    <a:gd name="connsiteX2" fmla="*/ 261291 w 261291"/>
                    <a:gd name="connsiteY2" fmla="*/ 2162628 h 216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1291" h="2162628">
                      <a:moveTo>
                        <a:pt x="246777" y="0"/>
                      </a:moveTo>
                      <a:cubicBezTo>
                        <a:pt x="122196" y="168123"/>
                        <a:pt x="-2385" y="336247"/>
                        <a:pt x="34" y="696685"/>
                      </a:cubicBezTo>
                      <a:cubicBezTo>
                        <a:pt x="2453" y="1057123"/>
                        <a:pt x="131872" y="1609875"/>
                        <a:pt x="261291" y="2162628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Freeform 207"/>
                <p:cNvSpPr/>
                <p:nvPr/>
              </p:nvSpPr>
              <p:spPr>
                <a:xfrm>
                  <a:off x="3417594" y="2822812"/>
                  <a:ext cx="301189" cy="1565561"/>
                </a:xfrm>
                <a:custGeom>
                  <a:avLst/>
                  <a:gdLst>
                    <a:gd name="connsiteX0" fmla="*/ 246777 w 261291"/>
                    <a:gd name="connsiteY0" fmla="*/ 0 h 2162628"/>
                    <a:gd name="connsiteX1" fmla="*/ 34 w 261291"/>
                    <a:gd name="connsiteY1" fmla="*/ 696685 h 2162628"/>
                    <a:gd name="connsiteX2" fmla="*/ 261291 w 261291"/>
                    <a:gd name="connsiteY2" fmla="*/ 2162628 h 216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1291" h="2162628">
                      <a:moveTo>
                        <a:pt x="246777" y="0"/>
                      </a:moveTo>
                      <a:cubicBezTo>
                        <a:pt x="122196" y="168123"/>
                        <a:pt x="-2385" y="336247"/>
                        <a:pt x="34" y="696685"/>
                      </a:cubicBezTo>
                      <a:cubicBezTo>
                        <a:pt x="2453" y="1057123"/>
                        <a:pt x="131872" y="1609875"/>
                        <a:pt x="261291" y="2162628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Freeform 208"/>
                <p:cNvSpPr/>
                <p:nvPr/>
              </p:nvSpPr>
              <p:spPr>
                <a:xfrm>
                  <a:off x="3272416" y="2198698"/>
                  <a:ext cx="464476" cy="2600502"/>
                </a:xfrm>
                <a:custGeom>
                  <a:avLst/>
                  <a:gdLst>
                    <a:gd name="connsiteX0" fmla="*/ 449962 w 464476"/>
                    <a:gd name="connsiteY0" fmla="*/ 0 h 2148114"/>
                    <a:gd name="connsiteX1" fmla="*/ 19 w 464476"/>
                    <a:gd name="connsiteY1" fmla="*/ 914400 h 2148114"/>
                    <a:gd name="connsiteX2" fmla="*/ 464476 w 464476"/>
                    <a:gd name="connsiteY2" fmla="*/ 2148114 h 2148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4476" h="2148114">
                      <a:moveTo>
                        <a:pt x="449962" y="0"/>
                      </a:moveTo>
                      <a:cubicBezTo>
                        <a:pt x="223781" y="278190"/>
                        <a:pt x="-2400" y="556381"/>
                        <a:pt x="19" y="914400"/>
                      </a:cubicBezTo>
                      <a:cubicBezTo>
                        <a:pt x="2438" y="1272419"/>
                        <a:pt x="233457" y="1710266"/>
                        <a:pt x="464476" y="2148114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 209"/>
                <p:cNvSpPr/>
                <p:nvPr/>
              </p:nvSpPr>
              <p:spPr>
                <a:xfrm>
                  <a:off x="3252642" y="1369575"/>
                  <a:ext cx="44435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2800" b="1" i="1" dirty="0">
                      <a:solidFill>
                        <a:srgbClr val="00B050"/>
                      </a:solidFill>
                    </a:rPr>
                    <a:t>D</a:t>
                  </a:r>
                  <a:endParaRPr lang="en-US" sz="2800" b="1" i="1" dirty="0">
                    <a:solidFill>
                      <a:srgbClr val="00B050"/>
                    </a:solidFill>
                  </a:endParaRPr>
                </a:p>
              </p:txBody>
            </p:sp>
          </p:grpSp>
          <p:grpSp>
            <p:nvGrpSpPr>
              <p:cNvPr id="166" name="Group 165"/>
              <p:cNvGrpSpPr/>
              <p:nvPr/>
            </p:nvGrpSpPr>
            <p:grpSpPr>
              <a:xfrm>
                <a:off x="5471914" y="1288502"/>
                <a:ext cx="3025434" cy="1101762"/>
                <a:chOff x="5938814" y="1195132"/>
                <a:chExt cx="3025434" cy="1101762"/>
              </a:xfrm>
            </p:grpSpPr>
            <p:sp>
              <p:nvSpPr>
                <p:cNvPr id="189" name="Rectangle 188"/>
                <p:cNvSpPr/>
                <p:nvPr/>
              </p:nvSpPr>
              <p:spPr>
                <a:xfrm>
                  <a:off x="6168581" y="1500627"/>
                  <a:ext cx="57740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2800" b="1" i="1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en-US" altLang="zh-CN" sz="2800" b="1" i="1" baseline="-25000" dirty="0">
                      <a:solidFill>
                        <a:srgbClr val="0000FF"/>
                      </a:solidFill>
                    </a:rPr>
                    <a:t>1</a:t>
                  </a:r>
                  <a:endParaRPr lang="en-US" sz="2800" b="1" i="1" baseline="-25000" dirty="0">
                    <a:solidFill>
                      <a:srgbClr val="0000FF"/>
                    </a:solidFill>
                  </a:endParaRPr>
                </a:p>
              </p:txBody>
            </p:sp>
            <p:grpSp>
              <p:nvGrpSpPr>
                <p:cNvPr id="190" name="Group 189"/>
                <p:cNvGrpSpPr/>
                <p:nvPr/>
              </p:nvGrpSpPr>
              <p:grpSpPr>
                <a:xfrm>
                  <a:off x="6977608" y="1292463"/>
                  <a:ext cx="1672812" cy="946442"/>
                  <a:chOff x="6286613" y="1497877"/>
                  <a:chExt cx="1672812" cy="946442"/>
                </a:xfrm>
              </p:grpSpPr>
              <p:sp>
                <p:nvSpPr>
                  <p:cNvPr id="192" name="Rectangle 191"/>
                  <p:cNvSpPr/>
                  <p:nvPr/>
                </p:nvSpPr>
                <p:spPr bwMode="auto">
                  <a:xfrm>
                    <a:off x="6286613" y="1849675"/>
                    <a:ext cx="396875" cy="330200"/>
                  </a:xfrm>
                  <a:prstGeom prst="rect">
                    <a:avLst/>
                  </a:prstGeom>
                  <a:solidFill>
                    <a:srgbClr val="0000FF"/>
                  </a:solidFill>
                  <a:ln/>
                  <a:effectLst/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lIns="0" tIns="0" rIns="0" bIns="45720" anchor="ctr"/>
                  <a:lstStyle/>
                  <a:p>
                    <a:pPr algn="ctr">
                      <a:defRPr/>
                    </a:pPr>
                    <a:r>
                      <a:rPr lang="en-US" sz="2400" dirty="0"/>
                      <a:t>a</a:t>
                    </a:r>
                  </a:p>
                </p:txBody>
              </p:sp>
              <p:sp>
                <p:nvSpPr>
                  <p:cNvPr id="193" name="Rectangle 192"/>
                  <p:cNvSpPr/>
                  <p:nvPr/>
                </p:nvSpPr>
                <p:spPr bwMode="auto">
                  <a:xfrm>
                    <a:off x="6924589" y="1497877"/>
                    <a:ext cx="396875" cy="330200"/>
                  </a:xfrm>
                  <a:prstGeom prst="rect">
                    <a:avLst/>
                  </a:prstGeom>
                  <a:solidFill>
                    <a:srgbClr val="0000FF"/>
                  </a:solidFill>
                  <a:ln/>
                  <a:effectLst/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lIns="0" tIns="0" rIns="0" bIns="45720" anchor="ctr"/>
                  <a:lstStyle/>
                  <a:p>
                    <a:pPr algn="ctr">
                      <a:defRPr/>
                    </a:pPr>
                    <a:r>
                      <a:rPr lang="en-US" sz="2400" dirty="0"/>
                      <a:t>b</a:t>
                    </a:r>
                  </a:p>
                </p:txBody>
              </p:sp>
              <p:sp>
                <p:nvSpPr>
                  <p:cNvPr id="194" name="Rectangle 193"/>
                  <p:cNvSpPr/>
                  <p:nvPr/>
                </p:nvSpPr>
                <p:spPr bwMode="auto">
                  <a:xfrm>
                    <a:off x="6831209" y="2114119"/>
                    <a:ext cx="396875" cy="330200"/>
                  </a:xfrm>
                  <a:prstGeom prst="rect">
                    <a:avLst/>
                  </a:prstGeom>
                  <a:solidFill>
                    <a:srgbClr val="0000FF"/>
                  </a:solidFill>
                  <a:ln/>
                  <a:effectLst/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lIns="0" tIns="0" rIns="0" bIns="45720" anchor="ctr"/>
                  <a:lstStyle/>
                  <a:p>
                    <a:pPr algn="ctr">
                      <a:defRPr/>
                    </a:pPr>
                    <a:r>
                      <a:rPr lang="en-US" sz="2400" dirty="0"/>
                      <a:t>d</a:t>
                    </a:r>
                  </a:p>
                </p:txBody>
              </p:sp>
              <p:sp>
                <p:nvSpPr>
                  <p:cNvPr id="195" name="Rectangle 194"/>
                  <p:cNvSpPr/>
                  <p:nvPr/>
                </p:nvSpPr>
                <p:spPr bwMode="auto">
                  <a:xfrm>
                    <a:off x="7562550" y="1724975"/>
                    <a:ext cx="396875" cy="330200"/>
                  </a:xfrm>
                  <a:prstGeom prst="rect">
                    <a:avLst/>
                  </a:prstGeom>
                  <a:solidFill>
                    <a:srgbClr val="0000FF"/>
                  </a:solidFill>
                  <a:ln/>
                  <a:effectLst/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lIns="0" tIns="0" rIns="0" bIns="45720" anchor="ctr"/>
                  <a:lstStyle/>
                  <a:p>
                    <a:pPr algn="ctr">
                      <a:defRPr/>
                    </a:pPr>
                    <a:r>
                      <a:rPr lang="en-US" sz="2400" dirty="0"/>
                      <a:t>c</a:t>
                    </a:r>
                  </a:p>
                </p:txBody>
              </p:sp>
              <p:cxnSp>
                <p:nvCxnSpPr>
                  <p:cNvPr id="196" name="Straight Connector 195"/>
                  <p:cNvCxnSpPr>
                    <a:stCxn id="192" idx="0"/>
                    <a:endCxn id="193" idx="1"/>
                  </p:cNvCxnSpPr>
                  <p:nvPr/>
                </p:nvCxnSpPr>
                <p:spPr>
                  <a:xfrm flipV="1">
                    <a:off x="6485051" y="1662977"/>
                    <a:ext cx="439538" cy="186698"/>
                  </a:xfrm>
                  <a:prstGeom prst="line">
                    <a:avLst/>
                  </a:prstGeom>
                  <a:ln w="190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>
                    <a:stCxn id="193" idx="3"/>
                    <a:endCxn id="195" idx="0"/>
                  </p:cNvCxnSpPr>
                  <p:nvPr/>
                </p:nvCxnSpPr>
                <p:spPr>
                  <a:xfrm>
                    <a:off x="7321464" y="1662977"/>
                    <a:ext cx="439524" cy="61998"/>
                  </a:xfrm>
                  <a:prstGeom prst="line">
                    <a:avLst/>
                  </a:prstGeom>
                  <a:ln w="190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>
                    <a:stCxn id="192" idx="2"/>
                    <a:endCxn id="194" idx="1"/>
                  </p:cNvCxnSpPr>
                  <p:nvPr/>
                </p:nvCxnSpPr>
                <p:spPr>
                  <a:xfrm>
                    <a:off x="6485051" y="2179875"/>
                    <a:ext cx="346158" cy="99344"/>
                  </a:xfrm>
                  <a:prstGeom prst="line">
                    <a:avLst/>
                  </a:prstGeom>
                  <a:ln w="190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>
                    <a:stCxn id="194" idx="3"/>
                    <a:endCxn id="195" idx="2"/>
                  </p:cNvCxnSpPr>
                  <p:nvPr/>
                </p:nvCxnSpPr>
                <p:spPr>
                  <a:xfrm flipV="1">
                    <a:off x="7228084" y="2055175"/>
                    <a:ext cx="532904" cy="224044"/>
                  </a:xfrm>
                  <a:prstGeom prst="line">
                    <a:avLst/>
                  </a:prstGeom>
                  <a:ln w="190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1" name="Oval 190"/>
                <p:cNvSpPr/>
                <p:nvPr/>
              </p:nvSpPr>
              <p:spPr>
                <a:xfrm>
                  <a:off x="5938814" y="1195132"/>
                  <a:ext cx="3025434" cy="1101762"/>
                </a:xfrm>
                <a:prstGeom prst="ellipse">
                  <a:avLst/>
                </a:prstGeom>
                <a:noFill/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>
                <a:off x="5456230" y="2486646"/>
                <a:ext cx="3025434" cy="1108824"/>
                <a:chOff x="5923130" y="2393276"/>
                <a:chExt cx="3025434" cy="1108824"/>
              </a:xfrm>
            </p:grpSpPr>
            <p:sp>
              <p:nvSpPr>
                <p:cNvPr id="180" name="Rectangle 179"/>
                <p:cNvSpPr/>
                <p:nvPr/>
              </p:nvSpPr>
              <p:spPr>
                <a:xfrm>
                  <a:off x="6899918" y="2978880"/>
                  <a:ext cx="57740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2800" b="1" i="1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en-US" altLang="zh-CN" sz="2800" b="1" i="1" baseline="-25000" dirty="0">
                      <a:solidFill>
                        <a:srgbClr val="0000FF"/>
                      </a:solidFill>
                    </a:rPr>
                    <a:t>2</a:t>
                  </a:r>
                  <a:endParaRPr lang="en-US" sz="2800" b="1" i="1" baseline="-25000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81" name="Rectangle 180"/>
                <p:cNvSpPr/>
                <p:nvPr/>
              </p:nvSpPr>
              <p:spPr bwMode="auto">
                <a:xfrm>
                  <a:off x="6326940" y="2842405"/>
                  <a:ext cx="396875" cy="330200"/>
                </a:xfrm>
                <a:prstGeom prst="rect">
                  <a:avLst/>
                </a:prstGeom>
                <a:solidFill>
                  <a:srgbClr val="0000FF"/>
                </a:solidFill>
                <a:ln/>
                <a:effec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a</a:t>
                  </a:r>
                </a:p>
              </p:txBody>
            </p:sp>
            <p:sp>
              <p:nvSpPr>
                <p:cNvPr id="182" name="Rectangle 181"/>
                <p:cNvSpPr/>
                <p:nvPr/>
              </p:nvSpPr>
              <p:spPr bwMode="auto">
                <a:xfrm>
                  <a:off x="6964916" y="2490607"/>
                  <a:ext cx="396875" cy="330200"/>
                </a:xfrm>
                <a:prstGeom prst="rect">
                  <a:avLst/>
                </a:prstGeom>
                <a:solidFill>
                  <a:srgbClr val="0000FF"/>
                </a:solidFill>
                <a:ln/>
                <a:effec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c</a:t>
                  </a:r>
                </a:p>
              </p:txBody>
            </p:sp>
            <p:sp>
              <p:nvSpPr>
                <p:cNvPr id="183" name="Rectangle 182"/>
                <p:cNvSpPr/>
                <p:nvPr/>
              </p:nvSpPr>
              <p:spPr bwMode="auto">
                <a:xfrm>
                  <a:off x="8440280" y="2789392"/>
                  <a:ext cx="396875" cy="330200"/>
                </a:xfrm>
                <a:prstGeom prst="rect">
                  <a:avLst/>
                </a:prstGeom>
                <a:solidFill>
                  <a:srgbClr val="0000FF"/>
                </a:solidFill>
                <a:ln/>
                <a:effec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d</a:t>
                  </a:r>
                </a:p>
              </p:txBody>
            </p:sp>
            <p:sp>
              <p:nvSpPr>
                <p:cNvPr id="184" name="Rectangle 183"/>
                <p:cNvSpPr/>
                <p:nvPr/>
              </p:nvSpPr>
              <p:spPr bwMode="auto">
                <a:xfrm>
                  <a:off x="7602877" y="2717705"/>
                  <a:ext cx="396875" cy="330200"/>
                </a:xfrm>
                <a:prstGeom prst="rect">
                  <a:avLst/>
                </a:prstGeom>
                <a:solidFill>
                  <a:srgbClr val="0000FF"/>
                </a:solidFill>
                <a:ln/>
                <a:effec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b</a:t>
                  </a:r>
                </a:p>
              </p:txBody>
            </p:sp>
            <p:cxnSp>
              <p:nvCxnSpPr>
                <p:cNvPr id="185" name="Straight Connector 184"/>
                <p:cNvCxnSpPr>
                  <a:stCxn id="181" idx="0"/>
                  <a:endCxn id="182" idx="1"/>
                </p:cNvCxnSpPr>
                <p:nvPr/>
              </p:nvCxnSpPr>
              <p:spPr>
                <a:xfrm flipV="1">
                  <a:off x="6525378" y="2655707"/>
                  <a:ext cx="439538" cy="186698"/>
                </a:xfrm>
                <a:prstGeom prst="line">
                  <a:avLst/>
                </a:prstGeom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>
                  <a:stCxn id="182" idx="3"/>
                  <a:endCxn id="184" idx="0"/>
                </p:cNvCxnSpPr>
                <p:nvPr/>
              </p:nvCxnSpPr>
              <p:spPr>
                <a:xfrm>
                  <a:off x="7361791" y="2655707"/>
                  <a:ext cx="439524" cy="61998"/>
                </a:xfrm>
                <a:prstGeom prst="line">
                  <a:avLst/>
                </a:prstGeom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>
                  <a:stCxn id="183" idx="1"/>
                  <a:endCxn id="184" idx="3"/>
                </p:cNvCxnSpPr>
                <p:nvPr/>
              </p:nvCxnSpPr>
              <p:spPr>
                <a:xfrm flipH="1" flipV="1">
                  <a:off x="7999752" y="2882805"/>
                  <a:ext cx="440528" cy="71687"/>
                </a:xfrm>
                <a:prstGeom prst="line">
                  <a:avLst/>
                </a:prstGeom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8" name="Oval 187"/>
                <p:cNvSpPr/>
                <p:nvPr/>
              </p:nvSpPr>
              <p:spPr>
                <a:xfrm>
                  <a:off x="5923130" y="2393276"/>
                  <a:ext cx="3025434" cy="1101762"/>
                </a:xfrm>
                <a:prstGeom prst="ellipse">
                  <a:avLst/>
                </a:prstGeom>
                <a:noFill/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8" name="Group 167"/>
              <p:cNvGrpSpPr/>
              <p:nvPr/>
            </p:nvGrpSpPr>
            <p:grpSpPr>
              <a:xfrm>
                <a:off x="5477898" y="4151640"/>
                <a:ext cx="3025434" cy="1101762"/>
                <a:chOff x="5944798" y="4058270"/>
                <a:chExt cx="3025434" cy="1101762"/>
              </a:xfrm>
            </p:grpSpPr>
            <p:sp>
              <p:nvSpPr>
                <p:cNvPr id="171" name="Rectangle 170"/>
                <p:cNvSpPr/>
                <p:nvPr/>
              </p:nvSpPr>
              <p:spPr>
                <a:xfrm>
                  <a:off x="6174565" y="4419787"/>
                  <a:ext cx="57740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2800" b="1" i="1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en-US" altLang="zh-CN" sz="2800" b="1" i="1" baseline="-25000" dirty="0">
                      <a:solidFill>
                        <a:srgbClr val="0000FF"/>
                      </a:solidFill>
                    </a:rPr>
                    <a:t>7</a:t>
                  </a:r>
                  <a:endParaRPr lang="en-US" sz="2800" b="1" i="1" baseline="-25000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72" name="Rectangle 171"/>
                <p:cNvSpPr/>
                <p:nvPr/>
              </p:nvSpPr>
              <p:spPr bwMode="auto">
                <a:xfrm>
                  <a:off x="6983592" y="4563421"/>
                  <a:ext cx="396875" cy="330200"/>
                </a:xfrm>
                <a:prstGeom prst="rect">
                  <a:avLst/>
                </a:prstGeom>
                <a:solidFill>
                  <a:srgbClr val="0000FF"/>
                </a:solidFill>
                <a:ln/>
                <a:effec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a</a:t>
                  </a:r>
                </a:p>
              </p:txBody>
            </p:sp>
            <p:sp>
              <p:nvSpPr>
                <p:cNvPr id="173" name="Rectangle 172"/>
                <p:cNvSpPr/>
                <p:nvPr/>
              </p:nvSpPr>
              <p:spPr bwMode="auto">
                <a:xfrm>
                  <a:off x="7621568" y="4211623"/>
                  <a:ext cx="396875" cy="330200"/>
                </a:xfrm>
                <a:prstGeom prst="rect">
                  <a:avLst/>
                </a:prstGeom>
                <a:solidFill>
                  <a:srgbClr val="0000FF"/>
                </a:solidFill>
                <a:ln/>
                <a:effec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b</a:t>
                  </a:r>
                </a:p>
              </p:txBody>
            </p:sp>
            <p:sp>
              <p:nvSpPr>
                <p:cNvPr id="174" name="Rectangle 173"/>
                <p:cNvSpPr/>
                <p:nvPr/>
              </p:nvSpPr>
              <p:spPr bwMode="auto">
                <a:xfrm>
                  <a:off x="7528188" y="4827865"/>
                  <a:ext cx="396875" cy="330200"/>
                </a:xfrm>
                <a:prstGeom prst="rect">
                  <a:avLst/>
                </a:prstGeom>
                <a:solidFill>
                  <a:srgbClr val="0000FF"/>
                </a:solidFill>
                <a:ln/>
                <a:effec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d</a:t>
                  </a:r>
                </a:p>
              </p:txBody>
            </p:sp>
            <p:sp>
              <p:nvSpPr>
                <p:cNvPr id="175" name="Rectangle 174"/>
                <p:cNvSpPr/>
                <p:nvPr/>
              </p:nvSpPr>
              <p:spPr bwMode="auto">
                <a:xfrm>
                  <a:off x="8259529" y="4438721"/>
                  <a:ext cx="396875" cy="330200"/>
                </a:xfrm>
                <a:prstGeom prst="rect">
                  <a:avLst/>
                </a:prstGeom>
                <a:solidFill>
                  <a:srgbClr val="0000FF"/>
                </a:solidFill>
                <a:ln/>
                <a:effec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c</a:t>
                  </a:r>
                </a:p>
              </p:txBody>
            </p:sp>
            <p:cxnSp>
              <p:nvCxnSpPr>
                <p:cNvPr id="176" name="Straight Connector 175"/>
                <p:cNvCxnSpPr>
                  <a:stCxn id="172" idx="0"/>
                  <a:endCxn id="173" idx="1"/>
                </p:cNvCxnSpPr>
                <p:nvPr/>
              </p:nvCxnSpPr>
              <p:spPr>
                <a:xfrm flipV="1">
                  <a:off x="7182030" y="4376723"/>
                  <a:ext cx="439538" cy="186698"/>
                </a:xfrm>
                <a:prstGeom prst="line">
                  <a:avLst/>
                </a:prstGeom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>
                  <a:stCxn id="175" idx="1"/>
                  <a:endCxn id="172" idx="3"/>
                </p:cNvCxnSpPr>
                <p:nvPr/>
              </p:nvCxnSpPr>
              <p:spPr>
                <a:xfrm flipH="1">
                  <a:off x="7380467" y="4603821"/>
                  <a:ext cx="879062" cy="124700"/>
                </a:xfrm>
                <a:prstGeom prst="line">
                  <a:avLst/>
                </a:prstGeom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>
                  <a:stCxn id="172" idx="2"/>
                  <a:endCxn id="174" idx="1"/>
                </p:cNvCxnSpPr>
                <p:nvPr/>
              </p:nvCxnSpPr>
              <p:spPr>
                <a:xfrm>
                  <a:off x="7182030" y="4893621"/>
                  <a:ext cx="346158" cy="99344"/>
                </a:xfrm>
                <a:prstGeom prst="line">
                  <a:avLst/>
                </a:prstGeom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Oval 178"/>
                <p:cNvSpPr/>
                <p:nvPr/>
              </p:nvSpPr>
              <p:spPr>
                <a:xfrm>
                  <a:off x="5944798" y="4058270"/>
                  <a:ext cx="3025434" cy="1101762"/>
                </a:xfrm>
                <a:prstGeom prst="ellipse">
                  <a:avLst/>
                </a:prstGeom>
                <a:noFill/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9" name="TextBox 168"/>
              <p:cNvSpPr txBox="1"/>
              <p:nvPr/>
            </p:nvSpPr>
            <p:spPr>
              <a:xfrm>
                <a:off x="6368351" y="3436001"/>
                <a:ext cx="12362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… …</a:t>
                </a: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 rot="5400000">
                <a:off x="4485067" y="3420335"/>
                <a:ext cx="12362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… …</a:t>
                </a:r>
              </a:p>
            </p:txBody>
          </p:sp>
        </p:grpSp>
        <p:sp>
          <p:nvSpPr>
            <p:cNvPr id="160" name="Freeform 159"/>
            <p:cNvSpPr/>
            <p:nvPr/>
          </p:nvSpPr>
          <p:spPr>
            <a:xfrm>
              <a:off x="4388694" y="1619806"/>
              <a:ext cx="412710" cy="415654"/>
            </a:xfrm>
            <a:custGeom>
              <a:avLst/>
              <a:gdLst>
                <a:gd name="connsiteX0" fmla="*/ 449962 w 464476"/>
                <a:gd name="connsiteY0" fmla="*/ 0 h 2148114"/>
                <a:gd name="connsiteX1" fmla="*/ 19 w 464476"/>
                <a:gd name="connsiteY1" fmla="*/ 914400 h 2148114"/>
                <a:gd name="connsiteX2" fmla="*/ 464476 w 464476"/>
                <a:gd name="connsiteY2" fmla="*/ 2148114 h 214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76" h="2148114">
                  <a:moveTo>
                    <a:pt x="449962" y="0"/>
                  </a:moveTo>
                  <a:cubicBezTo>
                    <a:pt x="223781" y="278190"/>
                    <a:pt x="-2400" y="556381"/>
                    <a:pt x="19" y="914400"/>
                  </a:cubicBezTo>
                  <a:cubicBezTo>
                    <a:pt x="2438" y="1272419"/>
                    <a:pt x="233457" y="1710266"/>
                    <a:pt x="464476" y="2148114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6661703" y="4376702"/>
            <a:ext cx="23736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FF"/>
                </a:solidFill>
              </a:rPr>
              <a:t>Blue</a:t>
            </a:r>
            <a:r>
              <a:rPr lang="en-US" sz="1600" dirty="0"/>
              <a:t>: Tissue-specific PPI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6600"/>
                </a:solidFill>
              </a:rPr>
              <a:t>Green</a:t>
            </a:r>
            <a:r>
              <a:rPr lang="en-US" sz="1600" dirty="0"/>
              <a:t>: Disease similarity network</a:t>
            </a:r>
          </a:p>
        </p:txBody>
      </p:sp>
    </p:spTree>
    <p:extLst>
      <p:ext uri="{BB962C8B-B14F-4D97-AF65-F5344CB8AC3E}">
        <p14:creationId xmlns:p14="http://schemas.microsoft.com/office/powerpoint/2010/main" val="93779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2"/>
    </mc:Choice>
    <mc:Fallback xmlns="">
      <p:transition spd="slow" advTm="2066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the </a:t>
            </a:r>
            <a:r>
              <a:rPr lang="en-US" dirty="0" err="1"/>
              <a:t>NoN</a:t>
            </a:r>
            <a:r>
              <a:rPr lang="en-US" dirty="0"/>
              <a:t>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4" y="952089"/>
            <a:ext cx="8696325" cy="5106988"/>
          </a:xfrm>
        </p:spPr>
        <p:txBody>
          <a:bodyPr/>
          <a:lstStyle/>
          <a:p>
            <a:r>
              <a:rPr lang="en-US" sz="2800" dirty="0"/>
              <a:t>A: Each </a:t>
            </a:r>
            <a:r>
              <a:rPr lang="en-US" sz="2800" dirty="0">
                <a:solidFill>
                  <a:srgbClr val="006600"/>
                </a:solidFill>
              </a:rPr>
              <a:t>Green Node</a:t>
            </a:r>
            <a:r>
              <a:rPr lang="en-US" sz="2800" dirty="0"/>
              <a:t> (Disease) Itself is a </a:t>
            </a:r>
            <a:r>
              <a:rPr lang="en-US" sz="2800" dirty="0">
                <a:solidFill>
                  <a:srgbClr val="0000FF"/>
                </a:solidFill>
              </a:rPr>
              <a:t>Network</a:t>
            </a:r>
            <a:r>
              <a:rPr lang="en-US" sz="28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17</a:t>
            </a:fld>
            <a:r>
              <a:rPr lang="en-US"/>
              <a:t> -</a:t>
            </a:r>
          </a:p>
        </p:txBody>
      </p:sp>
      <p:sp>
        <p:nvSpPr>
          <p:cNvPr id="200" name="Right Arrow 199"/>
          <p:cNvSpPr/>
          <p:nvPr/>
        </p:nvSpPr>
        <p:spPr>
          <a:xfrm>
            <a:off x="4280519" y="2657296"/>
            <a:ext cx="1477928" cy="777357"/>
          </a:xfrm>
          <a:prstGeom prst="rightArrow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TextBox 200"/>
          <p:cNvSpPr txBox="1"/>
          <p:nvPr/>
        </p:nvSpPr>
        <p:spPr>
          <a:xfrm>
            <a:off x="-16" y="4759437"/>
            <a:ext cx="9144016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7401"/>
                </a:solidFill>
              </a:rPr>
              <a:t>NoN</a:t>
            </a:r>
            <a:r>
              <a:rPr lang="en-US" sz="2400" dirty="0">
                <a:solidFill>
                  <a:srgbClr val="FF7401"/>
                </a:solidFill>
              </a:rPr>
              <a:t> (A Network of Networks) := a triplet </a:t>
            </a:r>
            <a:r>
              <a:rPr lang="en-US" sz="2400" i="1" dirty="0">
                <a:solidFill>
                  <a:srgbClr val="FF7401"/>
                </a:solidFill>
              </a:rPr>
              <a:t>R</a:t>
            </a:r>
            <a:r>
              <a:rPr lang="en-US" sz="2400" dirty="0">
                <a:solidFill>
                  <a:srgbClr val="FF7401"/>
                </a:solidFill>
              </a:rPr>
              <a:t> = &lt;</a:t>
            </a:r>
            <a:r>
              <a:rPr lang="en-US" sz="2400" i="1" dirty="0">
                <a:solidFill>
                  <a:srgbClr val="FF7401"/>
                </a:solidFill>
              </a:rPr>
              <a:t>G</a:t>
            </a:r>
            <a:r>
              <a:rPr lang="en-US" sz="2400" dirty="0">
                <a:solidFill>
                  <a:srgbClr val="FF7401"/>
                </a:solidFill>
              </a:rPr>
              <a:t>, </a:t>
            </a:r>
            <a:r>
              <a:rPr lang="en-US" sz="2400" i="1" dirty="0">
                <a:solidFill>
                  <a:srgbClr val="FF7401"/>
                </a:solidFill>
              </a:rPr>
              <a:t>A</a:t>
            </a:r>
            <a:r>
              <a:rPr lang="en-US" sz="2400" dirty="0">
                <a:solidFill>
                  <a:srgbClr val="FF7401"/>
                </a:solidFill>
              </a:rPr>
              <a:t>, </a:t>
            </a:r>
            <a:r>
              <a:rPr lang="en-US" sz="2400" i="1" dirty="0" err="1">
                <a:solidFill>
                  <a:srgbClr val="FF7401"/>
                </a:solidFill>
              </a:rPr>
              <a:t>θ</a:t>
            </a:r>
            <a:r>
              <a:rPr lang="en-US" sz="2400" dirty="0">
                <a:solidFill>
                  <a:srgbClr val="FF7401"/>
                </a:solidFill>
              </a:rPr>
              <a:t>&gt;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>
                <a:solidFill>
                  <a:srgbClr val="FF7401"/>
                </a:solidFill>
              </a:rPr>
              <a:t>G</a:t>
            </a:r>
            <a:r>
              <a:rPr lang="en-US" sz="2000" dirty="0">
                <a:solidFill>
                  <a:srgbClr val="FF7401"/>
                </a:solidFill>
              </a:rPr>
              <a:t>: Main network (the green, disease to disease network)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>
                <a:solidFill>
                  <a:srgbClr val="FF7401"/>
                </a:solidFill>
              </a:rPr>
              <a:t>A</a:t>
            </a:r>
            <a:r>
              <a:rPr lang="en-US" sz="2000" dirty="0">
                <a:solidFill>
                  <a:srgbClr val="FF7401"/>
                </a:solidFill>
              </a:rPr>
              <a:t>: Domain networks (the blue, tissue-specific PPI networks)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 err="1">
                <a:solidFill>
                  <a:srgbClr val="FF7401"/>
                </a:solidFill>
              </a:rPr>
              <a:t>θ</a:t>
            </a:r>
            <a:r>
              <a:rPr lang="en-US" sz="2000" dirty="0">
                <a:solidFill>
                  <a:srgbClr val="FF7401"/>
                </a:solidFill>
              </a:rPr>
              <a:t>: Mapping function (each green, main node </a:t>
            </a:r>
            <a:r>
              <a:rPr lang="en-US" sz="2000" dirty="0">
                <a:solidFill>
                  <a:srgbClr val="FF7401"/>
                </a:solidFill>
                <a:sym typeface="Wingdings"/>
              </a:rPr>
              <a:t></a:t>
            </a:r>
            <a:r>
              <a:rPr lang="en-US" sz="2000" dirty="0">
                <a:solidFill>
                  <a:srgbClr val="FF7401"/>
                </a:solidFill>
              </a:rPr>
              <a:t> a blue, domain network)</a:t>
            </a:r>
            <a:r>
              <a:rPr lang="en-US" sz="2400" dirty="0">
                <a:solidFill>
                  <a:srgbClr val="FF740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4212" y="6257057"/>
            <a:ext cx="8459787" cy="57708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050" dirty="0">
                <a:solidFill>
                  <a:schemeClr val="bg1"/>
                </a:solidFill>
              </a:rPr>
              <a:t>J. Ni, H. Tong, W. Fan, X. Zhang: Inside the atoms: ranking on a network of networks. KDD 2014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1050" dirty="0">
                <a:solidFill>
                  <a:schemeClr val="bg1"/>
                </a:solidFill>
              </a:rPr>
              <a:t>J. Ni, M. </a:t>
            </a:r>
            <a:r>
              <a:rPr lang="en-US" sz="1050" dirty="0" err="1">
                <a:solidFill>
                  <a:schemeClr val="bg1"/>
                </a:solidFill>
              </a:rPr>
              <a:t>Koyuturk</a:t>
            </a:r>
            <a:r>
              <a:rPr lang="en-US" sz="1050" dirty="0">
                <a:solidFill>
                  <a:schemeClr val="bg1"/>
                </a:solidFill>
              </a:rPr>
              <a:t>, H. Tong, J. Haines, R. Xu, X. Zhang: Disease gene prioritization by integrating tissue-specific molecular networks using a robust multi-network model. BMC bioinformatics 2016</a:t>
            </a:r>
          </a:p>
        </p:txBody>
      </p:sp>
      <p:pic>
        <p:nvPicPr>
          <p:cNvPr id="16" name="Picture 15" descr="Screen Shot 2015-03-11 at 9.22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632" y="1467597"/>
            <a:ext cx="2753056" cy="3291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86" y="1455722"/>
            <a:ext cx="3810611" cy="32918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76523" y="1760543"/>
            <a:ext cx="2373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FF"/>
                </a:solidFill>
              </a:rPr>
              <a:t>Blue</a:t>
            </a:r>
            <a:r>
              <a:rPr lang="en-US" sz="1400" dirty="0"/>
              <a:t>: Tissue-specific PPI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6600"/>
                </a:solidFill>
              </a:rPr>
              <a:t>Green</a:t>
            </a:r>
            <a:r>
              <a:rPr lang="en-US" sz="1400" dirty="0"/>
              <a:t>: Disease similarity 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847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02"/>
    </mc:Choice>
    <mc:Fallback xmlns="">
      <p:transition spd="slow" advTm="57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 err="1"/>
              <a:t>NoN</a:t>
            </a:r>
            <a:r>
              <a:rPr lang="en-US" dirty="0"/>
              <a:t> Models: Examples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3393935"/>
              </p:ext>
            </p:extLst>
          </p:nvPr>
        </p:nvGraphicFramePr>
        <p:xfrm>
          <a:off x="199792" y="3538840"/>
          <a:ext cx="8856624" cy="2921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53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4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The Main Network (G)</a:t>
                      </a:r>
                      <a:endParaRPr lang="en-US" sz="2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Domain Networks (A)</a:t>
                      </a:r>
                      <a:endParaRPr lang="en-US" sz="22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Gene-</a:t>
                      </a:r>
                      <a:r>
                        <a:rPr lang="en-US" b="1" dirty="0" err="1"/>
                        <a:t>Pheno</a:t>
                      </a:r>
                      <a:r>
                        <a:rPr lang="en-US" b="1" dirty="0"/>
                        <a:t> Assoc.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Disease Similarity</a:t>
                      </a:r>
                      <a:r>
                        <a:rPr lang="en-US" baseline="0" dirty="0"/>
                        <a:t> Network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Tissue-Specific</a:t>
                      </a:r>
                      <a:r>
                        <a:rPr lang="en-US" baseline="0" dirty="0"/>
                        <a:t> PPI Nets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Location-Based</a:t>
                      </a:r>
                      <a:r>
                        <a:rPr lang="en-US" b="1" baseline="0" dirty="0"/>
                        <a:t> Social Networks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Geo-Proximity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Social Networks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Brain Initiative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Person-Person</a:t>
                      </a:r>
                      <a:r>
                        <a:rPr lang="en-US" baseline="0" dirty="0"/>
                        <a:t> Network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Brain Networks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Team</a:t>
                      </a:r>
                      <a:r>
                        <a:rPr lang="en-US" b="1" baseline="0" dirty="0"/>
                        <a:t> of Teams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Project Dependence</a:t>
                      </a:r>
                      <a:r>
                        <a:rPr lang="en-US" baseline="0" dirty="0"/>
                        <a:t> 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Team Networks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Scholarly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Res. Area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Similarity</a:t>
                      </a:r>
                      <a:r>
                        <a:rPr lang="en-US" baseline="0" dirty="0"/>
                        <a:t> Network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Collaboration</a:t>
                      </a:r>
                      <a:r>
                        <a:rPr lang="en-US" baseline="0" dirty="0"/>
                        <a:t> Networks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Infrastructure</a:t>
                      </a:r>
                      <a:r>
                        <a:rPr lang="en-US" b="1" baseline="0" dirty="0"/>
                        <a:t> Nets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Net-Net Dependence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Gas/Water/Tele/Power Nets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18</a:t>
            </a:fld>
            <a:r>
              <a:rPr lang="en-US"/>
              <a:t> 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069297"/>
            <a:ext cx="9144016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7401"/>
                </a:solidFill>
              </a:rPr>
              <a:t>NoN</a:t>
            </a:r>
            <a:r>
              <a:rPr lang="en-US" sz="2400" dirty="0">
                <a:solidFill>
                  <a:srgbClr val="FF7401"/>
                </a:solidFill>
              </a:rPr>
              <a:t> (A Network of Networks) := a triplet </a:t>
            </a:r>
            <a:r>
              <a:rPr lang="en-US" sz="2400" i="1" dirty="0">
                <a:solidFill>
                  <a:srgbClr val="FF7401"/>
                </a:solidFill>
              </a:rPr>
              <a:t>R</a:t>
            </a:r>
            <a:r>
              <a:rPr lang="en-US" sz="2400" dirty="0">
                <a:solidFill>
                  <a:srgbClr val="FF7401"/>
                </a:solidFill>
              </a:rPr>
              <a:t> = &lt;</a:t>
            </a:r>
            <a:r>
              <a:rPr lang="en-US" sz="2400" i="1" dirty="0">
                <a:solidFill>
                  <a:srgbClr val="FF7401"/>
                </a:solidFill>
              </a:rPr>
              <a:t>G</a:t>
            </a:r>
            <a:r>
              <a:rPr lang="en-US" sz="2400" dirty="0">
                <a:solidFill>
                  <a:srgbClr val="FF7401"/>
                </a:solidFill>
              </a:rPr>
              <a:t>, </a:t>
            </a:r>
            <a:r>
              <a:rPr lang="en-US" sz="2400" i="1" dirty="0">
                <a:solidFill>
                  <a:srgbClr val="FF7401"/>
                </a:solidFill>
              </a:rPr>
              <a:t>A</a:t>
            </a:r>
            <a:r>
              <a:rPr lang="en-US" sz="2400" dirty="0">
                <a:solidFill>
                  <a:srgbClr val="FF7401"/>
                </a:solidFill>
              </a:rPr>
              <a:t>, </a:t>
            </a:r>
            <a:r>
              <a:rPr lang="en-US" sz="2400" i="1" dirty="0" err="1">
                <a:solidFill>
                  <a:srgbClr val="FF7401"/>
                </a:solidFill>
              </a:rPr>
              <a:t>θ</a:t>
            </a:r>
            <a:r>
              <a:rPr lang="en-US" sz="2400" dirty="0">
                <a:solidFill>
                  <a:srgbClr val="FF7401"/>
                </a:solidFill>
              </a:rPr>
              <a:t>&gt;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>
                <a:solidFill>
                  <a:srgbClr val="FF7401"/>
                </a:solidFill>
              </a:rPr>
              <a:t>G</a:t>
            </a:r>
            <a:r>
              <a:rPr lang="en-US" sz="2000" dirty="0">
                <a:solidFill>
                  <a:srgbClr val="FF7401"/>
                </a:solidFill>
              </a:rPr>
              <a:t>: Main network (the green, disease to disease network)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>
                <a:solidFill>
                  <a:srgbClr val="FF7401"/>
                </a:solidFill>
              </a:rPr>
              <a:t>A</a:t>
            </a:r>
            <a:r>
              <a:rPr lang="en-US" sz="2000" dirty="0">
                <a:solidFill>
                  <a:srgbClr val="FF7401"/>
                </a:solidFill>
              </a:rPr>
              <a:t>: Domain networks (the blue, tissue-specific PPI networks)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 err="1">
                <a:solidFill>
                  <a:srgbClr val="FF7401"/>
                </a:solidFill>
              </a:rPr>
              <a:t>θ</a:t>
            </a:r>
            <a:r>
              <a:rPr lang="en-US" sz="2000" dirty="0">
                <a:solidFill>
                  <a:srgbClr val="FF7401"/>
                </a:solidFill>
              </a:rPr>
              <a:t>: Mapping function (each green, main node </a:t>
            </a:r>
            <a:r>
              <a:rPr lang="en-US" sz="2000" dirty="0">
                <a:solidFill>
                  <a:srgbClr val="FF7401"/>
                </a:solidFill>
                <a:sym typeface="Wingdings"/>
              </a:rPr>
              <a:t></a:t>
            </a:r>
            <a:r>
              <a:rPr lang="en-US" sz="2000" dirty="0">
                <a:solidFill>
                  <a:srgbClr val="FF7401"/>
                </a:solidFill>
              </a:rPr>
              <a:t> a blue, domain network)</a:t>
            </a:r>
            <a:r>
              <a:rPr lang="en-US" sz="2400" dirty="0">
                <a:solidFill>
                  <a:srgbClr val="FF7401"/>
                </a:solidFill>
              </a:rPr>
              <a:t> </a:t>
            </a:r>
          </a:p>
        </p:txBody>
      </p:sp>
      <p:pic>
        <p:nvPicPr>
          <p:cNvPr id="9" name="Picture 8" descr="Screen Shot 2015-03-11 at 9.22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03" y="-33823"/>
            <a:ext cx="1758897" cy="2103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5612" y="971004"/>
            <a:ext cx="2373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FF"/>
                </a:solidFill>
              </a:rPr>
              <a:t>Blue</a:t>
            </a:r>
            <a:r>
              <a:rPr lang="en-US" sz="1400" dirty="0"/>
              <a:t>: Tissue-specific PPI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6600"/>
                </a:solidFill>
              </a:rPr>
              <a:t>Green</a:t>
            </a:r>
            <a:r>
              <a:rPr lang="en-US" sz="1400" dirty="0"/>
              <a:t>: Disease similarity network</a:t>
            </a:r>
          </a:p>
        </p:txBody>
      </p:sp>
    </p:spTree>
    <p:extLst>
      <p:ext uri="{BB962C8B-B14F-4D97-AF65-F5344CB8AC3E}">
        <p14:creationId xmlns:p14="http://schemas.microsoft.com/office/powerpoint/2010/main" val="184749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20"/>
    </mc:Choice>
    <mc:Fallback xmlns="">
      <p:transition spd="slow" advTm="4112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/>
            <a:r>
              <a:rPr lang="en-US" dirty="0" err="1"/>
              <a:t>NoN</a:t>
            </a:r>
            <a:r>
              <a:rPr lang="en-US" dirty="0"/>
              <a:t> Generalizations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908" y="992823"/>
                <a:ext cx="8229600" cy="5106988"/>
              </a:xfrm>
            </p:spPr>
            <p:txBody>
              <a:bodyPr/>
              <a:lstStyle/>
              <a:p>
                <a:r>
                  <a:rPr lang="en-US" b="1" dirty="0"/>
                  <a:t>G1: Multi-layered Hierarchical </a:t>
                </a:r>
                <a:r>
                  <a:rPr lang="en-US" b="1" dirty="0" err="1"/>
                  <a:t>NoN</a:t>
                </a:r>
                <a:endParaRPr lang="en-US" b="1" dirty="0"/>
              </a:p>
              <a:p>
                <a:endParaRPr lang="en-US" dirty="0"/>
              </a:p>
              <a:p>
                <a:r>
                  <a:rPr lang="en-US" b="1" dirty="0"/>
                  <a:t>G2: Soft Mapping Function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θ</a:t>
                </a:r>
              </a:p>
              <a:p>
                <a:pPr lvl="1"/>
                <a:r>
                  <a:rPr lang="en-US" i="1" dirty="0">
                    <a:solidFill>
                      <a:schemeClr val="tx1"/>
                    </a:solidFill>
                  </a:rPr>
                  <a:t>1-to-many or many-to-many</a:t>
                </a:r>
                <a:r>
                  <a:rPr lang="en-US" dirty="0"/>
                  <a:t> </a:t>
                </a:r>
              </a:p>
              <a:p>
                <a:r>
                  <a:rPr lang="en-US" b="1" dirty="0"/>
                  <a:t>G3: Map Edges to</a:t>
                </a:r>
                <a:r>
                  <a:rPr lang="en-US" b="1" dirty="0">
                    <a:sym typeface="Wingdings"/>
                  </a:rPr>
                  <a:t> Networks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908" y="992823"/>
                <a:ext cx="8229600" cy="5106988"/>
              </a:xfrm>
              <a:blipFill rotWithShape="0">
                <a:blip r:embed="rId3"/>
                <a:stretch>
                  <a:fillRect l="-1926" t="-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19</a:t>
            </a:fld>
            <a:r>
              <a:rPr lang="en-US"/>
              <a:t> -</a:t>
            </a:r>
          </a:p>
        </p:txBody>
      </p:sp>
      <p:sp>
        <p:nvSpPr>
          <p:cNvPr id="5" name="TextBox 142"/>
          <p:cNvSpPr txBox="1">
            <a:spLocks noChangeArrowheads="1"/>
          </p:cNvSpPr>
          <p:nvPr/>
        </p:nvSpPr>
        <p:spPr bwMode="auto">
          <a:xfrm>
            <a:off x="684212" y="6322108"/>
            <a:ext cx="8459787" cy="55399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en-US" altLang="zh-CN" sz="1000" dirty="0">
                <a:solidFill>
                  <a:prstClr val="white"/>
                </a:solidFill>
              </a:rPr>
              <a:t>C. Chen, J. He, N. Bliss and H. Tong: “On the Connectivity of Multi-layered Networks: Models, Measures and Optimal Control” ICDM 2015. 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C. Chen, J. He, N. Bliss and H. Tong: “Towards Optimal Connectivity on Multi-layered Networks”. IEEE Trans. </a:t>
            </a:r>
            <a:r>
              <a:rPr lang="en-US" sz="1000" dirty="0" err="1">
                <a:solidFill>
                  <a:schemeClr val="bg1"/>
                </a:solidFill>
              </a:rPr>
              <a:t>Knowl</a:t>
            </a:r>
            <a:r>
              <a:rPr lang="en-US" sz="1000" dirty="0">
                <a:solidFill>
                  <a:schemeClr val="bg1"/>
                </a:solidFill>
              </a:rPr>
              <a:t>. Data Eng., 29(10): 2332-2346 (2017)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181" y="1671956"/>
            <a:ext cx="4420891" cy="640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131" y="1768205"/>
            <a:ext cx="2847658" cy="2103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7292" y="4290720"/>
            <a:ext cx="4328962" cy="1920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-132885" y="4271328"/>
                <a:ext cx="5737271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57300" lvl="2" indent="-342900" algn="just">
                  <a:buFont typeface="Wingdings" panose="05000000000000000000" pitchFamily="2" charset="2"/>
                  <a:buChar char="§"/>
                </a:pPr>
                <a:r>
                  <a:rPr lang="en-US" sz="2400" i="1" dirty="0">
                    <a:latin typeface="+mn-lt"/>
                  </a:rPr>
                  <a:t>G</a:t>
                </a:r>
                <a:r>
                  <a:rPr lang="en-US" sz="2400" dirty="0">
                    <a:latin typeface="+mn-lt"/>
                  </a:rPr>
                  <a:t>: Main Network</a:t>
                </a:r>
              </a:p>
              <a:p>
                <a:pPr marL="1257300" lvl="2" indent="-342900" algn="just">
                  <a:buFont typeface="Wingdings" panose="05000000000000000000" pitchFamily="2" charset="2"/>
                  <a:buChar char="§"/>
                </a:pPr>
                <a:r>
                  <a:rPr lang="en-US" sz="2400" b="1" i="1" dirty="0">
                    <a:latin typeface="+mn-lt"/>
                  </a:rPr>
                  <a:t>A</a:t>
                </a:r>
                <a:r>
                  <a:rPr lang="en-US" sz="2400" dirty="0">
                    <a:latin typeface="+mn-lt"/>
                  </a:rPr>
                  <a:t>: Domain Networks	</a:t>
                </a:r>
              </a:p>
              <a:p>
                <a:pPr marL="1257300" lvl="2" indent="-342900" algn="just">
                  <a:buFont typeface="Wingdings" panose="05000000000000000000" pitchFamily="2" charset="2"/>
                  <a:buChar char="§"/>
                </a:pPr>
                <a:r>
                  <a:rPr lang="en-US" sz="2400" b="1" i="1" dirty="0">
                    <a:latin typeface="+mn-lt"/>
                  </a:rPr>
                  <a:t>D</a:t>
                </a:r>
                <a:r>
                  <a:rPr lang="en-US" sz="2400" dirty="0">
                    <a:latin typeface="+mn-lt"/>
                  </a:rPr>
                  <a:t>:</a:t>
                </a:r>
                <a:r>
                  <a:rPr lang="en-US" sz="2400" b="1" dirty="0">
                    <a:latin typeface="+mn-lt"/>
                  </a:rPr>
                  <a:t> </a:t>
                </a:r>
                <a:r>
                  <a:rPr lang="en-US" sz="2400" dirty="0">
                    <a:latin typeface="+mn-lt"/>
                  </a:rPr>
                  <a:t>Cross-Layer Dep’</a:t>
                </a:r>
              </a:p>
              <a:p>
                <a:pPr marL="1257300" lvl="2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>
                    <a:latin typeface="+mn-lt"/>
                  </a:rPr>
                  <a:t>: </a:t>
                </a:r>
                <a:r>
                  <a:rPr lang="en-US" sz="2400" dirty="0">
                    <a:solidFill>
                      <a:srgbClr val="FF0000"/>
                    </a:solidFill>
                    <a:latin typeface="+mn-lt"/>
                  </a:rPr>
                  <a:t>Function </a:t>
                </a:r>
                <a:r>
                  <a:rPr lang="en-US" sz="2400" i="1" dirty="0">
                    <a:solidFill>
                      <a:srgbClr val="FF0000"/>
                    </a:solidFill>
                    <a:latin typeface="+mn-lt"/>
                  </a:rPr>
                  <a:t>V</a:t>
                </a:r>
                <a:r>
                  <a:rPr lang="en-US" sz="2400" i="1" baseline="-25000" dirty="0">
                    <a:solidFill>
                      <a:srgbClr val="FF0000"/>
                    </a:solidFill>
                    <a:latin typeface="+mn-lt"/>
                  </a:rPr>
                  <a:t>G</a:t>
                </a:r>
                <a14:m>
                  <m:oMath xmlns:m="http://schemas.openxmlformats.org/officeDocument/2006/math">
                    <m:r>
                      <a:rPr lang="en-US" sz="2400" dirty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b="1" i="1" dirty="0">
                    <a:solidFill>
                      <a:srgbClr val="FF0000"/>
                    </a:solidFill>
                    <a:latin typeface="+mn-lt"/>
                  </a:rPr>
                  <a:t> A </a:t>
                </a:r>
                <a:r>
                  <a:rPr lang="en-US" sz="2400" dirty="0">
                    <a:solidFill>
                      <a:srgbClr val="FF0000"/>
                    </a:solidFill>
                    <a:latin typeface="+mn-lt"/>
                  </a:rPr>
                  <a:t>	</a:t>
                </a:r>
              </a:p>
              <a:p>
                <a:pPr marL="1257300" lvl="2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FF"/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2400" dirty="0">
                    <a:latin typeface="+mn-lt"/>
                  </a:rPr>
                  <a:t>: </a:t>
                </a:r>
                <a:r>
                  <a:rPr lang="en-US" sz="2400" dirty="0">
                    <a:solidFill>
                      <a:srgbClr val="0000FF"/>
                    </a:solidFill>
                    <a:latin typeface="+mn-lt"/>
                  </a:rPr>
                  <a:t>Function</a:t>
                </a:r>
                <a:r>
                  <a:rPr lang="en-US" sz="2400" i="1" dirty="0">
                    <a:solidFill>
                      <a:srgbClr val="0000FF"/>
                    </a:solidFill>
                    <a:latin typeface="+mn-lt"/>
                  </a:rPr>
                  <a:t> E</a:t>
                </a:r>
                <a:r>
                  <a:rPr lang="en-US" sz="2400" i="1" baseline="-25000" dirty="0">
                    <a:solidFill>
                      <a:srgbClr val="0000FF"/>
                    </a:solidFill>
                    <a:latin typeface="+mn-lt"/>
                  </a:rPr>
                  <a:t>G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b="1" i="1" dirty="0">
                    <a:solidFill>
                      <a:srgbClr val="0000FF"/>
                    </a:solidFill>
                    <a:latin typeface="+mn-lt"/>
                  </a:rPr>
                  <a:t> D</a:t>
                </a:r>
                <a:endParaRPr lang="en-US" sz="2400" b="1" dirty="0">
                  <a:solidFill>
                    <a:srgbClr val="0000FF"/>
                  </a:solidFill>
                  <a:latin typeface="+mn-lt"/>
                </a:endParaRPr>
              </a:p>
              <a:p>
                <a:pPr marL="1257300" lvl="2" indent="-342900" algn="just">
                  <a:buFont typeface="Wingdings" panose="05000000000000000000" pitchFamily="2" charset="2"/>
                  <a:buChar char="§"/>
                </a:pPr>
                <a:endParaRPr lang="en-US" sz="2400" dirty="0">
                  <a:latin typeface="+mn-lt"/>
                </a:endParaRPr>
              </a:p>
              <a:p>
                <a:pPr marL="1257300" lvl="2" indent="-342900" algn="just">
                  <a:buFont typeface="Wingdings" panose="05000000000000000000" pitchFamily="2" charset="2"/>
                  <a:buChar char="§"/>
                </a:pPr>
                <a:endParaRPr lang="en-US" sz="2400" b="1" dirty="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2885" y="4271328"/>
                <a:ext cx="5737271" cy="2677656"/>
              </a:xfrm>
              <a:prstGeom prst="rect">
                <a:avLst/>
              </a:prstGeom>
              <a:blipFill rotWithShape="0">
                <a:blip r:embed="rId7"/>
                <a:stretch>
                  <a:fillRect t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3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66"/>
    </mc:Choice>
    <mc:Fallback xmlns="">
      <p:transition spd="slow" advTm="4866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31" y="1204472"/>
            <a:ext cx="2508987" cy="2103120"/>
          </a:xfrm>
          <a:prstGeom prst="rect">
            <a:avLst/>
          </a:prstGeom>
        </p:spPr>
      </p:pic>
      <p:pic>
        <p:nvPicPr>
          <p:cNvPr id="76804" name="Picture 4" descr="USA National Grid Map - FEM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0" t="8873" r="-1396" b="32315"/>
          <a:stretch/>
        </p:blipFill>
        <p:spPr bwMode="auto">
          <a:xfrm>
            <a:off x="3753745" y="1184751"/>
            <a:ext cx="2906131" cy="2103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38" y="3287804"/>
            <a:ext cx="342238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6305208" y="5943528"/>
            <a:ext cx="2752677" cy="46166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2400" dirty="0">
                <a:solidFill>
                  <a:srgbClr val="0000CC"/>
                </a:solidFill>
              </a:rPr>
              <a:t>Hospital Networks </a:t>
            </a: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3766972" y="3303169"/>
            <a:ext cx="2238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2400" dirty="0">
                <a:solidFill>
                  <a:srgbClr val="0000CC"/>
                </a:solidFill>
              </a:rPr>
              <a:t>US Power Grid</a:t>
            </a: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2990476" y="5944110"/>
            <a:ext cx="29594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2400" dirty="0">
                <a:solidFill>
                  <a:srgbClr val="0000CC"/>
                </a:solidFill>
              </a:rPr>
              <a:t>Biological Networks </a:t>
            </a: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48928" y="3303169"/>
            <a:ext cx="34563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2400" dirty="0">
                <a:solidFill>
                  <a:srgbClr val="0000CC"/>
                </a:solidFill>
              </a:rPr>
              <a:t>Collaboration Networks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-1" y="18661"/>
            <a:ext cx="914552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zh-CN" sz="3000" b="1" dirty="0">
                <a:solidFill>
                  <a:schemeClr val="tx1"/>
                </a:solidFill>
              </a:rPr>
              <a:t>Observation: Networks </a:t>
            </a:r>
            <a:r>
              <a:rPr lang="en-US" altLang="zh-CN" sz="3000" b="1">
                <a:solidFill>
                  <a:schemeClr val="tx1"/>
                </a:solidFill>
              </a:rPr>
              <a:t>&amp; Graphs Are </a:t>
            </a:r>
            <a:r>
              <a:rPr lang="en-US" altLang="zh-CN" sz="3000" b="1" dirty="0">
                <a:solidFill>
                  <a:schemeClr val="tx1"/>
                </a:solidFill>
              </a:rPr>
              <a:t>Everywhere!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86525"/>
            <a:ext cx="684213" cy="371475"/>
          </a:xfrm>
        </p:spPr>
        <p:txBody>
          <a:bodyPr/>
          <a:lstStyle/>
          <a:p>
            <a:pPr>
              <a:defRPr/>
            </a:pPr>
            <a:r>
              <a:rPr lang="en-US" dirty="0"/>
              <a:t>- </a:t>
            </a:r>
            <a:fld id="{5702A24C-C4CD-4510-A1DD-CEB556D2535A}" type="slidenum">
              <a:rPr lang="en-US" smtClean="0"/>
              <a:pPr>
                <a:defRPr/>
              </a:pPr>
              <a:t>2</a:t>
            </a:fld>
            <a:r>
              <a:rPr lang="en-US" dirty="0"/>
              <a:t> -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662329" y="3300299"/>
            <a:ext cx="22371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2400" dirty="0">
                <a:solidFill>
                  <a:srgbClr val="0000CC"/>
                </a:solidFill>
              </a:rPr>
              <a:t>Traffic Network</a:t>
            </a: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350938" y="5943528"/>
            <a:ext cx="23583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zh-CN" sz="2400" dirty="0">
                <a:solidFill>
                  <a:srgbClr val="0000CC"/>
                </a:solidFill>
              </a:rPr>
              <a:t>Brain Networks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029" y="1224075"/>
            <a:ext cx="2438514" cy="2103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30" y="4077795"/>
            <a:ext cx="2638095" cy="1895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9788" y="3961353"/>
            <a:ext cx="2106169" cy="20116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11542" y="6446460"/>
            <a:ext cx="3533981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This Talk: Networks = Graphs</a:t>
            </a:r>
          </a:p>
        </p:txBody>
      </p:sp>
    </p:spTree>
    <p:extLst>
      <p:ext uri="{BB962C8B-B14F-4D97-AF65-F5344CB8AC3E}">
        <p14:creationId xmlns:p14="http://schemas.microsoft.com/office/powerpoint/2010/main" val="30980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45"/>
    </mc:Choice>
    <mc:Fallback xmlns="">
      <p:transition spd="slow" advTm="2914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713"/>
            <a:ext cx="9144000" cy="800100"/>
          </a:xfrm>
        </p:spPr>
        <p:txBody>
          <a:bodyPr/>
          <a:lstStyle/>
          <a:p>
            <a:pPr algn="ctr"/>
            <a:r>
              <a:rPr lang="en-US" sz="3600" dirty="0"/>
              <a:t>Towards Multi-Network Model Unification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004" y="1155046"/>
            <a:ext cx="8845677" cy="5106988"/>
          </a:xfrm>
        </p:spPr>
        <p:txBody>
          <a:bodyPr/>
          <a:lstStyle/>
          <a:p>
            <a:r>
              <a:rPr lang="en-US" dirty="0"/>
              <a:t>Special Cases of </a:t>
            </a:r>
            <a:r>
              <a:rPr lang="en-US" dirty="0" err="1"/>
              <a:t>NoN</a:t>
            </a:r>
            <a:r>
              <a:rPr lang="en-US" dirty="0"/>
              <a:t> Model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Tensor</a:t>
            </a:r>
            <a:r>
              <a:rPr lang="en-US" dirty="0"/>
              <a:t> = </a:t>
            </a:r>
            <a:r>
              <a:rPr lang="en-US" dirty="0" err="1"/>
              <a:t>NoN</a:t>
            </a:r>
            <a:r>
              <a:rPr lang="en-US" dirty="0"/>
              <a:t> with 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dirty="0"/>
              <a:t>A full clique main network (</a:t>
            </a:r>
            <a:r>
              <a:rPr lang="en-US" i="1" dirty="0"/>
              <a:t>G</a:t>
            </a:r>
            <a:r>
              <a:rPr lang="en-US" dirty="0"/>
              <a:t>) 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US" dirty="0"/>
              <a:t>All domain networks (</a:t>
            </a:r>
            <a:r>
              <a:rPr lang="en-US" i="1" dirty="0"/>
              <a:t>A</a:t>
            </a:r>
            <a:r>
              <a:rPr lang="en-US" dirty="0"/>
              <a:t>) sharing the same node sets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Hypergraph</a:t>
            </a:r>
            <a:r>
              <a:rPr lang="en-US" dirty="0"/>
              <a:t> =  </a:t>
            </a:r>
            <a:r>
              <a:rPr lang="en-US" dirty="0" err="1"/>
              <a:t>NoN</a:t>
            </a:r>
            <a:r>
              <a:rPr lang="en-US" dirty="0"/>
              <a:t> with</a:t>
            </a:r>
          </a:p>
          <a:p>
            <a:pPr marL="1371600" lvl="2" indent="-514350">
              <a:buFont typeface="+mj-lt"/>
              <a:buAutoNum type="arabicParenR"/>
            </a:pPr>
            <a:r>
              <a:rPr lang="en-US" dirty="0"/>
              <a:t>All domain networks (</a:t>
            </a:r>
            <a:r>
              <a:rPr lang="en-US" i="1" dirty="0"/>
              <a:t>A</a:t>
            </a:r>
            <a:r>
              <a:rPr lang="en-US" dirty="0"/>
              <a:t>) being empty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Multiplex</a:t>
            </a:r>
            <a:r>
              <a:rPr lang="en-US" dirty="0"/>
              <a:t> = </a:t>
            </a:r>
            <a:r>
              <a:rPr lang="en-US" dirty="0" err="1"/>
              <a:t>NoN</a:t>
            </a:r>
            <a:r>
              <a:rPr lang="en-US" dirty="0"/>
              <a:t> with</a:t>
            </a:r>
          </a:p>
          <a:p>
            <a:pPr marL="1371600" lvl="2" indent="-514350">
              <a:buFont typeface="+mj-lt"/>
              <a:buAutoNum type="arabicParenR"/>
            </a:pPr>
            <a:r>
              <a:rPr lang="en-US" dirty="0"/>
              <a:t>Two-layers</a:t>
            </a:r>
          </a:p>
          <a:p>
            <a:pPr marL="1371600" lvl="2" indent="-514350">
              <a:buFont typeface="+mj-lt"/>
              <a:buAutoNum type="arabicParenR"/>
            </a:pPr>
            <a:r>
              <a:rPr lang="en-US" dirty="0"/>
              <a:t>All domain networks (</a:t>
            </a:r>
            <a:r>
              <a:rPr lang="en-US" i="1" dirty="0"/>
              <a:t>A</a:t>
            </a:r>
            <a:r>
              <a:rPr lang="en-US" dirty="0"/>
              <a:t>) sharing the same node sets</a:t>
            </a:r>
          </a:p>
          <a:p>
            <a:pPr marL="1371600" lvl="2" indent="-514350">
              <a:buFont typeface="+mj-lt"/>
              <a:buAutoNum type="arabicParenR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- </a:t>
            </a:r>
            <a:fld id="{5702A24C-C4CD-4510-A1DD-CEB556D2535A}" type="slidenum">
              <a:rPr lang="en-US" smtClean="0"/>
              <a:pPr>
                <a:defRPr/>
              </a:pPr>
              <a:t>20</a:t>
            </a:fld>
            <a:r>
              <a:rPr lang="en-US" dirty="0"/>
              <a:t> -</a:t>
            </a:r>
          </a:p>
        </p:txBody>
      </p:sp>
      <p:pic>
        <p:nvPicPr>
          <p:cNvPr id="6" name="Picture 5" descr="Screen Shot 2015-03-11 at 11.02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88" y="3534180"/>
            <a:ext cx="1513659" cy="1371600"/>
          </a:xfrm>
          <a:prstGeom prst="rect">
            <a:avLst/>
          </a:prstGeom>
        </p:spPr>
      </p:pic>
      <p:pic>
        <p:nvPicPr>
          <p:cNvPr id="7" name="Picture 6" descr="Screen Shot 2015-03-11 at 11.04.1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"/>
          <a:stretch/>
        </p:blipFill>
        <p:spPr>
          <a:xfrm>
            <a:off x="5221084" y="4522620"/>
            <a:ext cx="2171700" cy="1234440"/>
          </a:xfrm>
          <a:prstGeom prst="rect">
            <a:avLst/>
          </a:prstGeom>
        </p:spPr>
      </p:pic>
      <p:pic>
        <p:nvPicPr>
          <p:cNvPr id="8" name="Picture 7" descr="Screen Shot 2015-03-11 at 11.07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54" y="1704533"/>
            <a:ext cx="1487934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25"/>
    </mc:Choice>
    <mc:Fallback xmlns="">
      <p:transition spd="slow" advTm="3032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981334"/>
            <a:ext cx="8229600" cy="5106988"/>
          </a:xfrm>
        </p:spPr>
        <p:txBody>
          <a:bodyPr/>
          <a:lstStyle/>
          <a:p>
            <a:r>
              <a:rPr lang="en-US" sz="3600" dirty="0"/>
              <a:t>Motivation</a:t>
            </a:r>
          </a:p>
          <a:p>
            <a:r>
              <a:rPr lang="en-US" sz="3600" dirty="0">
                <a:solidFill>
                  <a:schemeClr val="tx1"/>
                </a:solidFill>
              </a:rPr>
              <a:t>Network of Networks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NoN</a:t>
            </a:r>
            <a:r>
              <a:rPr lang="en-US" dirty="0">
                <a:solidFill>
                  <a:schemeClr val="tx1"/>
                </a:solidFill>
              </a:rPr>
              <a:t> Introduction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NoN</a:t>
            </a:r>
            <a:r>
              <a:rPr lang="en-US" dirty="0">
                <a:solidFill>
                  <a:schemeClr val="tx1"/>
                </a:solidFill>
              </a:rPr>
              <a:t> Model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NoN</a:t>
            </a:r>
            <a:r>
              <a:rPr lang="en-US" dirty="0">
                <a:solidFill>
                  <a:srgbClr val="FF0000"/>
                </a:solidFill>
              </a:rPr>
              <a:t> Construction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NoN</a:t>
            </a:r>
            <a:r>
              <a:rPr lang="en-US" dirty="0">
                <a:solidFill>
                  <a:schemeClr val="tx1"/>
                </a:solidFill>
              </a:rPr>
              <a:t> Mining</a:t>
            </a:r>
            <a:endParaRPr lang="en-US" sz="8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00">
                    <a:lumMod val="95000"/>
                    <a:lumOff val="5000"/>
                  </a:srgbClr>
                </a:solidFill>
              </a:rPr>
              <a:t>Network of X: Other Scenarios</a:t>
            </a:r>
          </a:p>
          <a:p>
            <a:r>
              <a:rPr lang="en-US" sz="3600" dirty="0"/>
              <a:t>Vision for the Future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21</a:t>
            </a:fld>
            <a:r>
              <a:rPr lang="en-US"/>
              <a:t> -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46088" y="3808861"/>
            <a:ext cx="747021" cy="4295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83475" y="1210739"/>
            <a:ext cx="313943" cy="251968"/>
            <a:chOff x="3810000" y="3111500"/>
            <a:chExt cx="490537" cy="393700"/>
          </a:xfrm>
        </p:grpSpPr>
        <p:sp>
          <p:nvSpPr>
            <p:cNvPr id="10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910198" y="2682488"/>
            <a:ext cx="313943" cy="251968"/>
            <a:chOff x="3810000" y="3111500"/>
            <a:chExt cx="490537" cy="393700"/>
          </a:xfrm>
        </p:grpSpPr>
        <p:sp>
          <p:nvSpPr>
            <p:cNvPr id="19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906931" y="3305152"/>
            <a:ext cx="313943" cy="251968"/>
            <a:chOff x="3810000" y="3111500"/>
            <a:chExt cx="490537" cy="393700"/>
          </a:xfrm>
        </p:grpSpPr>
        <p:sp>
          <p:nvSpPr>
            <p:cNvPr id="23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5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05"/>
    </mc:Choice>
    <mc:Fallback xmlns="">
      <p:transition spd="slow" advTm="2430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 err="1"/>
              <a:t>NoN</a:t>
            </a:r>
            <a:r>
              <a:rPr lang="en-US" dirty="0"/>
              <a:t> Model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7674" y="933450"/>
                <a:ext cx="8429285" cy="5106988"/>
              </a:xfrm>
            </p:spPr>
            <p:txBody>
              <a:bodyPr/>
              <a:lstStyle/>
              <a:p>
                <a:r>
                  <a:rPr lang="en-US" dirty="0"/>
                  <a:t>(Generalized) </a:t>
                </a:r>
                <a:r>
                  <a:rPr lang="en-US" dirty="0" err="1"/>
                  <a:t>NoN</a:t>
                </a:r>
                <a:r>
                  <a:rPr lang="en-US" dirty="0"/>
                  <a:t> Model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Q: How to Construct it, Solely Based on </a:t>
                </a:r>
                <a:r>
                  <a:rPr lang="en-US" i="1" dirty="0"/>
                  <a:t>A</a:t>
                </a:r>
                <a:r>
                  <a:rPr lang="en-US" dirty="0"/>
                  <a:t>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</m:oMath>
                </a14:m>
                <a:r>
                  <a:rPr lang="en-US" dirty="0"/>
                  <a:t> function (e.g., main network </a:t>
                </a:r>
                <a:r>
                  <a:rPr lang="en-US" b="1" i="1" dirty="0"/>
                  <a:t>G</a:t>
                </a:r>
                <a:r>
                  <a:rPr lang="en-US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𝜑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function (e.g., cross-layer </a:t>
                </a:r>
                <a:r>
                  <a:rPr lang="en-US" altLang="zh-CN" dirty="0" err="1"/>
                  <a:t>assn</a:t>
                </a:r>
                <a:r>
                  <a:rPr lang="en-US" altLang="zh-CN" dirty="0"/>
                  <a:t>’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dep’</a:t>
                </a:r>
                <a:r>
                  <a:rPr lang="zh-CN" altLang="en-US" dirty="0"/>
                  <a:t> </a:t>
                </a:r>
                <a:r>
                  <a:rPr lang="en-US" b="1" i="1" dirty="0">
                    <a:solidFill>
                      <a:schemeClr val="tx1"/>
                    </a:solidFill>
                  </a:rPr>
                  <a:t>D</a:t>
                </a:r>
                <a:r>
                  <a:rPr lang="en-US" i="1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Solution</a:t>
                </a:r>
                <a:r>
                  <a:rPr lang="en-US" b="1" dirty="0">
                    <a:solidFill>
                      <a:srgbClr val="FF0000"/>
                    </a:solidFill>
                  </a:rPr>
                  <a:t>: </a:t>
                </a:r>
                <a:r>
                  <a:rPr lang="en-US" dirty="0">
                    <a:solidFill>
                      <a:srgbClr val="FF0000"/>
                    </a:solidFill>
                  </a:rPr>
                  <a:t>Soft Network Alignment!</a:t>
                </a:r>
                <a:r>
                  <a:rPr lang="en-US" i="1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7674" y="933450"/>
                <a:ext cx="8429285" cy="5106988"/>
              </a:xfrm>
              <a:blipFill rotWithShape="0">
                <a:blip r:embed="rId3"/>
                <a:stretch>
                  <a:fillRect l="-1880" t="-835" b="-6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22</a:t>
            </a:fld>
            <a:r>
              <a:rPr lang="en-US"/>
              <a:t> -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60" y="1572685"/>
            <a:ext cx="8229600" cy="204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9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74"/>
    </mc:Choice>
    <mc:Fallback xmlns="">
      <p:transition spd="slow" advTm="2837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540" y="112713"/>
            <a:ext cx="8907780" cy="800100"/>
          </a:xfrm>
          <a:effectLst/>
        </p:spPr>
        <p:txBody>
          <a:bodyPr/>
          <a:lstStyle/>
          <a:p>
            <a:r>
              <a:rPr lang="en-US" altLang="zh-CN" sz="3200" dirty="0" err="1"/>
              <a:t>NoN</a:t>
            </a:r>
            <a:r>
              <a:rPr lang="en-US" altLang="zh-CN" sz="3200" dirty="0"/>
              <a:t> Construction via Soft Network Alignment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47675" y="876805"/>
                <a:ext cx="8229600" cy="5276281"/>
              </a:xfrm>
            </p:spPr>
            <p:txBody>
              <a:bodyPr/>
              <a:lstStyle/>
              <a:p>
                <a:r>
                  <a:rPr lang="en-US" altLang="zh-CN" sz="2400" b="1" dirty="0"/>
                  <a:t>Soft (Attributed) Network Alignment</a:t>
                </a:r>
              </a:p>
              <a:p>
                <a:pPr lvl="1"/>
                <a:r>
                  <a:rPr lang="en-US" altLang="zh-CN" sz="2000" b="1" dirty="0"/>
                  <a:t>Given</a:t>
                </a:r>
                <a:r>
                  <a:rPr lang="en-US" altLang="zh-CN" sz="2000" dirty="0"/>
                  <a:t>: </a:t>
                </a:r>
                <a:r>
                  <a:rPr lang="en-US" altLang="zh-CN" sz="1800" dirty="0"/>
                  <a:t>(1) Two main networks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zh-CN" altLang="en-US" sz="1400" dirty="0"/>
                  <a:t> </a:t>
                </a:r>
                <a:r>
                  <a:rPr lang="en-US" altLang="zh-CN" sz="1400" dirty="0"/>
                  <a:t>and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1800" dirty="0"/>
                  <a:t>,                               </a:t>
                </a:r>
                <a:r>
                  <a:rPr lang="en-US" altLang="zh-CN" sz="1800" dirty="0">
                    <a:solidFill>
                      <a:schemeClr val="bg1"/>
                    </a:solidFill>
                  </a:rPr>
                  <a:t>(</a:t>
                </a:r>
                <a:r>
                  <a:rPr lang="en-US" altLang="zh-CN" sz="1800" dirty="0"/>
                  <a:t>             (2) Prior alignment preference </a:t>
                </a:r>
                <a14:m>
                  <m:oMath xmlns:m="http://schemas.openxmlformats.org/officeDocument/2006/math">
                    <m:r>
                      <a:rPr lang="en-US" altLang="zh-CN" sz="1800" b="1" i="1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altLang="zh-CN" sz="1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800" dirty="0"/>
                  <a:t>(optional);</a:t>
                </a:r>
              </a:p>
              <a:p>
                <a:pPr lvl="1"/>
                <a:r>
                  <a:rPr lang="en-US" altLang="zh-CN" sz="2000" b="1" dirty="0"/>
                  <a:t>Find</a:t>
                </a:r>
                <a:r>
                  <a:rPr lang="en-US" altLang="zh-CN" sz="2000" dirty="0"/>
                  <a:t>: Soft node alignment matrix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altLang="zh-CN" sz="2400" b="1" dirty="0">
                    <a:solidFill>
                      <a:srgbClr val="FF0000"/>
                    </a:solidFill>
                  </a:rPr>
                  <a:t>Alignment </a:t>
                </a:r>
                <a:r>
                  <a:rPr lang="en-US" altLang="zh-CN" sz="24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altLang="zh-CN" sz="2400" b="1" dirty="0" err="1">
                    <a:solidFill>
                      <a:srgbClr val="FF0000"/>
                    </a:solidFill>
                  </a:rPr>
                  <a:t>NoN</a:t>
                </a:r>
                <a:r>
                  <a:rPr lang="en-US" altLang="zh-CN" sz="2400" b="1" dirty="0">
                    <a:solidFill>
                      <a:srgbClr val="FF0000"/>
                    </a:solidFill>
                  </a:rPr>
                  <a:t> Model </a:t>
                </a:r>
              </a:p>
              <a:p>
                <a:pPr lvl="1"/>
                <a:r>
                  <a:rPr lang="en-US" altLang="zh-CN" sz="2000" i="1" dirty="0">
                    <a:solidFill>
                      <a:srgbClr val="FF0000"/>
                    </a:solidFill>
                  </a:rPr>
                  <a:t>S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: Cross-layer association</a:t>
                </a:r>
                <a:r>
                  <a:rPr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or</a:t>
                </a:r>
                <a:r>
                  <a:rPr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dependence (</a:t>
                </a:r>
                <a:r>
                  <a:rPr lang="zh-CN" altLang="en-US" sz="2000" dirty="0">
                    <a:solidFill>
                      <a:schemeClr val="tx1"/>
                    </a:solidFill>
                  </a:rPr>
                  <a:t>𝜑 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function)</a:t>
                </a:r>
              </a:p>
              <a:p>
                <a:pPr lvl="1"/>
                <a:r>
                  <a:rPr lang="en-US" altLang="zh-CN" sz="2000" dirty="0" err="1">
                    <a:solidFill>
                      <a:srgbClr val="FF0000"/>
                    </a:solidFill>
                  </a:rPr>
                  <a:t>Agg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(</a:t>
                </a:r>
                <a:r>
                  <a:rPr lang="en-US" altLang="zh-CN" sz="2000" i="1" dirty="0">
                    <a:solidFill>
                      <a:srgbClr val="FF0000"/>
                    </a:solidFill>
                  </a:rPr>
                  <a:t>S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)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: Edge in main network</a:t>
                </a:r>
                <a:endParaRPr lang="en-US" altLang="zh-CN" sz="2400" dirty="0"/>
              </a:p>
              <a:p>
                <a:r>
                  <a:rPr lang="en-US" altLang="zh-CN" sz="2400" dirty="0"/>
                  <a:t>Illustrative Example</a:t>
                </a:r>
                <a:endParaRPr lang="en-US" altLang="zh-CN" sz="2400" b="1" dirty="0"/>
              </a:p>
              <a:p>
                <a:pPr lvl="1"/>
                <a:endParaRPr lang="en-US" altLang="zh-CN" sz="1200" dirty="0"/>
              </a:p>
              <a:p>
                <a:pPr lvl="1"/>
                <a:endParaRPr lang="en-US" altLang="zh-CN" sz="1200" dirty="0"/>
              </a:p>
              <a:p>
                <a:pPr lvl="1"/>
                <a:endParaRPr lang="en-US" altLang="zh-CN" sz="1100" dirty="0"/>
              </a:p>
              <a:p>
                <a:pPr lvl="1"/>
                <a:endParaRPr lang="en-US" altLang="zh-CN" sz="1100" dirty="0"/>
              </a:p>
              <a:p>
                <a:pPr lvl="1"/>
                <a:endParaRPr lang="en-US" altLang="zh-CN" sz="1100" dirty="0"/>
              </a:p>
              <a:p>
                <a:pPr lvl="1"/>
                <a:endParaRPr lang="en-US" altLang="zh-CN" sz="1100" dirty="0"/>
              </a:p>
              <a:p>
                <a:pPr lvl="1"/>
                <a:endParaRPr lang="en-US" altLang="zh-CN" sz="1100" dirty="0"/>
              </a:p>
              <a:p>
                <a:pPr marL="342900" lvl="1" indent="0">
                  <a:buNone/>
                </a:pPr>
                <a:endParaRPr lang="en-US" altLang="zh-CN" sz="20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7675" y="876805"/>
                <a:ext cx="8229600" cy="5276281"/>
              </a:xfrm>
              <a:blipFill rotWithShape="0">
                <a:blip r:embed="rId3"/>
                <a:stretch>
                  <a:fillRect l="-1185" t="-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370" y="4436307"/>
            <a:ext cx="2271384" cy="189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638" y="4427213"/>
            <a:ext cx="2609385" cy="1894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6079120" y="5927830"/>
                <a:ext cx="830766" cy="325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120" y="5927830"/>
                <a:ext cx="830766" cy="325508"/>
              </a:xfrm>
              <a:prstGeom prst="rect">
                <a:avLst/>
              </a:prstGeom>
              <a:blipFill rotWithShape="0">
                <a:blip r:embed="rId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4682425" y="5394613"/>
            <a:ext cx="1564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align</a:t>
            </a:r>
            <a:endParaRPr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5979371" y="6060314"/>
            <a:ext cx="1564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/>
          </a:p>
        </p:txBody>
      </p:sp>
      <p:sp>
        <p:nvSpPr>
          <p:cNvPr id="13" name="右箭头 12"/>
          <p:cNvSpPr/>
          <p:nvPr/>
        </p:nvSpPr>
        <p:spPr>
          <a:xfrm>
            <a:off x="4871350" y="5276028"/>
            <a:ext cx="379679" cy="196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86525"/>
            <a:ext cx="684213" cy="371475"/>
          </a:xfrm>
        </p:spPr>
        <p:txBody>
          <a:bodyPr/>
          <a:lstStyle/>
          <a:p>
            <a:pPr>
              <a:defRPr/>
            </a:pPr>
            <a:r>
              <a:rPr lang="en-US" dirty="0"/>
              <a:t>- 23 -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213" y="6411678"/>
            <a:ext cx="8459786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S. Zhang, and H. Tong: FINAL: Fast Attributed Network Alignment. KDD 2016: 1345-1354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S. Zhang, H. Tong. Attributed Network Alignment: Problem Definitions and Fast Solutions. IEEE TKDE 31(9): 1680-1692 (2019)</a:t>
            </a:r>
          </a:p>
        </p:txBody>
      </p:sp>
    </p:spTree>
    <p:extLst>
      <p:ext uri="{BB962C8B-B14F-4D97-AF65-F5344CB8AC3E}">
        <p14:creationId xmlns:p14="http://schemas.microsoft.com/office/powerpoint/2010/main" val="10915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70"/>
    </mc:Choice>
    <mc:Fallback xmlns="">
      <p:transition spd="slow" advTm="6397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868" y="73665"/>
            <a:ext cx="8848037" cy="800100"/>
          </a:xfrm>
          <a:effectLst/>
        </p:spPr>
        <p:txBody>
          <a:bodyPr/>
          <a:lstStyle/>
          <a:p>
            <a:pPr algn="ctr"/>
            <a:r>
              <a:rPr lang="en-US" altLang="zh-CN" dirty="0"/>
              <a:t>Formulation #1: Topological Consistency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47674" y="1130879"/>
                <a:ext cx="8696325" cy="5106988"/>
              </a:xfrm>
            </p:spPr>
            <p:txBody>
              <a:bodyPr/>
              <a:lstStyle/>
              <a:p>
                <a:r>
                  <a:rPr lang="en-US" altLang="zh-CN" sz="2400" b="1" dirty="0"/>
                  <a:t>Intuition</a:t>
                </a:r>
                <a:r>
                  <a:rPr lang="en-US" altLang="zh-CN" sz="2400" dirty="0"/>
                  <a:t>: Similar node-pairs tend to have similar </a:t>
                </a:r>
                <a:r>
                  <a:rPr lang="en-US" altLang="zh-CN" sz="2400"/>
                  <a:t>neighboring node-pairs.</a:t>
                </a:r>
                <a:endParaRPr lang="en-US" altLang="zh-CN" sz="2400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r>
                  <a:rPr lang="en-US" altLang="zh-CN" b="1" dirty="0"/>
                  <a:t>Implication</a:t>
                </a:r>
                <a:r>
                  <a:rPr lang="en-US" altLang="zh-CN" dirty="0"/>
                  <a:t>: </a:t>
                </a:r>
              </a:p>
              <a:p>
                <a:pPr lvl="1"/>
                <a:r>
                  <a:rPr lang="en-US" altLang="zh-CN" dirty="0"/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b="0" dirty="0"/>
              </a:p>
              <a:p>
                <a:r>
                  <a:rPr lang="en-US" altLang="zh-CN" b="1" dirty="0"/>
                  <a:t>Mathematical Details</a:t>
                </a:r>
                <a:r>
                  <a:rPr lang="en-US" altLang="zh-CN" dirty="0"/>
                  <a:t>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altLang="zh-CN" sz="22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CN" sz="2200"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en-US" altLang="zh-CN" sz="220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lim>
                        <m:r>
                          <a:rPr lang="en-US" altLang="zh-CN" sz="2200" b="1" i="1">
                            <a:latin typeface="Cambria Math" panose="02040503050406030204" pitchFamily="18" charset="0"/>
                          </a:rPr>
                          <m:t>𝐒</m:t>
                        </m:r>
                      </m:lim>
                    </m:limLow>
                    <m:sSup>
                      <m:sSupPr>
                        <m:ctrlPr>
                          <a:rPr lang="en-US" altLang="zh-CN" sz="2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200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  <m:d>
                              <m:dPr>
                                <m:ctrlPr>
                                  <a:rPr lang="en-US" altLang="zh-CN" sz="22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altLang="zh-CN" sz="2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200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  <m:d>
                              <m:dPr>
                                <m:ctrlPr>
                                  <a:rPr lang="en-US" altLang="zh-CN" sz="22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2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zh-CN" sz="2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2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altLang="zh-CN" sz="2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altLang="zh-CN" sz="2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200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dirty="0"/>
                  <a:t>   </a:t>
                </a:r>
              </a:p>
              <a:p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7674" y="1130879"/>
                <a:ext cx="8696325" cy="5106988"/>
              </a:xfrm>
              <a:blipFill rotWithShape="0">
                <a:blip r:embed="rId3"/>
                <a:stretch>
                  <a:fillRect l="-1121" t="-478" r="-1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41" y="2046541"/>
            <a:ext cx="4763165" cy="2231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4896144" y="4700982"/>
                <a:ext cx="2429302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𝑺</m:t>
                      </m:r>
                      <m:d>
                        <m:dPr>
                          <m:ctrlPr>
                            <a:rPr lang="en-US" altLang="zh-CN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a:rPr lang="en-US" altLang="zh-CN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𝑎</m:t>
                          </m:r>
                          <m:r>
                            <a:rPr lang="en-US" altLang="zh-CN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,</m:t>
                          </m:r>
                          <m:r>
                            <a:rPr lang="en-US" altLang="zh-CN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𝑥</m:t>
                          </m:r>
                        </m:e>
                      </m:d>
                      <m:r>
                        <a:rPr lang="en-US" altLang="zh-CN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≈</m:t>
                      </m:r>
                      <m:r>
                        <a:rPr lang="en-US" altLang="zh-CN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𝑺</m:t>
                      </m:r>
                      <m:d>
                        <m:dPr>
                          <m:ctrlPr>
                            <a:rPr lang="en-US" altLang="zh-C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𝑏</m:t>
                          </m:r>
                          <m:r>
                            <a:rPr lang="en-US" altLang="zh-C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,</m:t>
                          </m:r>
                          <m:r>
                            <a:rPr lang="en-US" altLang="zh-C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CN" altLang="en-US" sz="21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144" y="4700982"/>
                <a:ext cx="2429302" cy="415498"/>
              </a:xfrm>
              <a:prstGeom prst="rect">
                <a:avLst/>
              </a:prstGeom>
              <a:blipFill rotWithShape="0">
                <a:blip r:embed="rId5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箭头连接符 9"/>
          <p:cNvCxnSpPr/>
          <p:nvPr/>
        </p:nvCxnSpPr>
        <p:spPr>
          <a:xfrm>
            <a:off x="4519651" y="4899939"/>
            <a:ext cx="53226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86525"/>
            <a:ext cx="684213" cy="371475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- 24 -</a:t>
            </a:r>
          </a:p>
        </p:txBody>
      </p:sp>
      <p:sp>
        <p:nvSpPr>
          <p:cNvPr id="11" name="Text Box 57"/>
          <p:cNvSpPr txBox="1">
            <a:spLocks noChangeArrowheads="1"/>
          </p:cNvSpPr>
          <p:nvPr/>
        </p:nvSpPr>
        <p:spPr bwMode="auto">
          <a:xfrm>
            <a:off x="4896144" y="2096873"/>
            <a:ext cx="422147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1400" i="1" dirty="0"/>
              <a:t>G</a:t>
            </a:r>
            <a:r>
              <a:rPr lang="en-US" sz="1400" i="1" baseline="-25000" dirty="0"/>
              <a:t>1</a:t>
            </a:r>
            <a:r>
              <a:rPr lang="en-US" sz="1400" dirty="0"/>
              <a:t>: collaboration network in Google Scholar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1400" i="1" dirty="0"/>
              <a:t>G</a:t>
            </a:r>
            <a:r>
              <a:rPr lang="en-US" sz="1400" i="1" baseline="-25000" dirty="0"/>
              <a:t>2</a:t>
            </a:r>
            <a:r>
              <a:rPr lang="en-US" sz="1400" dirty="0"/>
              <a:t>: collaboration network in DBLP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1400" dirty="0"/>
              <a:t>If (1) author-</a:t>
            </a:r>
            <a:r>
              <a:rPr lang="en-US" sz="1400" i="1" dirty="0"/>
              <a:t>a</a:t>
            </a:r>
            <a:r>
              <a:rPr lang="en-US" sz="1400" dirty="0"/>
              <a:t> and author-</a:t>
            </a:r>
            <a:r>
              <a:rPr lang="en-US" sz="1400" i="1" dirty="0"/>
              <a:t>x</a:t>
            </a:r>
            <a:r>
              <a:rPr lang="en-US" sz="1400" dirty="0"/>
              <a:t> are the same researcher, (2) author-</a:t>
            </a:r>
            <a:r>
              <a:rPr lang="en-US" sz="1400" i="1" dirty="0"/>
              <a:t>a</a:t>
            </a:r>
            <a:r>
              <a:rPr lang="en-US" sz="1400" dirty="0"/>
              <a:t> and author-</a:t>
            </a:r>
            <a:r>
              <a:rPr lang="en-US" sz="1400" i="1" dirty="0"/>
              <a:t>b</a:t>
            </a:r>
            <a:r>
              <a:rPr lang="en-US" sz="1400" dirty="0"/>
              <a:t> collaborate with each other heavily, and (3) author-</a:t>
            </a:r>
            <a:r>
              <a:rPr lang="en-US" sz="1400" i="1" dirty="0"/>
              <a:t>x</a:t>
            </a:r>
            <a:r>
              <a:rPr lang="en-US" sz="1400" dirty="0"/>
              <a:t> and author-</a:t>
            </a:r>
            <a:r>
              <a:rPr lang="en-US" sz="1400" i="1" dirty="0"/>
              <a:t>y</a:t>
            </a:r>
            <a:r>
              <a:rPr lang="en-US" sz="1400" dirty="0"/>
              <a:t> collaborate heavily;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1400" dirty="0"/>
              <a:t>It is likely that author-</a:t>
            </a:r>
            <a:r>
              <a:rPr lang="en-US" sz="1400" i="1" dirty="0"/>
              <a:t>b</a:t>
            </a:r>
            <a:r>
              <a:rPr lang="en-US" sz="1400" dirty="0"/>
              <a:t> and author-</a:t>
            </a:r>
            <a:r>
              <a:rPr lang="en-US" sz="1400" i="1" dirty="0"/>
              <a:t>y</a:t>
            </a:r>
            <a:r>
              <a:rPr lang="en-US" sz="1400" dirty="0"/>
              <a:t> are the same researcher or they are very similar w/ each other.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883265" y="1789427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/>
              <a:t>Example</a:t>
            </a:r>
            <a:r>
              <a:rPr lang="en-US" altLang="zh-CN"/>
              <a:t>: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F31272-AFD1-4FC1-BCAC-725EE4984050}"/>
              </a:ext>
            </a:extLst>
          </p:cNvPr>
          <p:cNvSpPr/>
          <p:nvPr/>
        </p:nvSpPr>
        <p:spPr>
          <a:xfrm>
            <a:off x="684213" y="6411678"/>
            <a:ext cx="8459786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S. Zhang, and H. Tong: FINAL: Fast Attributed Network Alignment. KDD 2016: 1345-1354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S. Zhang, H. Tong. Attributed Network Alignment: Problem Definitions and Fast Solutions. IEEE TKDE 31(9): 1680-1692 (2019)</a:t>
            </a:r>
          </a:p>
        </p:txBody>
      </p:sp>
    </p:spTree>
    <p:extLst>
      <p:ext uri="{BB962C8B-B14F-4D97-AF65-F5344CB8AC3E}">
        <p14:creationId xmlns:p14="http://schemas.microsoft.com/office/powerpoint/2010/main" val="77916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33"/>
    </mc:Choice>
    <mc:Fallback xmlns="">
      <p:transition spd="slow" advTm="2063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106" y="112713"/>
            <a:ext cx="8697912" cy="800100"/>
          </a:xfrm>
          <a:effectLst/>
        </p:spPr>
        <p:txBody>
          <a:bodyPr/>
          <a:lstStyle/>
          <a:p>
            <a:pPr algn="ctr"/>
            <a:r>
              <a:rPr lang="en-US" altLang="zh-CN" sz="2800" dirty="0"/>
              <a:t>Formulation #2: Node Attribute Consistency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46087" y="1064801"/>
                <a:ext cx="8697913" cy="5106988"/>
              </a:xfrm>
            </p:spPr>
            <p:txBody>
              <a:bodyPr/>
              <a:lstStyle/>
              <a:p>
                <a:r>
                  <a:rPr lang="en-US" altLang="zh-CN" b="1" dirty="0"/>
                  <a:t>Intuition</a:t>
                </a:r>
                <a:r>
                  <a:rPr lang="en-US" altLang="zh-CN" dirty="0"/>
                  <a:t>: Similar node-pairs are likely to share same node attribute value.</a:t>
                </a:r>
              </a:p>
              <a:p>
                <a:endParaRPr lang="en-US" altLang="zh-CN" dirty="0"/>
              </a:p>
              <a:p>
                <a:endParaRPr lang="en-US" altLang="zh-CN" sz="800" dirty="0"/>
              </a:p>
              <a:p>
                <a:pPr marL="0" indent="0">
                  <a:buNone/>
                </a:pPr>
                <a:endParaRPr lang="en-US" altLang="zh-CN" sz="800" dirty="0"/>
              </a:p>
              <a:p>
                <a:pPr marL="0" indent="0">
                  <a:buNone/>
                </a:pPr>
                <a:endParaRPr lang="en-US" altLang="zh-CN" sz="800" dirty="0"/>
              </a:p>
              <a:p>
                <a:pPr marL="0" indent="0">
                  <a:buNone/>
                </a:pPr>
                <a:endParaRPr lang="en-US" altLang="zh-CN" sz="800" dirty="0"/>
              </a:p>
              <a:p>
                <a:pPr marL="0" indent="0">
                  <a:buNone/>
                </a:pPr>
                <a:endParaRPr lang="en-US" altLang="zh-CN" sz="800" dirty="0"/>
              </a:p>
              <a:p>
                <a:pPr marL="0" indent="0">
                  <a:buNone/>
                </a:pPr>
                <a:endParaRPr lang="en-US" altLang="zh-CN" sz="800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sz="1400" dirty="0"/>
              </a:p>
              <a:p>
                <a:r>
                  <a:rPr lang="en-US" altLang="zh-CN" b="1" dirty="0"/>
                  <a:t>Implication</a:t>
                </a:r>
                <a:r>
                  <a:rPr lang="en-US" altLang="zh-CN" dirty="0"/>
                  <a:t>:</a:t>
                </a:r>
              </a:p>
              <a:p>
                <a:pPr lvl="1"/>
                <a:r>
                  <a:rPr lang="en-US" altLang="zh-CN" dirty="0"/>
                  <a:t>Large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       node-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 &amp; node-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/>
                  <a:t> likely to share same attribute</a:t>
                </a:r>
              </a:p>
              <a:p>
                <a:r>
                  <a:rPr lang="en-US" altLang="zh-CN" b="1" dirty="0"/>
                  <a:t>Mathematical Details</a:t>
                </a:r>
                <a:r>
                  <a:rPr lang="en-US" altLang="zh-CN" dirty="0"/>
                  <a:t>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altLang="zh-CN" sz="19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CN" sz="18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and</a:t>
                </a:r>
                <a:r>
                  <a:rPr lang="en-US" altLang="zh-CN" sz="1800" i="1" dirty="0">
                    <a:latin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19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altLang="zh-CN" sz="19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zh-CN" sz="19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d>
                    <m:r>
                      <a:rPr lang="en-US" altLang="zh-CN" sz="19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1900" b="0" i="0" smtClean="0"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altLang="zh-CN" sz="19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zh-CN" sz="1900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d>
                  </m:oMath>
                </a14:m>
                <a:r>
                  <a:rPr lang="en-US" altLang="zh-CN" dirty="0"/>
                  <a:t>, </a:t>
                </a:r>
                <a:r>
                  <a:rPr lang="en-US" altLang="zh-CN" sz="2000" i="1" dirty="0">
                    <a:latin typeface="Cambria Math" panose="020405030504060302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</m:t>
                    </m:r>
                    <m:limLow>
                      <m:limLow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lim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𝐒</m:t>
                        </m:r>
                      </m:lim>
                    </m:limLow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  <m:d>
                              <m:d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  <m:d>
                              <m:d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000" dirty="0"/>
              </a:p>
              <a:p>
                <a:endParaRPr lang="en-US" altLang="zh-CN" sz="2000" i="1" dirty="0">
                  <a:latin typeface="Cambria Math" panose="02040503050406030204" pitchFamily="18" charset="0"/>
                </a:endParaRPr>
              </a:p>
              <a:p>
                <a:pPr marL="342900" lvl="1" indent="0">
                  <a:buNone/>
                </a:pPr>
                <a:endParaRPr lang="zh-CN" altLang="en-US" sz="18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6087" y="1064801"/>
                <a:ext cx="8697913" cy="5106988"/>
              </a:xfrm>
              <a:blipFill rotWithShape="0">
                <a:blip r:embed="rId3"/>
                <a:stretch>
                  <a:fillRect l="-1121" t="-478" r="-981" b="-1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6" y="1986432"/>
            <a:ext cx="4719859" cy="2348802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V="1">
            <a:off x="2720280" y="5141136"/>
            <a:ext cx="364160" cy="48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985146" y="5859495"/>
            <a:ext cx="4899547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86525"/>
            <a:ext cx="684213" cy="371475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- 25 -</a:t>
            </a:r>
          </a:p>
        </p:txBody>
      </p:sp>
      <p:sp>
        <p:nvSpPr>
          <p:cNvPr id="11" name="Text Box 57"/>
          <p:cNvSpPr txBox="1">
            <a:spLocks noChangeArrowheads="1"/>
          </p:cNvSpPr>
          <p:nvPr/>
        </p:nvSpPr>
        <p:spPr bwMode="auto">
          <a:xfrm>
            <a:off x="4896144" y="2290058"/>
            <a:ext cx="422147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1400" i="1" dirty="0"/>
              <a:t>G</a:t>
            </a:r>
            <a:r>
              <a:rPr lang="en-US" sz="1400" i="1" baseline="-25000" dirty="0"/>
              <a:t>1</a:t>
            </a:r>
            <a:r>
              <a:rPr lang="en-US" sz="1400" dirty="0"/>
              <a:t>: collaboration network in Google Scholar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1400" i="1" dirty="0"/>
              <a:t>G</a:t>
            </a:r>
            <a:r>
              <a:rPr lang="en-US" sz="1400" i="1" baseline="-25000" dirty="0"/>
              <a:t>2</a:t>
            </a:r>
            <a:r>
              <a:rPr lang="en-US" sz="1400" dirty="0"/>
              <a:t>: collaboration network in DBLP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1400" dirty="0"/>
              <a:t>Node attribute: research areas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1400" dirty="0"/>
              <a:t>If (1) author-</a:t>
            </a:r>
            <a:r>
              <a:rPr lang="en-US" sz="1400" i="1" dirty="0"/>
              <a:t>a</a:t>
            </a:r>
            <a:r>
              <a:rPr lang="en-US" sz="1400" dirty="0"/>
              <a:t> and author-</a:t>
            </a:r>
            <a:r>
              <a:rPr lang="en-US" sz="1400" i="1" dirty="0"/>
              <a:t>x</a:t>
            </a:r>
            <a:r>
              <a:rPr lang="en-US" sz="1400" dirty="0"/>
              <a:t> are the same researcher,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1400" dirty="0"/>
              <a:t>It is likely that author-</a:t>
            </a:r>
            <a:r>
              <a:rPr lang="en-US" sz="1400" i="1" dirty="0"/>
              <a:t>a</a:t>
            </a:r>
            <a:r>
              <a:rPr lang="en-US" sz="1400" dirty="0"/>
              <a:t> and author-</a:t>
            </a:r>
            <a:r>
              <a:rPr lang="en-US" sz="1400" i="1" dirty="0"/>
              <a:t>x</a:t>
            </a:r>
            <a:r>
              <a:rPr lang="en-US" sz="1400" dirty="0"/>
              <a:t> share the same research area(s).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83265" y="1982612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/>
              <a:t>Example</a:t>
            </a:r>
            <a:r>
              <a:rPr lang="en-US" altLang="zh-CN"/>
              <a:t>: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7B3974-016D-4896-AC40-ECF2E0A78825}"/>
              </a:ext>
            </a:extLst>
          </p:cNvPr>
          <p:cNvSpPr/>
          <p:nvPr/>
        </p:nvSpPr>
        <p:spPr>
          <a:xfrm>
            <a:off x="684213" y="6411678"/>
            <a:ext cx="8459786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S. Zhang, and H. Tong: FINAL: Fast Attributed Network Alignment. KDD 2016: 1345-1354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S. Zhang, H. Tong. Attributed Network Alignment: Problem Definitions and Fast Solutions. IEEE TKDE 31(9): 1680-1692 (2019)</a:t>
            </a:r>
          </a:p>
        </p:txBody>
      </p:sp>
    </p:spTree>
    <p:extLst>
      <p:ext uri="{BB962C8B-B14F-4D97-AF65-F5344CB8AC3E}">
        <p14:creationId xmlns:p14="http://schemas.microsoft.com/office/powerpoint/2010/main" val="13407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2"/>
    </mc:Choice>
    <mc:Fallback xmlns="">
      <p:transition spd="slow" advTm="2584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31762" y="933450"/>
                <a:ext cx="8837005" cy="5453702"/>
              </a:xfrm>
            </p:spPr>
            <p:txBody>
              <a:bodyPr/>
              <a:lstStyle/>
              <a:p>
                <a:r>
                  <a:rPr lang="en-US" altLang="zh-CN" b="1" dirty="0"/>
                  <a:t>Intuition</a:t>
                </a:r>
                <a:r>
                  <a:rPr lang="en-US" altLang="zh-CN" dirty="0"/>
                  <a:t>: </a:t>
                </a:r>
                <a:r>
                  <a:rPr lang="en-US" altLang="zh-CN" sz="2400" dirty="0"/>
                  <a:t>Similar node-pairs are likely to connect to their similar neighboring node-pairs via same edge attribute value.</a:t>
                </a:r>
              </a:p>
              <a:p>
                <a:pPr lvl="1"/>
                <a:endParaRPr lang="en-US" altLang="zh-CN" sz="800" dirty="0"/>
              </a:p>
              <a:p>
                <a:pPr lvl="1"/>
                <a:endParaRPr lang="en-US" altLang="zh-CN" sz="800" dirty="0"/>
              </a:p>
              <a:p>
                <a:pPr marL="342900" lvl="1" indent="0">
                  <a:buNone/>
                </a:pPr>
                <a:endParaRPr lang="en-US" altLang="zh-CN" sz="800" dirty="0"/>
              </a:p>
              <a:p>
                <a:pPr lvl="1"/>
                <a:endParaRPr lang="en-US" altLang="zh-CN" sz="800" dirty="0"/>
              </a:p>
              <a:p>
                <a:pPr lvl="1"/>
                <a:endParaRPr lang="en-US" altLang="zh-CN" sz="800" dirty="0"/>
              </a:p>
              <a:p>
                <a:pPr marL="342900" lvl="1" indent="0">
                  <a:buNone/>
                </a:pPr>
                <a:endParaRPr lang="en-US" altLang="zh-CN" sz="800" dirty="0"/>
              </a:p>
              <a:p>
                <a:pPr marL="342900" lvl="1" indent="0">
                  <a:buNone/>
                </a:pPr>
                <a:endParaRPr lang="en-US" altLang="zh-CN" sz="800" dirty="0"/>
              </a:p>
              <a:p>
                <a:pPr marL="342900" lvl="1" indent="0">
                  <a:buNone/>
                </a:pPr>
                <a:endParaRPr lang="en-US" altLang="zh-CN" sz="800" dirty="0"/>
              </a:p>
              <a:p>
                <a:pPr marL="342900" lvl="1" indent="0">
                  <a:buNone/>
                </a:pPr>
                <a:endParaRPr lang="en-US" altLang="zh-CN" sz="800" dirty="0"/>
              </a:p>
              <a:p>
                <a:pPr marL="342900" lvl="1" indent="0">
                  <a:buNone/>
                </a:pPr>
                <a:endParaRPr lang="en-US" altLang="zh-CN" sz="800" dirty="0"/>
              </a:p>
              <a:p>
                <a:pPr marL="342900" lvl="1" indent="0">
                  <a:buNone/>
                </a:pPr>
                <a:endParaRPr lang="en-US" altLang="zh-CN" sz="800" dirty="0"/>
              </a:p>
              <a:p>
                <a:r>
                  <a:rPr lang="en-US" altLang="zh-CN" b="1" dirty="0"/>
                  <a:t>Implication</a:t>
                </a:r>
                <a:r>
                  <a:rPr lang="en-US" altLang="zh-CN" dirty="0"/>
                  <a:t>:</a:t>
                </a:r>
              </a:p>
              <a:p>
                <a:pPr lvl="1"/>
                <a:r>
                  <a:rPr lang="en-US" altLang="zh-CN" dirty="0"/>
                  <a:t>Large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Large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r>
                  <a:rPr lang="en-US" altLang="zh-CN" b="1" dirty="0"/>
                  <a:t>Mathematical Details</a:t>
                </a:r>
                <a:r>
                  <a:rPr lang="en-US" altLang="zh-CN" dirty="0"/>
                  <a:t>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9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sz="19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9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19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altLang="zh-CN" dirty="0"/>
                  <a:t>,</a:t>
                </a:r>
                <a:r>
                  <a:rPr lang="en-US" altLang="zh-CN" sz="1800" dirty="0"/>
                  <a:t> </a:t>
                </a:r>
              </a:p>
              <a:p>
                <a:pPr marL="0" indent="0">
                  <a:buNone/>
                </a:pPr>
                <a:r>
                  <a:rPr lang="en-US" altLang="zh-CN" sz="1800" i="1" dirty="0">
                    <a:latin typeface="Cambria Math" panose="02040503050406030204" pitchFamily="18" charset="0"/>
                  </a:rPr>
                  <a:t>			             </a:t>
                </a:r>
                <a:r>
                  <a:rPr lang="en-US" altLang="zh-CN" sz="200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lim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𝐒</m:t>
                        </m:r>
                      </m:lim>
                    </m:limLow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  <m:d>
                              <m:d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  <m:d>
                              <m:d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000" dirty="0"/>
              </a:p>
              <a:p>
                <a:pPr marL="0" indent="0">
                  <a:buNone/>
                </a:pPr>
                <a:endParaRPr lang="en-US" altLang="zh-CN" sz="1900" i="1" dirty="0">
                  <a:latin typeface="Cambria Math" panose="02040503050406030204" pitchFamily="18" charset="0"/>
                </a:endParaRPr>
              </a:p>
              <a:p>
                <a:pPr marL="342900" lvl="1" indent="0">
                  <a:buNone/>
                </a:pPr>
                <a:br>
                  <a:rPr lang="en-US" altLang="zh-CN" sz="1600" b="1" i="1" dirty="0">
                    <a:latin typeface="Cambria Math" panose="02040503050406030204" pitchFamily="18" charset="0"/>
                  </a:rPr>
                </a:br>
                <a:endParaRPr lang="en-US" altLang="zh-CN" sz="1900" b="1" i="1" dirty="0">
                  <a:latin typeface="Cambria Math" panose="02040503050406030204" pitchFamily="18" charset="0"/>
                </a:endParaRPr>
              </a:p>
              <a:p>
                <a:endParaRPr lang="en-US" altLang="zh-CN" sz="1800" dirty="0"/>
              </a:p>
              <a:p>
                <a:endParaRPr lang="zh-CN" altLang="en-US" sz="27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1762" y="933450"/>
                <a:ext cx="8837005" cy="5453702"/>
              </a:xfrm>
              <a:blipFill rotWithShape="0">
                <a:blip r:embed="rId3"/>
                <a:stretch>
                  <a:fillRect l="-1103" t="-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6" y="1859760"/>
            <a:ext cx="4175644" cy="1930062"/>
          </a:xfrm>
          <a:prstGeom prst="rect">
            <a:avLst/>
          </a:prstGeom>
        </p:spPr>
      </p:pic>
      <p:sp>
        <p:nvSpPr>
          <p:cNvPr id="7" name="右大括号 6"/>
          <p:cNvSpPr/>
          <p:nvPr/>
        </p:nvSpPr>
        <p:spPr>
          <a:xfrm>
            <a:off x="2593464" y="4246685"/>
            <a:ext cx="246451" cy="728242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2864324" y="4607818"/>
            <a:ext cx="371246" cy="6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3200402" y="4382485"/>
                <a:ext cx="6084277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100" dirty="0">
                    <a:solidFill>
                      <a:srgbClr val="000000"/>
                    </a:solidFill>
                    <a:latin typeface="Arial"/>
                    <a:cs typeface="Arial"/>
                  </a:rPr>
                  <a:t>edge </a:t>
                </a:r>
                <a14:m>
                  <m:oMath xmlns:m="http://schemas.openxmlformats.org/officeDocument/2006/math">
                    <m:r>
                      <a:rPr lang="en-US" altLang="zh-C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(</m:t>
                    </m:r>
                    <m:r>
                      <a:rPr lang="en-US" altLang="zh-C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𝑎</m:t>
                    </m:r>
                    <m:r>
                      <a:rPr lang="en-US" altLang="zh-C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,</m:t>
                    </m:r>
                    <m:r>
                      <a:rPr lang="en-US" altLang="zh-C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𝑏</m:t>
                    </m:r>
                    <m:r>
                      <a:rPr lang="en-US" altLang="zh-C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)</m:t>
                    </m:r>
                  </m:oMath>
                </a14:m>
                <a:r>
                  <a:rPr lang="en-US" altLang="zh-CN" sz="2100" dirty="0">
                    <a:solidFill>
                      <a:srgbClr val="000000"/>
                    </a:solidFill>
                    <a:latin typeface="Arial"/>
                    <a:cs typeface="Arial"/>
                  </a:rPr>
                  <a:t> &amp; </a:t>
                </a:r>
                <a14:m>
                  <m:oMath xmlns:m="http://schemas.openxmlformats.org/officeDocument/2006/math">
                    <m:r>
                      <a:rPr lang="en-US" altLang="zh-C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(</m:t>
                    </m:r>
                    <m:r>
                      <a:rPr lang="en-US" altLang="zh-C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𝑥</m:t>
                    </m:r>
                    <m:r>
                      <a:rPr lang="en-US" altLang="zh-C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,</m:t>
                    </m:r>
                    <m:r>
                      <a:rPr lang="en-US" altLang="zh-C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𝑦</m:t>
                    </m:r>
                    <m:r>
                      <a:rPr lang="en-US" altLang="zh-CN" sz="2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)</m:t>
                    </m:r>
                  </m:oMath>
                </a14:m>
                <a:r>
                  <a:rPr lang="zh-CN" altLang="en-US" sz="2100" dirty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en-US" altLang="zh-CN" sz="2100" dirty="0">
                    <a:solidFill>
                      <a:srgbClr val="000000"/>
                    </a:solidFill>
                    <a:latin typeface="Arial"/>
                    <a:cs typeface="Arial"/>
                  </a:rPr>
                  <a:t>likely to share same attribute</a:t>
                </a:r>
                <a:endParaRPr lang="zh-CN" altLang="en-US" sz="21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2" y="4382485"/>
                <a:ext cx="6084277" cy="415498"/>
              </a:xfrm>
              <a:prstGeom prst="rect">
                <a:avLst/>
              </a:prstGeom>
              <a:blipFill>
                <a:blip r:embed="rId5"/>
                <a:stretch>
                  <a:fillRect l="-1202" t="-8824" b="-27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连接符 9"/>
          <p:cNvCxnSpPr/>
          <p:nvPr/>
        </p:nvCxnSpPr>
        <p:spPr>
          <a:xfrm>
            <a:off x="3991969" y="5711793"/>
            <a:ext cx="22723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342106" y="112713"/>
            <a:ext cx="8697912" cy="800100"/>
          </a:xfrm>
          <a:effectLst/>
        </p:spPr>
        <p:txBody>
          <a:bodyPr/>
          <a:lstStyle/>
          <a:p>
            <a:pPr algn="ctr"/>
            <a:r>
              <a:rPr lang="en-US" altLang="zh-CN" sz="2800" dirty="0"/>
              <a:t>Formulation #3: Edge Attribute Consistency</a:t>
            </a:r>
            <a:endParaRPr lang="zh-CN" altLang="en-US" sz="2800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86525"/>
            <a:ext cx="684213" cy="371475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- 26 -</a:t>
            </a:r>
          </a:p>
        </p:txBody>
      </p:sp>
      <p:sp>
        <p:nvSpPr>
          <p:cNvPr id="12" name="Text Box 57"/>
          <p:cNvSpPr txBox="1">
            <a:spLocks noChangeArrowheads="1"/>
          </p:cNvSpPr>
          <p:nvPr/>
        </p:nvSpPr>
        <p:spPr bwMode="auto">
          <a:xfrm>
            <a:off x="4651443" y="2161268"/>
            <a:ext cx="422147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1400" i="1" dirty="0"/>
              <a:t>G</a:t>
            </a:r>
            <a:r>
              <a:rPr lang="en-US" sz="1400" i="1" baseline="-25000" dirty="0"/>
              <a:t>1</a:t>
            </a:r>
            <a:r>
              <a:rPr lang="en-US" sz="1400" dirty="0"/>
              <a:t>: collaboration network in Google Scholar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1400" i="1" dirty="0"/>
              <a:t>G</a:t>
            </a:r>
            <a:r>
              <a:rPr lang="en-US" sz="1400" i="1" baseline="-25000" dirty="0"/>
              <a:t>2</a:t>
            </a:r>
            <a:r>
              <a:rPr lang="en-US" sz="1400" dirty="0"/>
              <a:t>: collaboration network in DBLP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1400" dirty="0"/>
              <a:t>Edge attribute: citation patterns (e.g., who-cites-whom, highly-cited-by)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1400" dirty="0"/>
              <a:t>If (1) author-</a:t>
            </a:r>
            <a:r>
              <a:rPr lang="en-US" sz="1400" i="1" dirty="0"/>
              <a:t>a</a:t>
            </a:r>
            <a:r>
              <a:rPr lang="en-US" sz="1400" dirty="0"/>
              <a:t> and author-</a:t>
            </a:r>
            <a:r>
              <a:rPr lang="en-US" sz="1400" i="1" dirty="0"/>
              <a:t>x</a:t>
            </a:r>
            <a:r>
              <a:rPr lang="en-US" sz="1400" dirty="0"/>
              <a:t> are the same researcher, (2) author-</a:t>
            </a:r>
            <a:r>
              <a:rPr lang="en-US" sz="1400" i="1" dirty="0"/>
              <a:t>b</a:t>
            </a:r>
            <a:r>
              <a:rPr lang="en-US" sz="1400" dirty="0"/>
              <a:t> and author-</a:t>
            </a:r>
            <a:r>
              <a:rPr lang="en-US" sz="1400" i="1" dirty="0"/>
              <a:t>y</a:t>
            </a:r>
            <a:r>
              <a:rPr lang="en-US" sz="1400" dirty="0"/>
              <a:t> are the same researcher, and (3) author-</a:t>
            </a:r>
            <a:r>
              <a:rPr lang="en-US" sz="1400" i="1" dirty="0"/>
              <a:t>a</a:t>
            </a:r>
            <a:r>
              <a:rPr lang="en-US" sz="1400" dirty="0"/>
              <a:t> is highly cited by author-</a:t>
            </a:r>
            <a:r>
              <a:rPr lang="en-US" sz="1400" i="1" dirty="0"/>
              <a:t>b</a:t>
            </a:r>
            <a:r>
              <a:rPr lang="en-US" sz="1400" dirty="0"/>
              <a:t>; 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1400" dirty="0"/>
              <a:t>It is likely that author-</a:t>
            </a:r>
            <a:r>
              <a:rPr lang="en-US" sz="1400" i="1" dirty="0"/>
              <a:t>x</a:t>
            </a:r>
            <a:r>
              <a:rPr lang="en-US" sz="1400" dirty="0"/>
              <a:t> is highly cited by and author-</a:t>
            </a:r>
            <a:r>
              <a:rPr lang="en-US" sz="1400" i="1" dirty="0"/>
              <a:t>y</a:t>
            </a:r>
            <a:r>
              <a:rPr lang="en-US" sz="1400" dirty="0"/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38564" y="1853822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/>
              <a:t>Example</a:t>
            </a:r>
            <a:r>
              <a:rPr lang="en-US" altLang="zh-CN"/>
              <a:t>: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02521F-7885-410D-BDB8-2454D386019B}"/>
              </a:ext>
            </a:extLst>
          </p:cNvPr>
          <p:cNvSpPr/>
          <p:nvPr/>
        </p:nvSpPr>
        <p:spPr>
          <a:xfrm>
            <a:off x="684213" y="6411678"/>
            <a:ext cx="8459786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S. Zhang, and H. Tong: FINAL: Fast Attributed Network Alignment. KDD 2016: 1345-1354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S. Zhang, H. Tong. Attributed Network Alignment: Problem Definitions and Fast Solutions. IEEE TKDE 31(9): 1680-1692 (2019)</a:t>
            </a:r>
          </a:p>
        </p:txBody>
      </p:sp>
    </p:spTree>
    <p:extLst>
      <p:ext uri="{BB962C8B-B14F-4D97-AF65-F5344CB8AC3E}">
        <p14:creationId xmlns:p14="http://schemas.microsoft.com/office/powerpoint/2010/main" val="68950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40"/>
    </mc:Choice>
    <mc:Fallback xmlns="">
      <p:transition spd="slow" advTm="3324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altLang="zh-CN" sz="3600" dirty="0"/>
              <a:t>Putting Everything Together</a:t>
            </a:r>
            <a:endParaRPr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47675" y="933450"/>
                <a:ext cx="8229600" cy="5177204"/>
              </a:xfrm>
            </p:spPr>
            <p:txBody>
              <a:bodyPr/>
              <a:lstStyle/>
              <a:p>
                <a:r>
                  <a:rPr lang="en-US" altLang="zh-CN" b="1" dirty="0"/>
                  <a:t>Objective Function</a:t>
                </a:r>
                <a:r>
                  <a:rPr lang="en-US" altLang="zh-CN" dirty="0"/>
                  <a:t>:</a:t>
                </a:r>
              </a:p>
              <a:p>
                <a:pPr marL="0" indent="0">
                  <a:buNone/>
                </a:pPr>
                <a:endParaRPr lang="en-US" altLang="zh-CN" sz="800" dirty="0"/>
              </a:p>
              <a:p>
                <a:endParaRPr lang="en-US" altLang="zh-CN" sz="800" dirty="0"/>
              </a:p>
              <a:p>
                <a:endParaRPr lang="en-US" altLang="zh-CN" sz="800" dirty="0"/>
              </a:p>
              <a:p>
                <a:endParaRPr lang="en-US" altLang="zh-CN" sz="800" dirty="0"/>
              </a:p>
              <a:p>
                <a:endParaRPr lang="en-US" altLang="zh-CN" sz="800" dirty="0"/>
              </a:p>
              <a:p>
                <a:endParaRPr lang="en-US" altLang="zh-CN" sz="800" dirty="0"/>
              </a:p>
              <a:p>
                <a:endParaRPr lang="en-US" altLang="zh-CN" sz="800" dirty="0"/>
              </a:p>
              <a:p>
                <a:endParaRPr lang="en-US" altLang="zh-CN" sz="800" dirty="0"/>
              </a:p>
              <a:p>
                <a:pPr marL="0" indent="0">
                  <a:buNone/>
                </a:pPr>
                <a:endParaRPr lang="en-US" altLang="zh-CN" sz="800" dirty="0"/>
              </a:p>
              <a:p>
                <a:pPr marL="0" indent="0">
                  <a:buNone/>
                </a:pPr>
                <a:endParaRPr lang="en-US" altLang="zh-CN" sz="800" dirty="0"/>
              </a:p>
              <a:p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𝐟</m:t>
                    </m:r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d>
                  </m:oMath>
                </a14:m>
                <a:r>
                  <a:rPr lang="en-US" altLang="zh-CN" dirty="0"/>
                  <a:t>:</a:t>
                </a:r>
              </a:p>
              <a:p>
                <a:pPr lvl="1"/>
                <a:r>
                  <a:rPr lang="en-US" altLang="zh-CN" b="1" dirty="0"/>
                  <a:t>Intuition</a:t>
                </a:r>
                <a:r>
                  <a:rPr lang="en-US" altLang="zh-CN" dirty="0"/>
                  <a:t>: ‘Joint degree’ of node-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 and node-</a:t>
                </a:r>
                <a14:m>
                  <m:oMath xmlns:m="http://schemas.openxmlformats.org/officeDocument/2006/math">
                    <m:r>
                      <a:rPr lang="en-US" altLang="zh-CN" sz="240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b="1" dirty="0"/>
                  <a:t>Why</a:t>
                </a:r>
                <a:r>
                  <a:rPr lang="en-US" altLang="zh-CN" dirty="0"/>
                  <a:t>: Normalization purpose</a:t>
                </a:r>
              </a:p>
              <a:p>
                <a:r>
                  <a:rPr lang="en-US" altLang="zh-CN" b="1" dirty="0"/>
                  <a:t>Generalization</a:t>
                </a:r>
                <a:r>
                  <a:rPr lang="en-US" altLang="zh-CN" dirty="0"/>
                  <a:t>: </a:t>
                </a:r>
              </a:p>
              <a:p>
                <a:pPr lvl="1"/>
                <a:r>
                  <a:rPr lang="en-US" altLang="zh-CN" dirty="0"/>
                  <a:t>Replacing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𝕀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altLang="zh-CN" dirty="0"/>
                  <a:t> by an attribute similarity function</a:t>
                </a:r>
              </a:p>
              <a:p>
                <a:pPr lvl="1"/>
                <a:r>
                  <a:rPr lang="en-US" altLang="zh-CN" dirty="0"/>
                  <a:t>Handle numerical attributes on nodes and/or edges</a:t>
                </a:r>
                <a:endParaRPr lang="zh-CN" altLang="en-US" dirty="0"/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7675" y="933450"/>
                <a:ext cx="8229600" cy="5177204"/>
              </a:xfrm>
              <a:blipFill rotWithShape="0">
                <a:blip r:embed="rId3"/>
                <a:stretch>
                  <a:fillRect l="-1185" t="-353" b="-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/>
          <p:cNvGrpSpPr/>
          <p:nvPr/>
        </p:nvGrpSpPr>
        <p:grpSpPr>
          <a:xfrm>
            <a:off x="906793" y="1332898"/>
            <a:ext cx="7925038" cy="2043969"/>
            <a:chOff x="1966093" y="2275341"/>
            <a:chExt cx="8828956" cy="25975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矩形 7"/>
                <p:cNvSpPr/>
                <p:nvPr/>
              </p:nvSpPr>
              <p:spPr>
                <a:xfrm>
                  <a:off x="1966093" y="2275341"/>
                  <a:ext cx="7423931" cy="216286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limLow>
                          <m:limLowPr>
                            <m:ctrlPr>
                              <a:rPr lang="en-US" altLang="zh-CN" sz="2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sz="2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min</m:t>
                            </m:r>
                            <m:r>
                              <a:rPr lang="en-US" altLang="zh-CN" sz="2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 </m:t>
                            </m:r>
                          </m:e>
                          <m:lim>
                            <m:r>
                              <a:rPr lang="en-US" altLang="zh-CN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𝐒</m:t>
                            </m:r>
                          </m:lim>
                        </m:limLow>
                        <m:r>
                          <a:rPr lang="en-US" altLang="zh-CN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 </m:t>
                        </m:r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𝐽</m:t>
                        </m:r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𝑺</m:t>
                            </m:r>
                          </m:e>
                        </m:d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altLang="zh-C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CN" sz="2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𝑎</m:t>
                            </m:r>
                            <m:r>
                              <a:rPr lang="en-US" altLang="zh-CN" sz="2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,</m:t>
                            </m:r>
                            <m:r>
                              <a:rPr lang="en-US" altLang="zh-CN" sz="2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𝑏</m:t>
                            </m:r>
                            <m:r>
                              <a:rPr lang="en-US" altLang="zh-CN" sz="2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,</m:t>
                            </m:r>
                            <m:r>
                              <a:rPr lang="en-US" altLang="zh-CN" sz="2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𝑥</m:t>
                            </m:r>
                            <m:r>
                              <a:rPr lang="en-US" altLang="zh-CN" sz="2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,</m:t>
                            </m:r>
                            <m:r>
                              <a:rPr lang="en-US" altLang="zh-CN" sz="2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𝑦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CN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Arial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zh-CN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cs typeface="Arial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sz="200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cs typeface="Arial"/>
                                          </a:rPr>
                                          <m:t>𝑺</m:t>
                                        </m:r>
                                        <m:d>
                                          <m:dPr>
                                            <m:ctrlPr>
                                              <a:rPr lang="en-US" altLang="zh-CN" sz="20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CN" sz="200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/>
                                              </a:rPr>
                                              <m:t>𝑥</m:t>
                                            </m:r>
                                            <m:r>
                                              <a:rPr lang="en-US" altLang="zh-CN" sz="200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altLang="zh-CN" sz="200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/>
                                              </a:rPr>
                                              <m:t>𝑎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altLang="zh-CN" sz="20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altLang="zh-CN" sz="200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altLang="zh-CN" sz="20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altLang="zh-CN" sz="200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/>
                                                  </a:rPr>
                                                  <m:t>𝑥</m:t>
                                                </m:r>
                                                <m:r>
                                                  <a:rPr lang="en-US" altLang="zh-CN" sz="200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altLang="zh-CN" sz="200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</m:d>
                                          </m:e>
                                        </m:rad>
                                      </m:den>
                                    </m:f>
                                    <m:r>
                                      <a:rPr lang="en-US" altLang="zh-CN" sz="200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Arial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altLang="zh-CN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cs typeface="Arial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sz="200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cs typeface="Arial"/>
                                          </a:rPr>
                                          <m:t>𝑺</m:t>
                                        </m:r>
                                        <m:d>
                                          <m:dPr>
                                            <m:ctrlPr>
                                              <a:rPr lang="en-US" altLang="zh-CN" sz="20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CN" sz="200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/>
                                              </a:rPr>
                                              <m:t>𝑦</m:t>
                                            </m:r>
                                            <m:r>
                                              <a:rPr lang="en-US" altLang="zh-CN" sz="200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altLang="zh-CN" sz="200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/>
                                              </a:rPr>
                                              <m:t>𝑏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altLang="zh-CN" sz="20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altLang="zh-CN" sz="200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  <a:cs typeface="Arial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en-US" altLang="zh-CN" sz="20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altLang="zh-CN" sz="200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/>
                                                  </a:rPr>
                                                  <m:t>𝑦</m:t>
                                                </m:r>
                                                <m:r>
                                                  <a:rPr lang="en-US" altLang="zh-CN" sz="200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altLang="zh-CN" sz="200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/>
                                                  </a:rPr>
                                                  <m:t>𝑏</m:t>
                                                </m:r>
                                              </m:e>
                                            </m:d>
                                          </m:e>
                                        </m:rad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𝑎</m:t>
                                </m:r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,</m:t>
                                </m:r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𝑏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𝑥</m:t>
                                </m:r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,</m:t>
                                </m:r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𝑦</m:t>
                                </m:r>
                              </m:e>
                            </m:d>
                          </m:e>
                        </m:nary>
                      </m:oMath>
                      <m:oMath xmlns:m="http://schemas.openxmlformats.org/officeDocument/2006/math">
                        <m:r>
                          <a:rPr lang="en-US" altLang="zh-CN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                   ×</m:t>
                        </m:r>
                        <m:r>
                          <a:rPr lang="en-US" altLang="zh-CN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𝕀</m:t>
                        </m:r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𝑎</m:t>
                                </m:r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,</m:t>
                                </m:r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altLang="zh-CN" sz="2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𝑥</m:t>
                                </m:r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,</m:t>
                                </m:r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altLang="zh-CN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𝕀</m:t>
                        </m:r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𝑏</m:t>
                                </m:r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,</m:t>
                                </m:r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𝑏</m:t>
                                </m:r>
                              </m:e>
                            </m:d>
                            <m:r>
                              <a:rPr lang="en-US" altLang="zh-CN" sz="2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𝑦</m:t>
                                </m:r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,</m:t>
                                </m:r>
                                <m:r>
                                  <a:rPr lang="en-US" altLang="zh-CN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br>
                    <a:rPr lang="en-US" altLang="zh-CN" sz="2000" dirty="0">
                      <a:solidFill>
                        <a:srgbClr val="000000"/>
                      </a:solidFill>
                      <a:latin typeface="Cambria Math" panose="02040503050406030204" pitchFamily="18" charset="0"/>
                      <a:cs typeface="Arial"/>
                    </a:rPr>
                  </a:br>
                  <a:r>
                    <a:rPr lang="en-US" altLang="zh-CN" sz="2000" dirty="0">
                      <a:solidFill>
                        <a:srgbClr val="000000"/>
                      </a:solidFill>
                      <a:latin typeface="Cambria Math" panose="02040503050406030204" pitchFamily="18" charset="0"/>
                      <a:cs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</a:rPr>
                        <m:t>	                   ×</m:t>
                      </m:r>
                      <m:r>
                        <a:rPr lang="en-US" altLang="zh-CN" sz="2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𝕀</m:t>
                      </m:r>
                      <m:d>
                        <m:dPr>
                          <m:ctrlPr>
                            <a:rPr lang="en-US" altLang="zh-C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US" altLang="zh-CN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zh-CN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dPr>
                            <m:e>
                              <m:r>
                                <a:rPr lang="en-US" altLang="zh-CN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𝑎</m:t>
                              </m:r>
                              <m:r>
                                <a:rPr lang="en-US" altLang="zh-CN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,</m:t>
                              </m:r>
                              <m:r>
                                <a:rPr lang="en-US" altLang="zh-CN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𝑏</m:t>
                              </m:r>
                            </m:e>
                          </m:d>
                          <m:r>
                            <a:rPr lang="en-US" altLang="zh-CN" sz="2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US" altLang="zh-CN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zh-CN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dPr>
                            <m:e>
                              <m:r>
                                <a:rPr lang="en-US" altLang="zh-CN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𝑥</m:t>
                              </m:r>
                              <m:r>
                                <a:rPr lang="en-US" altLang="zh-CN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,</m:t>
                              </m:r>
                              <m:r>
                                <a:rPr lang="en-US" altLang="zh-CN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a14:m>
                  <a:endParaRPr lang="zh-CN" altLang="en-US" sz="2000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8" name="矩形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6093" y="2275341"/>
                  <a:ext cx="7423931" cy="216286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文本框 8"/>
            <p:cNvSpPr txBox="1"/>
            <p:nvPr/>
          </p:nvSpPr>
          <p:spPr>
            <a:xfrm>
              <a:off x="7104740" y="2315008"/>
              <a:ext cx="3690309" cy="469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srgbClr val="FF0000"/>
                  </a:solidFill>
                  <a:latin typeface="Arial"/>
                  <a:cs typeface="Arial"/>
                </a:rPr>
                <a:t>#1. Topology Consistency</a:t>
              </a:r>
              <a:endParaRPr lang="zh-CN" altLang="en-US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500125" y="3968851"/>
              <a:ext cx="4120971" cy="469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srgbClr val="0070C0"/>
                  </a:solidFill>
                  <a:latin typeface="Arial"/>
                  <a:cs typeface="Arial"/>
                </a:rPr>
                <a:t>#2. Node Attribute Consistency</a:t>
              </a:r>
              <a:endParaRPr lang="zh-CN" altLang="en-US" b="1" dirty="0">
                <a:solidFill>
                  <a:srgbClr val="0070C0"/>
                </a:solidFill>
                <a:latin typeface="Arial"/>
                <a:cs typeface="Arial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286209" y="4403507"/>
              <a:ext cx="4069799" cy="469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srgbClr val="00B050"/>
                  </a:solidFill>
                  <a:latin typeface="Arial"/>
                  <a:cs typeface="Arial"/>
                </a:rPr>
                <a:t>#3. Edge Attribute Consistency</a:t>
              </a:r>
              <a:endParaRPr lang="zh-CN" altLang="en-US" b="1" dirty="0">
                <a:solidFill>
                  <a:srgbClr val="00B05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354" y="165749"/>
            <a:ext cx="2244393" cy="1033796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 flipV="1">
            <a:off x="5622878" y="2062580"/>
            <a:ext cx="1866156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2351886" y="2593856"/>
            <a:ext cx="513714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2351886" y="3007535"/>
            <a:ext cx="256857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86525"/>
            <a:ext cx="684213" cy="371475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- 27 -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AC91F5-5F8E-40B2-A9B8-889DC87FDBEF}"/>
              </a:ext>
            </a:extLst>
          </p:cNvPr>
          <p:cNvSpPr/>
          <p:nvPr/>
        </p:nvSpPr>
        <p:spPr>
          <a:xfrm>
            <a:off x="684213" y="6411678"/>
            <a:ext cx="8459786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S. Zhang, and H. Tong: FINAL: Fast Attributed Network Alignment. KDD 2016: 1345-1354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S. Zhang, H. Tong. Attributed Network Alignment: Problem Definitions and Fast Solutions. IEEE TKDE 31(9): 1680-1692 (2019)</a:t>
            </a:r>
          </a:p>
        </p:txBody>
      </p:sp>
    </p:spTree>
    <p:extLst>
      <p:ext uri="{BB962C8B-B14F-4D97-AF65-F5344CB8AC3E}">
        <p14:creationId xmlns:p14="http://schemas.microsoft.com/office/powerpoint/2010/main" val="72323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9"/>
    </mc:Choice>
    <mc:Fallback xmlns="">
      <p:transition spd="slow" advTm="1046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algn="ctr"/>
            <a:r>
              <a:rPr lang="en-US" altLang="zh-CN" sz="3600" dirty="0"/>
              <a:t>Formulation: Matrix Form 	</a:t>
            </a:r>
            <a:endParaRPr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Matrix-Form Objective Function</a:t>
                </a:r>
              </a:p>
              <a:p>
                <a:endParaRPr lang="en-US" altLang="zh-CN" sz="900" dirty="0"/>
              </a:p>
              <a:p>
                <a:endParaRPr lang="en-US" altLang="zh-CN" sz="900" dirty="0"/>
              </a:p>
              <a:p>
                <a:endParaRPr lang="en-US" altLang="zh-CN" sz="900" dirty="0"/>
              </a:p>
              <a:p>
                <a:endParaRPr lang="en-US" altLang="zh-CN" sz="900" dirty="0"/>
              </a:p>
              <a:p>
                <a:endParaRPr lang="en-US" altLang="zh-CN" sz="900" dirty="0"/>
              </a:p>
              <a:p>
                <a:pPr lvl="1"/>
                <a:endParaRPr lang="en-US" altLang="zh-CN" sz="800" b="1" i="1" dirty="0">
                  <a:latin typeface="Cambria Math" panose="02040503050406030204" pitchFamily="18" charset="0"/>
                </a:endParaRPr>
              </a:p>
              <a:p>
                <a:pPr lvl="1"/>
                <a:endParaRPr lang="en-US" altLang="zh-CN" sz="800" b="1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𝑾</m:t>
                    </m:r>
                    <m:r>
                      <m:rPr>
                        <m:aln/>
                      </m:rP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𝑵</m:t>
                    </m:r>
                    <m:d>
                      <m:dPr>
                        <m:begChr m:val="["/>
                        <m:endChr m:val="]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⊙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⊗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CN" b="1" i="1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zh-CN" b="1" dirty="0">
                    <a:latin typeface="Cambria Math" panose="02040503050406030204" pitchFamily="18" charset="0"/>
                  </a:rPr>
                  <a:t>:</a:t>
                </a:r>
                <a:r>
                  <a:rPr lang="en-US" altLang="zh-CN" dirty="0"/>
                  <a:t> Attributed </a:t>
                </a:r>
                <a:r>
                  <a:rPr lang="en-US" altLang="zh-CN" dirty="0" err="1"/>
                  <a:t>Kronecker</a:t>
                </a:r>
                <a:r>
                  <a:rPr lang="en-US" altLang="zh-CN" dirty="0"/>
                  <a:t> product matrix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US" altLang="zh-CN" dirty="0">
                    <a:latin typeface="Cambria Math" panose="02040503050406030204" pitchFamily="18" charset="0"/>
                  </a:rPr>
                  <a:t>:</a:t>
                </a:r>
                <a:r>
                  <a:rPr lang="en-US" altLang="zh-CN" b="1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b="0" i="0" smtClean="0"/>
                      <m:t>D</m:t>
                    </m:r>
                    <m:r>
                      <m:rPr>
                        <m:nor/>
                      </m:rPr>
                      <a:rPr lang="en-US" altLang="zh-CN"/>
                      <m:t>egree</m:t>
                    </m:r>
                    <m:r>
                      <m:rPr>
                        <m:nor/>
                      </m:rPr>
                      <a:rPr lang="en-US" altLang="zh-CN"/>
                      <m:t> </m:t>
                    </m:r>
                    <m:r>
                      <m:rPr>
                        <m:nor/>
                      </m:rPr>
                      <a:rPr lang="en-US" altLang="zh-CN"/>
                      <m:t>matrix</m:t>
                    </m:r>
                    <m:r>
                      <m:rPr>
                        <m:nor/>
                      </m:rPr>
                      <a:rPr lang="en-US" altLang="zh-CN"/>
                      <m:t> </m:t>
                    </m:r>
                    <m:r>
                      <m:rPr>
                        <m:nor/>
                      </m:rPr>
                      <a:rPr lang="en-US" altLang="zh-CN"/>
                      <m:t>of</m:t>
                    </m:r>
                    <m:r>
                      <m:rPr>
                        <m:nor/>
                      </m:rPr>
                      <a:rPr lang="en-US" altLang="zh-CN"/>
                      <m:t> 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</m:acc>
                    <m:r>
                      <a:rPr lang="en-US" altLang="zh-CN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b="1" dirty="0"/>
                  <a:t>W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dirty="0"/>
                  <a:t>: Symmetric normalization of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endParaRPr lang="zh-CN" altLang="en-US" b="1" dirty="0"/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vec</m:t>
                    </m:r>
                    <m:r>
                      <m:rPr>
                        <m:nor/>
                      </m:rPr>
                      <a:rPr lang="en-US" altLang="zh-CN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2000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altLang="zh-CN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altLang="zh-CN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altLang="zh-CN" sz="2000" dirty="0">
                    <a:solidFill>
                      <a:srgbClr val="000000"/>
                    </a:solidFill>
                  </a:rPr>
                  <a:t>Encoding prior and avoiding trivial solutions</a:t>
                </a:r>
                <a:endParaRPr lang="zh-CN" altLang="en-US" sz="2000" dirty="0">
                  <a:solidFill>
                    <a:srgbClr val="000000"/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pPr marL="0" indent="0">
                  <a:buNone/>
                </a:pPr>
                <a:r>
                  <a:rPr lang="en-US" altLang="zh-CN" sz="1500" i="1" dirty="0">
                    <a:latin typeface="Cambria Math" panose="02040503050406030204" pitchFamily="18" charset="0"/>
                  </a:rPr>
                  <a:t>	</a:t>
                </a:r>
              </a:p>
              <a:p>
                <a:pPr marL="0" indent="0">
                  <a:buNone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185" t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1230647" y="1296536"/>
                <a:ext cx="6016120" cy="1418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CN" sz="20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𝑺</m:t>
                              </m:r>
                            </m:lim>
                          </m:limLow>
                          <m:r>
                            <a:rPr lang="en-US" altLang="zh-C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</m:t>
                          </m:r>
                        </m:fName>
                        <m:e>
                          <m:r>
                            <a:rPr lang="en-US" altLang="zh-C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𝐽</m:t>
                          </m:r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dPr>
                            <m:e>
                              <m:r>
                                <a:rPr lang="en-US" altLang="zh-CN" sz="2000" b="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𝑺</m:t>
                              </m:r>
                            </m:e>
                          </m:d>
                          <m:r>
                            <m:rPr>
                              <m:aln/>
                            </m:rPr>
                            <a:rPr lang="en-US" altLang="zh-CN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CN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altLang="zh-CN" sz="20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𝒔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altLang="zh-CN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 </m:t>
                              </m:r>
                              <m:eqArr>
                                <m:eqArrPr>
                                  <m:ctrlPr>
                                    <a:rPr lang="en-US" altLang="zh-CN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eqArrPr>
                                <m:e>
                                  <m:eqArr>
                                    <m:eqArrPr>
                                      <m:ctrlPr>
                                        <a:rPr lang="en-US" altLang="zh-CN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Arial"/>
                                        </a:rPr>
                                      </m:ctrlPr>
                                    </m:eqArrPr>
                                    <m:e>
                                      <m:eqArr>
                                        <m:eqArrPr>
                                          <m:ctrlPr>
                                            <a:rPr lang="en-US" altLang="zh-CN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cs typeface="Arial"/>
                                            </a:rPr>
                                          </m:ctrlPr>
                                        </m:eqArrPr>
                                        <m:e>
                                          <m:nary>
                                            <m:naryPr>
                                              <m:chr m:val="∑"/>
                                              <m:supHide m:val="on"/>
                                              <m:ctrlPr>
                                                <a:rPr lang="en-US" altLang="zh-CN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a:rPr lang="en-US" altLang="zh-CN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𝑣</m:t>
                                              </m:r>
                                              <m:r>
                                                <a:rPr lang="en-US" altLang="zh-CN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altLang="zh-CN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𝑤</m:t>
                                              </m:r>
                                            </m:sub>
                                            <m:sup/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altLang="zh-CN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begChr m:val="["/>
                                                      <m:endChr m:val="]"/>
                                                      <m:ctrlPr>
                                                        <a:rPr lang="en-US" altLang="zh-CN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f>
                                                        <m:fPr>
                                                          <m:ctrlPr>
                                                            <a:rPr lang="en-US" altLang="zh-CN" sz="2000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cs typeface="Arial"/>
                                                            </a:rPr>
                                                          </m:ctrlPr>
                                                        </m:fPr>
                                                        <m:num>
                                                          <m:r>
                                                            <a:rPr lang="en-US" altLang="zh-CN" sz="2000" b="1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cs typeface="Arial"/>
                                                            </a:rPr>
                                                            <m:t>𝒔</m:t>
                                                          </m:r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altLang="zh-CN" sz="2000" i="1">
                                                                  <a:solidFill>
                                                                    <a:srgbClr val="00000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  <a:cs typeface="Arial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altLang="zh-CN" sz="2000" i="1">
                                                                  <a:solidFill>
                                                                    <a:srgbClr val="00000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  <a:cs typeface="Arial"/>
                                                                </a:rPr>
                                                                <m:t>𝑣</m:t>
                                                              </m:r>
                                                            </m:e>
                                                          </m:d>
                                                        </m:num>
                                                        <m:den>
                                                          <m:rad>
                                                            <m:radPr>
                                                              <m:degHide m:val="on"/>
                                                              <m:ctrlPr>
                                                                <a:rPr lang="en-US" altLang="zh-CN" sz="2000" i="1">
                                                                  <a:solidFill>
                                                                    <a:srgbClr val="00000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  <a:cs typeface="Arial"/>
                                                                </a:rPr>
                                                              </m:ctrlPr>
                                                            </m:radPr>
                                                            <m:deg/>
                                                            <m:e>
                                                              <m:r>
                                                                <a:rPr lang="en-US" altLang="zh-CN" sz="2000" b="1" i="1">
                                                                  <a:solidFill>
                                                                    <a:srgbClr val="00000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  <a:cs typeface="Arial"/>
                                                                </a:rPr>
                                                                <m:t>𝑫</m:t>
                                                              </m:r>
                                                              <m:d>
                                                                <m:dPr>
                                                                  <m:ctrlPr>
                                                                    <a:rPr lang="en-US" altLang="zh-CN" sz="2000" i="1">
                                                                      <a:solidFill>
                                                                        <a:srgbClr val="000000"/>
                                                                      </a:solidFill>
                                                                      <a:latin typeface="Cambria Math" panose="02040503050406030204" pitchFamily="18" charset="0"/>
                                                                      <a:cs typeface="Arial"/>
                                                                    </a:rPr>
                                                                  </m:ctrlPr>
                                                                </m:dPr>
                                                                <m:e>
                                                                  <m:r>
                                                                    <a:rPr lang="en-US" altLang="zh-CN" sz="2000" i="1">
                                                                      <a:solidFill>
                                                                        <a:srgbClr val="000000"/>
                                                                      </a:solidFill>
                                                                      <a:latin typeface="Cambria Math" panose="02040503050406030204" pitchFamily="18" charset="0"/>
                                                                      <a:cs typeface="Arial"/>
                                                                    </a:rPr>
                                                                    <m:t>𝑣</m:t>
                                                                  </m:r>
                                                                  <m:r>
                                                                    <a:rPr lang="en-US" altLang="zh-CN" sz="2000" i="1">
                                                                      <a:solidFill>
                                                                        <a:srgbClr val="000000"/>
                                                                      </a:solidFill>
                                                                      <a:latin typeface="Cambria Math" panose="02040503050406030204" pitchFamily="18" charset="0"/>
                                                                      <a:cs typeface="Arial"/>
                                                                    </a:rPr>
                                                                    <m:t>,</m:t>
                                                                  </m:r>
                                                                  <m:r>
                                                                    <a:rPr lang="en-US" altLang="zh-CN" sz="2000" i="1">
                                                                      <a:solidFill>
                                                                        <a:srgbClr val="000000"/>
                                                                      </a:solidFill>
                                                                      <a:latin typeface="Cambria Math" panose="02040503050406030204" pitchFamily="18" charset="0"/>
                                                                      <a:cs typeface="Arial"/>
                                                                    </a:rPr>
                                                                    <m:t>𝑣</m:t>
                                                                  </m:r>
                                                                </m:e>
                                                              </m:d>
                                                            </m:e>
                                                          </m:rad>
                                                        </m:den>
                                                      </m:f>
                                                      <m:r>
                                                        <a:rPr lang="en-US" altLang="zh-CN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cs typeface="Arial"/>
                                                        </a:rPr>
                                                        <m:t>−</m:t>
                                                      </m:r>
                                                      <m:f>
                                                        <m:fPr>
                                                          <m:ctrlPr>
                                                            <a:rPr lang="en-US" altLang="zh-CN" sz="2000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cs typeface="Arial"/>
                                                            </a:rPr>
                                                          </m:ctrlPr>
                                                        </m:fPr>
                                                        <m:num>
                                                          <m:r>
                                                            <a:rPr lang="en-US" altLang="zh-CN" sz="2000" b="1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cs typeface="Arial"/>
                                                            </a:rPr>
                                                            <m:t>𝒔</m:t>
                                                          </m:r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altLang="zh-CN" sz="2000" i="1">
                                                                  <a:solidFill>
                                                                    <a:srgbClr val="00000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  <a:cs typeface="Arial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altLang="zh-CN" sz="2000" i="1">
                                                                  <a:solidFill>
                                                                    <a:srgbClr val="00000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  <a:cs typeface="Arial"/>
                                                                </a:rPr>
                                                                <m:t>𝑤</m:t>
                                                              </m:r>
                                                            </m:e>
                                                          </m:d>
                                                        </m:num>
                                                        <m:den>
                                                          <m:rad>
                                                            <m:radPr>
                                                              <m:degHide m:val="on"/>
                                                              <m:ctrlPr>
                                                                <a:rPr lang="en-US" altLang="zh-CN" sz="2000" i="1">
                                                                  <a:solidFill>
                                                                    <a:srgbClr val="00000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  <a:cs typeface="Arial"/>
                                                                </a:rPr>
                                                              </m:ctrlPr>
                                                            </m:radPr>
                                                            <m:deg/>
                                                            <m:e>
                                                              <m:r>
                                                                <a:rPr lang="en-US" altLang="zh-CN" sz="2000" b="1" i="1">
                                                                  <a:solidFill>
                                                                    <a:srgbClr val="00000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  <a:cs typeface="Arial"/>
                                                                </a:rPr>
                                                                <m:t>𝑫</m:t>
                                                              </m:r>
                                                              <m:d>
                                                                <m:dPr>
                                                                  <m:ctrlPr>
                                                                    <a:rPr lang="en-US" altLang="zh-CN" sz="2000" i="1">
                                                                      <a:solidFill>
                                                                        <a:srgbClr val="000000"/>
                                                                      </a:solidFill>
                                                                      <a:latin typeface="Cambria Math" panose="02040503050406030204" pitchFamily="18" charset="0"/>
                                                                      <a:cs typeface="Arial"/>
                                                                    </a:rPr>
                                                                  </m:ctrlPr>
                                                                </m:dPr>
                                                                <m:e>
                                                                  <m:r>
                                                                    <a:rPr lang="en-US" altLang="zh-CN" sz="2000" i="1">
                                                                      <a:solidFill>
                                                                        <a:srgbClr val="000000"/>
                                                                      </a:solidFill>
                                                                      <a:latin typeface="Cambria Math" panose="02040503050406030204" pitchFamily="18" charset="0"/>
                                                                      <a:cs typeface="Arial"/>
                                                                    </a:rPr>
                                                                    <m:t>𝑤</m:t>
                                                                  </m:r>
                                                                  <m:r>
                                                                    <a:rPr lang="en-US" altLang="zh-CN" sz="2000" i="1">
                                                                      <a:solidFill>
                                                                        <a:srgbClr val="000000"/>
                                                                      </a:solidFill>
                                                                      <a:latin typeface="Cambria Math" panose="02040503050406030204" pitchFamily="18" charset="0"/>
                                                                      <a:cs typeface="Arial"/>
                                                                    </a:rPr>
                                                                    <m:t>,</m:t>
                                                                  </m:r>
                                                                  <m:r>
                                                                    <a:rPr lang="en-US" altLang="zh-CN" sz="2000" i="1">
                                                                      <a:solidFill>
                                                                        <a:srgbClr val="000000"/>
                                                                      </a:solidFill>
                                                                      <a:latin typeface="Cambria Math" panose="02040503050406030204" pitchFamily="18" charset="0"/>
                                                                      <a:cs typeface="Arial"/>
                                                                    </a:rPr>
                                                                    <m:t>𝑤</m:t>
                                                                  </m:r>
                                                                </m:e>
                                                              </m:d>
                                                            </m:e>
                                                          </m:rad>
                                                        </m:den>
                                                      </m:f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altLang="zh-CN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altLang="zh-CN" sz="2000" b="1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/>
                                                </a:rPr>
                                                <m:t>𝑾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altLang="zh-CN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altLang="zh-CN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𝑣</m:t>
                                                  </m:r>
                                                  <m:r>
                                                    <a:rPr lang="en-US" altLang="zh-CN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altLang="zh-CN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</m:d>
                                            </m:e>
                                          </m:nary>
                                        </m:e>
                                      </m:eqArr>
                                    </m:e>
                                  </m:eqArr>
                                </m:e>
                              </m:eqArr>
                            </m:e>
                          </m:func>
                        </m:e>
                      </m:func>
                    </m:oMath>
                  </m:oMathPara>
                </a14:m>
                <a:br>
                  <a:rPr lang="en-US" altLang="zh-CN" sz="2000" i="1" dirty="0">
                    <a:solidFill>
                      <a:srgbClr val="000000"/>
                    </a:solidFill>
                    <a:latin typeface="Cambria Math" panose="02040503050406030204" pitchFamily="18" charset="0"/>
                    <a:cs typeface="Arial"/>
                  </a:rPr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funcPr>
                      <m:fName>
                        <m:r>
                          <a:rPr lang="en-US" altLang="zh-CN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                         </m:t>
                        </m:r>
                        <m:limLow>
                          <m:limLowPr>
                            <m:ctrlPr>
                              <a:rPr lang="en-US" altLang="zh-CN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limLowPr>
                          <m:e>
                            <m:r>
                              <m:rPr>
                                <m:aln/>
                              </m:rPr>
                              <a:rPr lang="en-US" altLang="zh-CN" sz="20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en-US" altLang="zh-CN" sz="2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min</m:t>
                            </m:r>
                          </m:e>
                          <m:lim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      </m:t>
                            </m:r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𝒔</m:t>
                            </m:r>
                          </m:lim>
                        </m:limLow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</m:fName>
                      <m:e>
                        <m:sSup>
                          <m:sSupPr>
                            <m:ctrlPr>
                              <a:rPr lang="en-US" altLang="zh-CN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pPr>
                          <m:e>
                            <m:r>
                              <a:rPr lang="en-US" altLang="zh-CN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𝛼</m:t>
                            </m:r>
                            <m:r>
                              <a:rPr lang="en-US" altLang="zh-CN" sz="20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 </m:t>
                            </m:r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𝒔</m:t>
                            </m:r>
                          </m:e>
                          <m:sup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𝑰</m:t>
                            </m:r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−</m:t>
                            </m:r>
                            <m:acc>
                              <m:accPr>
                                <m:chr m:val="̃"/>
                                <m:ctrlP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𝑾</m:t>
                                </m:r>
                              </m:e>
                            </m:acc>
                          </m:e>
                        </m:d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𝒔</m:t>
                        </m:r>
                      </m:e>
                    </m:func>
                  </m:oMath>
                </a14:m>
                <a:r>
                  <a:rPr lang="zh-CN" altLang="en-US" sz="2000" dirty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Arial"/>
                    <a:cs typeface="Arial"/>
                  </a:rPr>
                  <a:t>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1−</m:t>
                        </m:r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𝛼</m:t>
                        </m:r>
                      </m:e>
                    </m:d>
                    <m:sSubSup>
                      <m:sSubSup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𝒔</m:t>
                            </m:r>
                            <m:r>
                              <a:rPr lang="en-US" altLang="zh-CN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−</m:t>
                            </m:r>
                            <m:r>
                              <a:rPr lang="en-US" altLang="zh-CN" sz="20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𝒉</m:t>
                            </m:r>
                          </m:e>
                        </m:d>
                      </m:e>
                      <m:sub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2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2</m:t>
                        </m:r>
                      </m:sup>
                    </m:sSubSup>
                  </m:oMath>
                </a14:m>
                <a:endParaRPr lang="zh-CN" altLang="en-US" sz="2000" dirty="0">
                  <a:solidFill>
                    <a:srgbClr val="0000FF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647" y="1296536"/>
                <a:ext cx="6016120" cy="1418915"/>
              </a:xfrm>
              <a:prstGeom prst="rect">
                <a:avLst/>
              </a:prstGeom>
              <a:blipFill rotWithShape="0">
                <a:blip r:embed="rId4"/>
                <a:stretch>
                  <a:fillRect b="-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945404" y="2177539"/>
            <a:ext cx="1539281" cy="376846"/>
            <a:chOff x="1736326" y="2878198"/>
            <a:chExt cx="1787858" cy="517374"/>
          </a:xfrm>
        </p:grpSpPr>
        <p:sp>
          <p:nvSpPr>
            <p:cNvPr id="7" name="圆角矩形 6"/>
            <p:cNvSpPr/>
            <p:nvPr/>
          </p:nvSpPr>
          <p:spPr>
            <a:xfrm>
              <a:off x="1749973" y="2878198"/>
              <a:ext cx="1665027" cy="5004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>
                <a:solidFill>
                  <a:srgbClr val="FFFF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/>
                <p:cNvSpPr txBox="1"/>
                <p:nvPr/>
              </p:nvSpPr>
              <p:spPr>
                <a:xfrm>
                  <a:off x="1736326" y="2888514"/>
                  <a:ext cx="1787858" cy="5070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𝒔</m:t>
                        </m:r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altLang="zh-CN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vec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𝑺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4" name="文本框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6326" y="2888514"/>
                  <a:ext cx="1787858" cy="50705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4" name="直接箭头连接符 13"/>
          <p:cNvCxnSpPr>
            <a:stCxn id="4" idx="0"/>
          </p:cNvCxnSpPr>
          <p:nvPr/>
        </p:nvCxnSpPr>
        <p:spPr>
          <a:xfrm flipV="1">
            <a:off x="1715045" y="1897039"/>
            <a:ext cx="686961" cy="28801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86525"/>
            <a:ext cx="684213" cy="371475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- 28 -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35040" y="4490550"/>
            <a:ext cx="7740648" cy="2013400"/>
            <a:chOff x="935040" y="4150492"/>
            <a:chExt cx="7740648" cy="2013400"/>
          </a:xfrm>
        </p:grpSpPr>
        <p:grpSp>
          <p:nvGrpSpPr>
            <p:cNvPr id="13" name="组合 12"/>
            <p:cNvGrpSpPr/>
            <p:nvPr/>
          </p:nvGrpSpPr>
          <p:grpSpPr>
            <a:xfrm>
              <a:off x="935040" y="4150492"/>
              <a:ext cx="7740648" cy="1889944"/>
              <a:chOff x="945404" y="4326339"/>
              <a:chExt cx="7740648" cy="1889944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945404" y="4326339"/>
                <a:ext cx="7740648" cy="1889944"/>
                <a:chOff x="446088" y="4210791"/>
                <a:chExt cx="8240633" cy="1997318"/>
              </a:xfrm>
            </p:grpSpPr>
            <p:pic>
              <p:nvPicPr>
                <p:cNvPr id="11" name="图片 10" descr="屏幕剪辑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22217" y="4215731"/>
                  <a:ext cx="3064504" cy="1759954"/>
                </a:xfrm>
                <a:prstGeom prst="rect">
                  <a:avLst/>
                </a:prstGeom>
                <a:ln w="127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6088" y="4210791"/>
                  <a:ext cx="2582267" cy="1997318"/>
                </a:xfrm>
                <a:prstGeom prst="rect">
                  <a:avLst/>
                </a:prstGeom>
              </p:spPr>
            </p:pic>
            <p:pic>
              <p:nvPicPr>
                <p:cNvPr id="18" name="图片 17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28356" y="4211790"/>
                  <a:ext cx="1985824" cy="1996319"/>
                </a:xfrm>
                <a:prstGeom prst="rect">
                  <a:avLst/>
                </a:prstGeom>
              </p:spPr>
            </p:pic>
          </p:grpSp>
          <p:sp>
            <p:nvSpPr>
              <p:cNvPr id="19" name="右箭头 18"/>
              <p:cNvSpPr/>
              <p:nvPr/>
            </p:nvSpPr>
            <p:spPr>
              <a:xfrm>
                <a:off x="5270795" y="5029613"/>
                <a:ext cx="502227" cy="208593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6114052" y="5787699"/>
                  <a:ext cx="2265429" cy="3761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𝑾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4052" y="5787699"/>
                  <a:ext cx="2265429" cy="376193"/>
                </a:xfrm>
                <a:prstGeom prst="rect">
                  <a:avLst/>
                </a:prstGeom>
                <a:blipFill>
                  <a:blip r:embed="rId9"/>
                  <a:stretch>
                    <a:fillRect t="-16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C1EFBE5-D2C6-4DCA-A952-91D958D1C8CD}"/>
              </a:ext>
            </a:extLst>
          </p:cNvPr>
          <p:cNvSpPr/>
          <p:nvPr/>
        </p:nvSpPr>
        <p:spPr>
          <a:xfrm>
            <a:off x="684213" y="6411678"/>
            <a:ext cx="8459786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S. Zhang, and H. Tong: FINAL: Fast Attributed Network Alignment. KDD 2016: 1345-1354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S. Zhang, H. Tong. Attributed Network Alignment: Problem Definitions and Fast Solutions. IEEE TKDE 31(9): 1680-1692 (2019)</a:t>
            </a:r>
          </a:p>
        </p:txBody>
      </p:sp>
    </p:spTree>
    <p:extLst>
      <p:ext uri="{BB962C8B-B14F-4D97-AF65-F5344CB8AC3E}">
        <p14:creationId xmlns:p14="http://schemas.microsoft.com/office/powerpoint/2010/main" val="1440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30"/>
    </mc:Choice>
    <mc:Fallback xmlns="">
      <p:transition spd="slow" advTm="1533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altLang="zh-CN" sz="3200" dirty="0"/>
              <a:t>Alignment Algorithm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46088" y="796972"/>
                <a:ext cx="8341483" cy="5106988"/>
              </a:xfrm>
            </p:spPr>
            <p:txBody>
              <a:bodyPr/>
              <a:lstStyle/>
              <a:p>
                <a:endParaRPr lang="en-US" altLang="zh-CN" dirty="0"/>
              </a:p>
              <a:p>
                <a:r>
                  <a:rPr lang="en-US" altLang="zh-CN" b="1" dirty="0"/>
                  <a:t>Observation</a:t>
                </a:r>
                <a:r>
                  <a:rPr lang="en-US" altLang="zh-CN" dirty="0"/>
                  <a:t>: Convex optimization problem</a:t>
                </a:r>
              </a:p>
              <a:p>
                <a:r>
                  <a:rPr lang="en-US" altLang="zh-CN" b="1" dirty="0"/>
                  <a:t>Benefits</a:t>
                </a:r>
                <a:r>
                  <a:rPr lang="en-US" altLang="zh-CN" dirty="0"/>
                  <a:t>: Fixed-point algorithm converging to the global optimal solution</a:t>
                </a:r>
              </a:p>
              <a:p>
                <a:endParaRPr lang="en-US" altLang="zh-CN" sz="400" dirty="0"/>
              </a:p>
              <a:p>
                <a:pPr marL="0" indent="0">
                  <a:buNone/>
                </a:pPr>
                <a:endParaRPr lang="en-US" altLang="zh-CN" sz="400" dirty="0"/>
              </a:p>
              <a:p>
                <a:pPr marL="0" indent="0">
                  <a:buNone/>
                </a:pPr>
                <a:endParaRPr lang="en-US" altLang="zh-CN" sz="400" dirty="0"/>
              </a:p>
              <a:p>
                <a:pPr marL="0" indent="0">
                  <a:buNone/>
                </a:pPr>
                <a:endParaRPr lang="en-US" altLang="zh-CN" sz="800" dirty="0"/>
              </a:p>
              <a:p>
                <a:r>
                  <a:rPr lang="en-US" altLang="zh-CN" b="1" dirty="0">
                    <a:solidFill>
                      <a:schemeClr val="tx1"/>
                    </a:solidFill>
                  </a:rPr>
                  <a:t>Intuition</a:t>
                </a:r>
                <a:r>
                  <a:rPr lang="en-US" altLang="zh-CN" dirty="0"/>
                  <a:t>: Similarity propagation to neighboring node-pairs, further filtered by node/edge attributes</a:t>
                </a:r>
              </a:p>
              <a:p>
                <a:r>
                  <a:rPr lang="en-US" altLang="zh-CN" b="1" dirty="0"/>
                  <a:t>Challenges</a:t>
                </a:r>
                <a:r>
                  <a:rPr lang="en-US" altLang="zh-CN" dirty="0"/>
                  <a:t>: Computationally VERY expensive</a:t>
                </a:r>
              </a:p>
              <a:p>
                <a:pPr lvl="1"/>
                <a:r>
                  <a:rPr lang="en-US" altLang="zh-CN" dirty="0"/>
                  <a:t>Iterative solution: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e>
                    </m:d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or</m:t>
                    </m:r>
                    <m:r>
                      <m:rPr>
                        <m:nor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dirty="0"/>
                  <a:t> </a:t>
                </a:r>
              </a:p>
              <a:p>
                <a:pPr lvl="1"/>
                <a:r>
                  <a:rPr lang="en-US" altLang="zh-CN" dirty="0"/>
                  <a:t>Closed form solution: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dirty="0"/>
                  <a:t> (due to matrix inversion)</a:t>
                </a:r>
              </a:p>
              <a:p>
                <a:r>
                  <a:rPr lang="en-US" altLang="zh-CN" b="1" dirty="0"/>
                  <a:t>Q</a:t>
                </a:r>
                <a:r>
                  <a:rPr lang="en-US" altLang="zh-CN" dirty="0"/>
                  <a:t>: How to scale up and speed up?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6088" y="796972"/>
                <a:ext cx="8341483" cy="5106988"/>
              </a:xfrm>
              <a:blipFill rotWithShape="0">
                <a:blip r:embed="rId3"/>
                <a:stretch>
                  <a:fillRect l="-1169" r="-2484" b="-5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1212475" y="912813"/>
                <a:ext cx="6427376" cy="51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𝒔</m:t>
                              </m:r>
                            </m:lim>
                          </m:limLow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  </m:t>
                          </m:r>
                        </m:fName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𝒔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dPr>
                            <m:e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𝑰</m:t>
                              </m:r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−</m:t>
                              </m:r>
                              <m:acc>
                                <m:accPr>
                                  <m:chr m:val="̃"/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𝑾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𝒔</m:t>
                          </m:r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1−</m:t>
                              </m:r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𝛼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𝒔</m:t>
                                  </m:r>
                                  <m:r>
                                    <a:rPr lang="en-US" altLang="zh-CN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−</m:t>
                                  </m:r>
                                  <m:r>
                                    <a:rPr lang="en-US" altLang="zh-CN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𝒉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zh-CN" altLang="en-US" sz="20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475" y="912813"/>
                <a:ext cx="6427376" cy="514885"/>
              </a:xfrm>
              <a:prstGeom prst="rect">
                <a:avLst/>
              </a:prstGeom>
              <a:blipFill rotWithShape="0">
                <a:blip r:embed="rId4"/>
                <a:stretch>
                  <a:fillRect t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1159842" y="2744535"/>
                <a:ext cx="7627729" cy="499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altLang="zh-CN" sz="20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𝒔</m:t>
                    </m:r>
                    <m:r>
                      <a:rPr lang="en-US" altLang="zh-CN" sz="20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r>
                      <a:rPr lang="en-US" altLang="zh-CN" sz="2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𝑎</m:t>
                    </m:r>
                    <m:acc>
                      <m:accPr>
                        <m:chr m:val="̃"/>
                        <m:ctrlPr>
                          <a:rPr lang="en-US" altLang="zh-CN" sz="20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accPr>
                      <m:e>
                        <m:r>
                          <a:rPr lang="en-US" altLang="zh-CN" sz="20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𝑾</m:t>
                        </m:r>
                      </m:e>
                    </m:acc>
                    <m:r>
                      <a:rPr lang="en-US" altLang="zh-CN" sz="20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𝒔</m:t>
                    </m:r>
                    <m:r>
                      <a:rPr lang="en-US" altLang="zh-CN" sz="20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+</m:t>
                    </m:r>
                    <m:d>
                      <m:dPr>
                        <m:ctrlPr>
                          <a:rPr lang="en-US" altLang="zh-CN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a:rPr lang="en-US" altLang="zh-CN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1−</m:t>
                        </m:r>
                        <m:r>
                          <a:rPr lang="en-US" altLang="zh-CN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𝛼</m:t>
                        </m:r>
                      </m:e>
                    </m:d>
                    <m:r>
                      <a:rPr lang="en-US" altLang="zh-CN" sz="20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𝒉</m:t>
                    </m:r>
                    <m:r>
                      <a:rPr lang="en-US" altLang="zh-CN" sz="20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  </m:t>
                    </m:r>
                    <m:groupChr>
                      <m:groupChrPr>
                        <m:chr m:val="⇒"/>
                        <m:vertJc m:val="bot"/>
                        <m:ctrlPr>
                          <a:rPr lang="en-US" altLang="zh-CN" sz="20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altLang="zh-CN" sz="20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</m:e>
                    </m:groupChr>
                    <m:r>
                      <a:rPr lang="en-US" altLang="zh-CN" sz="20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  </m:t>
                    </m:r>
                    <m:r>
                      <a:rPr lang="en-US" altLang="zh-CN" sz="20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𝒔</m:t>
                    </m:r>
                    <m:r>
                      <a:rPr lang="en-US" altLang="zh-CN" sz="20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d>
                      <m:dPr>
                        <m:ctrlPr>
                          <a:rPr lang="en-US" altLang="zh-CN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a:rPr lang="en-US" altLang="zh-CN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1</m:t>
                        </m:r>
                        <m:r>
                          <a:rPr lang="en-US" altLang="zh-CN" sz="2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−</m:t>
                        </m:r>
                        <m:r>
                          <a:rPr lang="en-US" altLang="zh-CN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𝛼</m:t>
                        </m:r>
                      </m:e>
                    </m:d>
                    <m:sSup>
                      <m:sSupPr>
                        <m:ctrlPr>
                          <a:rPr lang="en-US" altLang="zh-CN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dPr>
                          <m:e>
                            <m:r>
                              <a:rPr lang="en-US" altLang="zh-CN" sz="2000" b="1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𝑰</m:t>
                            </m:r>
                            <m:r>
                              <a:rPr lang="en-US" altLang="zh-CN" sz="20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−</m:t>
                            </m:r>
                            <m:r>
                              <a:rPr lang="en-US" altLang="zh-CN" sz="20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𝛼</m:t>
                            </m:r>
                            <m:acc>
                              <m:accPr>
                                <m:chr m:val="̃"/>
                                <m:ctrlPr>
                                  <a:rPr lang="en-US" altLang="zh-CN" sz="20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1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/>
                                  </a:rPr>
                                  <m:t>𝑾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altLang="zh-CN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−1</m:t>
                        </m:r>
                      </m:sup>
                    </m:sSup>
                    <m:r>
                      <a:rPr lang="en-US" altLang="zh-CN" sz="20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</a:rPr>
                      <m:t>𝒉</m:t>
                    </m:r>
                  </m:oMath>
                </a14:m>
                <a:r>
                  <a:rPr lang="en-US" altLang="zh-CN" b="1" dirty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Arial"/>
                    <a:cs typeface="Arial"/>
                  </a:rPr>
                  <a:t>(closed form) </a:t>
                </a:r>
                <a:endParaRPr lang="zh-CN" altLang="en-US" sz="24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842" y="2744535"/>
                <a:ext cx="7627729" cy="499880"/>
              </a:xfrm>
              <a:prstGeom prst="rect">
                <a:avLst/>
              </a:prstGeom>
              <a:blipFill rotWithShape="0">
                <a:blip r:embed="rId5"/>
                <a:stretch>
                  <a:fillRect t="-3659" r="-240" b="-256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86525"/>
            <a:ext cx="684213" cy="371475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- 29 -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963" y="-5596"/>
            <a:ext cx="4146037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6B58F5-5D19-4948-8B8A-79C313AB129A}"/>
              </a:ext>
            </a:extLst>
          </p:cNvPr>
          <p:cNvSpPr/>
          <p:nvPr/>
        </p:nvSpPr>
        <p:spPr>
          <a:xfrm>
            <a:off x="684213" y="6411678"/>
            <a:ext cx="8459786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S. Zhang, and H. Tong: FINAL: Fast Attributed Network Alignment. KDD 2016: 1345-1354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S. Zhang, H. Tong. Attributed Network Alignment: Problem Definitions and Fast Solutions. IEEE TKDE 31(9): 1680-1692 (2019)</a:t>
            </a:r>
          </a:p>
        </p:txBody>
      </p:sp>
    </p:spTree>
    <p:extLst>
      <p:ext uri="{BB962C8B-B14F-4D97-AF65-F5344CB8AC3E}">
        <p14:creationId xmlns:p14="http://schemas.microsoft.com/office/powerpoint/2010/main" val="116915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50"/>
    </mc:Choice>
    <mc:Fallback xmlns="">
      <p:transition spd="slow" advTm="537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4800" y="6066971"/>
            <a:ext cx="1219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- </a:t>
            </a:r>
            <a:fld id="{5702A24C-C4CD-4510-A1DD-CEB556D2535A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-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412" y="873945"/>
            <a:ext cx="9029608" cy="5963569"/>
            <a:chOff x="125412" y="272204"/>
            <a:chExt cx="9029608" cy="5963569"/>
          </a:xfrm>
        </p:grpSpPr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125412" y="5037842"/>
              <a:ext cx="8881428" cy="1161273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bg1">
                  <a:lumMod val="65000"/>
                </a:schemeClr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7772400" y="348404"/>
              <a:ext cx="1234440" cy="4364791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lIns="0" r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25412" y="3677839"/>
              <a:ext cx="7161784" cy="1035356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125412" y="1493492"/>
              <a:ext cx="7162801" cy="1821628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125413" y="348404"/>
              <a:ext cx="7162800" cy="756922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0">
                  <a:schemeClr val="bg1">
                    <a:lumMod val="7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125412" y="1892724"/>
              <a:ext cx="1243013" cy="1412235"/>
            </a:xfrm>
            <a:prstGeom prst="rect">
              <a:avLst/>
            </a:prstGeom>
            <a:solidFill>
              <a:srgbClr val="FFCC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7775963" y="1034203"/>
              <a:ext cx="1234440" cy="1646532"/>
            </a:xfrm>
            <a:prstGeom prst="rect">
              <a:avLst/>
            </a:prstGeom>
            <a:solidFill>
              <a:srgbClr val="FFCC00">
                <a:alpha val="3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24012" y="1892724"/>
              <a:ext cx="1243584" cy="1412235"/>
            </a:xfrm>
            <a:prstGeom prst="rect">
              <a:avLst/>
            </a:prstGeom>
            <a:solidFill>
              <a:srgbClr val="FFCC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3124200" y="1892724"/>
              <a:ext cx="1243584" cy="1422395"/>
            </a:xfrm>
            <a:prstGeom prst="rect">
              <a:avLst/>
            </a:prstGeom>
            <a:solidFill>
              <a:srgbClr val="FFCC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4595812" y="1892724"/>
              <a:ext cx="1243584" cy="1412235"/>
            </a:xfrm>
            <a:prstGeom prst="rect">
              <a:avLst/>
            </a:prstGeom>
            <a:solidFill>
              <a:srgbClr val="FFCC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043612" y="1892724"/>
              <a:ext cx="1243584" cy="1422395"/>
            </a:xfrm>
            <a:prstGeom prst="rect">
              <a:avLst/>
            </a:prstGeom>
            <a:solidFill>
              <a:srgbClr val="FFCC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125412" y="744327"/>
              <a:ext cx="1554480" cy="365760"/>
            </a:xfrm>
            <a:prstGeom prst="rect">
              <a:avLst/>
            </a:prstGeom>
            <a:solidFill>
              <a:srgbClr val="FFCC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Social Networks</a:t>
              </a: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6184731" y="744327"/>
              <a:ext cx="1097280" cy="365760"/>
            </a:xfrm>
            <a:prstGeom prst="rect">
              <a:avLst/>
            </a:prstGeom>
            <a:solidFill>
              <a:srgbClr val="FFCC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Commerce</a:t>
              </a: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751010" y="744327"/>
              <a:ext cx="1371600" cy="365760"/>
            </a:xfrm>
            <a:prstGeom prst="rect">
              <a:avLst/>
            </a:prstGeom>
            <a:solidFill>
              <a:srgbClr val="FFCC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Bioinformatics</a:t>
              </a: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4581144" y="744327"/>
              <a:ext cx="1371600" cy="365760"/>
            </a:xfrm>
            <a:prstGeom prst="rect">
              <a:avLst/>
            </a:prstGeom>
            <a:solidFill>
              <a:srgbClr val="FFCC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Transportation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2819400" y="272204"/>
              <a:ext cx="18303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Applications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2980111" y="1444548"/>
              <a:ext cx="1625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Algorithms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 rot="5400000">
              <a:off x="5928234" y="706519"/>
              <a:ext cx="44114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…</a:t>
              </a:r>
            </a:p>
          </p:txBody>
        </p:sp>
        <p:sp>
          <p:nvSpPr>
            <p:cNvPr id="24" name="Rectangle 26"/>
            <p:cNvSpPr>
              <a:spLocks noChangeArrowheads="1"/>
            </p:cNvSpPr>
            <p:nvPr/>
          </p:nvSpPr>
          <p:spPr bwMode="auto">
            <a:xfrm>
              <a:off x="128505" y="2104630"/>
              <a:ext cx="124906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[KDD19, 15c,17d]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[KDD15d,14b,08b]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[TKDE17a, CIKM18]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[SDM15b, 16]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[WWW13,14,17a]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[KDD12a,11a]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[PKDD12, ICDm10a]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[IJCAI19a-b]</a:t>
              </a:r>
            </a:p>
          </p:txBody>
        </p:sp>
        <p:sp>
          <p:nvSpPr>
            <p:cNvPr id="25" name="Rectangle 27"/>
            <p:cNvSpPr>
              <a:spLocks noChangeArrowheads="1"/>
            </p:cNvSpPr>
            <p:nvPr/>
          </p:nvSpPr>
          <p:spPr bwMode="auto">
            <a:xfrm>
              <a:off x="198120" y="1892724"/>
              <a:ext cx="112402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Prediction</a:t>
              </a:r>
            </a:p>
          </p:txBody>
        </p:sp>
        <p:sp>
          <p:nvSpPr>
            <p:cNvPr id="26" name="Rectangle 28"/>
            <p:cNvSpPr>
              <a:spLocks noChangeArrowheads="1"/>
            </p:cNvSpPr>
            <p:nvPr/>
          </p:nvSpPr>
          <p:spPr bwMode="auto">
            <a:xfrm>
              <a:off x="1731228" y="1892724"/>
              <a:ext cx="10406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Inference</a:t>
              </a:r>
            </a:p>
          </p:txBody>
        </p:sp>
        <p:sp>
          <p:nvSpPr>
            <p:cNvPr id="27" name="AutoShape 35"/>
            <p:cNvSpPr>
              <a:spLocks noChangeArrowheads="1"/>
            </p:cNvSpPr>
            <p:nvPr/>
          </p:nvSpPr>
          <p:spPr bwMode="auto">
            <a:xfrm>
              <a:off x="3581400" y="1161204"/>
              <a:ext cx="304800" cy="274638"/>
            </a:xfrm>
            <a:prstGeom prst="upDownArrow">
              <a:avLst>
                <a:gd name="adj1" fmla="val 50000"/>
                <a:gd name="adj2" fmla="val 2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1595225" y="2114790"/>
              <a:ext cx="131318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[WWW19b, AAAI19a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KDD17c,KDD16a]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[TKDE17b, CIKM16]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[WWW15,CIKM14a]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[SDM14b,IJCAI15]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[ICDM13b, NIPS12]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[KDD09, 11b]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[WCRE’11, WSDM19]</a:t>
              </a:r>
            </a:p>
          </p:txBody>
        </p:sp>
        <p:sp>
          <p:nvSpPr>
            <p:cNvPr id="29" name="Rectangle 37"/>
            <p:cNvSpPr>
              <a:spLocks noChangeArrowheads="1"/>
            </p:cNvSpPr>
            <p:nvPr/>
          </p:nvSpPr>
          <p:spPr bwMode="auto">
            <a:xfrm>
              <a:off x="3299624" y="1892724"/>
              <a:ext cx="86754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Control</a:t>
              </a:r>
            </a:p>
          </p:txBody>
        </p:sp>
        <p:sp>
          <p:nvSpPr>
            <p:cNvPr id="30" name="Rectangle 38"/>
            <p:cNvSpPr>
              <a:spLocks noChangeArrowheads="1"/>
            </p:cNvSpPr>
            <p:nvPr/>
          </p:nvSpPr>
          <p:spPr bwMode="auto">
            <a:xfrm>
              <a:off x="4686906" y="1892724"/>
              <a:ext cx="106150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Detection</a:t>
              </a:r>
            </a:p>
          </p:txBody>
        </p:sp>
        <p:sp>
          <p:nvSpPr>
            <p:cNvPr id="31" name="Rectangle 39"/>
            <p:cNvSpPr>
              <a:spLocks noChangeArrowheads="1"/>
            </p:cNvSpPr>
            <p:nvPr/>
          </p:nvSpPr>
          <p:spPr bwMode="auto">
            <a:xfrm>
              <a:off x="6158076" y="1892724"/>
              <a:ext cx="102784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Querying</a:t>
              </a:r>
            </a:p>
          </p:txBody>
        </p:sp>
        <p:sp>
          <p:nvSpPr>
            <p:cNvPr id="32" name="Rectangle 41"/>
            <p:cNvSpPr>
              <a:spLocks noChangeArrowheads="1"/>
            </p:cNvSpPr>
            <p:nvPr/>
          </p:nvSpPr>
          <p:spPr bwMode="auto">
            <a:xfrm>
              <a:off x="4578978" y="2135110"/>
              <a:ext cx="129394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[WWW17b, 19a]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[KDD15b, 17b,d, 18a]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[SDM17,15c,12a-b]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[CIKM17b, 14b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[KDD12b,10,08b]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[TRB15, SAM12]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[CIKM12b,08]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[AAAI’11]</a:t>
              </a: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3" name="Rectangle 42"/>
            <p:cNvSpPr>
              <a:spLocks noChangeArrowheads="1"/>
            </p:cNvSpPr>
            <p:nvPr/>
          </p:nvSpPr>
          <p:spPr bwMode="auto">
            <a:xfrm>
              <a:off x="6025952" y="2135110"/>
              <a:ext cx="126829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[KDD14a, WWW19a]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[KDD15a,16b,17a]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[BigData14]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[SDM13a,12b,11a]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[KDDa-c,07a-b,06]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[ICDM08,06]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[CIKM09,KAIS08]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[SDM08,SAM08]</a:t>
              </a:r>
            </a:p>
          </p:txBody>
        </p:sp>
        <p:sp>
          <p:nvSpPr>
            <p:cNvPr id="34" name="Rectangle 43"/>
            <p:cNvSpPr>
              <a:spLocks noChangeArrowheads="1"/>
            </p:cNvSpPr>
            <p:nvPr/>
          </p:nvSpPr>
          <p:spPr bwMode="auto">
            <a:xfrm>
              <a:off x="3030073" y="2135110"/>
              <a:ext cx="140936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[SAM’17, ICDM’15]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[KDD16c,18b,TKDD17]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[Bigdata18, SDM15a, d]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[SDM14a,13b]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[CIKM12a]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[ICDM10b]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[PKDD’10]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[Networking’10]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696200" y="274320"/>
              <a:ext cx="13644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Systems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7772400" y="3393356"/>
              <a:ext cx="1234440" cy="1319839"/>
            </a:xfrm>
            <a:prstGeom prst="rect">
              <a:avLst/>
            </a:prstGeom>
            <a:solidFill>
              <a:srgbClr val="FFCC00">
                <a:alpha val="3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Management</a:t>
              </a:r>
              <a:r>
                <a:rPr kumimoji="0" lang="en-US" altLang="zh-CN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7" name="AutoShape 34"/>
            <p:cNvSpPr>
              <a:spLocks noChangeArrowheads="1"/>
            </p:cNvSpPr>
            <p:nvPr/>
          </p:nvSpPr>
          <p:spPr bwMode="auto">
            <a:xfrm>
              <a:off x="7360920" y="2485179"/>
              <a:ext cx="381000" cy="301625"/>
            </a:xfrm>
            <a:prstGeom prst="leftRightArrow">
              <a:avLst>
                <a:gd name="adj1" fmla="val 50000"/>
                <a:gd name="adj2" fmla="val 2526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" name="Text Box 19"/>
            <p:cNvSpPr txBox="1">
              <a:spLocks noChangeArrowheads="1"/>
            </p:cNvSpPr>
            <p:nvPr/>
          </p:nvSpPr>
          <p:spPr bwMode="auto">
            <a:xfrm>
              <a:off x="3056102" y="3648821"/>
              <a:ext cx="1383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Theories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9" name="Rectangle 12"/>
            <p:cNvSpPr>
              <a:spLocks noChangeArrowheads="1"/>
            </p:cNvSpPr>
            <p:nvPr/>
          </p:nvSpPr>
          <p:spPr bwMode="auto">
            <a:xfrm>
              <a:off x="144449" y="4059287"/>
              <a:ext cx="1554480" cy="653908"/>
            </a:xfrm>
            <a:prstGeom prst="rect">
              <a:avLst/>
            </a:prstGeom>
            <a:solidFill>
              <a:srgbClr val="FFCC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40" name="Rectangle 12"/>
            <p:cNvSpPr>
              <a:spLocks noChangeArrowheads="1"/>
            </p:cNvSpPr>
            <p:nvPr/>
          </p:nvSpPr>
          <p:spPr bwMode="auto">
            <a:xfrm>
              <a:off x="1905000" y="4059287"/>
              <a:ext cx="1554480" cy="653908"/>
            </a:xfrm>
            <a:prstGeom prst="rect">
              <a:avLst/>
            </a:prstGeom>
            <a:solidFill>
              <a:srgbClr val="FFCC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5760720" y="4036345"/>
              <a:ext cx="1521291" cy="676850"/>
            </a:xfrm>
            <a:prstGeom prst="rect">
              <a:avLst/>
            </a:prstGeom>
            <a:solidFill>
              <a:srgbClr val="FFCC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42" name="Rectangle 12"/>
            <p:cNvSpPr>
              <a:spLocks noChangeArrowheads="1"/>
            </p:cNvSpPr>
            <p:nvPr/>
          </p:nvSpPr>
          <p:spPr bwMode="auto">
            <a:xfrm>
              <a:off x="4008120" y="4036345"/>
              <a:ext cx="1554480" cy="676850"/>
            </a:xfrm>
            <a:prstGeom prst="rect">
              <a:avLst/>
            </a:prstGeom>
            <a:solidFill>
              <a:srgbClr val="FFCC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43" name="Text Box 20"/>
            <p:cNvSpPr txBox="1">
              <a:spLocks noChangeArrowheads="1"/>
            </p:cNvSpPr>
            <p:nvPr/>
          </p:nvSpPr>
          <p:spPr bwMode="auto">
            <a:xfrm>
              <a:off x="3473116" y="402955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…</a:t>
              </a:r>
            </a:p>
          </p:txBody>
        </p:sp>
        <p:sp>
          <p:nvSpPr>
            <p:cNvPr id="44" name="AutoShape 35"/>
            <p:cNvSpPr>
              <a:spLocks noChangeArrowheads="1"/>
            </p:cNvSpPr>
            <p:nvPr/>
          </p:nvSpPr>
          <p:spPr bwMode="auto">
            <a:xfrm>
              <a:off x="3581400" y="3336393"/>
              <a:ext cx="304800" cy="274638"/>
            </a:xfrm>
            <a:prstGeom prst="upDownArrow">
              <a:avLst>
                <a:gd name="adj1" fmla="val 50000"/>
                <a:gd name="adj2" fmla="val 2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45" name="Rectangle 42"/>
            <p:cNvSpPr>
              <a:spLocks noChangeArrowheads="1"/>
            </p:cNvSpPr>
            <p:nvPr/>
          </p:nvSpPr>
          <p:spPr bwMode="auto">
            <a:xfrm>
              <a:off x="7868038" y="3741577"/>
              <a:ext cx="105028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[SIGMOD17]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[AVI’16,ICDE’16]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[TKDE’15]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[J. VLDB12]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[P. IEEE12]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[KDD11c]</a:t>
              </a:r>
            </a:p>
          </p:txBody>
        </p:sp>
        <p:sp>
          <p:nvSpPr>
            <p:cNvPr id="46" name="Rectangle 42"/>
            <p:cNvSpPr>
              <a:spLocks noChangeArrowheads="1"/>
            </p:cNvSpPr>
            <p:nvPr/>
          </p:nvSpPr>
          <p:spPr bwMode="auto">
            <a:xfrm>
              <a:off x="7776203" y="1341906"/>
              <a:ext cx="1242648" cy="1338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[TVCG17, CIKM17a]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[CHI15,17, IUI15]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[PacificViz14]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[ICDM14]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[ICDM13a]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[TKDE14]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[SDM13a]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[KDD12c]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[VLDB06]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747519" y="1029945"/>
              <a:ext cx="1407501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Visualization</a:t>
              </a:r>
              <a:r>
                <a:rPr kumimoji="0" lang="en-US" altLang="zh-CN" sz="15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05168" y="5071171"/>
              <a:ext cx="129715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Results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&amp;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Impacts</a:t>
              </a:r>
            </a:p>
          </p:txBody>
        </p:sp>
        <p:sp>
          <p:nvSpPr>
            <p:cNvPr id="49" name="Down Arrow 48"/>
            <p:cNvSpPr/>
            <p:nvPr/>
          </p:nvSpPr>
          <p:spPr>
            <a:xfrm>
              <a:off x="8227562" y="4762072"/>
              <a:ext cx="301752" cy="277430"/>
            </a:xfrm>
            <a:prstGeom prst="down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0" name="Down Arrow 49"/>
            <p:cNvSpPr/>
            <p:nvPr/>
          </p:nvSpPr>
          <p:spPr>
            <a:xfrm>
              <a:off x="3584448" y="4753031"/>
              <a:ext cx="301752" cy="277430"/>
            </a:xfrm>
            <a:prstGeom prst="down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573626" y="5017310"/>
              <a:ext cx="1578275" cy="1184940"/>
              <a:chOff x="1573626" y="5033352"/>
              <a:chExt cx="1578275" cy="1184940"/>
            </a:xfrm>
          </p:grpSpPr>
          <p:sp>
            <p:nvSpPr>
              <p:cNvPr id="70" name="Rectangle 12"/>
              <p:cNvSpPr>
                <a:spLocks noChangeArrowheads="1"/>
              </p:cNvSpPr>
              <p:nvPr/>
            </p:nvSpPr>
            <p:spPr bwMode="auto">
              <a:xfrm>
                <a:off x="1606559" y="5060784"/>
                <a:ext cx="1545342" cy="1157508"/>
              </a:xfrm>
              <a:prstGeom prst="rect">
                <a:avLst/>
              </a:prstGeom>
              <a:solidFill>
                <a:srgbClr val="006600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9B11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1573626" y="5033352"/>
                <a:ext cx="1578275" cy="1184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Publications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100+ papers</a:t>
                </a: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10,000+ citations</a:t>
                </a: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40+ h-index</a:t>
                </a: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20+ highly-cited </a:t>
                </a: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20+ patents</a:t>
                </a: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7241361" y="5020056"/>
              <a:ext cx="1883905" cy="1215717"/>
              <a:chOff x="5399074" y="5020056"/>
              <a:chExt cx="1883905" cy="1215717"/>
            </a:xfrm>
          </p:grpSpPr>
          <p:sp>
            <p:nvSpPr>
              <p:cNvPr id="68" name="Rectangle 12"/>
              <p:cNvSpPr>
                <a:spLocks noChangeArrowheads="1"/>
              </p:cNvSpPr>
              <p:nvPr/>
            </p:nvSpPr>
            <p:spPr bwMode="auto">
              <a:xfrm>
                <a:off x="5425955" y="5043805"/>
                <a:ext cx="1743762" cy="1151071"/>
              </a:xfrm>
              <a:prstGeom prst="rect">
                <a:avLst/>
              </a:prstGeom>
              <a:solidFill>
                <a:srgbClr val="006600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399074" y="5020056"/>
                <a:ext cx="1883905" cy="1215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Tech. Transfer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IBM (Gbase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  <a:sym typeface="Wingdings" panose="05000000000000000000" pitchFamily="2" charset="2"/>
                  </a:rPr>
                  <a:t> System G.  Graphen.ai)</a:t>
                </a: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  <a:sym typeface="Wingdings" panose="05000000000000000000" pitchFamily="2" charset="2"/>
                  </a:rPr>
                  <a:t>G-Ray/MAGE</a:t>
                </a: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  <a:sym typeface="Wingdings" panose="05000000000000000000" pitchFamily="2" charset="2"/>
                  </a:rPr>
                  <a:t>MIT Lincoln Lab</a:t>
                </a: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  <a:sym typeface="Wingdings" panose="05000000000000000000" pitchFamily="2" charset="2"/>
                  </a:rPr>
                  <a:t>Lawrence Livermore Natl Lab</a:t>
                </a: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  <a:sym typeface="Wingdings" panose="05000000000000000000" pitchFamily="2" charset="2"/>
                  </a:rPr>
                  <a:t>DARPA SIGMA+</a:t>
                </a: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5386975" y="5017310"/>
              <a:ext cx="1713291" cy="1184940"/>
              <a:chOff x="7377607" y="5033352"/>
              <a:chExt cx="1713291" cy="1184940"/>
            </a:xfrm>
          </p:grpSpPr>
          <p:sp>
            <p:nvSpPr>
              <p:cNvPr id="66" name="Rectangle 12"/>
              <p:cNvSpPr>
                <a:spLocks noChangeArrowheads="1"/>
              </p:cNvSpPr>
              <p:nvPr/>
            </p:nvSpPr>
            <p:spPr bwMode="auto">
              <a:xfrm>
                <a:off x="7377607" y="5059848"/>
                <a:ext cx="1623005" cy="1151070"/>
              </a:xfrm>
              <a:prstGeom prst="rect">
                <a:avLst/>
              </a:prstGeom>
              <a:solidFill>
                <a:srgbClr val="006600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377608" y="5033352"/>
                <a:ext cx="1713290" cy="1184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Grants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$42M in total</a:t>
                </a: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$27M since ASU</a:t>
                </a: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$</a:t>
                </a:r>
                <a:r>
                  <a:rPr lang="en-US" sz="1100" dirty="0">
                    <a:solidFill>
                      <a:srgbClr val="0000FF"/>
                    </a:solidFill>
                  </a:rPr>
                  <a:t>6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M+ as PI</a:t>
                </a: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$4M+ personal share</a:t>
                </a: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7 agencies</a:t>
                </a: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3360384" y="5021800"/>
              <a:ext cx="1914182" cy="1184940"/>
              <a:chOff x="3408510" y="5037842"/>
              <a:chExt cx="1914182" cy="1184940"/>
            </a:xfrm>
          </p:grpSpPr>
          <p:sp>
            <p:nvSpPr>
              <p:cNvPr id="64" name="Rectangle 12"/>
              <p:cNvSpPr>
                <a:spLocks noChangeArrowheads="1"/>
              </p:cNvSpPr>
              <p:nvPr/>
            </p:nvSpPr>
            <p:spPr bwMode="auto">
              <a:xfrm>
                <a:off x="3450246" y="5058550"/>
                <a:ext cx="1756571" cy="1159742"/>
              </a:xfrm>
              <a:prstGeom prst="rect">
                <a:avLst/>
              </a:prstGeom>
              <a:solidFill>
                <a:srgbClr val="006600">
                  <a:alpha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3408510" y="5037842"/>
                <a:ext cx="1914182" cy="11849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Awards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test-of-time (ICDM’15)</a:t>
                </a: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NSF CAREER (2017)</a:t>
                </a: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SDM/IBM award (2018)</a:t>
                </a: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Tao Li Award (2019)</a:t>
                </a:r>
              </a:p>
              <a:p>
                <a:pPr marL="171450" marR="0" lvl="0" indent="-1714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4 best papers,7 finalists</a:t>
                </a:r>
              </a:p>
            </p:txBody>
          </p:sp>
        </p:grpSp>
        <p:sp>
          <p:nvSpPr>
            <p:cNvPr id="55" name="Rectangle 15"/>
            <p:cNvSpPr>
              <a:spLocks noChangeArrowheads="1"/>
            </p:cNvSpPr>
            <p:nvPr/>
          </p:nvSpPr>
          <p:spPr bwMode="auto">
            <a:xfrm>
              <a:off x="3189224" y="744327"/>
              <a:ext cx="1306155" cy="365760"/>
            </a:xfrm>
            <a:prstGeom prst="rect">
              <a:avLst/>
            </a:prstGeom>
            <a:solidFill>
              <a:srgbClr val="FFCC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Neuroscience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66893" y="4049038"/>
              <a:ext cx="1063113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Hardness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144917" y="4049038"/>
              <a:ext cx="112402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Optimality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174391" y="4046783"/>
              <a:ext cx="122180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Complexity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884390" y="4046783"/>
              <a:ext cx="130676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Equivalence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40735" y="4284956"/>
              <a:ext cx="1588897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[TKDE16,TKDD16,NIPS12,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ICDM15, KDD11b,PKDD08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KDD18a]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828212" y="4285681"/>
              <a:ext cx="1717137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[NIPS19a, TKDE16,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ICDM10, CIKM12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KDD17d, 16a-b,08b, SDM08]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713390" y="4284527"/>
              <a:ext cx="1646605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[NIPS19b, TKDD17,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KDD16b,SAM17,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SDM15, KDD11c,J.VLDB12]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06050" y="4268485"/>
              <a:ext cx="1608133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[TKDE17, KDD17a-d, 16a-c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ICDM15,KDD14a,CIKM12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CIKM09,SDM08,ICDM06]</a:t>
              </a:r>
            </a:p>
          </p:txBody>
        </p:sp>
      </p:grpSp>
      <p:sp>
        <p:nvSpPr>
          <p:cNvPr id="72" name="Rectangle 2"/>
          <p:cNvSpPr>
            <a:spLocks noGrp="1"/>
          </p:cNvSpPr>
          <p:nvPr>
            <p:ph type="title"/>
          </p:nvPr>
        </p:nvSpPr>
        <p:spPr>
          <a:xfrm>
            <a:off x="0" y="-200376"/>
            <a:ext cx="8991600" cy="1143000"/>
          </a:xfrm>
        </p:spPr>
        <p:txBody>
          <a:bodyPr/>
          <a:lstStyle/>
          <a:p>
            <a:pPr algn="ctr"/>
            <a:r>
              <a:rPr lang="en-US" altLang="zh-CN" sz="2800" dirty="0"/>
              <a:t>Research Theme: Understand and Utilize Networks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94704E1-3435-47E7-B4EB-9308EE3B1540}"/>
              </a:ext>
            </a:extLst>
          </p:cNvPr>
          <p:cNvSpPr txBox="1"/>
          <p:nvPr/>
        </p:nvSpPr>
        <p:spPr>
          <a:xfrm>
            <a:off x="887444" y="3272088"/>
            <a:ext cx="5848461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This Talk: Networks-as-Context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06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18"/>
    </mc:Choice>
    <mc:Fallback xmlns="">
      <p:transition spd="slow" advTm="65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altLang="zh-CN" sz="3600" dirty="0"/>
              <a:t>Speed-up Alignment</a:t>
            </a:r>
            <a:endParaRPr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47674" y="1052715"/>
                <a:ext cx="8696325" cy="5106988"/>
              </a:xfrm>
            </p:spPr>
            <p:txBody>
              <a:bodyPr/>
              <a:lstStyle/>
              <a:p>
                <a:r>
                  <a:rPr lang="en-US" altLang="zh-CN" dirty="0"/>
                  <a:t>If we only consider node attributes</a:t>
                </a:r>
              </a:p>
              <a:p>
                <a:pPr marL="0" indent="0">
                  <a:buNone/>
                </a:pPr>
                <a:endParaRPr lang="en-US" altLang="zh-CN" dirty="0"/>
              </a:p>
              <a:p>
                <a:r>
                  <a:rPr lang="en-US" altLang="zh-CN" b="1" dirty="0">
                    <a:solidFill>
                      <a:schemeClr val="tx1"/>
                    </a:solidFill>
                  </a:rPr>
                  <a:t>Goal: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Approximate a huge (</a:t>
                </a:r>
                <a:r>
                  <a:rPr lang="en-US" altLang="zh-CN" i="1" dirty="0">
                    <a:solidFill>
                      <a:schemeClr val="tx1"/>
                    </a:solidFill>
                  </a:rPr>
                  <a:t>n</a:t>
                </a:r>
                <a:r>
                  <a:rPr lang="en-US" altLang="zh-CN" i="1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altLang="zh-CN" i="1" dirty="0">
                    <a:solidFill>
                      <a:schemeClr val="tx1"/>
                    </a:solidFill>
                  </a:rPr>
                  <a:t> x n</a:t>
                </a:r>
                <a:r>
                  <a:rPr lang="en-US" altLang="zh-CN" i="1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) matrix inverse</a:t>
                </a:r>
              </a:p>
              <a:p>
                <a:r>
                  <a:rPr lang="en-US" altLang="zh-CN" b="1" dirty="0">
                    <a:solidFill>
                      <a:schemeClr val="tx1"/>
                    </a:solidFill>
                  </a:rPr>
                  <a:t>Key Idea: </a:t>
                </a:r>
                <a:r>
                  <a:rPr lang="en-US" altLang="zh-CN" dirty="0"/>
                  <a:t>Low rank approximation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sz="700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sz="1800" dirty="0"/>
              </a:p>
              <a:p>
                <a:r>
                  <a:rPr lang="en-US" altLang="zh-CN" b="1" dirty="0">
                    <a:solidFill>
                      <a:schemeClr val="tx1"/>
                    </a:solidFill>
                  </a:rPr>
                  <a:t>Complexity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or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𝑚𝑛</m:t>
                    </m:r>
                    <m:sSub>
                      <m:sSubPr>
                        <m:ctrlP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CN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endParaRPr lang="en-US" altLang="zh-CN" b="1" dirty="0">
                  <a:solidFill>
                    <a:schemeClr val="tx1"/>
                  </a:solidFill>
                </a:endParaRPr>
              </a:p>
              <a:p>
                <a:r>
                  <a:rPr lang="en-US" altLang="zh-CN" b="1" dirty="0"/>
                  <a:t>Both Node &amp; Edge Attributes</a:t>
                </a:r>
                <a:r>
                  <a:rPr lang="en-US" altLang="zh-CN" dirty="0"/>
                  <a:t>: Similar idea with same big-O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7674" y="1052715"/>
                <a:ext cx="8696325" cy="5106988"/>
              </a:xfrm>
              <a:blipFill rotWithShape="0">
                <a:blip r:embed="rId3"/>
                <a:stretch>
                  <a:fillRect l="-1121" t="-478" r="-1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1470726" y="1428807"/>
                <a:ext cx="5510284" cy="696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sSubSup>
                                <m:sSub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b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d>
                                <m:d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1" i="1"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⊗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1" i="1"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sSubSup>
                                <m:sSubSup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𝒉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726" y="1428807"/>
                <a:ext cx="5510284" cy="6967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圆角矩形 7"/>
          <p:cNvSpPr/>
          <p:nvPr/>
        </p:nvSpPr>
        <p:spPr>
          <a:xfrm>
            <a:off x="537927" y="3287570"/>
            <a:ext cx="1801368" cy="128930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497106" y="3530862"/>
                <a:ext cx="1801505" cy="747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1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1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1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altLang="zh-CN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1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altLang="zh-CN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CN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1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lang="en-US" altLang="zh-CN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1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altLang="zh-CN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altLang="zh-CN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1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1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altLang="zh-CN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1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altLang="zh-CN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CN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1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lang="en-US" altLang="zh-CN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altLang="zh-CN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1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altLang="zh-CN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zh-CN" altLang="en-US" sz="2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06" y="3530862"/>
                <a:ext cx="1801505" cy="747191"/>
              </a:xfrm>
              <a:prstGeom prst="rect">
                <a:avLst/>
              </a:prstGeom>
              <a:blipFill rotWithShape="0">
                <a:blip r:embed="rId5"/>
                <a:stretch>
                  <a:fillRect b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右箭头 5"/>
          <p:cNvSpPr/>
          <p:nvPr/>
        </p:nvSpPr>
        <p:spPr>
          <a:xfrm>
            <a:off x="2412437" y="3435294"/>
            <a:ext cx="1805527" cy="1078958"/>
          </a:xfrm>
          <a:prstGeom prst="rightArrow">
            <a:avLst>
              <a:gd name="adj1" fmla="val 50000"/>
              <a:gd name="adj2" fmla="val 332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20" rIns="0" rtlCol="0" anchor="ctr"/>
          <a:lstStyle/>
          <a:p>
            <a:pPr algn="ctr"/>
            <a:r>
              <a:rPr lang="en-US" altLang="zh-CN" sz="1400" b="1" dirty="0"/>
              <a:t>Sherman-Morrison Lemma</a:t>
            </a:r>
            <a:endParaRPr lang="zh-CN" altLang="en-US" sz="1400" b="1" dirty="0"/>
          </a:p>
          <a:p>
            <a:pPr algn="ctr"/>
            <a:endParaRPr lang="zh-CN" altLang="en-US" sz="1350" dirty="0"/>
          </a:p>
        </p:txBody>
      </p:sp>
      <p:sp>
        <p:nvSpPr>
          <p:cNvPr id="9" name="圆角矩形 8"/>
          <p:cNvSpPr/>
          <p:nvPr/>
        </p:nvSpPr>
        <p:spPr>
          <a:xfrm>
            <a:off x="4262522" y="3287570"/>
            <a:ext cx="4343400" cy="122668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182884" y="3243916"/>
                <a:ext cx="4542999" cy="1288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95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altLang="zh-CN" sz="19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en-US" altLang="zh-CN" sz="19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9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CN" sz="19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d>
                        <m:dPr>
                          <m:ctrlPr>
                            <a:rPr lang="en-US" altLang="zh-CN" sz="19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95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  <m:r>
                            <a:rPr lang="en-US" altLang="zh-CN" sz="19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19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sSubSup>
                            <m:sSubSupPr>
                              <m:ctrlPr>
                                <a:rPr lang="en-US" altLang="zh-CN" sz="19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95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zh-CN" sz="19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en-US" altLang="zh-CN" sz="19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19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9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19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bSup>
                          <m:r>
                            <a:rPr lang="en-US" altLang="zh-CN" sz="195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𝑵𝑼</m:t>
                          </m:r>
                          <m:r>
                            <a:rPr lang="en-US" altLang="zh-CN" sz="195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  <m:sSup>
                            <m:sSupPr>
                              <m:ctrlPr>
                                <a:rPr lang="en-US" altLang="zh-CN" sz="19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95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p>
                              <m:r>
                                <a:rPr lang="en-US" altLang="zh-CN" sz="19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altLang="zh-CN" sz="195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  <m:sSubSup>
                            <m:sSubSupPr>
                              <m:ctrlPr>
                                <a:rPr lang="en-US" altLang="zh-CN" sz="19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95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zh-CN" sz="19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en-US" altLang="zh-CN" sz="19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sz="19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9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19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bSup>
                        </m:e>
                      </m:d>
                      <m:r>
                        <a:rPr lang="en-US" altLang="zh-CN" sz="195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</m:oMath>
                  </m:oMathPara>
                </a14:m>
                <a:endParaRPr lang="en-US" altLang="zh-CN" sz="1950" dirty="0">
                  <a:solidFill>
                    <a:schemeClr val="bg1"/>
                  </a:solidFill>
                </a:endParaRPr>
              </a:p>
              <a:p>
                <a:endParaRPr lang="en-US" altLang="zh-CN" sz="400" dirty="0">
                  <a:solidFill>
                    <a:schemeClr val="bg1"/>
                  </a:solidFill>
                </a:endParaRPr>
              </a:p>
              <a:p>
                <a:r>
                  <a:rPr lang="en-US" altLang="zh-CN" sz="400" dirty="0">
                    <a:solidFill>
                      <a:schemeClr val="bg1"/>
                    </a:solidFill>
                  </a:rPr>
                  <a:t>       </a:t>
                </a:r>
                <a:r>
                  <a:rPr lang="en-US" altLang="zh-CN" sz="1950" dirty="0">
                    <a:solidFill>
                      <a:schemeClr val="bg1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zh-CN" sz="195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US" altLang="zh-CN" sz="19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9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5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US" altLang="zh-CN" sz="19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9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US" altLang="zh-CN" sz="19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95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US" altLang="zh-CN" sz="19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zh-CN" sz="195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95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r>
                        <a:rPr lang="en-US" altLang="zh-CN" sz="19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9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19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19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195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95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950" b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𝚲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95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zh-CN" sz="195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⊗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95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950" b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𝚲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95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19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altLang="zh-CN" sz="19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19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altLang="zh-CN" sz="19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95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  <m:sup>
                                  <m:r>
                                    <a:rPr lang="en-US" altLang="zh-CN" sz="19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altLang="zh-CN" sz="195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sSubSup>
                                <m:sSubSupPr>
                                  <m:ctrlPr>
                                    <a:rPr lang="en-US" altLang="zh-CN" sz="19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95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zh-CN" sz="19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en-US" altLang="zh-CN" sz="195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  <m:r>
                                <a:rPr lang="en-US" altLang="zh-CN" sz="195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𝑵𝑼</m:t>
                              </m:r>
                            </m:e>
                          </m:d>
                        </m:e>
                        <m:sup>
                          <m:r>
                            <a:rPr lang="en-US" altLang="zh-CN" sz="19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zh-CN" altLang="en-US" sz="19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884" y="3243916"/>
                <a:ext cx="4542999" cy="1288237"/>
              </a:xfrm>
              <a:prstGeom prst="rect">
                <a:avLst/>
              </a:prstGeom>
              <a:blipFill rotWithShape="0">
                <a:blip r:embed="rId6"/>
                <a:stretch>
                  <a:fillRect b="-18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86525"/>
            <a:ext cx="684213" cy="371475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- 30 -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449967" y="4954695"/>
            <a:ext cx="439615" cy="87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84213" y="6330174"/>
            <a:ext cx="8469312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Si Zhang, Hanghang Tong: FINAL: Fast Attributed Network Alignment. KDD 2016: 1345-1354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U. Kang, Hanghang Tong, </a:t>
            </a:r>
            <a:r>
              <a:rPr lang="en-US" sz="1400" dirty="0" err="1">
                <a:solidFill>
                  <a:schemeClr val="bg1"/>
                </a:solidFill>
              </a:rPr>
              <a:t>Jimeng</a:t>
            </a:r>
            <a:r>
              <a:rPr lang="en-US" sz="1400" dirty="0">
                <a:solidFill>
                  <a:schemeClr val="bg1"/>
                </a:solidFill>
              </a:rPr>
              <a:t> Sun: Fast Random Walk Graph Kernel. SDM 2012: 828-838</a:t>
            </a:r>
          </a:p>
        </p:txBody>
      </p:sp>
    </p:spTree>
    <p:extLst>
      <p:ext uri="{BB962C8B-B14F-4D97-AF65-F5344CB8AC3E}">
        <p14:creationId xmlns:p14="http://schemas.microsoft.com/office/powerpoint/2010/main" val="8256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18"/>
    </mc:Choice>
    <mc:Fallback xmlns="">
      <p:transition spd="slow" advTm="57118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-1587"/>
            <a:ext cx="8229600" cy="800100"/>
          </a:xfrm>
          <a:effectLst/>
        </p:spPr>
        <p:txBody>
          <a:bodyPr/>
          <a:lstStyle/>
          <a:p>
            <a:pPr algn="ctr"/>
            <a:r>
              <a:rPr lang="en-US" dirty="0"/>
              <a:t>More on </a:t>
            </a:r>
            <a:r>
              <a:rPr lang="en-US" dirty="0" err="1"/>
              <a:t>NoN</a:t>
            </a:r>
            <a:r>
              <a:rPr lang="en-US" dirty="0"/>
              <a:t> Model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1" y="744723"/>
                <a:ext cx="8915399" cy="4927918"/>
              </a:xfrm>
            </p:spPr>
            <p:txBody>
              <a:bodyPr/>
              <a:lstStyle/>
              <a:p>
                <a:r>
                  <a:rPr lang="en-US" b="1" dirty="0"/>
                  <a:t>Further Speed-up: From O(</a:t>
                </a:r>
                <a:r>
                  <a:rPr lang="en-US" b="1" i="1" dirty="0"/>
                  <a:t>n</a:t>
                </a:r>
                <a:r>
                  <a:rPr lang="en-US" b="1" i="1" baseline="30000" dirty="0"/>
                  <a:t>2</a:t>
                </a:r>
                <a:r>
                  <a:rPr lang="en-US" b="1" dirty="0"/>
                  <a:t>) to O(</a:t>
                </a:r>
                <a:r>
                  <a:rPr lang="en-US" b="1" i="1" dirty="0"/>
                  <a:t>m</a:t>
                </a:r>
                <a:r>
                  <a:rPr lang="en-US" b="1" dirty="0"/>
                  <a:t>)</a:t>
                </a:r>
              </a:p>
              <a:p>
                <a:pPr lvl="1"/>
                <a:r>
                  <a:rPr lang="en-US" b="1" dirty="0"/>
                  <a:t>Key Idea</a:t>
                </a:r>
                <a:r>
                  <a:rPr lang="en-US" dirty="0"/>
                  <a:t>: Indirect representation of </a:t>
                </a:r>
                <a:r>
                  <a:rPr lang="en-US" i="1" dirty="0"/>
                  <a:t>S</a:t>
                </a:r>
              </a:p>
              <a:p>
                <a:pPr lvl="1"/>
                <a:r>
                  <a:rPr lang="en-US" b="1" dirty="0"/>
                  <a:t>Theorem</a:t>
                </a:r>
                <a:r>
                  <a:rPr lang="en-US" dirty="0"/>
                  <a:t>: Low-rank of </a:t>
                </a:r>
                <a:r>
                  <a:rPr lang="en-US" i="1" dirty="0"/>
                  <a:t>A</a:t>
                </a:r>
                <a:r>
                  <a:rPr lang="en-US" i="1" baseline="-25000" dirty="0"/>
                  <a:t>1 </a:t>
                </a:r>
                <a:r>
                  <a:rPr lang="en-US" dirty="0"/>
                  <a:t>and </a:t>
                </a:r>
                <a:r>
                  <a:rPr lang="en-US" i="1" dirty="0"/>
                  <a:t>A</a:t>
                </a:r>
                <a:r>
                  <a:rPr lang="en-US" i="1" baseline="-25000" dirty="0"/>
                  <a:t>2</a:t>
                </a:r>
                <a:r>
                  <a:rPr lang="en-US" dirty="0"/>
                  <a:t> implies low-rank of </a:t>
                </a:r>
                <a:r>
                  <a:rPr lang="en-US" i="1" dirty="0"/>
                  <a:t>S</a:t>
                </a:r>
              </a:p>
              <a:p>
                <a:r>
                  <a:rPr lang="en-US" b="1" dirty="0"/>
                  <a:t>Alignment Quality: Linear Complexity w/o Approximation</a:t>
                </a:r>
              </a:p>
              <a:p>
                <a:pPr lvl="1"/>
                <a:r>
                  <a:rPr lang="en-US" dirty="0"/>
                  <a:t>Multi-level alignment (Perfect Interpolation </a:t>
                </a:r>
                <a:r>
                  <a:rPr lang="en-US" dirty="0" err="1"/>
                  <a:t>Thm</a:t>
                </a:r>
                <a:r>
                  <a:rPr lang="en-US" dirty="0"/>
                  <a:t>.)</a:t>
                </a:r>
              </a:p>
              <a:p>
                <a:pPr lvl="1"/>
                <a:r>
                  <a:rPr lang="en-US" dirty="0"/>
                  <a:t>Implicit </a:t>
                </a:r>
                <a:r>
                  <a:rPr lang="en-US" dirty="0" err="1"/>
                  <a:t>Krylov</a:t>
                </a:r>
                <a:r>
                  <a:rPr lang="en-US" dirty="0"/>
                  <a:t> subspace methods</a:t>
                </a:r>
              </a:p>
              <a:p>
                <a:r>
                  <a:rPr lang="en-US" b="1" dirty="0" err="1"/>
                  <a:t>NoN</a:t>
                </a:r>
                <a:r>
                  <a:rPr lang="en-US" b="1" dirty="0"/>
                  <a:t> Model Update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Sparse &amp; low-rank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dirty="0"/>
                  <a:t>Incrementally update low-rank of </a:t>
                </a:r>
                <a:r>
                  <a:rPr lang="en-US" i="1" dirty="0"/>
                  <a:t>A</a:t>
                </a:r>
                <a:r>
                  <a:rPr lang="en-US" i="1" baseline="-25000" dirty="0"/>
                  <a:t>i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1" y="744723"/>
                <a:ext cx="8915399" cy="4927918"/>
              </a:xfrm>
              <a:blipFill rotWithShape="0">
                <a:blip r:embed="rId3"/>
                <a:stretch>
                  <a:fillRect l="-1094" t="-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86525"/>
            <a:ext cx="684213" cy="371475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- 31 -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761" y="2693190"/>
            <a:ext cx="2596763" cy="1371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56621" y="3761780"/>
            <a:ext cx="2560320" cy="9144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4213" y="6264374"/>
            <a:ext cx="8469312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</a:rPr>
              <a:t>B. Du and H. Tong: FASTEN: Fast Sylvester Equation Solver for Graph Mining. KDD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</a:rPr>
              <a:t>S. Zhang, H. Tong, J. Tang, J. Xu, W. Fan: </a:t>
            </a:r>
            <a:r>
              <a:rPr lang="en-US" sz="800" dirty="0" err="1">
                <a:solidFill>
                  <a:schemeClr val="bg1"/>
                </a:solidFill>
              </a:rPr>
              <a:t>iNEAT</a:t>
            </a:r>
            <a:r>
              <a:rPr lang="en-US" sz="800" dirty="0">
                <a:solidFill>
                  <a:schemeClr val="bg1"/>
                </a:solidFill>
              </a:rPr>
              <a:t>: Incomplete Network Alignment. ICDM 2017: 1189-1194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</a:rPr>
              <a:t>R. Liu, W. Cheng, H. Tong, W. Wang, X. Zhang: Robust Multi-Network Clustering via Joint Cross-Domain Cluster Alignment. ICDM 2015: 291-300 </a:t>
            </a:r>
            <a:r>
              <a:rPr lang="en-US" sz="800" dirty="0">
                <a:solidFill>
                  <a:srgbClr val="FF0000"/>
                </a:solidFill>
              </a:rPr>
              <a:t>[Best of ICDM’15]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</a:rPr>
              <a:t>L. Li, H. Tong, Y. Xiao, W. Fan: Cheetah: Fast Graph Kernel Tracking on Dynamic Graphs. SDM 2015: 280-288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404" y="4435700"/>
            <a:ext cx="2815519" cy="17373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56621" y="3944660"/>
            <a:ext cx="2560320" cy="9144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021" y="4435700"/>
            <a:ext cx="2595473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1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41"/>
    </mc:Choice>
    <mc:Fallback xmlns="">
      <p:transition spd="slow" advTm="6974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981334"/>
            <a:ext cx="8229600" cy="5106988"/>
          </a:xfrm>
        </p:spPr>
        <p:txBody>
          <a:bodyPr/>
          <a:lstStyle/>
          <a:p>
            <a:r>
              <a:rPr lang="en-US" sz="3600" dirty="0"/>
              <a:t>Motivation</a:t>
            </a:r>
          </a:p>
          <a:p>
            <a:r>
              <a:rPr lang="en-US" sz="3600" dirty="0">
                <a:solidFill>
                  <a:schemeClr val="tx1"/>
                </a:solidFill>
              </a:rPr>
              <a:t>Network of Networks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NoN</a:t>
            </a:r>
            <a:r>
              <a:rPr lang="en-US" dirty="0">
                <a:solidFill>
                  <a:schemeClr val="tx1"/>
                </a:solidFill>
              </a:rPr>
              <a:t> Introduction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NoN</a:t>
            </a:r>
            <a:r>
              <a:rPr lang="en-US" dirty="0">
                <a:solidFill>
                  <a:schemeClr val="tx1"/>
                </a:solidFill>
              </a:rPr>
              <a:t> Model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NoN</a:t>
            </a:r>
            <a:r>
              <a:rPr lang="en-US" dirty="0">
                <a:solidFill>
                  <a:schemeClr val="tx1"/>
                </a:solidFill>
              </a:rPr>
              <a:t> Construction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NoN</a:t>
            </a:r>
            <a:r>
              <a:rPr lang="en-US" dirty="0">
                <a:solidFill>
                  <a:srgbClr val="FF0000"/>
                </a:solidFill>
              </a:rPr>
              <a:t> Mining</a:t>
            </a:r>
            <a:endParaRPr lang="en-US" sz="8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00">
                    <a:lumMod val="95000"/>
                    <a:lumOff val="5000"/>
                  </a:srgbClr>
                </a:solidFill>
              </a:rPr>
              <a:t>Network of X: Other Scenarios</a:t>
            </a:r>
          </a:p>
          <a:p>
            <a:r>
              <a:rPr lang="en-US" sz="3600" dirty="0"/>
              <a:t>Vision for the Future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32</a:t>
            </a:fld>
            <a:r>
              <a:rPr lang="en-US"/>
              <a:t> -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46088" y="4396691"/>
            <a:ext cx="747021" cy="4295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83475" y="1210739"/>
            <a:ext cx="313943" cy="251968"/>
            <a:chOff x="3810000" y="3111500"/>
            <a:chExt cx="490537" cy="393700"/>
          </a:xfrm>
        </p:grpSpPr>
        <p:sp>
          <p:nvSpPr>
            <p:cNvPr id="10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910198" y="2682488"/>
            <a:ext cx="313943" cy="251968"/>
            <a:chOff x="3810000" y="3111500"/>
            <a:chExt cx="490537" cy="393700"/>
          </a:xfrm>
        </p:grpSpPr>
        <p:sp>
          <p:nvSpPr>
            <p:cNvPr id="19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919631" y="3305152"/>
            <a:ext cx="313943" cy="251968"/>
            <a:chOff x="3810000" y="3111500"/>
            <a:chExt cx="490537" cy="393700"/>
          </a:xfrm>
        </p:grpSpPr>
        <p:sp>
          <p:nvSpPr>
            <p:cNvPr id="23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916001" y="3888627"/>
            <a:ext cx="313943" cy="251968"/>
            <a:chOff x="3810000" y="3111500"/>
            <a:chExt cx="490537" cy="393700"/>
          </a:xfrm>
        </p:grpSpPr>
        <p:sp>
          <p:nvSpPr>
            <p:cNvPr id="27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15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6"/>
    </mc:Choice>
    <mc:Fallback xmlns="">
      <p:transition spd="slow" advTm="11646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05418" y="1004814"/>
            <a:ext cx="4318230" cy="5327760"/>
          </a:xfrm>
          <a:prstGeom prst="roundRect">
            <a:avLst>
              <a:gd name="adj" fmla="val 3439"/>
            </a:avLst>
          </a:prstGeom>
          <a:solidFill>
            <a:srgbClr val="FF0000"/>
          </a:solidFill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94298" y="997558"/>
            <a:ext cx="4318230" cy="5327760"/>
          </a:xfrm>
          <a:prstGeom prst="roundRect">
            <a:avLst>
              <a:gd name="adj" fmla="val 4210"/>
            </a:avLst>
          </a:prstGeom>
          <a:solidFill>
            <a:srgbClr val="FF9B1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NoN</a:t>
            </a:r>
            <a:r>
              <a:rPr lang="en-US" dirty="0"/>
              <a:t> Mining: Ranking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364" y="1165674"/>
            <a:ext cx="4420514" cy="202270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A1: Given a disease (e.g. </a:t>
            </a:r>
            <a:r>
              <a:rPr lang="en-US" sz="2400" i="1" dirty="0">
                <a:solidFill>
                  <a:schemeClr val="bg1"/>
                </a:solidFill>
              </a:rPr>
              <a:t>P</a:t>
            </a:r>
            <a:r>
              <a:rPr lang="en-US" sz="2400" i="1" baseline="-25000" dirty="0">
                <a:solidFill>
                  <a:schemeClr val="bg1"/>
                </a:solidFill>
              </a:rPr>
              <a:t>1</a:t>
            </a:r>
            <a:r>
              <a:rPr lang="en-US" sz="2400" dirty="0">
                <a:solidFill>
                  <a:schemeClr val="bg1"/>
                </a:solidFill>
              </a:rPr>
              <a:t>), what are the most relevant proteins (blue nodes)?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33</a:t>
            </a:fld>
            <a:r>
              <a:rPr lang="en-US"/>
              <a:t> -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756586" y="1170432"/>
            <a:ext cx="4213248" cy="233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</a:rPr>
              <a:t>A2: Who is most influential, considering both the within- and cross-area influence? </a:t>
            </a:r>
          </a:p>
        </p:txBody>
      </p:sp>
      <p:pic>
        <p:nvPicPr>
          <p:cNvPr id="6" name="Picture 5" descr="Screen Shot 2015-04-15 at 10.3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07" y="2655736"/>
            <a:ext cx="3753443" cy="3474720"/>
          </a:xfrm>
          <a:prstGeom prst="rect">
            <a:avLst/>
          </a:prstGeom>
        </p:spPr>
      </p:pic>
      <p:pic>
        <p:nvPicPr>
          <p:cNvPr id="12" name="Picture 11" descr="Screen Shot 2015-03-11 at 9.22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31" y="2655736"/>
            <a:ext cx="2906004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9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74"/>
    </mc:Choice>
    <mc:Fallback xmlns="">
      <p:transition spd="slow" advTm="45774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34</a:t>
            </a:fld>
            <a:r>
              <a:rPr lang="en-US"/>
              <a:t> -</a:t>
            </a:r>
          </a:p>
        </p:txBody>
      </p:sp>
      <p:graphicFrame>
        <p:nvGraphicFramePr>
          <p:cNvPr id="5" name="Group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12422037"/>
              </p:ext>
            </p:extLst>
          </p:nvPr>
        </p:nvGraphicFramePr>
        <p:xfrm>
          <a:off x="6781800" y="1118444"/>
          <a:ext cx="1905000" cy="3515043"/>
        </p:xfrm>
        <a:graphic>
          <a:graphicData uri="http://schemas.openxmlformats.org/drawingml/2006/table">
            <a:tbl>
              <a:tblPr/>
              <a:tblGrid>
                <a:gridCol w="112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4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6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9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10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11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D6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0.13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D6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D6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0.13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0.22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D6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0.13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0.05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0.05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0.08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0.04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0.03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0.04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381000" y="966044"/>
            <a:ext cx="6191250" cy="3733799"/>
            <a:chOff x="288" y="1335"/>
            <a:chExt cx="3900" cy="2352"/>
          </a:xfrm>
        </p:grpSpPr>
        <p:sp>
          <p:nvSpPr>
            <p:cNvPr id="7" name="Oval 15"/>
            <p:cNvSpPr>
              <a:spLocks noChangeArrowheads="1"/>
            </p:cNvSpPr>
            <p:nvPr/>
          </p:nvSpPr>
          <p:spPr bwMode="auto">
            <a:xfrm>
              <a:off x="480" y="2160"/>
              <a:ext cx="288" cy="240"/>
            </a:xfrm>
            <a:prstGeom prst="ellipse">
              <a:avLst/>
            </a:prstGeom>
            <a:solidFill>
              <a:srgbClr val="D6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1</a:t>
              </a:r>
            </a:p>
          </p:txBody>
        </p:sp>
        <p:sp>
          <p:nvSpPr>
            <p:cNvPr id="8" name="Oval 16"/>
            <p:cNvSpPr>
              <a:spLocks noChangeArrowheads="1"/>
            </p:cNvSpPr>
            <p:nvPr/>
          </p:nvSpPr>
          <p:spPr bwMode="auto">
            <a:xfrm>
              <a:off x="816" y="2592"/>
              <a:ext cx="288" cy="24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9" name="Oval 17"/>
            <p:cNvSpPr>
              <a:spLocks noChangeArrowheads="1"/>
            </p:cNvSpPr>
            <p:nvPr/>
          </p:nvSpPr>
          <p:spPr bwMode="auto">
            <a:xfrm>
              <a:off x="1296" y="2304"/>
              <a:ext cx="288" cy="240"/>
            </a:xfrm>
            <a:prstGeom prst="ellipse">
              <a:avLst/>
            </a:prstGeom>
            <a:solidFill>
              <a:srgbClr val="D6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3</a:t>
              </a:r>
            </a:p>
          </p:txBody>
        </p:sp>
        <p:sp>
          <p:nvSpPr>
            <p:cNvPr id="10" name="Oval 18"/>
            <p:cNvSpPr>
              <a:spLocks noChangeArrowheads="1"/>
            </p:cNvSpPr>
            <p:nvPr/>
          </p:nvSpPr>
          <p:spPr bwMode="auto">
            <a:xfrm>
              <a:off x="960" y="1920"/>
              <a:ext cx="288" cy="240"/>
            </a:xfrm>
            <a:prstGeom prst="ellipse">
              <a:avLst/>
            </a:prstGeom>
            <a:solidFill>
              <a:srgbClr val="FE5144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2</a:t>
              </a:r>
            </a:p>
          </p:txBody>
        </p:sp>
        <p:sp>
          <p:nvSpPr>
            <p:cNvPr id="11" name="Oval 19"/>
            <p:cNvSpPr>
              <a:spLocks noChangeArrowheads="1"/>
            </p:cNvSpPr>
            <p:nvPr/>
          </p:nvSpPr>
          <p:spPr bwMode="auto">
            <a:xfrm>
              <a:off x="1488" y="2976"/>
              <a:ext cx="288" cy="240"/>
            </a:xfrm>
            <a:prstGeom prst="ellipse">
              <a:avLst/>
            </a:prstGeom>
            <a:solidFill>
              <a:srgbClr val="D6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5</a:t>
              </a:r>
            </a:p>
          </p:txBody>
        </p:sp>
        <p:sp>
          <p:nvSpPr>
            <p:cNvPr id="12" name="Oval 20"/>
            <p:cNvSpPr>
              <a:spLocks noChangeArrowheads="1"/>
            </p:cNvSpPr>
            <p:nvPr/>
          </p:nvSpPr>
          <p:spPr bwMode="auto">
            <a:xfrm>
              <a:off x="2112" y="2880"/>
              <a:ext cx="288" cy="240"/>
            </a:xfrm>
            <a:prstGeom prst="ellipse">
              <a:avLst/>
            </a:prstGeom>
            <a:solidFill>
              <a:srgbClr val="FDD4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6</a:t>
              </a:r>
            </a:p>
          </p:txBody>
        </p:sp>
        <p:sp>
          <p:nvSpPr>
            <p:cNvPr id="13" name="Oval 21"/>
            <p:cNvSpPr>
              <a:spLocks noChangeArrowheads="1"/>
            </p:cNvSpPr>
            <p:nvPr/>
          </p:nvSpPr>
          <p:spPr bwMode="auto">
            <a:xfrm>
              <a:off x="1968" y="3360"/>
              <a:ext cx="288" cy="240"/>
            </a:xfrm>
            <a:prstGeom prst="ellipse">
              <a:avLst/>
            </a:prstGeom>
            <a:solidFill>
              <a:srgbClr val="FDD4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7</a:t>
              </a:r>
            </a:p>
          </p:txBody>
        </p:sp>
        <p:sp>
          <p:nvSpPr>
            <p:cNvPr id="14" name="Oval 22"/>
            <p:cNvSpPr>
              <a:spLocks noChangeArrowheads="1"/>
            </p:cNvSpPr>
            <p:nvPr/>
          </p:nvSpPr>
          <p:spPr bwMode="auto">
            <a:xfrm>
              <a:off x="2304" y="1632"/>
              <a:ext cx="288" cy="240"/>
            </a:xfrm>
            <a:prstGeom prst="ellipse">
              <a:avLst/>
            </a:prstGeom>
            <a:solidFill>
              <a:srgbClr val="FEEFE8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9</a:t>
              </a:r>
            </a:p>
          </p:txBody>
        </p:sp>
        <p:sp>
          <p:nvSpPr>
            <p:cNvPr id="15" name="Oval 23"/>
            <p:cNvSpPr>
              <a:spLocks noChangeArrowheads="1"/>
            </p:cNvSpPr>
            <p:nvPr/>
          </p:nvSpPr>
          <p:spPr bwMode="auto">
            <a:xfrm>
              <a:off x="2976" y="1536"/>
              <a:ext cx="288" cy="240"/>
            </a:xfrm>
            <a:prstGeom prst="ellipse">
              <a:avLst/>
            </a:prstGeom>
            <a:solidFill>
              <a:srgbClr val="FEEFE8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10</a:t>
              </a:r>
            </a:p>
          </p:txBody>
        </p:sp>
        <p:sp>
          <p:nvSpPr>
            <p:cNvPr id="16" name="Oval 24"/>
            <p:cNvSpPr>
              <a:spLocks noChangeArrowheads="1"/>
            </p:cNvSpPr>
            <p:nvPr/>
          </p:nvSpPr>
          <p:spPr bwMode="auto">
            <a:xfrm>
              <a:off x="2352" y="2112"/>
              <a:ext cx="288" cy="240"/>
            </a:xfrm>
            <a:prstGeom prst="ellipse">
              <a:avLst/>
            </a:prstGeom>
            <a:solidFill>
              <a:srgbClr val="FE989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8</a:t>
              </a:r>
            </a:p>
          </p:txBody>
        </p:sp>
        <p:sp>
          <p:nvSpPr>
            <p:cNvPr id="17" name="Oval 25"/>
            <p:cNvSpPr>
              <a:spLocks noChangeArrowheads="1"/>
            </p:cNvSpPr>
            <p:nvPr/>
          </p:nvSpPr>
          <p:spPr bwMode="auto">
            <a:xfrm>
              <a:off x="2976" y="2256"/>
              <a:ext cx="288" cy="240"/>
            </a:xfrm>
            <a:prstGeom prst="ellipse">
              <a:avLst/>
            </a:prstGeom>
            <a:solidFill>
              <a:srgbClr val="FEEFE8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1</a:t>
              </a:r>
              <a:r>
                <a:rPr lang="en-US" altLang="zh-CN"/>
                <a:t>1</a:t>
              </a:r>
            </a:p>
          </p:txBody>
        </p:sp>
        <p:sp>
          <p:nvSpPr>
            <p:cNvPr id="18" name="Oval 26"/>
            <p:cNvSpPr>
              <a:spLocks noChangeArrowheads="1"/>
            </p:cNvSpPr>
            <p:nvPr/>
          </p:nvSpPr>
          <p:spPr bwMode="auto">
            <a:xfrm>
              <a:off x="3600" y="1824"/>
              <a:ext cx="288" cy="240"/>
            </a:xfrm>
            <a:prstGeom prst="ellipse">
              <a:avLst/>
            </a:prstGeom>
            <a:solidFill>
              <a:srgbClr val="FEEFE8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1</a:t>
              </a:r>
              <a:r>
                <a:rPr lang="en-US" altLang="zh-CN"/>
                <a:t>2</a:t>
              </a:r>
            </a:p>
          </p:txBody>
        </p:sp>
        <p:sp>
          <p:nvSpPr>
            <p:cNvPr id="19" name="Line 27"/>
            <p:cNvSpPr>
              <a:spLocks noChangeShapeType="1"/>
            </p:cNvSpPr>
            <p:nvPr/>
          </p:nvSpPr>
          <p:spPr bwMode="auto">
            <a:xfrm>
              <a:off x="624" y="2400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768" y="2256"/>
              <a:ext cx="52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 flipV="1">
              <a:off x="672" y="2064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0"/>
            <p:cNvSpPr>
              <a:spLocks noChangeShapeType="1"/>
            </p:cNvSpPr>
            <p:nvPr/>
          </p:nvSpPr>
          <p:spPr bwMode="auto">
            <a:xfrm>
              <a:off x="1248" y="2064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1"/>
            <p:cNvSpPr>
              <a:spLocks noChangeShapeType="1"/>
            </p:cNvSpPr>
            <p:nvPr/>
          </p:nvSpPr>
          <p:spPr bwMode="auto">
            <a:xfrm flipV="1">
              <a:off x="1104" y="2544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2"/>
            <p:cNvSpPr>
              <a:spLocks noChangeShapeType="1"/>
            </p:cNvSpPr>
            <p:nvPr/>
          </p:nvSpPr>
          <p:spPr bwMode="auto">
            <a:xfrm>
              <a:off x="1056" y="2784"/>
              <a:ext cx="48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33"/>
            <p:cNvSpPr>
              <a:spLocks noChangeShapeType="1"/>
            </p:cNvSpPr>
            <p:nvPr/>
          </p:nvSpPr>
          <p:spPr bwMode="auto">
            <a:xfrm flipV="1">
              <a:off x="1776" y="2976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34"/>
            <p:cNvSpPr>
              <a:spLocks noChangeShapeType="1"/>
            </p:cNvSpPr>
            <p:nvPr/>
          </p:nvSpPr>
          <p:spPr bwMode="auto">
            <a:xfrm>
              <a:off x="1728" y="3216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35"/>
            <p:cNvSpPr>
              <a:spLocks noChangeShapeType="1"/>
            </p:cNvSpPr>
            <p:nvPr/>
          </p:nvSpPr>
          <p:spPr bwMode="auto">
            <a:xfrm flipH="1">
              <a:off x="2160" y="3120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6"/>
            <p:cNvSpPr>
              <a:spLocks noChangeShapeType="1"/>
            </p:cNvSpPr>
            <p:nvPr/>
          </p:nvSpPr>
          <p:spPr bwMode="auto">
            <a:xfrm>
              <a:off x="2640" y="2304"/>
              <a:ext cx="33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37"/>
            <p:cNvSpPr>
              <a:spLocks noChangeShapeType="1"/>
            </p:cNvSpPr>
            <p:nvPr/>
          </p:nvSpPr>
          <p:spPr bwMode="auto">
            <a:xfrm flipV="1">
              <a:off x="3264" y="2064"/>
              <a:ext cx="3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8"/>
            <p:cNvSpPr>
              <a:spLocks noChangeShapeType="1"/>
            </p:cNvSpPr>
            <p:nvPr/>
          </p:nvSpPr>
          <p:spPr bwMode="auto">
            <a:xfrm>
              <a:off x="3264" y="1680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9"/>
            <p:cNvSpPr>
              <a:spLocks noChangeShapeType="1"/>
            </p:cNvSpPr>
            <p:nvPr/>
          </p:nvSpPr>
          <p:spPr bwMode="auto">
            <a:xfrm flipV="1">
              <a:off x="2592" y="1632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40"/>
            <p:cNvSpPr>
              <a:spLocks noChangeShapeType="1"/>
            </p:cNvSpPr>
            <p:nvPr/>
          </p:nvSpPr>
          <p:spPr bwMode="auto">
            <a:xfrm>
              <a:off x="2448" y="187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41"/>
            <p:cNvSpPr>
              <a:spLocks noChangeShapeType="1"/>
            </p:cNvSpPr>
            <p:nvPr/>
          </p:nvSpPr>
          <p:spPr bwMode="auto">
            <a:xfrm>
              <a:off x="3120" y="1776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42"/>
            <p:cNvSpPr>
              <a:spLocks noChangeShapeType="1"/>
            </p:cNvSpPr>
            <p:nvPr/>
          </p:nvSpPr>
          <p:spPr bwMode="auto">
            <a:xfrm>
              <a:off x="1248" y="2016"/>
              <a:ext cx="110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43"/>
            <p:cNvSpPr>
              <a:spLocks noChangeShapeType="1"/>
            </p:cNvSpPr>
            <p:nvPr/>
          </p:nvSpPr>
          <p:spPr bwMode="auto">
            <a:xfrm flipV="1">
              <a:off x="1632" y="2352"/>
              <a:ext cx="76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 Box 44"/>
            <p:cNvSpPr txBox="1">
              <a:spLocks noChangeArrowheads="1"/>
            </p:cNvSpPr>
            <p:nvPr/>
          </p:nvSpPr>
          <p:spPr bwMode="auto">
            <a:xfrm>
              <a:off x="288" y="1977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0.13</a:t>
              </a:r>
            </a:p>
          </p:txBody>
        </p:sp>
        <p:sp>
          <p:nvSpPr>
            <p:cNvPr id="37" name="Text Box 45"/>
            <p:cNvSpPr txBox="1">
              <a:spLocks noChangeArrowheads="1"/>
            </p:cNvSpPr>
            <p:nvPr/>
          </p:nvSpPr>
          <p:spPr bwMode="auto">
            <a:xfrm>
              <a:off x="902" y="1703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</a:t>
              </a:r>
              <a:r>
                <a:rPr lang="en-US" altLang="zh-CN"/>
                <a:t>10</a:t>
              </a:r>
              <a:endParaRPr lang="en-US">
                <a:ea typeface="宋体" pitchFamily="2" charset="-122"/>
              </a:endParaRPr>
            </a:p>
          </p:txBody>
        </p:sp>
        <p:sp>
          <p:nvSpPr>
            <p:cNvPr id="38" name="Text Box 46"/>
            <p:cNvSpPr txBox="1">
              <a:spLocks noChangeArrowheads="1"/>
            </p:cNvSpPr>
            <p:nvPr/>
          </p:nvSpPr>
          <p:spPr bwMode="auto">
            <a:xfrm>
              <a:off x="1524" y="2217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0.13</a:t>
              </a:r>
            </a:p>
          </p:txBody>
        </p:sp>
        <p:sp>
          <p:nvSpPr>
            <p:cNvPr id="39" name="Text Box 47"/>
            <p:cNvSpPr txBox="1">
              <a:spLocks noChangeArrowheads="1"/>
            </p:cNvSpPr>
            <p:nvPr/>
          </p:nvSpPr>
          <p:spPr bwMode="auto">
            <a:xfrm>
              <a:off x="1152" y="3072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0.13</a:t>
              </a:r>
            </a:p>
          </p:txBody>
        </p:sp>
        <p:sp>
          <p:nvSpPr>
            <p:cNvPr id="40" name="Text Box 48"/>
            <p:cNvSpPr txBox="1">
              <a:spLocks noChangeArrowheads="1"/>
            </p:cNvSpPr>
            <p:nvPr/>
          </p:nvSpPr>
          <p:spPr bwMode="auto">
            <a:xfrm>
              <a:off x="2352" y="2784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</a:t>
              </a:r>
              <a:r>
                <a:rPr lang="en-US" altLang="zh-CN"/>
                <a:t>05</a:t>
              </a:r>
            </a:p>
          </p:txBody>
        </p:sp>
        <p:sp>
          <p:nvSpPr>
            <p:cNvPr id="41" name="Text Box 49"/>
            <p:cNvSpPr txBox="1">
              <a:spLocks noChangeArrowheads="1"/>
            </p:cNvSpPr>
            <p:nvPr/>
          </p:nvSpPr>
          <p:spPr bwMode="auto">
            <a:xfrm>
              <a:off x="2208" y="3456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</a:t>
              </a:r>
              <a:r>
                <a:rPr lang="en-US" altLang="zh-CN"/>
                <a:t>05</a:t>
              </a:r>
            </a:p>
          </p:txBody>
        </p:sp>
        <p:sp>
          <p:nvSpPr>
            <p:cNvPr id="42" name="Text Box 50"/>
            <p:cNvSpPr txBox="1">
              <a:spLocks noChangeArrowheads="1"/>
            </p:cNvSpPr>
            <p:nvPr/>
          </p:nvSpPr>
          <p:spPr bwMode="auto">
            <a:xfrm>
              <a:off x="2496" y="1968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</a:t>
              </a:r>
              <a:r>
                <a:rPr lang="en-US" altLang="zh-CN"/>
                <a:t>08</a:t>
              </a:r>
            </a:p>
          </p:txBody>
        </p:sp>
        <p:sp>
          <p:nvSpPr>
            <p:cNvPr id="43" name="Text Box 51"/>
            <p:cNvSpPr txBox="1">
              <a:spLocks noChangeArrowheads="1"/>
            </p:cNvSpPr>
            <p:nvPr/>
          </p:nvSpPr>
          <p:spPr bwMode="auto">
            <a:xfrm>
              <a:off x="2304" y="1440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</a:t>
              </a:r>
              <a:r>
                <a:rPr lang="en-US" altLang="zh-CN"/>
                <a:t>04</a:t>
              </a:r>
            </a:p>
          </p:txBody>
        </p:sp>
        <p:sp>
          <p:nvSpPr>
            <p:cNvPr id="44" name="Text Box 52"/>
            <p:cNvSpPr txBox="1">
              <a:spLocks noChangeArrowheads="1"/>
            </p:cNvSpPr>
            <p:nvPr/>
          </p:nvSpPr>
          <p:spPr bwMode="auto">
            <a:xfrm>
              <a:off x="3792" y="1968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</a:t>
              </a:r>
              <a:r>
                <a:rPr lang="en-US" altLang="zh-CN"/>
                <a:t>02</a:t>
              </a:r>
            </a:p>
          </p:txBody>
        </p:sp>
        <p:sp>
          <p:nvSpPr>
            <p:cNvPr id="45" name="Text Box 53"/>
            <p:cNvSpPr txBox="1">
              <a:spLocks noChangeArrowheads="1"/>
            </p:cNvSpPr>
            <p:nvPr/>
          </p:nvSpPr>
          <p:spPr bwMode="auto">
            <a:xfrm>
              <a:off x="3216" y="2352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</a:t>
              </a:r>
              <a:r>
                <a:rPr lang="en-US" altLang="zh-CN"/>
                <a:t>04</a:t>
              </a:r>
            </a:p>
          </p:txBody>
        </p:sp>
        <p:sp>
          <p:nvSpPr>
            <p:cNvPr id="46" name="Text Box 54"/>
            <p:cNvSpPr txBox="1">
              <a:spLocks noChangeArrowheads="1"/>
            </p:cNvSpPr>
            <p:nvPr/>
          </p:nvSpPr>
          <p:spPr bwMode="auto">
            <a:xfrm>
              <a:off x="3024" y="1335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0.</a:t>
              </a:r>
              <a:r>
                <a:rPr lang="en-US" altLang="zh-CN" dirty="0"/>
                <a:t>03</a:t>
              </a:r>
            </a:p>
          </p:txBody>
        </p:sp>
      </p:grpSp>
      <p:sp>
        <p:nvSpPr>
          <p:cNvPr id="47" name="Text Box 55"/>
          <p:cNvSpPr txBox="1">
            <a:spLocks noChangeArrowheads="1"/>
          </p:cNvSpPr>
          <p:nvPr/>
        </p:nvSpPr>
        <p:spPr bwMode="auto">
          <a:xfrm>
            <a:off x="6629400" y="4604805"/>
            <a:ext cx="26590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Ranking vector </a:t>
            </a:r>
          </a:p>
        </p:txBody>
      </p:sp>
      <p:sp>
        <p:nvSpPr>
          <p:cNvPr id="49" name="Text Box 57"/>
          <p:cNvSpPr txBox="1">
            <a:spLocks noChangeArrowheads="1"/>
          </p:cNvSpPr>
          <p:nvPr/>
        </p:nvSpPr>
        <p:spPr bwMode="auto">
          <a:xfrm>
            <a:off x="218505" y="4650825"/>
            <a:ext cx="614327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000" b="1" dirty="0"/>
              <a:t>Assumption</a:t>
            </a:r>
            <a:r>
              <a:rPr lang="en-US" sz="2000" dirty="0"/>
              <a:t>: </a:t>
            </a:r>
            <a:r>
              <a:rPr lang="en-US" sz="2000" dirty="0" err="1"/>
              <a:t>Homophily</a:t>
            </a:r>
            <a:r>
              <a:rPr lang="en-US" sz="2000" dirty="0"/>
              <a:t> (Guilt-by-association)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b="1" dirty="0"/>
              <a:t>Example</a:t>
            </a:r>
            <a:r>
              <a:rPr lang="en-US" sz="2000" dirty="0"/>
              <a:t>: Two researchers are close if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/>
              <a:t>sharing many common co-authors,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/>
              <a:t>working on similar topics, and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/>
              <a:t>publishing at same venue(s).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280221" y="5091147"/>
            <a:ext cx="667805" cy="240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8" descr="r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5230923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311347" y="5100904"/>
            <a:ext cx="904298" cy="269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84212" y="6318721"/>
            <a:ext cx="8459787" cy="53860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H. Tong, C. </a:t>
            </a:r>
            <a:r>
              <a:rPr lang="en-US" sz="1500" dirty="0" err="1">
                <a:solidFill>
                  <a:schemeClr val="bg1"/>
                </a:solidFill>
              </a:rPr>
              <a:t>Faloutsos</a:t>
            </a:r>
            <a:r>
              <a:rPr lang="en-US" sz="1500" dirty="0">
                <a:solidFill>
                  <a:schemeClr val="bg1"/>
                </a:solidFill>
              </a:rPr>
              <a:t>, J.-Y. Pan: Fast Random Walk with Restart and Its Applications. ICDM 2006</a:t>
            </a:r>
          </a:p>
          <a:p>
            <a:endParaRPr lang="en-US" sz="300" dirty="0">
              <a:solidFill>
                <a:srgbClr val="FF0000"/>
              </a:solidFill>
            </a:endParaRPr>
          </a:p>
          <a:p>
            <a:r>
              <a:rPr lang="en-US" sz="1100" dirty="0">
                <a:solidFill>
                  <a:srgbClr val="FF0000"/>
                </a:solidFill>
              </a:rPr>
              <a:t>[best paper ICDM 2006, 10-Year Highest Impact Paper Award ICDM 2015]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183336" y="112713"/>
            <a:ext cx="8960664" cy="800100"/>
          </a:xfrm>
        </p:spPr>
        <p:txBody>
          <a:bodyPr/>
          <a:lstStyle/>
          <a:p>
            <a:r>
              <a:rPr lang="en-US" sz="3200" dirty="0"/>
              <a:t>Ranking on Single Network: Intuition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572777" y="-3735"/>
            <a:ext cx="1571223" cy="3514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57" name="Right Arrow 56"/>
          <p:cNvSpPr/>
          <p:nvPr/>
        </p:nvSpPr>
        <p:spPr>
          <a:xfrm rot="19345895">
            <a:off x="866894" y="3304414"/>
            <a:ext cx="401425" cy="3048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577607" y="362468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Query</a:t>
            </a:r>
          </a:p>
        </p:txBody>
      </p:sp>
    </p:spTree>
    <p:extLst>
      <p:ext uri="{BB962C8B-B14F-4D97-AF65-F5344CB8AC3E}">
        <p14:creationId xmlns:p14="http://schemas.microsoft.com/office/powerpoint/2010/main" val="127699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15"/>
    </mc:Choice>
    <mc:Fallback xmlns="">
      <p:transition spd="slow" advTm="4001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35</a:t>
            </a:fld>
            <a:r>
              <a:rPr lang="en-US"/>
              <a:t> -</a:t>
            </a:r>
          </a:p>
        </p:txBody>
      </p:sp>
      <p:graphicFrame>
        <p:nvGraphicFramePr>
          <p:cNvPr id="5" name="Group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382696293"/>
              </p:ext>
            </p:extLst>
          </p:nvPr>
        </p:nvGraphicFramePr>
        <p:xfrm>
          <a:off x="6781800" y="1118444"/>
          <a:ext cx="1905000" cy="3515043"/>
        </p:xfrm>
        <a:graphic>
          <a:graphicData uri="http://schemas.openxmlformats.org/drawingml/2006/table">
            <a:tbl>
              <a:tblPr/>
              <a:tblGrid>
                <a:gridCol w="112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4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6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8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9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10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11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Node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D6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0.13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D6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D6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0.13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0.22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D6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0.13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0.05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0.05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0.08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0.04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0.03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0.04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381000" y="966044"/>
            <a:ext cx="6191250" cy="3733799"/>
            <a:chOff x="288" y="1335"/>
            <a:chExt cx="3900" cy="2352"/>
          </a:xfrm>
        </p:grpSpPr>
        <p:sp>
          <p:nvSpPr>
            <p:cNvPr id="7" name="Oval 15"/>
            <p:cNvSpPr>
              <a:spLocks noChangeArrowheads="1"/>
            </p:cNvSpPr>
            <p:nvPr/>
          </p:nvSpPr>
          <p:spPr bwMode="auto">
            <a:xfrm>
              <a:off x="480" y="2160"/>
              <a:ext cx="288" cy="240"/>
            </a:xfrm>
            <a:prstGeom prst="ellipse">
              <a:avLst/>
            </a:prstGeom>
            <a:solidFill>
              <a:srgbClr val="D6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1</a:t>
              </a:r>
            </a:p>
          </p:txBody>
        </p:sp>
        <p:sp>
          <p:nvSpPr>
            <p:cNvPr id="8" name="Oval 16"/>
            <p:cNvSpPr>
              <a:spLocks noChangeArrowheads="1"/>
            </p:cNvSpPr>
            <p:nvPr/>
          </p:nvSpPr>
          <p:spPr bwMode="auto">
            <a:xfrm>
              <a:off x="816" y="2592"/>
              <a:ext cx="288" cy="24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9" name="Oval 17"/>
            <p:cNvSpPr>
              <a:spLocks noChangeArrowheads="1"/>
            </p:cNvSpPr>
            <p:nvPr/>
          </p:nvSpPr>
          <p:spPr bwMode="auto">
            <a:xfrm>
              <a:off x="1296" y="2304"/>
              <a:ext cx="288" cy="240"/>
            </a:xfrm>
            <a:prstGeom prst="ellipse">
              <a:avLst/>
            </a:prstGeom>
            <a:solidFill>
              <a:srgbClr val="D6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3</a:t>
              </a:r>
            </a:p>
          </p:txBody>
        </p:sp>
        <p:sp>
          <p:nvSpPr>
            <p:cNvPr id="10" name="Oval 18"/>
            <p:cNvSpPr>
              <a:spLocks noChangeArrowheads="1"/>
            </p:cNvSpPr>
            <p:nvPr/>
          </p:nvSpPr>
          <p:spPr bwMode="auto">
            <a:xfrm>
              <a:off x="960" y="1920"/>
              <a:ext cx="288" cy="240"/>
            </a:xfrm>
            <a:prstGeom prst="ellipse">
              <a:avLst/>
            </a:prstGeom>
            <a:solidFill>
              <a:srgbClr val="FE5144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2</a:t>
              </a:r>
            </a:p>
          </p:txBody>
        </p:sp>
        <p:sp>
          <p:nvSpPr>
            <p:cNvPr id="11" name="Oval 19"/>
            <p:cNvSpPr>
              <a:spLocks noChangeArrowheads="1"/>
            </p:cNvSpPr>
            <p:nvPr/>
          </p:nvSpPr>
          <p:spPr bwMode="auto">
            <a:xfrm>
              <a:off x="1488" y="2976"/>
              <a:ext cx="288" cy="240"/>
            </a:xfrm>
            <a:prstGeom prst="ellipse">
              <a:avLst/>
            </a:prstGeom>
            <a:solidFill>
              <a:srgbClr val="D6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5</a:t>
              </a:r>
            </a:p>
          </p:txBody>
        </p:sp>
        <p:sp>
          <p:nvSpPr>
            <p:cNvPr id="12" name="Oval 20"/>
            <p:cNvSpPr>
              <a:spLocks noChangeArrowheads="1"/>
            </p:cNvSpPr>
            <p:nvPr/>
          </p:nvSpPr>
          <p:spPr bwMode="auto">
            <a:xfrm>
              <a:off x="2112" y="2880"/>
              <a:ext cx="288" cy="240"/>
            </a:xfrm>
            <a:prstGeom prst="ellipse">
              <a:avLst/>
            </a:prstGeom>
            <a:solidFill>
              <a:srgbClr val="FDD4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6</a:t>
              </a:r>
            </a:p>
          </p:txBody>
        </p:sp>
        <p:sp>
          <p:nvSpPr>
            <p:cNvPr id="13" name="Oval 21"/>
            <p:cNvSpPr>
              <a:spLocks noChangeArrowheads="1"/>
            </p:cNvSpPr>
            <p:nvPr/>
          </p:nvSpPr>
          <p:spPr bwMode="auto">
            <a:xfrm>
              <a:off x="1968" y="3360"/>
              <a:ext cx="288" cy="240"/>
            </a:xfrm>
            <a:prstGeom prst="ellipse">
              <a:avLst/>
            </a:prstGeom>
            <a:solidFill>
              <a:srgbClr val="FDD4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7</a:t>
              </a:r>
            </a:p>
          </p:txBody>
        </p:sp>
        <p:sp>
          <p:nvSpPr>
            <p:cNvPr id="14" name="Oval 22"/>
            <p:cNvSpPr>
              <a:spLocks noChangeArrowheads="1"/>
            </p:cNvSpPr>
            <p:nvPr/>
          </p:nvSpPr>
          <p:spPr bwMode="auto">
            <a:xfrm>
              <a:off x="2304" y="1632"/>
              <a:ext cx="288" cy="240"/>
            </a:xfrm>
            <a:prstGeom prst="ellipse">
              <a:avLst/>
            </a:prstGeom>
            <a:solidFill>
              <a:srgbClr val="FEEFE8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9</a:t>
              </a:r>
            </a:p>
          </p:txBody>
        </p:sp>
        <p:sp>
          <p:nvSpPr>
            <p:cNvPr id="15" name="Oval 23"/>
            <p:cNvSpPr>
              <a:spLocks noChangeArrowheads="1"/>
            </p:cNvSpPr>
            <p:nvPr/>
          </p:nvSpPr>
          <p:spPr bwMode="auto">
            <a:xfrm>
              <a:off x="2976" y="1536"/>
              <a:ext cx="288" cy="240"/>
            </a:xfrm>
            <a:prstGeom prst="ellipse">
              <a:avLst/>
            </a:prstGeom>
            <a:solidFill>
              <a:srgbClr val="FEEFE8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10</a:t>
              </a:r>
            </a:p>
          </p:txBody>
        </p:sp>
        <p:sp>
          <p:nvSpPr>
            <p:cNvPr id="16" name="Oval 24"/>
            <p:cNvSpPr>
              <a:spLocks noChangeArrowheads="1"/>
            </p:cNvSpPr>
            <p:nvPr/>
          </p:nvSpPr>
          <p:spPr bwMode="auto">
            <a:xfrm>
              <a:off x="2352" y="2112"/>
              <a:ext cx="288" cy="240"/>
            </a:xfrm>
            <a:prstGeom prst="ellipse">
              <a:avLst/>
            </a:prstGeom>
            <a:solidFill>
              <a:srgbClr val="FE989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8</a:t>
              </a:r>
            </a:p>
          </p:txBody>
        </p:sp>
        <p:sp>
          <p:nvSpPr>
            <p:cNvPr id="17" name="Oval 25"/>
            <p:cNvSpPr>
              <a:spLocks noChangeArrowheads="1"/>
            </p:cNvSpPr>
            <p:nvPr/>
          </p:nvSpPr>
          <p:spPr bwMode="auto">
            <a:xfrm>
              <a:off x="2976" y="2256"/>
              <a:ext cx="288" cy="240"/>
            </a:xfrm>
            <a:prstGeom prst="ellipse">
              <a:avLst/>
            </a:prstGeom>
            <a:solidFill>
              <a:srgbClr val="FEEFE8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1</a:t>
              </a:r>
              <a:r>
                <a:rPr lang="en-US" altLang="zh-CN"/>
                <a:t>1</a:t>
              </a:r>
            </a:p>
          </p:txBody>
        </p:sp>
        <p:sp>
          <p:nvSpPr>
            <p:cNvPr id="18" name="Oval 26"/>
            <p:cNvSpPr>
              <a:spLocks noChangeArrowheads="1"/>
            </p:cNvSpPr>
            <p:nvPr/>
          </p:nvSpPr>
          <p:spPr bwMode="auto">
            <a:xfrm>
              <a:off x="3600" y="1824"/>
              <a:ext cx="288" cy="240"/>
            </a:xfrm>
            <a:prstGeom prst="ellipse">
              <a:avLst/>
            </a:prstGeom>
            <a:solidFill>
              <a:srgbClr val="FEEFE8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/>
                <a:t>1</a:t>
              </a:r>
              <a:r>
                <a:rPr lang="en-US" altLang="zh-CN"/>
                <a:t>2</a:t>
              </a:r>
            </a:p>
          </p:txBody>
        </p:sp>
        <p:sp>
          <p:nvSpPr>
            <p:cNvPr id="19" name="Line 27"/>
            <p:cNvSpPr>
              <a:spLocks noChangeShapeType="1"/>
            </p:cNvSpPr>
            <p:nvPr/>
          </p:nvSpPr>
          <p:spPr bwMode="auto">
            <a:xfrm>
              <a:off x="624" y="2400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768" y="2256"/>
              <a:ext cx="52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 flipV="1">
              <a:off x="672" y="2064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0"/>
            <p:cNvSpPr>
              <a:spLocks noChangeShapeType="1"/>
            </p:cNvSpPr>
            <p:nvPr/>
          </p:nvSpPr>
          <p:spPr bwMode="auto">
            <a:xfrm>
              <a:off x="1248" y="2064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1"/>
            <p:cNvSpPr>
              <a:spLocks noChangeShapeType="1"/>
            </p:cNvSpPr>
            <p:nvPr/>
          </p:nvSpPr>
          <p:spPr bwMode="auto">
            <a:xfrm flipV="1">
              <a:off x="1104" y="2544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2"/>
            <p:cNvSpPr>
              <a:spLocks noChangeShapeType="1"/>
            </p:cNvSpPr>
            <p:nvPr/>
          </p:nvSpPr>
          <p:spPr bwMode="auto">
            <a:xfrm>
              <a:off x="1056" y="2784"/>
              <a:ext cx="48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33"/>
            <p:cNvSpPr>
              <a:spLocks noChangeShapeType="1"/>
            </p:cNvSpPr>
            <p:nvPr/>
          </p:nvSpPr>
          <p:spPr bwMode="auto">
            <a:xfrm flipV="1">
              <a:off x="1776" y="2976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34"/>
            <p:cNvSpPr>
              <a:spLocks noChangeShapeType="1"/>
            </p:cNvSpPr>
            <p:nvPr/>
          </p:nvSpPr>
          <p:spPr bwMode="auto">
            <a:xfrm>
              <a:off x="1728" y="3216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35"/>
            <p:cNvSpPr>
              <a:spLocks noChangeShapeType="1"/>
            </p:cNvSpPr>
            <p:nvPr/>
          </p:nvSpPr>
          <p:spPr bwMode="auto">
            <a:xfrm flipH="1">
              <a:off x="2160" y="3120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6"/>
            <p:cNvSpPr>
              <a:spLocks noChangeShapeType="1"/>
            </p:cNvSpPr>
            <p:nvPr/>
          </p:nvSpPr>
          <p:spPr bwMode="auto">
            <a:xfrm>
              <a:off x="2640" y="2304"/>
              <a:ext cx="33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37"/>
            <p:cNvSpPr>
              <a:spLocks noChangeShapeType="1"/>
            </p:cNvSpPr>
            <p:nvPr/>
          </p:nvSpPr>
          <p:spPr bwMode="auto">
            <a:xfrm flipV="1">
              <a:off x="3264" y="2064"/>
              <a:ext cx="38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8"/>
            <p:cNvSpPr>
              <a:spLocks noChangeShapeType="1"/>
            </p:cNvSpPr>
            <p:nvPr/>
          </p:nvSpPr>
          <p:spPr bwMode="auto">
            <a:xfrm>
              <a:off x="3264" y="1680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9"/>
            <p:cNvSpPr>
              <a:spLocks noChangeShapeType="1"/>
            </p:cNvSpPr>
            <p:nvPr/>
          </p:nvSpPr>
          <p:spPr bwMode="auto">
            <a:xfrm flipV="1">
              <a:off x="2592" y="1632"/>
              <a:ext cx="38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40"/>
            <p:cNvSpPr>
              <a:spLocks noChangeShapeType="1"/>
            </p:cNvSpPr>
            <p:nvPr/>
          </p:nvSpPr>
          <p:spPr bwMode="auto">
            <a:xfrm>
              <a:off x="2448" y="187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41"/>
            <p:cNvSpPr>
              <a:spLocks noChangeShapeType="1"/>
            </p:cNvSpPr>
            <p:nvPr/>
          </p:nvSpPr>
          <p:spPr bwMode="auto">
            <a:xfrm>
              <a:off x="3120" y="1776"/>
              <a:ext cx="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42"/>
            <p:cNvSpPr>
              <a:spLocks noChangeShapeType="1"/>
            </p:cNvSpPr>
            <p:nvPr/>
          </p:nvSpPr>
          <p:spPr bwMode="auto">
            <a:xfrm>
              <a:off x="1248" y="2016"/>
              <a:ext cx="110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43"/>
            <p:cNvSpPr>
              <a:spLocks noChangeShapeType="1"/>
            </p:cNvSpPr>
            <p:nvPr/>
          </p:nvSpPr>
          <p:spPr bwMode="auto">
            <a:xfrm flipV="1">
              <a:off x="1632" y="2352"/>
              <a:ext cx="76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 Box 44"/>
            <p:cNvSpPr txBox="1">
              <a:spLocks noChangeArrowheads="1"/>
            </p:cNvSpPr>
            <p:nvPr/>
          </p:nvSpPr>
          <p:spPr bwMode="auto">
            <a:xfrm>
              <a:off x="288" y="1977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0.13</a:t>
              </a:r>
            </a:p>
          </p:txBody>
        </p:sp>
        <p:sp>
          <p:nvSpPr>
            <p:cNvPr id="37" name="Text Box 45"/>
            <p:cNvSpPr txBox="1">
              <a:spLocks noChangeArrowheads="1"/>
            </p:cNvSpPr>
            <p:nvPr/>
          </p:nvSpPr>
          <p:spPr bwMode="auto">
            <a:xfrm>
              <a:off x="902" y="1703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</a:t>
              </a:r>
              <a:r>
                <a:rPr lang="en-US" altLang="zh-CN"/>
                <a:t>10</a:t>
              </a:r>
              <a:endParaRPr lang="en-US">
                <a:ea typeface="宋体" pitchFamily="2" charset="-122"/>
              </a:endParaRPr>
            </a:p>
          </p:txBody>
        </p:sp>
        <p:sp>
          <p:nvSpPr>
            <p:cNvPr id="38" name="Text Box 46"/>
            <p:cNvSpPr txBox="1">
              <a:spLocks noChangeArrowheads="1"/>
            </p:cNvSpPr>
            <p:nvPr/>
          </p:nvSpPr>
          <p:spPr bwMode="auto">
            <a:xfrm>
              <a:off x="1524" y="2217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0.13</a:t>
              </a:r>
            </a:p>
          </p:txBody>
        </p:sp>
        <p:sp>
          <p:nvSpPr>
            <p:cNvPr id="39" name="Text Box 47"/>
            <p:cNvSpPr txBox="1">
              <a:spLocks noChangeArrowheads="1"/>
            </p:cNvSpPr>
            <p:nvPr/>
          </p:nvSpPr>
          <p:spPr bwMode="auto">
            <a:xfrm>
              <a:off x="1152" y="3072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0.13</a:t>
              </a:r>
            </a:p>
          </p:txBody>
        </p:sp>
        <p:sp>
          <p:nvSpPr>
            <p:cNvPr id="40" name="Text Box 48"/>
            <p:cNvSpPr txBox="1">
              <a:spLocks noChangeArrowheads="1"/>
            </p:cNvSpPr>
            <p:nvPr/>
          </p:nvSpPr>
          <p:spPr bwMode="auto">
            <a:xfrm>
              <a:off x="2352" y="2784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</a:t>
              </a:r>
              <a:r>
                <a:rPr lang="en-US" altLang="zh-CN"/>
                <a:t>05</a:t>
              </a:r>
            </a:p>
          </p:txBody>
        </p:sp>
        <p:sp>
          <p:nvSpPr>
            <p:cNvPr id="41" name="Text Box 49"/>
            <p:cNvSpPr txBox="1">
              <a:spLocks noChangeArrowheads="1"/>
            </p:cNvSpPr>
            <p:nvPr/>
          </p:nvSpPr>
          <p:spPr bwMode="auto">
            <a:xfrm>
              <a:off x="2208" y="3456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</a:t>
              </a:r>
              <a:r>
                <a:rPr lang="en-US" altLang="zh-CN"/>
                <a:t>05</a:t>
              </a:r>
            </a:p>
          </p:txBody>
        </p:sp>
        <p:sp>
          <p:nvSpPr>
            <p:cNvPr id="42" name="Text Box 50"/>
            <p:cNvSpPr txBox="1">
              <a:spLocks noChangeArrowheads="1"/>
            </p:cNvSpPr>
            <p:nvPr/>
          </p:nvSpPr>
          <p:spPr bwMode="auto">
            <a:xfrm>
              <a:off x="2496" y="1968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</a:t>
              </a:r>
              <a:r>
                <a:rPr lang="en-US" altLang="zh-CN"/>
                <a:t>08</a:t>
              </a:r>
            </a:p>
          </p:txBody>
        </p:sp>
        <p:sp>
          <p:nvSpPr>
            <p:cNvPr id="43" name="Text Box 51"/>
            <p:cNvSpPr txBox="1">
              <a:spLocks noChangeArrowheads="1"/>
            </p:cNvSpPr>
            <p:nvPr/>
          </p:nvSpPr>
          <p:spPr bwMode="auto">
            <a:xfrm>
              <a:off x="2304" y="1440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</a:t>
              </a:r>
              <a:r>
                <a:rPr lang="en-US" altLang="zh-CN"/>
                <a:t>04</a:t>
              </a:r>
            </a:p>
          </p:txBody>
        </p:sp>
        <p:sp>
          <p:nvSpPr>
            <p:cNvPr id="44" name="Text Box 52"/>
            <p:cNvSpPr txBox="1">
              <a:spLocks noChangeArrowheads="1"/>
            </p:cNvSpPr>
            <p:nvPr/>
          </p:nvSpPr>
          <p:spPr bwMode="auto">
            <a:xfrm>
              <a:off x="3792" y="1968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</a:t>
              </a:r>
              <a:r>
                <a:rPr lang="en-US" altLang="zh-CN"/>
                <a:t>02</a:t>
              </a:r>
            </a:p>
          </p:txBody>
        </p:sp>
        <p:sp>
          <p:nvSpPr>
            <p:cNvPr id="45" name="Text Box 53"/>
            <p:cNvSpPr txBox="1">
              <a:spLocks noChangeArrowheads="1"/>
            </p:cNvSpPr>
            <p:nvPr/>
          </p:nvSpPr>
          <p:spPr bwMode="auto">
            <a:xfrm>
              <a:off x="3216" y="2352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</a:t>
              </a:r>
              <a:r>
                <a:rPr lang="en-US" altLang="zh-CN"/>
                <a:t>04</a:t>
              </a:r>
            </a:p>
          </p:txBody>
        </p:sp>
        <p:sp>
          <p:nvSpPr>
            <p:cNvPr id="46" name="Text Box 54"/>
            <p:cNvSpPr txBox="1">
              <a:spLocks noChangeArrowheads="1"/>
            </p:cNvSpPr>
            <p:nvPr/>
          </p:nvSpPr>
          <p:spPr bwMode="auto">
            <a:xfrm>
              <a:off x="3024" y="1335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0.</a:t>
              </a:r>
              <a:r>
                <a:rPr lang="en-US" altLang="zh-CN" dirty="0"/>
                <a:t>03</a:t>
              </a:r>
            </a:p>
          </p:txBody>
        </p:sp>
      </p:grpSp>
      <p:sp>
        <p:nvSpPr>
          <p:cNvPr id="47" name="Text Box 55"/>
          <p:cNvSpPr txBox="1">
            <a:spLocks noChangeArrowheads="1"/>
          </p:cNvSpPr>
          <p:nvPr/>
        </p:nvSpPr>
        <p:spPr bwMode="auto">
          <a:xfrm>
            <a:off x="6629400" y="4604805"/>
            <a:ext cx="26590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Ranking vector </a:t>
            </a:r>
          </a:p>
        </p:txBody>
      </p:sp>
      <p:sp>
        <p:nvSpPr>
          <p:cNvPr id="48" name="Text Box 56"/>
          <p:cNvSpPr txBox="1">
            <a:spLocks noChangeArrowheads="1"/>
          </p:cNvSpPr>
          <p:nvPr/>
        </p:nvSpPr>
        <p:spPr bwMode="auto">
          <a:xfrm>
            <a:off x="625475" y="5171332"/>
            <a:ext cx="3987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More red, More relevant</a:t>
            </a:r>
          </a:p>
        </p:txBody>
      </p:sp>
      <p:sp>
        <p:nvSpPr>
          <p:cNvPr id="49" name="Text Box 57"/>
          <p:cNvSpPr txBox="1">
            <a:spLocks noChangeArrowheads="1"/>
          </p:cNvSpPr>
          <p:nvPr/>
        </p:nvSpPr>
        <p:spPr bwMode="auto">
          <a:xfrm>
            <a:off x="609600" y="4637932"/>
            <a:ext cx="48445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Nearby nodes, Higher scores</a:t>
            </a:r>
          </a:p>
        </p:txBody>
      </p:sp>
      <p:pic>
        <p:nvPicPr>
          <p:cNvPr id="50" name="Picture 58" descr="r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5160461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50"/>
          <p:cNvSpPr/>
          <p:nvPr/>
        </p:nvSpPr>
        <p:spPr>
          <a:xfrm>
            <a:off x="7280221" y="5091293"/>
            <a:ext cx="667805" cy="240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84212" y="6396335"/>
            <a:ext cx="8459787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“Maxwell Equation” for Web -- </a:t>
            </a:r>
            <a:r>
              <a:rPr lang="en-US" sz="2400" i="1" dirty="0" err="1">
                <a:solidFill>
                  <a:schemeClr val="bg1"/>
                </a:solidFill>
              </a:rPr>
              <a:t>Soumen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Chakrabarti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386621" y="5726177"/>
            <a:ext cx="5041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r</a:t>
            </a:r>
            <a:r>
              <a:rPr lang="en-US" sz="3600" i="1" baseline="-25000" dirty="0" err="1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 = </a:t>
            </a:r>
            <a:r>
              <a:rPr lang="en-US" sz="3600" i="1" dirty="0">
                <a:solidFill>
                  <a:srgbClr val="FF0000"/>
                </a:solidFill>
              </a:rPr>
              <a:t>c</a:t>
            </a:r>
            <a:r>
              <a:rPr lang="en-US" sz="3600" dirty="0">
                <a:solidFill>
                  <a:srgbClr val="FF0000"/>
                </a:solidFill>
              </a:rPr>
              <a:t> x </a:t>
            </a:r>
            <a:r>
              <a:rPr lang="en-US" sz="3600" i="1" dirty="0">
                <a:solidFill>
                  <a:srgbClr val="FF0000"/>
                </a:solidFill>
              </a:rPr>
              <a:t>A</a:t>
            </a:r>
            <a:r>
              <a:rPr lang="en-US" sz="3600" dirty="0">
                <a:solidFill>
                  <a:srgbClr val="FF0000"/>
                </a:solidFill>
              </a:rPr>
              <a:t> x </a:t>
            </a:r>
            <a:r>
              <a:rPr lang="en-US" sz="3600" i="1" dirty="0" err="1">
                <a:solidFill>
                  <a:srgbClr val="FF0000"/>
                </a:solidFill>
              </a:rPr>
              <a:t>r</a:t>
            </a:r>
            <a:r>
              <a:rPr lang="en-US" sz="3600" i="1" baseline="-25000" dirty="0" err="1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 + (</a:t>
            </a:r>
            <a:r>
              <a:rPr lang="en-US" sz="3600" i="1" dirty="0">
                <a:solidFill>
                  <a:srgbClr val="FF0000"/>
                </a:solidFill>
              </a:rPr>
              <a:t>1-c</a:t>
            </a:r>
            <a:r>
              <a:rPr lang="en-US" sz="3600" dirty="0">
                <a:solidFill>
                  <a:srgbClr val="FF0000"/>
                </a:solidFill>
              </a:rPr>
              <a:t>) x </a:t>
            </a:r>
            <a:r>
              <a:rPr lang="en-US" sz="3600" i="1" dirty="0" err="1">
                <a:solidFill>
                  <a:srgbClr val="FF0000"/>
                </a:solidFill>
              </a:rPr>
              <a:t>e</a:t>
            </a:r>
            <a:r>
              <a:rPr lang="en-US" sz="3600" i="1" baseline="-25000" dirty="0" err="1">
                <a:solidFill>
                  <a:srgbClr val="FF0000"/>
                </a:solidFill>
              </a:rPr>
              <a:t>i</a:t>
            </a:r>
            <a:endParaRPr lang="en-US" sz="3600" i="1" baseline="-25000" dirty="0">
              <a:solidFill>
                <a:srgbClr val="FF0000"/>
              </a:solidFill>
            </a:endParaRPr>
          </a:p>
        </p:txBody>
      </p: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183336" y="112713"/>
            <a:ext cx="8960664" cy="800100"/>
          </a:xfrm>
        </p:spPr>
        <p:txBody>
          <a:bodyPr/>
          <a:lstStyle/>
          <a:p>
            <a:r>
              <a:rPr lang="en-US" sz="3200" dirty="0"/>
              <a:t>Ranking on Single Network: Formulation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572777" y="-3735"/>
            <a:ext cx="1571223" cy="3514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2" name="Right Arrow 1"/>
          <p:cNvSpPr/>
          <p:nvPr/>
        </p:nvSpPr>
        <p:spPr>
          <a:xfrm rot="19345895">
            <a:off x="866894" y="3304414"/>
            <a:ext cx="401425" cy="3048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77607" y="362468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Query</a:t>
            </a:r>
          </a:p>
        </p:txBody>
      </p:sp>
    </p:spTree>
    <p:extLst>
      <p:ext uri="{BB962C8B-B14F-4D97-AF65-F5344CB8AC3E}">
        <p14:creationId xmlns:p14="http://schemas.microsoft.com/office/powerpoint/2010/main" val="275707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68"/>
    </mc:Choice>
    <mc:Fallback xmlns="">
      <p:transition spd="slow" advTm="3766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336" y="112713"/>
            <a:ext cx="8960664" cy="800100"/>
          </a:xfrm>
        </p:spPr>
        <p:txBody>
          <a:bodyPr/>
          <a:lstStyle/>
          <a:p>
            <a:r>
              <a:rPr lang="en-US" sz="3200" dirty="0"/>
              <a:t>Ranking on Single Network: Optimization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36</a:t>
            </a:fld>
            <a:r>
              <a:rPr lang="en-US"/>
              <a:t> -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572777" y="-3735"/>
            <a:ext cx="1571223" cy="3514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84212" y="6440131"/>
            <a:ext cx="8459787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An Optimization Viewpoint of “Maxwell Equation” for Web (Symmetric </a:t>
            </a:r>
            <a:r>
              <a:rPr lang="en-US" sz="2000" i="1" dirty="0">
                <a:solidFill>
                  <a:schemeClr val="bg1"/>
                </a:solidFill>
              </a:rPr>
              <a:t>A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61286" y="3852607"/>
            <a:ext cx="86708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err="1">
                <a:solidFill>
                  <a:srgbClr val="000000"/>
                </a:solidFill>
              </a:rPr>
              <a:t>r</a:t>
            </a:r>
            <a:r>
              <a:rPr lang="en-US" sz="3600" i="1" baseline="-25000" dirty="0" err="1">
                <a:solidFill>
                  <a:srgbClr val="000000"/>
                </a:solidFill>
              </a:rPr>
              <a:t>i</a:t>
            </a:r>
            <a:r>
              <a:rPr lang="en-US" sz="3600" dirty="0">
                <a:solidFill>
                  <a:srgbClr val="000000"/>
                </a:solidFill>
              </a:rPr>
              <a:t> =</a:t>
            </a:r>
            <a:r>
              <a:rPr lang="en-US" sz="3600" dirty="0"/>
              <a:t> </a:t>
            </a:r>
            <a:r>
              <a:rPr lang="en-US" sz="3600" i="1" dirty="0"/>
              <a:t>c</a:t>
            </a:r>
            <a:r>
              <a:rPr lang="en-US" sz="3600" dirty="0"/>
              <a:t> x </a:t>
            </a:r>
            <a:r>
              <a:rPr lang="en-US" sz="3600" i="1" dirty="0"/>
              <a:t>A</a:t>
            </a:r>
            <a:r>
              <a:rPr lang="en-US" sz="3600" dirty="0"/>
              <a:t> x </a:t>
            </a:r>
            <a:r>
              <a:rPr lang="en-US" sz="3600" i="1" dirty="0" err="1"/>
              <a:t>r</a:t>
            </a:r>
            <a:r>
              <a:rPr lang="en-US" sz="3600" i="1" baseline="-25000" dirty="0" err="1"/>
              <a:t>i</a:t>
            </a:r>
            <a:r>
              <a:rPr lang="en-US" sz="3600" dirty="0"/>
              <a:t> + (</a:t>
            </a:r>
            <a:r>
              <a:rPr lang="en-US" sz="3600" i="1" dirty="0"/>
              <a:t>1-c</a:t>
            </a:r>
            <a:r>
              <a:rPr lang="en-US" sz="3600" dirty="0"/>
              <a:t>) x </a:t>
            </a:r>
            <a:r>
              <a:rPr lang="en-US" sz="3600" i="1" dirty="0" err="1"/>
              <a:t>e</a:t>
            </a:r>
            <a:r>
              <a:rPr lang="en-US" sz="3600" i="1" baseline="-25000" dirty="0" err="1"/>
              <a:t>i</a:t>
            </a:r>
            <a:endParaRPr lang="en-US" sz="3600" i="1" baseline="-25000" dirty="0"/>
          </a:p>
          <a:p>
            <a:r>
              <a:rPr lang="en-US" sz="3600" i="1" baseline="-25000" dirty="0">
                <a:solidFill>
                  <a:srgbClr val="FF0000"/>
                </a:solidFill>
              </a:rPr>
              <a:t>    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000000"/>
                </a:solidFill>
              </a:rPr>
              <a:t>=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argmin</a:t>
            </a:r>
            <a:r>
              <a:rPr lang="en-US" sz="3600" i="1" dirty="0">
                <a:solidFill>
                  <a:srgbClr val="000000"/>
                </a:solidFill>
              </a:rPr>
              <a:t>  </a:t>
            </a:r>
            <a:r>
              <a:rPr lang="en-US" sz="3600" i="1" dirty="0">
                <a:solidFill>
                  <a:srgbClr val="FF0000"/>
                </a:solidFill>
              </a:rPr>
              <a:t>cr</a:t>
            </a:r>
            <a:r>
              <a:rPr lang="en-US" sz="3600" i="1" baseline="-25000" dirty="0">
                <a:solidFill>
                  <a:srgbClr val="FF0000"/>
                </a:solidFill>
              </a:rPr>
              <a:t>i</a:t>
            </a:r>
            <a:r>
              <a:rPr lang="en-US" sz="3600" i="1" dirty="0">
                <a:solidFill>
                  <a:srgbClr val="FF0000"/>
                </a:solidFill>
              </a:rPr>
              <a:t>'(I</a:t>
            </a:r>
            <a:r>
              <a:rPr lang="en-US" sz="3600" dirty="0">
                <a:solidFill>
                  <a:srgbClr val="FF0000"/>
                </a:solidFill>
              </a:rPr>
              <a:t> – </a:t>
            </a:r>
            <a:r>
              <a:rPr lang="en-US" sz="3600" i="1" dirty="0">
                <a:solidFill>
                  <a:srgbClr val="FF0000"/>
                </a:solidFill>
              </a:rPr>
              <a:t>A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  <a:r>
              <a:rPr lang="en-US" sz="3600" i="1" dirty="0" err="1">
                <a:solidFill>
                  <a:srgbClr val="FF0000"/>
                </a:solidFill>
              </a:rPr>
              <a:t>r</a:t>
            </a:r>
            <a:r>
              <a:rPr lang="en-US" sz="3600" i="1" baseline="-25000" dirty="0" err="1">
                <a:solidFill>
                  <a:srgbClr val="FF0000"/>
                </a:solidFill>
              </a:rPr>
              <a:t>i</a:t>
            </a:r>
            <a:r>
              <a:rPr lang="en-US" sz="3600" i="1" baseline="-25000" dirty="0">
                <a:solidFill>
                  <a:srgbClr val="FF0000"/>
                </a:solidFill>
              </a:rPr>
              <a:t>  </a:t>
            </a:r>
            <a:r>
              <a:rPr lang="en-US" sz="3600" dirty="0">
                <a:solidFill>
                  <a:srgbClr val="FF0000"/>
                </a:solidFill>
              </a:rPr>
              <a:t>+  (</a:t>
            </a:r>
            <a:r>
              <a:rPr lang="en-US" sz="3600" i="1" dirty="0">
                <a:solidFill>
                  <a:srgbClr val="FF0000"/>
                </a:solidFill>
              </a:rPr>
              <a:t>1-c</a:t>
            </a:r>
            <a:r>
              <a:rPr lang="en-US" sz="3600" dirty="0">
                <a:solidFill>
                  <a:srgbClr val="FF0000"/>
                </a:solidFill>
              </a:rPr>
              <a:t>) x||</a:t>
            </a:r>
            <a:r>
              <a:rPr lang="en-US" sz="3600" i="1" dirty="0" err="1">
                <a:solidFill>
                  <a:srgbClr val="FF0000"/>
                </a:solidFill>
              </a:rPr>
              <a:t>r</a:t>
            </a:r>
            <a:r>
              <a:rPr lang="en-US" sz="3600" i="1" baseline="-25000" dirty="0" err="1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 – </a:t>
            </a:r>
            <a:r>
              <a:rPr lang="en-US" sz="3600" i="1" dirty="0" err="1">
                <a:solidFill>
                  <a:srgbClr val="FF0000"/>
                </a:solidFill>
              </a:rPr>
              <a:t>e</a:t>
            </a:r>
            <a:r>
              <a:rPr lang="en-US" sz="3600" i="1" baseline="-25000" dirty="0" err="1">
                <a:solidFill>
                  <a:srgbClr val="FF0000"/>
                </a:solidFill>
              </a:rPr>
              <a:t>i</a:t>
            </a:r>
            <a:r>
              <a:rPr lang="en-US" sz="3600" dirty="0">
                <a:solidFill>
                  <a:srgbClr val="FF0000"/>
                </a:solidFill>
              </a:rPr>
              <a:t>||</a:t>
            </a:r>
            <a:r>
              <a:rPr lang="en-US" sz="3600" baseline="30000" dirty="0">
                <a:solidFill>
                  <a:srgbClr val="FF0000"/>
                </a:solidFill>
              </a:rPr>
              <a:t>2</a:t>
            </a:r>
            <a:endParaRPr lang="en-US" sz="3600" i="1" baseline="30000" dirty="0">
              <a:solidFill>
                <a:srgbClr val="FF0000"/>
              </a:solidFill>
            </a:endParaRPr>
          </a:p>
          <a:p>
            <a:endParaRPr lang="en-US" sz="3600" baseline="-25000" dirty="0">
              <a:solidFill>
                <a:srgbClr val="FF0000"/>
              </a:solidFill>
            </a:endParaRPr>
          </a:p>
        </p:txBody>
      </p:sp>
      <p:pic>
        <p:nvPicPr>
          <p:cNvPr id="3" name="Picture 2" descr="Screen Shot 2015-03-12 at 11.03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29" y="1097895"/>
            <a:ext cx="5486400" cy="2839162"/>
          </a:xfrm>
          <a:prstGeom prst="rect">
            <a:avLst/>
          </a:prstGeom>
        </p:spPr>
      </p:pic>
      <p:sp>
        <p:nvSpPr>
          <p:cNvPr id="55" name="Right Brace 54"/>
          <p:cNvSpPr/>
          <p:nvPr/>
        </p:nvSpPr>
        <p:spPr>
          <a:xfrm rot="5400000">
            <a:off x="3817970" y="4583527"/>
            <a:ext cx="465290" cy="1445085"/>
          </a:xfrm>
          <a:prstGeom prst="rightBrace">
            <a:avLst>
              <a:gd name="adj1" fmla="val 2651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Brace 55"/>
          <p:cNvSpPr/>
          <p:nvPr/>
        </p:nvSpPr>
        <p:spPr>
          <a:xfrm rot="5400000">
            <a:off x="7622241" y="4560748"/>
            <a:ext cx="465290" cy="1445085"/>
          </a:xfrm>
          <a:prstGeom prst="rightBrace">
            <a:avLst>
              <a:gd name="adj1" fmla="val 26517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2594574" y="5615347"/>
            <a:ext cx="3109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Network Smoothness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556882" y="5625413"/>
            <a:ext cx="2613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Query Preference</a:t>
            </a:r>
          </a:p>
        </p:txBody>
      </p:sp>
      <p:sp>
        <p:nvSpPr>
          <p:cNvPr id="12" name="Right Arrow 11"/>
          <p:cNvSpPr/>
          <p:nvPr/>
        </p:nvSpPr>
        <p:spPr>
          <a:xfrm rot="19345895">
            <a:off x="2369686" y="2501415"/>
            <a:ext cx="313526" cy="24477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2022890" y="2737972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Query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4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40"/>
    </mc:Choice>
    <mc:Fallback xmlns="">
      <p:transition spd="slow" advTm="36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/>
      <p:bldP spid="5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 Shot 2015-03-11 at 9.22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7" y="-30350"/>
            <a:ext cx="2294213" cy="2743200"/>
          </a:xfrm>
          <a:prstGeom prst="rect">
            <a:avLst/>
          </a:prstGeom>
        </p:spPr>
      </p:pic>
      <p:pic>
        <p:nvPicPr>
          <p:cNvPr id="6" name="Picture 5" descr="Screen Shot 2015-03-12 at 11.15.3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1" y="1619460"/>
            <a:ext cx="6400800" cy="23619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24" y="112713"/>
            <a:ext cx="8229600" cy="800100"/>
          </a:xfrm>
        </p:spPr>
        <p:txBody>
          <a:bodyPr/>
          <a:lstStyle/>
          <a:p>
            <a:r>
              <a:rPr lang="en-US" dirty="0" err="1"/>
              <a:t>NoN</a:t>
            </a:r>
            <a:r>
              <a:rPr lang="en-US" dirty="0"/>
              <a:t> Ranking: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728" y="933450"/>
            <a:ext cx="8603603" cy="5106988"/>
          </a:xfrm>
        </p:spPr>
        <p:txBody>
          <a:bodyPr/>
          <a:lstStyle/>
          <a:p>
            <a:r>
              <a:rPr lang="en-US" dirty="0"/>
              <a:t>Optimization Formulation: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dirty="0"/>
              <a:t>Intuition: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Similar ranking scores for an overlapped domain node, if their </a:t>
            </a:r>
            <a:r>
              <a:rPr lang="en-US" sz="2000" i="1" dirty="0">
                <a:solidFill>
                  <a:srgbClr val="FF0000"/>
                </a:solidFill>
              </a:rPr>
              <a:t>G(</a:t>
            </a:r>
            <a:r>
              <a:rPr lang="en-US" sz="2000" i="1" dirty="0" err="1">
                <a:solidFill>
                  <a:srgbClr val="FF0000"/>
                </a:solidFill>
              </a:rPr>
              <a:t>i,j</a:t>
            </a:r>
            <a:r>
              <a:rPr lang="en-US" sz="2000" i="1" dirty="0">
                <a:solidFill>
                  <a:srgbClr val="FF0000"/>
                </a:solidFill>
              </a:rPr>
              <a:t>)</a:t>
            </a:r>
            <a:r>
              <a:rPr lang="en-US" sz="2000" dirty="0">
                <a:solidFill>
                  <a:srgbClr val="FF0000"/>
                </a:solidFill>
              </a:rPr>
              <a:t> is high. </a:t>
            </a:r>
          </a:p>
          <a:p>
            <a:pPr lvl="2"/>
            <a:r>
              <a:rPr lang="en-US" sz="1400" b="1" dirty="0"/>
              <a:t>Example</a:t>
            </a:r>
            <a:r>
              <a:rPr lang="en-US" sz="1400" dirty="0"/>
              <a:t>: If (1) a protein is highly relevant to disease-</a:t>
            </a:r>
            <a:r>
              <a:rPr lang="en-US" sz="1400" i="1" dirty="0" err="1"/>
              <a:t>i</a:t>
            </a:r>
            <a:r>
              <a:rPr lang="en-US" sz="1400" dirty="0"/>
              <a:t>, (2) disease-</a:t>
            </a:r>
            <a:r>
              <a:rPr lang="en-US" sz="1400" i="1" dirty="0" err="1"/>
              <a:t>i</a:t>
            </a:r>
            <a:r>
              <a:rPr lang="en-US" sz="1400" dirty="0"/>
              <a:t> is very similar to disease-</a:t>
            </a:r>
            <a:r>
              <a:rPr lang="en-US" sz="1400" i="1" dirty="0"/>
              <a:t>j</a:t>
            </a:r>
            <a:r>
              <a:rPr lang="en-US" sz="1400" dirty="0"/>
              <a:t>; then it is likely that the same protein is also highly relevant to disease-</a:t>
            </a:r>
            <a:r>
              <a:rPr lang="en-US" sz="1400" i="1" dirty="0"/>
              <a:t>j</a:t>
            </a:r>
            <a:r>
              <a:rPr lang="en-US" sz="1400" dirty="0"/>
              <a:t>. </a:t>
            </a:r>
          </a:p>
          <a:p>
            <a:pPr lvl="1"/>
            <a:r>
              <a:rPr lang="en-US" sz="2000" dirty="0">
                <a:solidFill>
                  <a:srgbClr val="FF9B11"/>
                </a:solidFill>
              </a:rPr>
              <a:t>A set of correlated </a:t>
            </a:r>
            <a:r>
              <a:rPr lang="en-US" sz="2000" i="1" dirty="0">
                <a:solidFill>
                  <a:srgbClr val="FF9B11"/>
                </a:solidFill>
              </a:rPr>
              <a:t>g</a:t>
            </a:r>
            <a:r>
              <a:rPr lang="en-US" sz="2000" dirty="0">
                <a:solidFill>
                  <a:srgbClr val="FF9B11"/>
                </a:solidFill>
              </a:rPr>
              <a:t> random walks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37</a:t>
            </a:fld>
            <a:r>
              <a:rPr lang="en-US"/>
              <a:t> -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1598349" y="2003614"/>
            <a:ext cx="394113" cy="1182461"/>
          </a:xfrm>
          <a:prstGeom prst="leftBrace">
            <a:avLst>
              <a:gd name="adj1" fmla="val 36114"/>
              <a:gd name="adj2" fmla="val 50000"/>
            </a:avLst>
          </a:prstGeom>
          <a:ln>
            <a:solidFill>
              <a:srgbClr val="FF9B1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B1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72955" y="2583895"/>
            <a:ext cx="1280136" cy="3237356"/>
          </a:xfrm>
          <a:custGeom>
            <a:avLst/>
            <a:gdLst>
              <a:gd name="connsiteX0" fmla="*/ 1280136 w 1280136"/>
              <a:gd name="connsiteY0" fmla="*/ 0 h 2999948"/>
              <a:gd name="connsiteX1" fmla="*/ 97793 w 1280136"/>
              <a:gd name="connsiteY1" fmla="*/ 492692 h 2999948"/>
              <a:gd name="connsiteX2" fmla="*/ 119688 w 1280136"/>
              <a:gd name="connsiteY2" fmla="*/ 2496307 h 2999948"/>
              <a:gd name="connsiteX3" fmla="*/ 546645 w 1280136"/>
              <a:gd name="connsiteY3" fmla="*/ 2999948 h 299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0136" h="2999948">
                <a:moveTo>
                  <a:pt x="1280136" y="0"/>
                </a:moveTo>
                <a:cubicBezTo>
                  <a:pt x="785668" y="38320"/>
                  <a:pt x="291201" y="76641"/>
                  <a:pt x="97793" y="492692"/>
                </a:cubicBezTo>
                <a:cubicBezTo>
                  <a:pt x="-95615" y="908743"/>
                  <a:pt x="44879" y="2078431"/>
                  <a:pt x="119688" y="2496307"/>
                </a:cubicBezTo>
                <a:cubicBezTo>
                  <a:pt x="194497" y="2914183"/>
                  <a:pt x="546645" y="2999948"/>
                  <a:pt x="546645" y="2999948"/>
                </a:cubicBezTo>
              </a:path>
            </a:pathLst>
          </a:custGeom>
          <a:ln w="47625">
            <a:solidFill>
              <a:srgbClr val="FF9B1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305883" y="2967097"/>
            <a:ext cx="810070" cy="372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623495" y="3770125"/>
            <a:ext cx="262743" cy="52553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4212" y="6190151"/>
            <a:ext cx="8459787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J. Ni, H. Tong, W. Fan, X. Zhang: Inside the atoms: ranking on a network of networks. KDD 2014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J. Ni, M. </a:t>
            </a:r>
            <a:r>
              <a:rPr lang="en-US" sz="1200" dirty="0" err="1">
                <a:solidFill>
                  <a:schemeClr val="bg1"/>
                </a:solidFill>
              </a:rPr>
              <a:t>Koyuturk</a:t>
            </a:r>
            <a:r>
              <a:rPr lang="en-US" sz="1200" dirty="0">
                <a:solidFill>
                  <a:schemeClr val="bg1"/>
                </a:solidFill>
              </a:rPr>
              <a:t>, H. Tong, J. Haines, R. Xu, X. Zhang: Disease gene prioritization by integrating tissue-specific molecular networks using a robust multi-network model. BMC bioinformatics 2016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9146" y="2470100"/>
            <a:ext cx="30015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#1: within-network smoothness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88450" y="2500735"/>
            <a:ext cx="20781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#2: query preference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88450" y="2483340"/>
            <a:ext cx="20781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#2: query preference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14162" y="3731625"/>
            <a:ext cx="318388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#3: cross-network consistency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439436" y="2954697"/>
                <a:ext cx="2704563" cy="83099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charset="0"/>
                  <a:buChar char="•"/>
                </a:pPr>
                <a:r>
                  <a:rPr lang="en-US" sz="1200" i="1" dirty="0">
                    <a:solidFill>
                      <a:schemeClr val="bg1"/>
                    </a:solidFill>
                  </a:rPr>
                  <a:t>G(</a:t>
                </a:r>
                <a:r>
                  <a:rPr lang="en-US" sz="1200" i="1" dirty="0" err="1">
                    <a:solidFill>
                      <a:schemeClr val="bg1"/>
                    </a:solidFill>
                  </a:rPr>
                  <a:t>i,j</a:t>
                </a:r>
                <a:r>
                  <a:rPr lang="en-US" sz="1200" i="1" dirty="0">
                    <a:solidFill>
                      <a:schemeClr val="bg1"/>
                    </a:solidFill>
                  </a:rPr>
                  <a:t>)</a:t>
                </a:r>
                <a:r>
                  <a:rPr lang="en-US" sz="1200" dirty="0">
                    <a:solidFill>
                      <a:schemeClr val="bg1"/>
                    </a:solidFill>
                  </a:rPr>
                  <a:t>: similarity between disease </a:t>
                </a:r>
                <a:r>
                  <a:rPr lang="en-US" sz="1200" i="1" dirty="0" err="1">
                    <a:solidFill>
                      <a:schemeClr val="bg1"/>
                    </a:solidFill>
                  </a:rPr>
                  <a:t>i</a:t>
                </a:r>
                <a:r>
                  <a:rPr lang="en-US" sz="1200" i="1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>
                    <a:solidFill>
                      <a:schemeClr val="bg1"/>
                    </a:solidFill>
                  </a:rPr>
                  <a:t>and disease </a:t>
                </a:r>
                <a:r>
                  <a:rPr lang="en-US" sz="1200" i="1" dirty="0">
                    <a:solidFill>
                      <a:schemeClr val="bg1"/>
                    </a:solidFill>
                  </a:rPr>
                  <a:t>j</a:t>
                </a:r>
              </a:p>
              <a:p>
                <a:pPr marL="285750" indent="-285750" algn="just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l-GR" sz="1200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𝛪</m:t>
                    </m:r>
                  </m:oMath>
                </a14:m>
                <a:r>
                  <a:rPr lang="en-US" sz="1200" i="1" baseline="-25000" dirty="0">
                    <a:solidFill>
                      <a:schemeClr val="bg1"/>
                    </a:solidFill>
                  </a:rPr>
                  <a:t>ij</a:t>
                </a:r>
                <a:r>
                  <a:rPr lang="en-US" sz="1200" baseline="-25000" dirty="0">
                    <a:solidFill>
                      <a:schemeClr val="bg1"/>
                    </a:solidFill>
                  </a:rPr>
                  <a:t>:</a:t>
                </a:r>
                <a:r>
                  <a:rPr lang="en-US" sz="1200" dirty="0">
                    <a:solidFill>
                      <a:schemeClr val="bg1"/>
                    </a:solidFill>
                  </a:rPr>
                  <a:t> overlapped proteins between disease </a:t>
                </a:r>
                <a:r>
                  <a:rPr lang="en-US" sz="1200" i="1" dirty="0" err="1">
                    <a:solidFill>
                      <a:schemeClr val="bg1"/>
                    </a:solidFill>
                  </a:rPr>
                  <a:t>i</a:t>
                </a:r>
                <a:r>
                  <a:rPr lang="en-US" sz="1200" dirty="0">
                    <a:solidFill>
                      <a:schemeClr val="bg1"/>
                    </a:solidFill>
                  </a:rPr>
                  <a:t> and disease </a:t>
                </a:r>
                <a:r>
                  <a:rPr lang="en-US" sz="1200" i="1" dirty="0">
                    <a:solidFill>
                      <a:schemeClr val="bg1"/>
                    </a:solidFill>
                  </a:rPr>
                  <a:t>j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436" y="2954697"/>
                <a:ext cx="2704563" cy="830997"/>
              </a:xfrm>
              <a:prstGeom prst="rect">
                <a:avLst/>
              </a:prstGeom>
              <a:blipFill rotWithShape="0">
                <a:blip r:embed="rId6"/>
                <a:stretch>
                  <a:fillRect t="-1471" r="-225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0075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419"/>
    </mc:Choice>
    <mc:Fallback xmlns="">
      <p:transition spd="slow" advTm="143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5-03-11 at 9.22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7" y="-30350"/>
            <a:ext cx="2294213" cy="2743200"/>
          </a:xfrm>
          <a:prstGeom prst="rect">
            <a:avLst/>
          </a:prstGeom>
        </p:spPr>
      </p:pic>
      <p:pic>
        <p:nvPicPr>
          <p:cNvPr id="6" name="Picture 5" descr="Screen Shot 2015-03-12 at 11.15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3" y="1466174"/>
            <a:ext cx="6400800" cy="23619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66" y="112713"/>
            <a:ext cx="8229600" cy="800100"/>
          </a:xfrm>
        </p:spPr>
        <p:txBody>
          <a:bodyPr/>
          <a:lstStyle/>
          <a:p>
            <a:r>
              <a:rPr lang="en-US" dirty="0" err="1"/>
              <a:t>NoN</a:t>
            </a:r>
            <a:r>
              <a:rPr lang="en-US" dirty="0"/>
              <a:t> Ranking: Equivalence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Optimization Formulation: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Equivalence: </a:t>
            </a:r>
            <a:r>
              <a:rPr lang="en-US" i="1" dirty="0"/>
              <a:t>J(</a:t>
            </a:r>
            <a:r>
              <a:rPr lang="en-US" dirty="0"/>
              <a:t>r</a:t>
            </a:r>
            <a:r>
              <a:rPr lang="en-US" i="1" dirty="0"/>
              <a:t>)</a:t>
            </a:r>
            <a:r>
              <a:rPr lang="en-US" dirty="0"/>
              <a:t> = </a:t>
            </a:r>
            <a:r>
              <a:rPr lang="en-US" i="1" dirty="0"/>
              <a:t>J</a:t>
            </a:r>
            <a:r>
              <a:rPr lang="en-US" dirty="0"/>
              <a:t>(r</a:t>
            </a:r>
            <a:r>
              <a:rPr lang="en-US" i="1" baseline="-25000" dirty="0"/>
              <a:t>1</a:t>
            </a:r>
            <a:r>
              <a:rPr lang="en-US" dirty="0"/>
              <a:t>,…,</a:t>
            </a:r>
            <a:r>
              <a:rPr lang="en-US" dirty="0" err="1"/>
              <a:t>r</a:t>
            </a:r>
            <a:r>
              <a:rPr lang="en-US" i="1" baseline="-25000" dirty="0" err="1"/>
              <a:t>g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Intuition</a:t>
            </a:r>
            <a:r>
              <a:rPr lang="en-US" sz="2400" dirty="0"/>
              <a:t>: Single R.W. on the integrated network </a:t>
            </a:r>
            <a:r>
              <a:rPr lang="en-US" sz="2400" i="1" dirty="0"/>
              <a:t>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38</a:t>
            </a:fld>
            <a:r>
              <a:rPr lang="en-US"/>
              <a:t> -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94935" y="2813811"/>
            <a:ext cx="810070" cy="372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272987" y="2956152"/>
            <a:ext cx="448897" cy="1456179"/>
          </a:xfrm>
          <a:custGeom>
            <a:avLst/>
            <a:gdLst>
              <a:gd name="connsiteX0" fmla="*/ 21895 w 448897"/>
              <a:gd name="connsiteY0" fmla="*/ 0 h 1456179"/>
              <a:gd name="connsiteX1" fmla="*/ 448852 w 448897"/>
              <a:gd name="connsiteY1" fmla="*/ 569334 h 1456179"/>
              <a:gd name="connsiteX2" fmla="*/ 0 w 448897"/>
              <a:gd name="connsiteY2" fmla="*/ 1456179 h 145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8897" h="1456179">
                <a:moveTo>
                  <a:pt x="21895" y="0"/>
                </a:moveTo>
                <a:cubicBezTo>
                  <a:pt x="237198" y="163319"/>
                  <a:pt x="452501" y="326638"/>
                  <a:pt x="448852" y="569334"/>
                </a:cubicBezTo>
                <a:cubicBezTo>
                  <a:pt x="445203" y="812030"/>
                  <a:pt x="0" y="1456179"/>
                  <a:pt x="0" y="1456179"/>
                </a:cubicBezTo>
              </a:path>
            </a:pathLst>
          </a:custGeom>
          <a:ln w="38100">
            <a:solidFill>
              <a:srgbClr val="FF0000"/>
            </a:solidFill>
            <a:headEnd type="arrow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854940" y="4766083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02984" y="3075754"/>
            <a:ext cx="810070" cy="372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04770" y="2330940"/>
            <a:ext cx="30015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#1: within-network smoothness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18866" y="2361575"/>
            <a:ext cx="20781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#2: query preference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96766" y="3540280"/>
            <a:ext cx="293291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#3: cross-network consistency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75" y="4393940"/>
            <a:ext cx="8838997" cy="50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0" y="5482346"/>
                <a:ext cx="9139550" cy="92333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charset="0"/>
                  <a:buChar char="•"/>
                </a:pPr>
                <a:r>
                  <a:rPr lang="en-US" i="1" dirty="0">
                    <a:solidFill>
                      <a:schemeClr val="bg1"/>
                    </a:solidFill>
                  </a:rPr>
                  <a:t>A</a:t>
                </a:r>
                <a:r>
                  <a:rPr lang="en-US" dirty="0">
                    <a:solidFill>
                      <a:schemeClr val="bg1"/>
                    </a:solidFill>
                  </a:rPr>
                  <a:t>: Diagonal block matrix; Each block is a domain network</a:t>
                </a:r>
                <a:endParaRPr lang="en-US" i="1" dirty="0">
                  <a:solidFill>
                    <a:schemeClr val="bg1"/>
                  </a:solidFill>
                </a:endParaRPr>
              </a:p>
              <a:p>
                <a:pPr marL="285750" indent="-285750" algn="just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𝑌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: Off-diagonal block matrix, Weighted indicator matrix for overlapped node pairs  </a:t>
                </a:r>
              </a:p>
              <a:p>
                <a:pPr marL="285750" indent="-285750" algn="just">
                  <a:buFont typeface="Arial" charset="0"/>
                  <a:buChar char="•"/>
                </a:pPr>
                <a:r>
                  <a:rPr lang="en-US" i="1" dirty="0">
                    <a:solidFill>
                      <a:schemeClr val="bg1"/>
                    </a:solidFill>
                  </a:rPr>
                  <a:t>W: </a:t>
                </a:r>
                <a:r>
                  <a:rPr lang="en-US" dirty="0">
                    <a:solidFill>
                      <a:schemeClr val="bg1"/>
                    </a:solidFill>
                  </a:rPr>
                  <a:t>Integrated network, Weighted linear combination of </a:t>
                </a:r>
                <a:r>
                  <a:rPr lang="en-US" i="1" dirty="0">
                    <a:solidFill>
                      <a:schemeClr val="bg1"/>
                    </a:solidFill>
                  </a:rPr>
                  <a:t>A</a:t>
                </a:r>
                <a:r>
                  <a:rPr lang="en-US" dirty="0">
                    <a:solidFill>
                      <a:schemeClr val="bg1"/>
                    </a:solidFill>
                  </a:rPr>
                  <a:t> and </a:t>
                </a:r>
                <a:r>
                  <a:rPr lang="en-US" i="1" dirty="0">
                    <a:solidFill>
                      <a:schemeClr val="bg1"/>
                    </a:solidFill>
                  </a:rPr>
                  <a:t>Y</a:t>
                </a:r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82346"/>
                <a:ext cx="9139550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400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14519" y="5328035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~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4793" y="5609529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~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9339" y="588923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~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71637" y="5878470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~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29642" y="588026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22556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18"/>
    </mc:Choice>
    <mc:Fallback xmlns="">
      <p:transition spd="slow" advTm="30118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NoN</a:t>
            </a:r>
            <a:r>
              <a:rPr lang="en-US" dirty="0"/>
              <a:t> Ranking: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41" y="489027"/>
            <a:ext cx="8649798" cy="5106988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Property</a:t>
            </a:r>
            <a:r>
              <a:rPr lang="en-US" sz="2400" dirty="0"/>
              <a:t>: </a:t>
            </a:r>
            <a:r>
              <a:rPr lang="en-US" sz="2400" i="1" dirty="0">
                <a:solidFill>
                  <a:srgbClr val="FF0000"/>
                </a:solidFill>
              </a:rPr>
              <a:t>J</a:t>
            </a:r>
            <a:r>
              <a:rPr lang="en-US" sz="2400" dirty="0">
                <a:solidFill>
                  <a:srgbClr val="FF0000"/>
                </a:solidFill>
              </a:rPr>
              <a:t>(r) is positive-definite!</a:t>
            </a:r>
          </a:p>
          <a:p>
            <a:pPr lvl="1"/>
            <a:endParaRPr lang="en-US" sz="1800" dirty="0"/>
          </a:p>
          <a:p>
            <a:r>
              <a:rPr lang="en-US" sz="2400" b="1" dirty="0"/>
              <a:t>Proof</a:t>
            </a:r>
            <a:r>
              <a:rPr lang="en-US" sz="2400" dirty="0"/>
              <a:t> (key ideas)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dirty="0"/>
              <a:t>Normalized Graph Laplacian: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dirty="0"/>
              <a:t>Hessian Matrix: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dirty="0"/>
              <a:t>Weyl’s Inequality: </a:t>
            </a:r>
          </a:p>
          <a:p>
            <a:r>
              <a:rPr lang="en-US" sz="2400" b="1" dirty="0"/>
              <a:t>Algorithms</a:t>
            </a:r>
            <a:r>
              <a:rPr lang="en-US" sz="2400" dirty="0"/>
              <a:t>: </a:t>
            </a:r>
          </a:p>
          <a:p>
            <a:pPr lvl="1"/>
            <a:r>
              <a:rPr lang="en-US" sz="1800" dirty="0"/>
              <a:t>#1: </a:t>
            </a:r>
            <a:r>
              <a:rPr lang="en-US" sz="1800" b="1" dirty="0"/>
              <a:t>Linear</a:t>
            </a:r>
            <a:r>
              <a:rPr lang="en-US" sz="1800" dirty="0"/>
              <a:t>, fixed-point algorithm </a:t>
            </a:r>
            <a:r>
              <a:rPr lang="en-US" sz="1800" dirty="0">
                <a:sym typeface="Wingdings"/>
              </a:rPr>
              <a:t></a:t>
            </a:r>
            <a:r>
              <a:rPr lang="en-US" sz="1800" dirty="0"/>
              <a:t> </a:t>
            </a:r>
            <a:r>
              <a:rPr lang="en-US" sz="1800" b="1" dirty="0"/>
              <a:t>optimal</a:t>
            </a:r>
            <a:r>
              <a:rPr lang="en-US" sz="1800" dirty="0"/>
              <a:t> solution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#2: Equivalence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b="1" dirty="0"/>
              <a:t>any</a:t>
            </a:r>
            <a:r>
              <a:rPr lang="en-US" sz="1800" dirty="0"/>
              <a:t> existing fast solution on single network</a:t>
            </a:r>
          </a:p>
          <a:p>
            <a:pPr lvl="1"/>
            <a:r>
              <a:rPr lang="en-US" sz="1800" dirty="0"/>
              <a:t>#3: Structure of </a:t>
            </a:r>
            <a:r>
              <a:rPr lang="en-US" sz="1800" dirty="0" err="1"/>
              <a:t>NoN</a:t>
            </a:r>
            <a:r>
              <a:rPr lang="en-US" sz="1800" dirty="0"/>
              <a:t>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further speedup </a:t>
            </a:r>
            <a:r>
              <a:rPr lang="en-US" sz="1800" dirty="0">
                <a:sym typeface="Wingdings"/>
              </a:rPr>
              <a:t>O(</a:t>
            </a:r>
            <a:r>
              <a:rPr lang="en-US" sz="1800" i="1" dirty="0">
                <a:sym typeface="Wingdings"/>
              </a:rPr>
              <a:t>T</a:t>
            </a:r>
            <a:r>
              <a:rPr lang="en-US" sz="1800" dirty="0">
                <a:sym typeface="Wingdings"/>
              </a:rPr>
              <a:t>(</a:t>
            </a:r>
            <a:r>
              <a:rPr lang="en-US" sz="1800" i="1" dirty="0" err="1">
                <a:sym typeface="Wingdings"/>
              </a:rPr>
              <a:t>m</a:t>
            </a:r>
            <a:r>
              <a:rPr lang="en-US" sz="1800" dirty="0" err="1">
                <a:sym typeface="Wingdings"/>
              </a:rPr>
              <a:t>+</a:t>
            </a:r>
            <a:r>
              <a:rPr lang="en-US" sz="1800" i="1" dirty="0" err="1">
                <a:sym typeface="Wingdings"/>
              </a:rPr>
              <a:t>ng</a:t>
            </a:r>
            <a:r>
              <a:rPr lang="en-US" sz="1800" dirty="0">
                <a:sym typeface="Wingdings"/>
              </a:rPr>
              <a:t>))  O(</a:t>
            </a:r>
            <a:r>
              <a:rPr lang="en-US" sz="1800" i="1" dirty="0">
                <a:sym typeface="Wingdings"/>
              </a:rPr>
              <a:t>T</a:t>
            </a:r>
            <a:r>
              <a:rPr lang="en-US" sz="1800" dirty="0">
                <a:sym typeface="Wingdings"/>
              </a:rPr>
              <a:t>(</a:t>
            </a:r>
            <a:r>
              <a:rPr lang="en-US" sz="1800" i="1" dirty="0">
                <a:sym typeface="Wingdings"/>
              </a:rPr>
              <a:t>g</a:t>
            </a:r>
            <a:r>
              <a:rPr lang="en-US" sz="1800" dirty="0">
                <a:sym typeface="Wingdings"/>
              </a:rPr>
              <a:t> log(</a:t>
            </a:r>
            <a:r>
              <a:rPr lang="en-US" sz="1800" i="1" dirty="0">
                <a:sym typeface="Wingdings"/>
              </a:rPr>
              <a:t>g</a:t>
            </a:r>
            <a:r>
              <a:rPr lang="en-US" sz="1800" dirty="0">
                <a:sym typeface="Wingdings"/>
              </a:rPr>
              <a:t>) + </a:t>
            </a:r>
            <a:r>
              <a:rPr lang="en-US" sz="1800" i="1" dirty="0">
                <a:sym typeface="Wingdings"/>
              </a:rPr>
              <a:t>z</a:t>
            </a:r>
            <a:r>
              <a:rPr lang="en-US" sz="1800" dirty="0">
                <a:sym typeface="Wingdings"/>
              </a:rPr>
              <a:t>))</a:t>
            </a:r>
          </a:p>
          <a:p>
            <a:pPr lvl="2"/>
            <a:r>
              <a:rPr lang="en-US" sz="1400" i="1" dirty="0">
                <a:sym typeface="Wingdings"/>
              </a:rPr>
              <a:t>g </a:t>
            </a:r>
            <a:r>
              <a:rPr lang="en-US" sz="1400" dirty="0">
                <a:sym typeface="Wingdings"/>
              </a:rPr>
              <a:t>&lt;&lt; </a:t>
            </a:r>
            <a:r>
              <a:rPr lang="en-US" sz="1400" i="1" dirty="0">
                <a:sym typeface="Wingdings"/>
              </a:rPr>
              <a:t>n</a:t>
            </a:r>
            <a:r>
              <a:rPr lang="en-US" sz="1400" dirty="0">
                <a:sym typeface="Wingdings"/>
              </a:rPr>
              <a:t>; and </a:t>
            </a:r>
            <a:r>
              <a:rPr lang="en-US" sz="1400" i="1" dirty="0">
                <a:sym typeface="Wingdings"/>
              </a:rPr>
              <a:t>z</a:t>
            </a:r>
            <a:r>
              <a:rPr lang="en-US" sz="1400" dirty="0">
                <a:sym typeface="Wingdings"/>
              </a:rPr>
              <a:t> &lt;&lt; </a:t>
            </a:r>
            <a:r>
              <a:rPr lang="en-US" sz="1400" i="1" dirty="0">
                <a:sym typeface="Wingdings"/>
              </a:rPr>
              <a:t>m </a:t>
            </a:r>
            <a:r>
              <a:rPr lang="en-US" sz="1400" dirty="0">
                <a:sym typeface="Wingdings"/>
              </a:rPr>
              <a:t>(key idea: using main network for pruning)</a:t>
            </a:r>
            <a:endParaRPr lang="en-US" sz="1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39</a:t>
            </a:fld>
            <a:r>
              <a:rPr lang="en-US"/>
              <a:t> -</a:t>
            </a:r>
          </a:p>
        </p:txBody>
      </p:sp>
      <p:pic>
        <p:nvPicPr>
          <p:cNvPr id="12" name="Picture 11" descr="Screen Shot 2015-03-11 at 9.22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156" y="0"/>
            <a:ext cx="1911844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0" y="1578016"/>
            <a:ext cx="7231907" cy="411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566" y="2408637"/>
            <a:ext cx="1955410" cy="365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185" y="2408637"/>
            <a:ext cx="1939490" cy="365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9389" y="2763187"/>
            <a:ext cx="3773101" cy="365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6809" y="3190793"/>
            <a:ext cx="3063242" cy="36576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3436374" y="1451713"/>
            <a:ext cx="785420" cy="251559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2676" y="4553063"/>
            <a:ext cx="2904259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617" y="4553063"/>
            <a:ext cx="2843050" cy="4572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4277033" y="4781663"/>
            <a:ext cx="51848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8"/>
          <p:cNvCxnSpPr/>
          <p:nvPr/>
        </p:nvCxnSpPr>
        <p:spPr>
          <a:xfrm>
            <a:off x="6831863" y="5993118"/>
            <a:ext cx="1828800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8782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06"/>
    </mc:Choice>
    <mc:Fallback xmlns="">
      <p:transition spd="slow" advTm="101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713"/>
            <a:ext cx="9144000" cy="800100"/>
          </a:xfrm>
        </p:spPr>
        <p:txBody>
          <a:bodyPr/>
          <a:lstStyle/>
          <a:p>
            <a:pPr algn="ctr"/>
            <a:r>
              <a:rPr lang="en-US" dirty="0"/>
              <a:t>Networks-as-Context: Network of 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031" y="1025916"/>
            <a:ext cx="9010732" cy="5106988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Observation</a:t>
            </a:r>
            <a:r>
              <a:rPr lang="en-US" dirty="0">
                <a:solidFill>
                  <a:srgbClr val="FF0000"/>
                </a:solidFill>
              </a:rPr>
              <a:t>: Each </a:t>
            </a:r>
            <a:r>
              <a:rPr lang="en-US" i="1" dirty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being an </a:t>
            </a:r>
            <a:r>
              <a:rPr lang="en-US" b="1" dirty="0">
                <a:solidFill>
                  <a:srgbClr val="FF0000"/>
                </a:solidFill>
              </a:rPr>
              <a:t>Entity</a:t>
            </a:r>
          </a:p>
          <a:p>
            <a:pPr lvl="1"/>
            <a:r>
              <a:rPr lang="en-US" dirty="0"/>
              <a:t>X = user: Social Network</a:t>
            </a:r>
          </a:p>
          <a:p>
            <a:pPr lvl="1"/>
            <a:r>
              <a:rPr lang="en-US" dirty="0"/>
              <a:t>X = information: Information Network</a:t>
            </a:r>
          </a:p>
          <a:p>
            <a:pPr lvl="1"/>
            <a:r>
              <a:rPr lang="en-US" dirty="0"/>
              <a:t>X = webpage: Web Graph</a:t>
            </a:r>
          </a:p>
          <a:p>
            <a:pPr lvl="1"/>
            <a:r>
              <a:rPr lang="en-US" dirty="0"/>
              <a:t>X = device: Internet of Things</a:t>
            </a:r>
          </a:p>
          <a:p>
            <a:r>
              <a:rPr lang="en-US" b="1" dirty="0">
                <a:solidFill>
                  <a:srgbClr val="FF0000"/>
                </a:solidFill>
              </a:rPr>
              <a:t>Question</a:t>
            </a:r>
            <a:r>
              <a:rPr lang="en-US" dirty="0">
                <a:solidFill>
                  <a:srgbClr val="FF0000"/>
                </a:solidFill>
              </a:rPr>
              <a:t>: What if Each </a:t>
            </a:r>
            <a:r>
              <a:rPr lang="en-US" i="1" dirty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is</a:t>
            </a:r>
          </a:p>
          <a:p>
            <a:pPr lvl="1"/>
            <a:r>
              <a:rPr lang="en-US" dirty="0"/>
              <a:t>A dataset (a set of entities, e.g., a network), or</a:t>
            </a:r>
          </a:p>
          <a:p>
            <a:pPr lvl="1"/>
            <a:r>
              <a:rPr lang="en-US" dirty="0"/>
              <a:t>A data mining model?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- </a:t>
            </a:r>
            <a:fld id="{5702A24C-C4CD-4510-A1DD-CEB556D2535A}" type="slidenum">
              <a:rPr lang="en-US" smtClean="0"/>
              <a:pPr>
                <a:defRPr/>
              </a:pPr>
              <a:t>4</a:t>
            </a:fld>
            <a:r>
              <a:rPr lang="en-US" dirty="0"/>
              <a:t> 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213" y="6474912"/>
            <a:ext cx="8459786" cy="3231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chemeClr val="bg1"/>
                </a:solidFill>
              </a:rPr>
              <a:t>“Learn how to see. Realize that everything is connected to everything else.” -- </a:t>
            </a:r>
            <a:r>
              <a:rPr lang="en-US" sz="1500" i="1" dirty="0">
                <a:solidFill>
                  <a:schemeClr val="bg1"/>
                </a:solidFill>
              </a:rPr>
              <a:t>Leonardo da Vinci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757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67"/>
    </mc:Choice>
    <mc:Fallback xmlns="">
      <p:transition spd="slow" advTm="75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705418" y="1004814"/>
            <a:ext cx="4318230" cy="5327760"/>
          </a:xfrm>
          <a:prstGeom prst="roundRect">
            <a:avLst>
              <a:gd name="adj" fmla="val 3709"/>
            </a:avLst>
          </a:prstGeom>
          <a:solidFill>
            <a:srgbClr val="FF0000"/>
          </a:solidFill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9103" y="997558"/>
            <a:ext cx="4523425" cy="5327760"/>
          </a:xfrm>
          <a:prstGeom prst="roundRect">
            <a:avLst>
              <a:gd name="adj" fmla="val 4580"/>
            </a:avLst>
          </a:prstGeom>
          <a:solidFill>
            <a:srgbClr val="FF9B1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NoN</a:t>
            </a:r>
            <a:r>
              <a:rPr lang="en-US" dirty="0"/>
              <a:t> Ranking: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40</a:t>
            </a:fld>
            <a:r>
              <a:rPr lang="en-US"/>
              <a:t> 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562" y="1153332"/>
            <a:ext cx="45749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A1: Candidate Protein Prioritization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 proteins are most relevant </a:t>
            </a:r>
            <a:r>
              <a:rPr lang="en-US" sz="1600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w.r.t</a:t>
            </a:r>
            <a:r>
              <a:rPr lang="en-US" sz="16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disease a?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080" y="5360929"/>
            <a:ext cx="3700006" cy="461665"/>
          </a:xfrm>
          <a:prstGeom prst="rect">
            <a:avLst/>
          </a:prstGeom>
          <a:solidFill>
            <a:srgbClr val="FF9B1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Curve Comparison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77053" y="4998780"/>
            <a:ext cx="2955857" cy="400110"/>
          </a:xfrm>
          <a:prstGeom prst="rect">
            <a:avLst/>
          </a:prstGeom>
          <a:solidFill>
            <a:srgbClr val="FF9B1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9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953798" y="3337414"/>
            <a:ext cx="2955857" cy="369332"/>
          </a:xfrm>
          <a:prstGeom prst="rect">
            <a:avLst/>
          </a:prstGeom>
          <a:solidFill>
            <a:srgbClr val="FF9B11"/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5713" y="1131901"/>
            <a:ext cx="442484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A2: Collaboration Prediction</a:t>
            </a:r>
          </a:p>
          <a:p>
            <a:pPr marL="342900" indent="-342900">
              <a:buFont typeface="Arial"/>
              <a:buChar char="•"/>
            </a:pPr>
            <a:r>
              <a:rPr lang="en-US" sz="1600" i="1" dirty="0">
                <a:solidFill>
                  <a:schemeClr val="bg1"/>
                </a:solidFill>
                <a:cs typeface="Times New Roman" panose="02020603050405020304" pitchFamily="18" charset="0"/>
              </a:rPr>
              <a:t>Which data mining authors are likely to collaborate with a given medical author?</a:t>
            </a:r>
          </a:p>
          <a:p>
            <a:pPr marL="342900" indent="-342900">
              <a:buFont typeface="Arial"/>
              <a:buChar char="•"/>
            </a:pPr>
            <a:endParaRPr lang="en-US" sz="16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endParaRPr lang="en-US" sz="16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endParaRPr lang="en-US" sz="16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endParaRPr lang="en-US" sz="16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endParaRPr lang="en-US" sz="16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endParaRPr lang="en-US" sz="16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endParaRPr lang="en-US" sz="16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endParaRPr lang="en-US" sz="16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endParaRPr lang="en-US" sz="16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endParaRPr lang="en-US" sz="16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endParaRPr lang="en-US" sz="16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endParaRPr lang="en-US" sz="16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endParaRPr lang="en-US" sz="16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endParaRPr lang="en-US" sz="16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endParaRPr lang="en-US" sz="16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endParaRPr lang="en-US" sz="16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endParaRPr lang="en-US" sz="16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23190" y="5360929"/>
            <a:ext cx="3841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AUC and Accuracy</a:t>
            </a:r>
          </a:p>
        </p:txBody>
      </p:sp>
      <p:pic>
        <p:nvPicPr>
          <p:cNvPr id="3" name="Picture 2" descr="Screen Shot 2015-04-23 at 10.51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67" y="2110668"/>
            <a:ext cx="3727262" cy="32461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9564761">
            <a:off x="405590" y="2311449"/>
            <a:ext cx="1787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389542" y="2660307"/>
            <a:ext cx="173964" cy="20874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785" y="2110668"/>
            <a:ext cx="4233392" cy="3246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89059" y="3146647"/>
            <a:ext cx="2377440" cy="17032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589059" y="4166552"/>
            <a:ext cx="2377440" cy="17032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589059" y="5185047"/>
            <a:ext cx="2377440" cy="17032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923190" y="5784886"/>
            <a:ext cx="3841287" cy="5027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Solely based on homogeneous networks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cs typeface="Times New Roman" panose="02020603050405020304" pitchFamily="18" charset="0"/>
              </a:rPr>
              <a:t>Tailored for cross-area prediction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99"/>
    </mc:Choice>
    <mc:Fallback xmlns="">
      <p:transition spd="slow" advTm="24999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20743" y="1113624"/>
            <a:ext cx="4480555" cy="5202936"/>
          </a:xfrm>
          <a:prstGeom prst="roundRect">
            <a:avLst>
              <a:gd name="adj" fmla="val 3521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9687" y="1118654"/>
            <a:ext cx="4480555" cy="5202921"/>
          </a:xfrm>
          <a:prstGeom prst="roundRect">
            <a:avLst>
              <a:gd name="adj" fmla="val 4163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 descr="Screen Shot 2015-03-12 at 12.5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01" y="2149507"/>
            <a:ext cx="4389110" cy="2871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NoN</a:t>
            </a:r>
            <a:r>
              <a:rPr lang="en-US" dirty="0"/>
              <a:t> Mining: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865" y="1298746"/>
            <a:ext cx="8229600" cy="1119166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Obj. Function: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Algorithm: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41</a:t>
            </a:fld>
            <a:r>
              <a:rPr lang="en-US"/>
              <a:t> 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212" y="6513940"/>
            <a:ext cx="845978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J. Ni, H. Tong, W. Fan, X. Zhang: Flexible and Robust Multi-Network Clustering. KDD 2015</a:t>
            </a:r>
          </a:p>
        </p:txBody>
      </p:sp>
      <p:pic>
        <p:nvPicPr>
          <p:cNvPr id="8" name="Picture 7" descr="Screen Shot 2015-03-12 at 12.57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9" y="2084445"/>
            <a:ext cx="4399998" cy="1871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4078" y="3947744"/>
            <a:ext cx="2751780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Same assumption,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Similar intuition!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8295" y="5159221"/>
            <a:ext cx="4075941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P-value vs. (biologically meaningful) clusters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21205" y="1261298"/>
            <a:ext cx="1980029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rgbClr val="C00000"/>
              </a:buClr>
              <a:buSzPct val="110000"/>
              <a:buFont typeface="Wingdings" pitchFamily="2" charset="2"/>
              <a:buChar char="§"/>
            </a:pPr>
            <a:r>
              <a:rPr lang="en-US" sz="3200" kern="0" dirty="0">
                <a:solidFill>
                  <a:srgbClr val="FFFFFF"/>
                </a:solidFill>
                <a:latin typeface="Arial"/>
                <a:cs typeface="Arial"/>
              </a:rPr>
              <a:t>Results: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8130" y="4736271"/>
            <a:ext cx="25133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9205" y="527581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Linear, multiplicative algorithm </a:t>
            </a:r>
          </a:p>
          <a:p>
            <a:r>
              <a:rPr lang="en-US" dirty="0">
                <a:solidFill>
                  <a:srgbClr val="FFFFFF"/>
                </a:solidFill>
                <a:sym typeface="Wingdings" panose="05000000000000000000" pitchFamily="2" charset="2"/>
              </a:rPr>
              <a:t>    converges to KKT point.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27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31"/>
    </mc:Choice>
    <mc:Fallback xmlns="">
      <p:transition spd="slow" advTm="5743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981334"/>
            <a:ext cx="8229600" cy="5106988"/>
          </a:xfrm>
        </p:spPr>
        <p:txBody>
          <a:bodyPr/>
          <a:lstStyle/>
          <a:p>
            <a:r>
              <a:rPr lang="en-US" sz="3600" dirty="0"/>
              <a:t>Motivation</a:t>
            </a:r>
          </a:p>
          <a:p>
            <a:r>
              <a:rPr lang="en-US" sz="3600" dirty="0">
                <a:solidFill>
                  <a:schemeClr val="tx1"/>
                </a:solidFill>
              </a:rPr>
              <a:t>Network of Networks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>
                <a:solidFill>
                  <a:srgbClr val="FF0000"/>
                </a:solidFill>
              </a:rPr>
              <a:t>Network of X: Other Scenarios</a:t>
            </a:r>
          </a:p>
          <a:p>
            <a:pPr lvl="1"/>
            <a:r>
              <a:rPr lang="en-US" dirty="0" err="1">
                <a:solidFill>
                  <a:srgbClr val="000000">
                    <a:lumMod val="95000"/>
                    <a:lumOff val="5000"/>
                  </a:srgbClr>
                </a:solidFill>
              </a:rPr>
              <a:t>NoT</a:t>
            </a:r>
            <a:r>
              <a:rPr lang="en-US" dirty="0">
                <a:solidFill>
                  <a:srgbClr val="000000">
                    <a:lumMod val="95000"/>
                    <a:lumOff val="5000"/>
                  </a:srgbClr>
                </a:solidFill>
              </a:rPr>
              <a:t>: A Network of Co-evolving Time Series</a:t>
            </a:r>
          </a:p>
          <a:p>
            <a:pPr lvl="1"/>
            <a:r>
              <a:rPr lang="en-US" dirty="0" err="1">
                <a:solidFill>
                  <a:srgbClr val="000000">
                    <a:lumMod val="95000"/>
                    <a:lumOff val="5000"/>
                  </a:srgbClr>
                </a:solidFill>
              </a:rPr>
              <a:t>iBall</a:t>
            </a:r>
            <a:r>
              <a:rPr lang="en-US" dirty="0">
                <a:solidFill>
                  <a:srgbClr val="000000">
                    <a:lumMod val="95000"/>
                    <a:lumOff val="5000"/>
                  </a:srgbClr>
                </a:solidFill>
              </a:rPr>
              <a:t>: A Network of Regression Models</a:t>
            </a:r>
          </a:p>
          <a:p>
            <a:pPr lvl="1"/>
            <a:r>
              <a:rPr lang="en-US" dirty="0">
                <a:solidFill>
                  <a:srgbClr val="000000">
                    <a:lumMod val="95000"/>
                    <a:lumOff val="5000"/>
                  </a:srgbClr>
                </a:solidFill>
              </a:rPr>
              <a:t>Fascinate: A Network of Inference Problems</a:t>
            </a:r>
          </a:p>
          <a:p>
            <a:pPr lvl="1"/>
            <a:r>
              <a:rPr lang="en-US" dirty="0">
                <a:solidFill>
                  <a:srgbClr val="000000">
                    <a:lumMod val="95000"/>
                    <a:lumOff val="5000"/>
                  </a:srgbClr>
                </a:solidFill>
              </a:rPr>
              <a:t>Mulan: A Network of Control Problems</a:t>
            </a:r>
          </a:p>
          <a:p>
            <a:r>
              <a:rPr lang="en-US" sz="3600" dirty="0"/>
              <a:t>Vision for the Future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42</a:t>
            </a:fld>
            <a:r>
              <a:rPr lang="en-US"/>
              <a:t> -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19513" y="2620140"/>
            <a:ext cx="747021" cy="4295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83475" y="1210739"/>
            <a:ext cx="313943" cy="251968"/>
            <a:chOff x="3810000" y="3111500"/>
            <a:chExt cx="490537" cy="393700"/>
          </a:xfrm>
        </p:grpSpPr>
        <p:sp>
          <p:nvSpPr>
            <p:cNvPr id="10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79123" y="1964029"/>
            <a:ext cx="313943" cy="251968"/>
            <a:chOff x="3810000" y="3111500"/>
            <a:chExt cx="490537" cy="393700"/>
          </a:xfrm>
        </p:grpSpPr>
        <p:sp>
          <p:nvSpPr>
            <p:cNvPr id="19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44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38"/>
    </mc:Choice>
    <mc:Fallback xmlns="">
      <p:transition spd="slow" advTm="54338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645275" y="1062906"/>
            <a:ext cx="4480555" cy="2505456"/>
          </a:xfrm>
          <a:prstGeom prst="roundRect">
            <a:avLst>
              <a:gd name="adj" fmla="val 6655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0553" y="1060704"/>
            <a:ext cx="4480555" cy="2514600"/>
          </a:xfrm>
          <a:prstGeom prst="roundRect">
            <a:avLst>
              <a:gd name="adj" fmla="val 6369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756" y="3654172"/>
            <a:ext cx="9144000" cy="2646812"/>
          </a:xfrm>
          <a:prstGeom prst="roundRect">
            <a:avLst>
              <a:gd name="adj" fmla="val 6578"/>
            </a:avLst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NoT: A Network of Time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1051560"/>
            <a:ext cx="4023085" cy="601082"/>
          </a:xfrm>
        </p:spPr>
        <p:txBody>
          <a:bodyPr/>
          <a:lstStyle/>
          <a:p>
            <a:r>
              <a:rPr lang="en-US" sz="2800" dirty="0">
                <a:solidFill>
                  <a:srgbClr val="FFFFFF"/>
                </a:solidFill>
              </a:rPr>
              <a:t>Problem Definition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43</a:t>
            </a:fld>
            <a:r>
              <a:rPr lang="en-US"/>
              <a:t> 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212" y="6350113"/>
            <a:ext cx="8459787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Y. </a:t>
            </a:r>
            <a:r>
              <a:rPr lang="en-US" sz="900" dirty="0" err="1">
                <a:solidFill>
                  <a:schemeClr val="bg1"/>
                </a:solidFill>
              </a:rPr>
              <a:t>Cai</a:t>
            </a:r>
            <a:r>
              <a:rPr lang="en-US" sz="900" dirty="0">
                <a:solidFill>
                  <a:schemeClr val="bg1"/>
                </a:solidFill>
              </a:rPr>
              <a:t>, H. Tong, W. Fan and P. </a:t>
            </a:r>
            <a:r>
              <a:rPr lang="en-US" sz="900" dirty="0" err="1">
                <a:solidFill>
                  <a:schemeClr val="bg1"/>
                </a:solidFill>
              </a:rPr>
              <a:t>Ji</a:t>
            </a:r>
            <a:r>
              <a:rPr lang="en-US" sz="900" dirty="0">
                <a:solidFill>
                  <a:schemeClr val="bg1"/>
                </a:solidFill>
              </a:rPr>
              <a:t>: Fast Mining of a Network of Coevolving Time Series. </a:t>
            </a:r>
            <a:r>
              <a:rPr lang="en-US" sz="900" i="1" dirty="0">
                <a:solidFill>
                  <a:schemeClr val="bg1"/>
                </a:solidFill>
              </a:rPr>
              <a:t>SDM 2015</a:t>
            </a:r>
            <a:r>
              <a:rPr lang="en-US" sz="900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Y. </a:t>
            </a:r>
            <a:r>
              <a:rPr lang="en-US" sz="900" dirty="0" err="1">
                <a:solidFill>
                  <a:schemeClr val="bg1"/>
                </a:solidFill>
              </a:rPr>
              <a:t>Cai</a:t>
            </a:r>
            <a:r>
              <a:rPr lang="en-US" sz="900" dirty="0">
                <a:solidFill>
                  <a:schemeClr val="bg1"/>
                </a:solidFill>
              </a:rPr>
              <a:t>, H. Tong, W. Fan, P. </a:t>
            </a:r>
            <a:r>
              <a:rPr lang="en-US" sz="900" dirty="0" err="1">
                <a:solidFill>
                  <a:schemeClr val="bg1"/>
                </a:solidFill>
              </a:rPr>
              <a:t>Ji</a:t>
            </a:r>
            <a:r>
              <a:rPr lang="en-US" sz="900" dirty="0">
                <a:solidFill>
                  <a:schemeClr val="bg1"/>
                </a:solidFill>
              </a:rPr>
              <a:t>, Q. He: Facets: Fast Comprehensive Mining of Coevolving High-order Time Series. KDD 2015</a:t>
            </a:r>
          </a:p>
          <a:p>
            <a:pPr marL="171450" indent="-171450"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F. </a:t>
            </a:r>
            <a:r>
              <a:rPr lang="en-US" sz="900" dirty="0" err="1">
                <a:solidFill>
                  <a:schemeClr val="bg1"/>
                </a:solidFill>
              </a:rPr>
              <a:t>Hairi</a:t>
            </a:r>
            <a:r>
              <a:rPr lang="en-US" sz="900" dirty="0">
                <a:solidFill>
                  <a:schemeClr val="bg1"/>
                </a:solidFill>
              </a:rPr>
              <a:t>, H. Tong, and L. Ying, </a:t>
            </a:r>
            <a:r>
              <a:rPr lang="en-US" sz="900" dirty="0" err="1">
                <a:solidFill>
                  <a:schemeClr val="bg1"/>
                </a:solidFill>
              </a:rPr>
              <a:t>NetDyna</a:t>
            </a:r>
            <a:r>
              <a:rPr lang="en-US" sz="900" dirty="0">
                <a:solidFill>
                  <a:schemeClr val="bg1"/>
                </a:solidFill>
              </a:rPr>
              <a:t>: Mining Networked Coevolving Time Series with Missing Values. </a:t>
            </a:r>
            <a:r>
              <a:rPr lang="en-US" sz="900" dirty="0" err="1">
                <a:solidFill>
                  <a:schemeClr val="bg1"/>
                </a:solidFill>
              </a:rPr>
              <a:t>BigData</a:t>
            </a:r>
            <a:r>
              <a:rPr lang="en-US" sz="900" dirty="0">
                <a:solidFill>
                  <a:schemeClr val="bg1"/>
                </a:solidFill>
              </a:rPr>
              <a:t> 2019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338" y="1724809"/>
            <a:ext cx="2036436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34" y="1718143"/>
            <a:ext cx="2249424" cy="137160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0" y="4456278"/>
            <a:ext cx="2247073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US" sz="2800" kern="0" dirty="0">
                <a:solidFill>
                  <a:srgbClr val="FFFFFF"/>
                </a:solidFill>
              </a:rPr>
              <a:t>Models &amp; </a:t>
            </a:r>
          </a:p>
          <a:p>
            <a:pPr marL="0" indent="0" algn="ctr">
              <a:buNone/>
            </a:pPr>
            <a:r>
              <a:rPr lang="en-US" sz="2800" kern="0" dirty="0">
                <a:solidFill>
                  <a:srgbClr val="FFFFFF"/>
                </a:solidFill>
              </a:rPr>
              <a:t>Algorithms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5074999" y="1051560"/>
            <a:ext cx="4572000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kern="0" dirty="0">
                <a:solidFill>
                  <a:srgbClr val="FFFFFF"/>
                </a:solidFill>
              </a:rPr>
              <a:t>Results</a:t>
            </a:r>
          </a:p>
        </p:txBody>
      </p:sp>
      <p:pic>
        <p:nvPicPr>
          <p:cNvPr id="16" name="Picture 15" descr="motion_running_missing_example_3-eps-converted-to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509" y="1611986"/>
            <a:ext cx="2294467" cy="1828800"/>
          </a:xfrm>
          <a:prstGeom prst="rect">
            <a:avLst/>
          </a:prstGeom>
        </p:spPr>
      </p:pic>
      <p:pic>
        <p:nvPicPr>
          <p:cNvPr id="17" name="Content Placeholder 3" descr="markerpos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06" r="-2279"/>
          <a:stretch/>
        </p:blipFill>
        <p:spPr bwMode="auto">
          <a:xfrm>
            <a:off x="8052436" y="1690504"/>
            <a:ext cx="914400" cy="171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 flipV="1">
            <a:off x="7278563" y="2344511"/>
            <a:ext cx="773873" cy="20294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0132" y="3696683"/>
            <a:ext cx="3002520" cy="2569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892" y="3696683"/>
            <a:ext cx="2865744" cy="25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9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4"/>
    </mc:Choice>
    <mc:Fallback xmlns="">
      <p:transition spd="slow" advTm="48954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4299" y="800218"/>
            <a:ext cx="4480555" cy="2560320"/>
          </a:xfrm>
          <a:prstGeom prst="roundRect">
            <a:avLst>
              <a:gd name="adj" fmla="val 5605"/>
            </a:avLst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640778" y="812144"/>
            <a:ext cx="4480555" cy="2560320"/>
          </a:xfrm>
          <a:prstGeom prst="roundRect">
            <a:avLst>
              <a:gd name="adj" fmla="val 4341"/>
            </a:avLst>
          </a:prstGeom>
          <a:solidFill>
            <a:srgbClr val="FF9B1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9810" y="3438900"/>
            <a:ext cx="9144000" cy="2470816"/>
          </a:xfrm>
          <a:prstGeom prst="roundRect">
            <a:avLst>
              <a:gd name="adj" fmla="val 5859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71" y="23505"/>
            <a:ext cx="8943726" cy="800100"/>
          </a:xfrm>
        </p:spPr>
        <p:txBody>
          <a:bodyPr/>
          <a:lstStyle/>
          <a:p>
            <a:pPr algn="ctr"/>
            <a:r>
              <a:rPr lang="en-US" sz="3600" dirty="0" err="1"/>
              <a:t>iBall</a:t>
            </a:r>
            <a:r>
              <a:rPr lang="en-US" sz="3600" dirty="0"/>
              <a:t>: A Network of Regression Models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84501"/>
            <a:ext cx="684213" cy="371475"/>
          </a:xfrm>
        </p:spPr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44</a:t>
            </a:fld>
            <a:r>
              <a:rPr lang="en-US" dirty="0"/>
              <a:t> 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1110" y="5950914"/>
            <a:ext cx="843289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L. Li, H. Tong and H. Liu: Towards Explainable Networked Prediction. CIKM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Y. Yao, H. Tong, F. Xu, J. Lu: Scalable Algorithms for CQA Post Voting Prediction. TKDE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L. Li, H. Tong, Y. Wang, C. Shi, N. Cao and N. </a:t>
            </a:r>
            <a:r>
              <a:rPr lang="en-US" sz="900" dirty="0" err="1">
                <a:solidFill>
                  <a:schemeClr val="bg1"/>
                </a:solidFill>
              </a:rPr>
              <a:t>Buchler</a:t>
            </a:r>
            <a:r>
              <a:rPr lang="en-US" sz="900" dirty="0">
                <a:solidFill>
                  <a:schemeClr val="bg1"/>
                </a:solidFill>
              </a:rPr>
              <a:t>: Is the Whole Greater Than the Sum of Its Parts? KDD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L. Li, H. Tong: The Child is Father of the Man: Foresee the Success at the Early Stage. KDD </a:t>
            </a:r>
            <a:r>
              <a:rPr lang="en-US" sz="900" i="1" dirty="0">
                <a:solidFill>
                  <a:schemeClr val="bg1"/>
                </a:solidFill>
              </a:rPr>
              <a:t>2015</a:t>
            </a:r>
            <a:endParaRPr lang="en-US" sz="9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Y. Yao, H. Tong, F. Xu, J. Lu: Predicting long-term impact of CQA posts: a comprehensive viewpoint. KDD 2014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“Data Mining Reveals the Secret to Getting Good Answers”, MIT Technology Review, 2013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177" y="1540392"/>
            <a:ext cx="4389120" cy="147852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76725" y="3318761"/>
            <a:ext cx="3639417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kern="0" dirty="0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830318" y="749788"/>
            <a:ext cx="3798022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kern="0" dirty="0">
                <a:solidFill>
                  <a:srgbClr val="FFFFFF"/>
                </a:solidFill>
              </a:rPr>
              <a:t>Models &amp; Algorithms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17982" y="748251"/>
            <a:ext cx="3639417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kern="0" dirty="0">
                <a:solidFill>
                  <a:srgbClr val="FFFFFF"/>
                </a:solidFill>
              </a:rPr>
              <a:t>Problem Definition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126" y="3855721"/>
            <a:ext cx="2650848" cy="19202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13" y="3870999"/>
            <a:ext cx="2674143" cy="192023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11110" y="1346046"/>
            <a:ext cx="3105078" cy="1856530"/>
            <a:chOff x="711110" y="1557915"/>
            <a:chExt cx="3105078" cy="18565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1110" y="1557915"/>
              <a:ext cx="3105078" cy="18288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1999183" y="1993187"/>
              <a:ext cx="54864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D1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1997473" y="2957245"/>
              <a:ext cx="54864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D3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1379310" y="2441825"/>
              <a:ext cx="54864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2631043" y="2460663"/>
              <a:ext cx="548640" cy="457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/>
                <a:t>D4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011" y="3870998"/>
            <a:ext cx="2406377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30"/>
    </mc:Choice>
    <mc:Fallback xmlns="">
      <p:transition spd="slow" advTm="7773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4491"/>
            <a:ext cx="8817429" cy="800100"/>
          </a:xfrm>
        </p:spPr>
        <p:txBody>
          <a:bodyPr/>
          <a:lstStyle/>
          <a:p>
            <a:pPr algn="ctr"/>
            <a:r>
              <a:rPr lang="en-US" sz="3200" dirty="0"/>
              <a:t>OPERAs: Optimal Connectivity Control </a:t>
            </a:r>
            <a:br>
              <a:rPr lang="en-US" sz="3200" dirty="0"/>
            </a:br>
            <a:r>
              <a:rPr lang="en-US" sz="2400" dirty="0"/>
              <a:t>(on Multi-Layered Networks)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45</a:t>
            </a:fld>
            <a:r>
              <a:rPr lang="en-US"/>
              <a:t> -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604152" y="3815380"/>
            <a:ext cx="4175541" cy="2452910"/>
          </a:xfrm>
          <a:prstGeom prst="roundRect">
            <a:avLst>
              <a:gd name="adj" fmla="val 7760"/>
            </a:avLst>
          </a:prstGeom>
          <a:solidFill>
            <a:srgbClr val="FF9B1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4699" y="988040"/>
            <a:ext cx="4175541" cy="2743200"/>
          </a:xfrm>
          <a:prstGeom prst="roundRect">
            <a:avLst>
              <a:gd name="adj" fmla="val 6638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4117" y="3815380"/>
            <a:ext cx="4186123" cy="2452910"/>
          </a:xfrm>
          <a:prstGeom prst="roundRect">
            <a:avLst>
              <a:gd name="adj" fmla="val 8090"/>
            </a:avLst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 rot="16200000">
            <a:off x="4149147" y="4659235"/>
            <a:ext cx="1759724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US" sz="2800" kern="0" dirty="0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73492" y="3826165"/>
            <a:ext cx="2009789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US" sz="2800" kern="0" dirty="0">
                <a:solidFill>
                  <a:srgbClr val="FFFFFF"/>
                </a:solidFill>
              </a:rPr>
              <a:t>Methods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46204" y="893213"/>
            <a:ext cx="3639417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kern="0" dirty="0">
                <a:solidFill>
                  <a:srgbClr val="FFFFFF"/>
                </a:solidFill>
              </a:rPr>
              <a:t>Problem Definition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218" y="2095422"/>
            <a:ext cx="2280148" cy="14630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1474" y="1373719"/>
            <a:ext cx="4352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Find optimal node set in control layer </a:t>
            </a:r>
          </a:p>
          <a:p>
            <a:r>
              <a:rPr lang="en-US" b="1" dirty="0">
                <a:solidFill>
                  <a:srgbClr val="FFFFFF"/>
                </a:solidFill>
                <a:sym typeface="Wingdings"/>
              </a:rPr>
              <a:t> w/ maximal impact in target layers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4" name="TextBox 142"/>
          <p:cNvSpPr txBox="1">
            <a:spLocks noChangeArrowheads="1"/>
          </p:cNvSpPr>
          <p:nvPr/>
        </p:nvSpPr>
        <p:spPr bwMode="auto">
          <a:xfrm>
            <a:off x="684212" y="6467621"/>
            <a:ext cx="8459787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en-US" altLang="zh-CN" sz="900" dirty="0">
                <a:solidFill>
                  <a:prstClr val="white"/>
                </a:solidFill>
              </a:rPr>
              <a:t>C. Chen, J. He, N. Bliss and H. Tong: On the Connectivity of Multi-layered Networks: Models, Measures and Optimal Control ICDM15. 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C. </a:t>
            </a:r>
            <a:r>
              <a:rPr lang="en-US" sz="900" dirty="0" err="1">
                <a:solidFill>
                  <a:prstClr val="white"/>
                </a:solidFill>
              </a:rPr>
              <a:t>Chen</a:t>
            </a:r>
            <a:r>
              <a:rPr lang="en-US" sz="900" dirty="0">
                <a:solidFill>
                  <a:prstClr val="white"/>
                </a:solidFill>
              </a:rPr>
              <a:t>, J. He, N. Bliss, H. Tong: Towards Optimal Connectivity on Multi-Layered Networks. IEEE TKDE 2017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645276" y="988040"/>
            <a:ext cx="4134418" cy="2803626"/>
          </a:xfrm>
          <a:prstGeom prst="roundRect">
            <a:avLst>
              <a:gd name="adj" fmla="val 5699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4052100" y="963862"/>
            <a:ext cx="5344886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US" sz="2800" kern="0">
                <a:solidFill>
                  <a:srgbClr val="FFFFFF"/>
                </a:solidFill>
              </a:rPr>
              <a:t>Connectivity Unification</a:t>
            </a:r>
            <a:endParaRPr lang="en-US" sz="2800" kern="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550" y="3875904"/>
            <a:ext cx="3172994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121" y="1960963"/>
            <a:ext cx="2916935" cy="9144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663440" y="2908021"/>
            <a:ext cx="4064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Examples: </a:t>
            </a:r>
            <a:r>
              <a:rPr lang="en-US" dirty="0">
                <a:solidFill>
                  <a:srgbClr val="FFFFFF"/>
                </a:solidFill>
              </a:rPr>
              <a:t>Path capacity, Robustness, Triangle counts, etc.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667048" y="1492896"/>
            <a:ext cx="406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Key Idea</a:t>
            </a:r>
            <a:r>
              <a:rPr lang="en-US" dirty="0">
                <a:solidFill>
                  <a:srgbClr val="FFFFFF"/>
                </a:solidFill>
              </a:rPr>
              <a:t>: Subgraph aggregation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6471" y="4315790"/>
            <a:ext cx="417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Impact score: Diminishing returns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Greedy algorithm </a:t>
            </a:r>
            <a:r>
              <a:rPr lang="en-US" dirty="0">
                <a:solidFill>
                  <a:srgbClr val="FFFFFF"/>
                </a:solidFill>
                <a:sym typeface="Wingdings"/>
              </a:rPr>
              <a:t> </a:t>
            </a:r>
            <a:r>
              <a:rPr lang="en-US" dirty="0">
                <a:solidFill>
                  <a:srgbClr val="FFFFFF"/>
                </a:solidFill>
              </a:rPr>
              <a:t>near-optimal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736" y="4930539"/>
            <a:ext cx="276932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9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6"/>
    </mc:Choice>
    <mc:Fallback xmlns="">
      <p:transition spd="slow" advTm="35496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491"/>
            <a:ext cx="9143999" cy="800100"/>
          </a:xfrm>
        </p:spPr>
        <p:txBody>
          <a:bodyPr/>
          <a:lstStyle/>
          <a:p>
            <a:pPr algn="ctr"/>
            <a:r>
              <a:rPr lang="en-US" sz="3200" dirty="0"/>
              <a:t>Fascinate: Cross-Layer </a:t>
            </a:r>
            <a:r>
              <a:rPr lang="en-US" sz="3200"/>
              <a:t>Dependence Inference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46</a:t>
            </a:fld>
            <a:r>
              <a:rPr lang="en-US"/>
              <a:t> -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604152" y="988040"/>
            <a:ext cx="4175541" cy="2743200"/>
          </a:xfrm>
          <a:prstGeom prst="roundRect">
            <a:avLst>
              <a:gd name="adj" fmla="val 5458"/>
            </a:avLst>
          </a:prstGeom>
          <a:solidFill>
            <a:srgbClr val="FF9B11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84699" y="988040"/>
            <a:ext cx="4175541" cy="2743200"/>
          </a:xfrm>
          <a:prstGeom prst="roundRect">
            <a:avLst>
              <a:gd name="adj" fmla="val 5458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74117" y="3815380"/>
            <a:ext cx="8405575" cy="2452910"/>
          </a:xfrm>
          <a:prstGeom prst="roundRect">
            <a:avLst>
              <a:gd name="adj" fmla="val 5780"/>
            </a:avLst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 rot="16200000">
            <a:off x="-205202" y="4740521"/>
            <a:ext cx="1759724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US" sz="2800" kern="0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622429" y="934693"/>
            <a:ext cx="2009789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US" sz="2800" kern="0" dirty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46204" y="893213"/>
            <a:ext cx="3639417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kern="0" dirty="0">
                <a:solidFill>
                  <a:srgbClr val="FFFFFF"/>
                </a:solidFill>
              </a:rPr>
              <a:t>Problem Definition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724" y="3315486"/>
            <a:ext cx="3879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Infer Unobserved Cross-Layer Links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65348" y="3284442"/>
            <a:ext cx="410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Cross-Layer Inference = Collective CF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68" y="3908470"/>
            <a:ext cx="5011398" cy="20116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889" y="3902826"/>
            <a:ext cx="2330914" cy="201168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35785" y="5904567"/>
            <a:ext cx="155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Effectiveness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65041" y="590174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Efficiency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2" y="1487310"/>
            <a:ext cx="3737113" cy="1828800"/>
          </a:xfrm>
          <a:prstGeom prst="rect">
            <a:avLst/>
          </a:prstGeom>
        </p:spPr>
      </p:pic>
      <p:sp>
        <p:nvSpPr>
          <p:cNvPr id="24" name="TextBox 142"/>
          <p:cNvSpPr txBox="1">
            <a:spLocks noChangeArrowheads="1"/>
          </p:cNvSpPr>
          <p:nvPr/>
        </p:nvSpPr>
        <p:spPr bwMode="auto">
          <a:xfrm>
            <a:off x="684212" y="6467619"/>
            <a:ext cx="8459787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white"/>
                </a:solidFill>
              </a:rPr>
              <a:t>C. Chen, H. Tong, L. </a:t>
            </a:r>
            <a:r>
              <a:rPr lang="en-US" sz="900" dirty="0" err="1">
                <a:solidFill>
                  <a:prstClr val="white"/>
                </a:solidFill>
              </a:rPr>
              <a:t>Xie</a:t>
            </a:r>
            <a:r>
              <a:rPr lang="en-US" sz="900" dirty="0">
                <a:solidFill>
                  <a:prstClr val="white"/>
                </a:solidFill>
              </a:rPr>
              <a:t>, L. Ying and Q. He: “FASCINATE: Fast Cross-Layer Dependence Inference on Multi-layered Networks”, KDD16, </a:t>
            </a:r>
            <a:r>
              <a:rPr lang="zh-CN" altLang="en-US" sz="900" dirty="0">
                <a:solidFill>
                  <a:srgbClr val="FF0000"/>
                </a:solidFill>
              </a:rPr>
              <a:t>‘</a:t>
            </a:r>
            <a:r>
              <a:rPr lang="en-US" altLang="zh-CN" sz="900" dirty="0">
                <a:solidFill>
                  <a:srgbClr val="FF0000"/>
                </a:solidFill>
              </a:rPr>
              <a:t>Bests</a:t>
            </a:r>
            <a:r>
              <a:rPr lang="zh-CN" altLang="en-US" sz="900" dirty="0">
                <a:solidFill>
                  <a:srgbClr val="FF0000"/>
                </a:solidFill>
              </a:rPr>
              <a:t> </a:t>
            </a:r>
            <a:r>
              <a:rPr lang="en-US" altLang="zh-CN" sz="900" dirty="0">
                <a:solidFill>
                  <a:srgbClr val="FF0000"/>
                </a:solidFill>
              </a:rPr>
              <a:t>of KDD 2016</a:t>
            </a:r>
            <a:r>
              <a:rPr lang="zh-CN" altLang="en-US" sz="900" dirty="0">
                <a:solidFill>
                  <a:srgbClr val="FF0000"/>
                </a:solidFill>
              </a:rPr>
              <a:t>’</a:t>
            </a:r>
            <a:endParaRPr lang="en-US" altLang="zh-CN" sz="900" dirty="0">
              <a:solidFill>
                <a:srgbClr val="FF0000"/>
              </a:solidFill>
            </a:endParaRP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C. Chen, H. Tong, L. </a:t>
            </a:r>
            <a:r>
              <a:rPr lang="en-US" sz="900" dirty="0" err="1">
                <a:solidFill>
                  <a:schemeClr val="bg1"/>
                </a:solidFill>
              </a:rPr>
              <a:t>Xie</a:t>
            </a:r>
            <a:r>
              <a:rPr lang="en-US" sz="900" dirty="0">
                <a:solidFill>
                  <a:schemeClr val="bg1"/>
                </a:solidFill>
              </a:rPr>
              <a:t>, L. Ying and Q. He: Cross-Dependency Inference in Multi-layered Networks: A Collaborative Filtering Perspective. ACM TKDD 2017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18" y="1431286"/>
            <a:ext cx="1990368" cy="1828800"/>
          </a:xfrm>
          <a:prstGeom prst="rect">
            <a:avLst/>
          </a:prstGeom>
        </p:spPr>
      </p:pic>
      <p:pic>
        <p:nvPicPr>
          <p:cNvPr id="26" name="Content Placehold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8278" y="1431286"/>
            <a:ext cx="161159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5283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15"/>
    </mc:Choice>
    <mc:Fallback xmlns="">
      <p:transition spd="slow" advTm="72315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3801814" y="1271022"/>
            <a:ext cx="1540371" cy="1540371"/>
          </a:xfrm>
          <a:custGeom>
            <a:avLst/>
            <a:gdLst>
              <a:gd name="connsiteX0" fmla="*/ 0 w 1540371"/>
              <a:gd name="connsiteY0" fmla="*/ 770186 h 1540371"/>
              <a:gd name="connsiteX1" fmla="*/ 770186 w 1540371"/>
              <a:gd name="connsiteY1" fmla="*/ 0 h 1540371"/>
              <a:gd name="connsiteX2" fmla="*/ 1540372 w 1540371"/>
              <a:gd name="connsiteY2" fmla="*/ 770186 h 1540371"/>
              <a:gd name="connsiteX3" fmla="*/ 770186 w 1540371"/>
              <a:gd name="connsiteY3" fmla="*/ 1540372 h 1540371"/>
              <a:gd name="connsiteX4" fmla="*/ 0 w 1540371"/>
              <a:gd name="connsiteY4" fmla="*/ 770186 h 15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371" h="1540371">
                <a:moveTo>
                  <a:pt x="0" y="770186"/>
                </a:moveTo>
                <a:cubicBezTo>
                  <a:pt x="0" y="344824"/>
                  <a:pt x="344824" y="0"/>
                  <a:pt x="770186" y="0"/>
                </a:cubicBezTo>
                <a:cubicBezTo>
                  <a:pt x="1195548" y="0"/>
                  <a:pt x="1540372" y="344824"/>
                  <a:pt x="1540372" y="770186"/>
                </a:cubicBezTo>
                <a:cubicBezTo>
                  <a:pt x="1540372" y="1195548"/>
                  <a:pt x="1195548" y="1540372"/>
                  <a:pt x="770186" y="1540372"/>
                </a:cubicBezTo>
                <a:cubicBezTo>
                  <a:pt x="344824" y="1540372"/>
                  <a:pt x="0" y="1195548"/>
                  <a:pt x="0" y="770186"/>
                </a:cubicBezTo>
                <a:close/>
              </a:path>
            </a:pathLst>
          </a:custGeom>
          <a:solidFill>
            <a:srgbClr val="006600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492" tIns="267492" rIns="267492" bIns="267492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300" kern="1200" dirty="0"/>
          </a:p>
        </p:txBody>
      </p:sp>
      <p:sp>
        <p:nvSpPr>
          <p:cNvPr id="4" name="Freeform 3"/>
          <p:cNvSpPr/>
          <p:nvPr/>
        </p:nvSpPr>
        <p:spPr>
          <a:xfrm rot="3328513">
            <a:off x="4198675" y="4247710"/>
            <a:ext cx="1313073" cy="519875"/>
          </a:xfrm>
          <a:custGeom>
            <a:avLst/>
            <a:gdLst>
              <a:gd name="connsiteX0" fmla="*/ 0 w 1313073"/>
              <a:gd name="connsiteY0" fmla="*/ 103975 h 519875"/>
              <a:gd name="connsiteX1" fmla="*/ 1053136 w 1313073"/>
              <a:gd name="connsiteY1" fmla="*/ 103975 h 519875"/>
              <a:gd name="connsiteX2" fmla="*/ 1053136 w 1313073"/>
              <a:gd name="connsiteY2" fmla="*/ 0 h 519875"/>
              <a:gd name="connsiteX3" fmla="*/ 1313073 w 1313073"/>
              <a:gd name="connsiteY3" fmla="*/ 259938 h 519875"/>
              <a:gd name="connsiteX4" fmla="*/ 1053136 w 1313073"/>
              <a:gd name="connsiteY4" fmla="*/ 519875 h 519875"/>
              <a:gd name="connsiteX5" fmla="*/ 1053136 w 1313073"/>
              <a:gd name="connsiteY5" fmla="*/ 415900 h 519875"/>
              <a:gd name="connsiteX6" fmla="*/ 0 w 1313073"/>
              <a:gd name="connsiteY6" fmla="*/ 415900 h 519875"/>
              <a:gd name="connsiteX7" fmla="*/ 0 w 1313073"/>
              <a:gd name="connsiteY7" fmla="*/ 103975 h 5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3073" h="519875">
                <a:moveTo>
                  <a:pt x="0" y="103975"/>
                </a:moveTo>
                <a:lnTo>
                  <a:pt x="1053136" y="103975"/>
                </a:lnTo>
                <a:lnTo>
                  <a:pt x="1053136" y="0"/>
                </a:lnTo>
                <a:lnTo>
                  <a:pt x="1313073" y="259938"/>
                </a:lnTo>
                <a:lnTo>
                  <a:pt x="1053136" y="519875"/>
                </a:lnTo>
                <a:lnTo>
                  <a:pt x="1053136" y="415900"/>
                </a:lnTo>
                <a:lnTo>
                  <a:pt x="0" y="415900"/>
                </a:lnTo>
                <a:lnTo>
                  <a:pt x="0" y="103975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3974" rIns="155961" bIns="10397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00" kern="1200"/>
          </a:p>
        </p:txBody>
      </p:sp>
      <p:sp>
        <p:nvSpPr>
          <p:cNvPr id="6" name="Freeform 5"/>
          <p:cNvSpPr/>
          <p:nvPr/>
        </p:nvSpPr>
        <p:spPr>
          <a:xfrm>
            <a:off x="5675550" y="2632396"/>
            <a:ext cx="1540371" cy="1540371"/>
          </a:xfrm>
          <a:custGeom>
            <a:avLst/>
            <a:gdLst>
              <a:gd name="connsiteX0" fmla="*/ 0 w 1540371"/>
              <a:gd name="connsiteY0" fmla="*/ 770186 h 1540371"/>
              <a:gd name="connsiteX1" fmla="*/ 770186 w 1540371"/>
              <a:gd name="connsiteY1" fmla="*/ 0 h 1540371"/>
              <a:gd name="connsiteX2" fmla="*/ 1540372 w 1540371"/>
              <a:gd name="connsiteY2" fmla="*/ 770186 h 1540371"/>
              <a:gd name="connsiteX3" fmla="*/ 770186 w 1540371"/>
              <a:gd name="connsiteY3" fmla="*/ 1540372 h 1540371"/>
              <a:gd name="connsiteX4" fmla="*/ 0 w 1540371"/>
              <a:gd name="connsiteY4" fmla="*/ 770186 h 15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371" h="1540371">
                <a:moveTo>
                  <a:pt x="0" y="770186"/>
                </a:moveTo>
                <a:cubicBezTo>
                  <a:pt x="0" y="344824"/>
                  <a:pt x="344824" y="0"/>
                  <a:pt x="770186" y="0"/>
                </a:cubicBezTo>
                <a:cubicBezTo>
                  <a:pt x="1195548" y="0"/>
                  <a:pt x="1540372" y="344824"/>
                  <a:pt x="1540372" y="770186"/>
                </a:cubicBezTo>
                <a:cubicBezTo>
                  <a:pt x="1540372" y="1195548"/>
                  <a:pt x="1195548" y="1540372"/>
                  <a:pt x="770186" y="1540372"/>
                </a:cubicBezTo>
                <a:cubicBezTo>
                  <a:pt x="344824" y="1540372"/>
                  <a:pt x="0" y="1195548"/>
                  <a:pt x="0" y="770186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8132" tIns="308132" rIns="308132" bIns="308132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kern="1200" dirty="0"/>
          </a:p>
        </p:txBody>
      </p:sp>
      <p:sp>
        <p:nvSpPr>
          <p:cNvPr id="7" name="Freeform 6"/>
          <p:cNvSpPr/>
          <p:nvPr/>
        </p:nvSpPr>
        <p:spPr>
          <a:xfrm rot="9551483">
            <a:off x="4902779" y="3544517"/>
            <a:ext cx="861210" cy="519876"/>
          </a:xfrm>
          <a:custGeom>
            <a:avLst/>
            <a:gdLst>
              <a:gd name="connsiteX0" fmla="*/ 0 w 861210"/>
              <a:gd name="connsiteY0" fmla="*/ 103975 h 519875"/>
              <a:gd name="connsiteX1" fmla="*/ 601273 w 861210"/>
              <a:gd name="connsiteY1" fmla="*/ 103975 h 519875"/>
              <a:gd name="connsiteX2" fmla="*/ 601273 w 861210"/>
              <a:gd name="connsiteY2" fmla="*/ 0 h 519875"/>
              <a:gd name="connsiteX3" fmla="*/ 861210 w 861210"/>
              <a:gd name="connsiteY3" fmla="*/ 259938 h 519875"/>
              <a:gd name="connsiteX4" fmla="*/ 601273 w 861210"/>
              <a:gd name="connsiteY4" fmla="*/ 519875 h 519875"/>
              <a:gd name="connsiteX5" fmla="*/ 601273 w 861210"/>
              <a:gd name="connsiteY5" fmla="*/ 415900 h 519875"/>
              <a:gd name="connsiteX6" fmla="*/ 0 w 861210"/>
              <a:gd name="connsiteY6" fmla="*/ 415900 h 519875"/>
              <a:gd name="connsiteX7" fmla="*/ 0 w 861210"/>
              <a:gd name="connsiteY7" fmla="*/ 103975 h 5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1210" h="519875">
                <a:moveTo>
                  <a:pt x="861210" y="415899"/>
                </a:moveTo>
                <a:lnTo>
                  <a:pt x="259937" y="415899"/>
                </a:lnTo>
                <a:lnTo>
                  <a:pt x="259937" y="519874"/>
                </a:lnTo>
                <a:lnTo>
                  <a:pt x="0" y="259937"/>
                </a:lnTo>
                <a:lnTo>
                  <a:pt x="259937" y="1"/>
                </a:lnTo>
                <a:lnTo>
                  <a:pt x="259937" y="103976"/>
                </a:lnTo>
                <a:lnTo>
                  <a:pt x="861210" y="103976"/>
                </a:lnTo>
                <a:lnTo>
                  <a:pt x="861210" y="415899"/>
                </a:lnTo>
                <a:close/>
              </a:path>
            </a:pathLst>
          </a:custGeom>
          <a:solidFill>
            <a:srgbClr val="0000FF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5961" tIns="103974" rIns="0" bIns="103976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00" kern="1200" dirty="0"/>
          </a:p>
        </p:txBody>
      </p:sp>
      <p:sp>
        <p:nvSpPr>
          <p:cNvPr id="8" name="Freeform 7"/>
          <p:cNvSpPr/>
          <p:nvPr/>
        </p:nvSpPr>
        <p:spPr>
          <a:xfrm>
            <a:off x="4959845" y="4815366"/>
            <a:ext cx="1540371" cy="1540371"/>
          </a:xfrm>
          <a:custGeom>
            <a:avLst/>
            <a:gdLst>
              <a:gd name="connsiteX0" fmla="*/ 0 w 1540371"/>
              <a:gd name="connsiteY0" fmla="*/ 770186 h 1540371"/>
              <a:gd name="connsiteX1" fmla="*/ 770186 w 1540371"/>
              <a:gd name="connsiteY1" fmla="*/ 0 h 1540371"/>
              <a:gd name="connsiteX2" fmla="*/ 1540372 w 1540371"/>
              <a:gd name="connsiteY2" fmla="*/ 770186 h 1540371"/>
              <a:gd name="connsiteX3" fmla="*/ 770186 w 1540371"/>
              <a:gd name="connsiteY3" fmla="*/ 1540372 h 1540371"/>
              <a:gd name="connsiteX4" fmla="*/ 0 w 1540371"/>
              <a:gd name="connsiteY4" fmla="*/ 770186 h 15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371" h="1540371">
                <a:moveTo>
                  <a:pt x="0" y="770186"/>
                </a:moveTo>
                <a:cubicBezTo>
                  <a:pt x="0" y="344824"/>
                  <a:pt x="344824" y="0"/>
                  <a:pt x="770186" y="0"/>
                </a:cubicBezTo>
                <a:cubicBezTo>
                  <a:pt x="1195548" y="0"/>
                  <a:pt x="1540372" y="344824"/>
                  <a:pt x="1540372" y="770186"/>
                </a:cubicBezTo>
                <a:cubicBezTo>
                  <a:pt x="1540372" y="1195548"/>
                  <a:pt x="1195548" y="1540372"/>
                  <a:pt x="770186" y="1540372"/>
                </a:cubicBezTo>
                <a:cubicBezTo>
                  <a:pt x="344824" y="1540372"/>
                  <a:pt x="0" y="1195548"/>
                  <a:pt x="0" y="7701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492" tIns="267492" rIns="267492" bIns="267492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300" kern="1200"/>
          </a:p>
        </p:txBody>
      </p:sp>
      <p:sp>
        <p:nvSpPr>
          <p:cNvPr id="18" name="Freeform 17"/>
          <p:cNvSpPr/>
          <p:nvPr/>
        </p:nvSpPr>
        <p:spPr>
          <a:xfrm rot="18216939">
            <a:off x="3697604" y="4284177"/>
            <a:ext cx="1237077" cy="519876"/>
          </a:xfrm>
          <a:custGeom>
            <a:avLst/>
            <a:gdLst>
              <a:gd name="connsiteX0" fmla="*/ 0 w 1237077"/>
              <a:gd name="connsiteY0" fmla="*/ 103975 h 519875"/>
              <a:gd name="connsiteX1" fmla="*/ 977140 w 1237077"/>
              <a:gd name="connsiteY1" fmla="*/ 103975 h 519875"/>
              <a:gd name="connsiteX2" fmla="*/ 977140 w 1237077"/>
              <a:gd name="connsiteY2" fmla="*/ 0 h 519875"/>
              <a:gd name="connsiteX3" fmla="*/ 1237077 w 1237077"/>
              <a:gd name="connsiteY3" fmla="*/ 259938 h 519875"/>
              <a:gd name="connsiteX4" fmla="*/ 977140 w 1237077"/>
              <a:gd name="connsiteY4" fmla="*/ 519875 h 519875"/>
              <a:gd name="connsiteX5" fmla="*/ 977140 w 1237077"/>
              <a:gd name="connsiteY5" fmla="*/ 415900 h 519875"/>
              <a:gd name="connsiteX6" fmla="*/ 0 w 1237077"/>
              <a:gd name="connsiteY6" fmla="*/ 415900 h 519875"/>
              <a:gd name="connsiteX7" fmla="*/ 0 w 1237077"/>
              <a:gd name="connsiteY7" fmla="*/ 103975 h 5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7077" h="519875">
                <a:moveTo>
                  <a:pt x="1237077" y="415899"/>
                </a:moveTo>
                <a:lnTo>
                  <a:pt x="259937" y="415899"/>
                </a:lnTo>
                <a:lnTo>
                  <a:pt x="259937" y="519874"/>
                </a:lnTo>
                <a:lnTo>
                  <a:pt x="0" y="259937"/>
                </a:lnTo>
                <a:lnTo>
                  <a:pt x="259937" y="1"/>
                </a:lnTo>
                <a:lnTo>
                  <a:pt x="259937" y="103976"/>
                </a:lnTo>
                <a:lnTo>
                  <a:pt x="1237077" y="103976"/>
                </a:lnTo>
                <a:lnTo>
                  <a:pt x="1237077" y="415899"/>
                </a:lnTo>
                <a:close/>
              </a:path>
            </a:pathLst>
          </a:custGeom>
          <a:solidFill>
            <a:srgbClr val="FF9B1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5961" tIns="103976" rIns="0" bIns="103974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00" kern="1200"/>
          </a:p>
        </p:txBody>
      </p:sp>
      <p:sp>
        <p:nvSpPr>
          <p:cNvPr id="19" name="Freeform 18"/>
          <p:cNvSpPr/>
          <p:nvPr/>
        </p:nvSpPr>
        <p:spPr>
          <a:xfrm>
            <a:off x="2643783" y="4815366"/>
            <a:ext cx="1540371" cy="1540371"/>
          </a:xfrm>
          <a:custGeom>
            <a:avLst/>
            <a:gdLst>
              <a:gd name="connsiteX0" fmla="*/ 0 w 1540371"/>
              <a:gd name="connsiteY0" fmla="*/ 770186 h 1540371"/>
              <a:gd name="connsiteX1" fmla="*/ 770186 w 1540371"/>
              <a:gd name="connsiteY1" fmla="*/ 0 h 1540371"/>
              <a:gd name="connsiteX2" fmla="*/ 1540372 w 1540371"/>
              <a:gd name="connsiteY2" fmla="*/ 770186 h 1540371"/>
              <a:gd name="connsiteX3" fmla="*/ 770186 w 1540371"/>
              <a:gd name="connsiteY3" fmla="*/ 1540372 h 1540371"/>
              <a:gd name="connsiteX4" fmla="*/ 0 w 1540371"/>
              <a:gd name="connsiteY4" fmla="*/ 770186 h 15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371" h="1540371">
                <a:moveTo>
                  <a:pt x="0" y="770186"/>
                </a:moveTo>
                <a:cubicBezTo>
                  <a:pt x="0" y="344824"/>
                  <a:pt x="344824" y="0"/>
                  <a:pt x="770186" y="0"/>
                </a:cubicBezTo>
                <a:cubicBezTo>
                  <a:pt x="1195548" y="0"/>
                  <a:pt x="1540372" y="344824"/>
                  <a:pt x="1540372" y="770186"/>
                </a:cubicBezTo>
                <a:cubicBezTo>
                  <a:pt x="1540372" y="1195548"/>
                  <a:pt x="1195548" y="1540372"/>
                  <a:pt x="770186" y="1540372"/>
                </a:cubicBezTo>
                <a:cubicBezTo>
                  <a:pt x="344824" y="1540372"/>
                  <a:pt x="0" y="1195548"/>
                  <a:pt x="0" y="770186"/>
                </a:cubicBezTo>
                <a:close/>
              </a:path>
            </a:pathLst>
          </a:custGeom>
          <a:solidFill>
            <a:srgbClr val="FF9B11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492" tIns="267492" rIns="267492" bIns="267492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300" kern="1200"/>
          </a:p>
        </p:txBody>
      </p:sp>
      <p:sp>
        <p:nvSpPr>
          <p:cNvPr id="20" name="Freeform 19"/>
          <p:cNvSpPr/>
          <p:nvPr/>
        </p:nvSpPr>
        <p:spPr>
          <a:xfrm rot="1443567">
            <a:off x="3340075" y="3619575"/>
            <a:ext cx="1239740" cy="519876"/>
          </a:xfrm>
          <a:custGeom>
            <a:avLst/>
            <a:gdLst>
              <a:gd name="connsiteX0" fmla="*/ 0 w 1239740"/>
              <a:gd name="connsiteY0" fmla="*/ 103975 h 519875"/>
              <a:gd name="connsiteX1" fmla="*/ 979803 w 1239740"/>
              <a:gd name="connsiteY1" fmla="*/ 103975 h 519875"/>
              <a:gd name="connsiteX2" fmla="*/ 979803 w 1239740"/>
              <a:gd name="connsiteY2" fmla="*/ 0 h 519875"/>
              <a:gd name="connsiteX3" fmla="*/ 1239740 w 1239740"/>
              <a:gd name="connsiteY3" fmla="*/ 259938 h 519875"/>
              <a:gd name="connsiteX4" fmla="*/ 979803 w 1239740"/>
              <a:gd name="connsiteY4" fmla="*/ 519875 h 519875"/>
              <a:gd name="connsiteX5" fmla="*/ 979803 w 1239740"/>
              <a:gd name="connsiteY5" fmla="*/ 415900 h 519875"/>
              <a:gd name="connsiteX6" fmla="*/ 0 w 1239740"/>
              <a:gd name="connsiteY6" fmla="*/ 415900 h 519875"/>
              <a:gd name="connsiteX7" fmla="*/ 0 w 1239740"/>
              <a:gd name="connsiteY7" fmla="*/ 103975 h 5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9740" h="519875">
                <a:moveTo>
                  <a:pt x="1239740" y="415899"/>
                </a:moveTo>
                <a:lnTo>
                  <a:pt x="259937" y="415899"/>
                </a:lnTo>
                <a:lnTo>
                  <a:pt x="259937" y="519874"/>
                </a:lnTo>
                <a:lnTo>
                  <a:pt x="0" y="259937"/>
                </a:lnTo>
                <a:lnTo>
                  <a:pt x="259937" y="1"/>
                </a:lnTo>
                <a:lnTo>
                  <a:pt x="259937" y="103976"/>
                </a:lnTo>
                <a:lnTo>
                  <a:pt x="1239740" y="103976"/>
                </a:lnTo>
                <a:lnTo>
                  <a:pt x="1239740" y="415899"/>
                </a:lnTo>
                <a:close/>
              </a:path>
            </a:pathLst>
          </a:custGeom>
          <a:solidFill>
            <a:srgbClr val="7030A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5962" tIns="103976" rIns="-1" bIns="103974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00" kern="1200"/>
          </a:p>
        </p:txBody>
      </p:sp>
      <p:sp>
        <p:nvSpPr>
          <p:cNvPr id="21" name="Freeform 20"/>
          <p:cNvSpPr/>
          <p:nvPr/>
        </p:nvSpPr>
        <p:spPr>
          <a:xfrm>
            <a:off x="1928078" y="2632396"/>
            <a:ext cx="1540371" cy="1540371"/>
          </a:xfrm>
          <a:custGeom>
            <a:avLst/>
            <a:gdLst>
              <a:gd name="connsiteX0" fmla="*/ 0 w 1540371"/>
              <a:gd name="connsiteY0" fmla="*/ 770186 h 1540371"/>
              <a:gd name="connsiteX1" fmla="*/ 770186 w 1540371"/>
              <a:gd name="connsiteY1" fmla="*/ 0 h 1540371"/>
              <a:gd name="connsiteX2" fmla="*/ 1540372 w 1540371"/>
              <a:gd name="connsiteY2" fmla="*/ 770186 h 1540371"/>
              <a:gd name="connsiteX3" fmla="*/ 770186 w 1540371"/>
              <a:gd name="connsiteY3" fmla="*/ 1540372 h 1540371"/>
              <a:gd name="connsiteX4" fmla="*/ 0 w 1540371"/>
              <a:gd name="connsiteY4" fmla="*/ 770186 h 15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371" h="1540371">
                <a:moveTo>
                  <a:pt x="0" y="770186"/>
                </a:moveTo>
                <a:cubicBezTo>
                  <a:pt x="0" y="344824"/>
                  <a:pt x="344824" y="0"/>
                  <a:pt x="770186" y="0"/>
                </a:cubicBezTo>
                <a:cubicBezTo>
                  <a:pt x="1195548" y="0"/>
                  <a:pt x="1540372" y="344824"/>
                  <a:pt x="1540372" y="770186"/>
                </a:cubicBezTo>
                <a:cubicBezTo>
                  <a:pt x="1540372" y="1195548"/>
                  <a:pt x="1195548" y="1540372"/>
                  <a:pt x="770186" y="1540372"/>
                </a:cubicBezTo>
                <a:cubicBezTo>
                  <a:pt x="344824" y="1540372"/>
                  <a:pt x="0" y="1195548"/>
                  <a:pt x="0" y="77018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492" tIns="267492" rIns="267492" bIns="267492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300" kern="1200"/>
          </a:p>
        </p:txBody>
      </p:sp>
      <p:sp>
        <p:nvSpPr>
          <p:cNvPr id="22" name="Freeform 21"/>
          <p:cNvSpPr/>
          <p:nvPr/>
        </p:nvSpPr>
        <p:spPr>
          <a:xfrm rot="16199970">
            <a:off x="4049315" y="3075064"/>
            <a:ext cx="1062435" cy="519875"/>
          </a:xfrm>
          <a:custGeom>
            <a:avLst/>
            <a:gdLst>
              <a:gd name="connsiteX0" fmla="*/ 0 w 1062435"/>
              <a:gd name="connsiteY0" fmla="*/ 103975 h 519875"/>
              <a:gd name="connsiteX1" fmla="*/ 802498 w 1062435"/>
              <a:gd name="connsiteY1" fmla="*/ 103975 h 519875"/>
              <a:gd name="connsiteX2" fmla="*/ 802498 w 1062435"/>
              <a:gd name="connsiteY2" fmla="*/ 0 h 519875"/>
              <a:gd name="connsiteX3" fmla="*/ 1062435 w 1062435"/>
              <a:gd name="connsiteY3" fmla="*/ 259938 h 519875"/>
              <a:gd name="connsiteX4" fmla="*/ 802498 w 1062435"/>
              <a:gd name="connsiteY4" fmla="*/ 519875 h 519875"/>
              <a:gd name="connsiteX5" fmla="*/ 802498 w 1062435"/>
              <a:gd name="connsiteY5" fmla="*/ 415900 h 519875"/>
              <a:gd name="connsiteX6" fmla="*/ 0 w 1062435"/>
              <a:gd name="connsiteY6" fmla="*/ 415900 h 519875"/>
              <a:gd name="connsiteX7" fmla="*/ 0 w 1062435"/>
              <a:gd name="connsiteY7" fmla="*/ 103975 h 5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2435" h="519875">
                <a:moveTo>
                  <a:pt x="0" y="103975"/>
                </a:moveTo>
                <a:lnTo>
                  <a:pt x="802498" y="103975"/>
                </a:lnTo>
                <a:lnTo>
                  <a:pt x="802498" y="0"/>
                </a:lnTo>
                <a:lnTo>
                  <a:pt x="1062435" y="259938"/>
                </a:lnTo>
                <a:lnTo>
                  <a:pt x="802498" y="519875"/>
                </a:lnTo>
                <a:lnTo>
                  <a:pt x="802498" y="415900"/>
                </a:lnTo>
                <a:lnTo>
                  <a:pt x="0" y="415900"/>
                </a:lnTo>
                <a:lnTo>
                  <a:pt x="0" y="103975"/>
                </a:lnTo>
                <a:close/>
              </a:path>
            </a:pathLst>
          </a:custGeom>
          <a:solidFill>
            <a:srgbClr val="0066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2" tIns="103975" rIns="155963" bIns="103974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00" kern="1200"/>
          </a:p>
        </p:txBody>
      </p:sp>
      <p:grpSp>
        <p:nvGrpSpPr>
          <p:cNvPr id="9" name="Group 8"/>
          <p:cNvGrpSpPr/>
          <p:nvPr/>
        </p:nvGrpSpPr>
        <p:grpSpPr>
          <a:xfrm>
            <a:off x="4053333" y="3521470"/>
            <a:ext cx="1005840" cy="914400"/>
            <a:chOff x="3443733" y="1882427"/>
            <a:chExt cx="1342132" cy="1342132"/>
          </a:xfrm>
        </p:grpSpPr>
        <p:sp>
          <p:nvSpPr>
            <p:cNvPr id="10" name="Oval 9"/>
            <p:cNvSpPr/>
            <p:nvPr/>
          </p:nvSpPr>
          <p:spPr>
            <a:xfrm>
              <a:off x="3443733" y="1882427"/>
              <a:ext cx="1342132" cy="13421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4"/>
            <p:cNvSpPr/>
            <p:nvPr/>
          </p:nvSpPr>
          <p:spPr>
            <a:xfrm>
              <a:off x="3443733" y="2078978"/>
              <a:ext cx="1342132" cy="949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4130" rIns="0" bIns="2413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/>
                <a:t>Network</a:t>
              </a:r>
            </a:p>
          </p:txBody>
        </p:sp>
      </p:grpSp>
      <p:pic>
        <p:nvPicPr>
          <p:cNvPr id="12" name="Picture 11" descr="Screen Shot 2015-03-11 at 9.22.55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74" y="2784690"/>
            <a:ext cx="917682" cy="10972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0382107">
            <a:off x="4920915" y="3450343"/>
            <a:ext cx="919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1050" dirty="0">
              <a:solidFill>
                <a:schemeClr val="bg1"/>
              </a:solidFill>
            </a:endParaRPr>
          </a:p>
          <a:p>
            <a:pPr lvl="0"/>
            <a:r>
              <a:rPr lang="en-US" sz="1050" dirty="0">
                <a:solidFill>
                  <a:schemeClr val="bg1"/>
                </a:solidFill>
              </a:rPr>
              <a:t>+Networks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42314" y="38345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16200000">
            <a:off x="4020443" y="2936130"/>
            <a:ext cx="919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1050" dirty="0">
              <a:solidFill>
                <a:schemeClr val="bg1"/>
              </a:solidFill>
            </a:endParaRPr>
          </a:p>
          <a:p>
            <a:pPr lvl="0"/>
            <a:r>
              <a:rPr lang="en-US" sz="1050" dirty="0">
                <a:solidFill>
                  <a:schemeClr val="bg1"/>
                </a:solidFill>
              </a:rPr>
              <a:t>TimeSeries</a:t>
            </a:r>
          </a:p>
        </p:txBody>
      </p:sp>
      <p:sp>
        <p:nvSpPr>
          <p:cNvPr id="26" name="Rectangle 25"/>
          <p:cNvSpPr/>
          <p:nvPr/>
        </p:nvSpPr>
        <p:spPr>
          <a:xfrm rot="3225782">
            <a:off x="4627869" y="4442487"/>
            <a:ext cx="919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1050" dirty="0">
              <a:solidFill>
                <a:schemeClr val="bg1"/>
              </a:solidFill>
            </a:endParaRPr>
          </a:p>
          <a:p>
            <a:pPr lvl="0"/>
            <a:r>
              <a:rPr lang="en-US" sz="1050" dirty="0">
                <a:solidFill>
                  <a:schemeClr val="bg1"/>
                </a:solidFill>
              </a:rPr>
              <a:t>Regression</a:t>
            </a:r>
          </a:p>
        </p:txBody>
      </p:sp>
      <p:sp>
        <p:nvSpPr>
          <p:cNvPr id="27" name="Rectangle 26"/>
          <p:cNvSpPr/>
          <p:nvPr/>
        </p:nvSpPr>
        <p:spPr>
          <a:xfrm rot="1596665">
            <a:off x="3399252" y="3665443"/>
            <a:ext cx="91922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>
                <a:solidFill>
                  <a:schemeClr val="bg1"/>
                </a:solidFill>
              </a:rPr>
              <a:t>Inference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18175552">
            <a:off x="3870431" y="4384813"/>
            <a:ext cx="91922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30" name="TextBox 29"/>
          <p:cNvSpPr txBox="1"/>
          <p:nvPr/>
        </p:nvSpPr>
        <p:spPr>
          <a:xfrm rot="20488833">
            <a:off x="5027789" y="3358190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5646" y="3041062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</a:rPr>
              <a:t>+</a:t>
            </a:r>
          </a:p>
        </p:txBody>
      </p:sp>
      <p:sp>
        <p:nvSpPr>
          <p:cNvPr id="32" name="TextBox 31"/>
          <p:cNvSpPr txBox="1"/>
          <p:nvPr/>
        </p:nvSpPr>
        <p:spPr>
          <a:xfrm rot="1421543">
            <a:off x="3704354" y="3339125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 rot="18382480">
            <a:off x="3852057" y="426600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9B11"/>
                </a:solidFill>
              </a:rPr>
              <a:t>+</a:t>
            </a:r>
          </a:p>
        </p:txBody>
      </p:sp>
      <p:sp>
        <p:nvSpPr>
          <p:cNvPr id="34" name="TextBox 33"/>
          <p:cNvSpPr txBox="1"/>
          <p:nvPr/>
        </p:nvSpPr>
        <p:spPr>
          <a:xfrm rot="19344833">
            <a:off x="4934745" y="422644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488" y="5131305"/>
            <a:ext cx="1282584" cy="8229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871559" y="592994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OPERAs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819" y="2843141"/>
            <a:ext cx="995185" cy="914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126336" y="370825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Fascinate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5316" y="5128425"/>
            <a:ext cx="1275643" cy="77724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405814" y="592630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iBall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/>
          <a:srcRect r="45936"/>
          <a:stretch/>
        </p:blipFill>
        <p:spPr>
          <a:xfrm>
            <a:off x="3949079" y="1530582"/>
            <a:ext cx="1264932" cy="82296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269854" y="235910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</a:t>
            </a:r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446088" y="112713"/>
            <a:ext cx="8229600" cy="800100"/>
          </a:xfrm>
        </p:spPr>
        <p:txBody>
          <a:bodyPr/>
          <a:lstStyle/>
          <a:p>
            <a:r>
              <a:rPr lang="en-US" dirty="0"/>
              <a:t>Summary: </a:t>
            </a:r>
            <a:r>
              <a:rPr lang="en-US" dirty="0">
                <a:solidFill>
                  <a:srgbClr val="FF0000"/>
                </a:solidFill>
              </a:rPr>
              <a:t>Network of X</a:t>
            </a: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86525"/>
            <a:ext cx="684213" cy="371475"/>
          </a:xfrm>
        </p:spPr>
        <p:txBody>
          <a:bodyPr/>
          <a:lstStyle/>
          <a:p>
            <a:pPr>
              <a:defRPr/>
            </a:pPr>
            <a:r>
              <a:rPr lang="en-US" dirty="0"/>
              <a:t>- 47 -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95129" y="2994882"/>
            <a:ext cx="1810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A Network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of Networks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49144" y="1734441"/>
            <a:ext cx="416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6600"/>
                </a:solidFill>
              </a:rPr>
              <a:t>A Network of Time Series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72466" y="5183306"/>
            <a:ext cx="218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Network </a:t>
            </a:r>
          </a:p>
          <a:p>
            <a:pPr algn="ctr"/>
            <a:r>
              <a:rPr lang="en-US" sz="2400" dirty="0"/>
              <a:t>of Regression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-79248" y="2926544"/>
            <a:ext cx="218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A Network </a:t>
            </a:r>
          </a:p>
          <a:p>
            <a:pPr algn="ctr"/>
            <a:r>
              <a:rPr lang="en-US" sz="2400" dirty="0">
                <a:solidFill>
                  <a:srgbClr val="7030A0"/>
                </a:solidFill>
              </a:rPr>
              <a:t>of Inference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14699" y="5183305"/>
            <a:ext cx="218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9B11"/>
                </a:solidFill>
              </a:rPr>
              <a:t>A Network </a:t>
            </a:r>
          </a:p>
          <a:p>
            <a:pPr algn="ctr"/>
            <a:r>
              <a:rPr lang="en-US" sz="2400" dirty="0">
                <a:solidFill>
                  <a:srgbClr val="FF9B11"/>
                </a:solidFill>
              </a:rPr>
              <a:t>of Control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074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9"/>
    </mc:Choice>
    <mc:Fallback xmlns="">
      <p:transition spd="slow" advTm="35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8" grpId="0"/>
      <p:bldP spid="46" grpId="0"/>
      <p:bldP spid="48" grpId="0"/>
      <p:bldP spid="24" grpId="0"/>
      <p:bldP spid="44" grpId="0"/>
      <p:bldP spid="50" grpId="0"/>
      <p:bldP spid="51" grpId="0"/>
      <p:bldP spid="5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172" y="2833971"/>
            <a:ext cx="6129301" cy="2286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205" y="0"/>
            <a:ext cx="2080794" cy="2011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14" y="112713"/>
            <a:ext cx="8229600" cy="800100"/>
          </a:xfrm>
        </p:spPr>
        <p:txBody>
          <a:bodyPr/>
          <a:lstStyle/>
          <a:p>
            <a:r>
              <a:rPr lang="en-US" dirty="0"/>
              <a:t>Conclusion: </a:t>
            </a:r>
            <a:r>
              <a:rPr lang="en-US" dirty="0">
                <a:solidFill>
                  <a:srgbClr val="FF0000"/>
                </a:solidFill>
              </a:rPr>
              <a:t>Network of 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31059"/>
            <a:ext cx="9427335" cy="5106988"/>
          </a:xfrm>
        </p:spPr>
        <p:txBody>
          <a:bodyPr/>
          <a:lstStyle/>
          <a:p>
            <a:r>
              <a:rPr lang="en-US" sz="3100" b="1" dirty="0"/>
              <a:t>Modeling</a:t>
            </a:r>
            <a:r>
              <a:rPr lang="en-US" altLang="zh-CN" sz="3100" dirty="0"/>
              <a:t>:</a:t>
            </a:r>
            <a:r>
              <a:rPr lang="zh-CN" altLang="en-US" sz="3100" dirty="0"/>
              <a:t> </a:t>
            </a:r>
            <a:r>
              <a:rPr lang="en-US" altLang="zh-CN" sz="3100" dirty="0"/>
              <a:t>`</a:t>
            </a:r>
            <a:r>
              <a:rPr lang="en-US" altLang="zh-CN" sz="3100" b="1" dirty="0">
                <a:solidFill>
                  <a:srgbClr val="FF0000"/>
                </a:solidFill>
              </a:rPr>
              <a:t>No</a:t>
            </a:r>
            <a:r>
              <a:rPr lang="en-US" altLang="zh-CN" sz="3100" b="1" dirty="0"/>
              <a:t>’</a:t>
            </a:r>
            <a:r>
              <a:rPr lang="zh-CN" altLang="en-US" sz="3100" dirty="0"/>
              <a:t> </a:t>
            </a:r>
            <a:r>
              <a:rPr lang="en-US" altLang="zh-CN" sz="3100" dirty="0"/>
              <a:t>(i.e.,</a:t>
            </a:r>
            <a:r>
              <a:rPr lang="zh-CN" altLang="en-US" sz="3100" dirty="0"/>
              <a:t> </a:t>
            </a:r>
            <a:r>
              <a:rPr lang="en-US" altLang="zh-CN" sz="3100" dirty="0">
                <a:solidFill>
                  <a:srgbClr val="FF0000"/>
                </a:solidFill>
              </a:rPr>
              <a:t>N</a:t>
            </a:r>
            <a:r>
              <a:rPr lang="en-US" altLang="zh-CN" sz="3100" dirty="0"/>
              <a:t>etwork</a:t>
            </a:r>
            <a:r>
              <a:rPr lang="zh-CN" altLang="en-US" sz="3100" dirty="0"/>
              <a:t> </a:t>
            </a:r>
            <a:r>
              <a:rPr lang="en-US" altLang="zh-CN" sz="3100" dirty="0">
                <a:solidFill>
                  <a:srgbClr val="FF0000"/>
                </a:solidFill>
              </a:rPr>
              <a:t>o</a:t>
            </a:r>
            <a:r>
              <a:rPr lang="en-US" altLang="zh-CN" sz="3100" dirty="0"/>
              <a:t>f</a:t>
            </a:r>
            <a:r>
              <a:rPr lang="zh-CN" altLang="en-US" sz="3100" dirty="0"/>
              <a:t> </a:t>
            </a:r>
            <a:r>
              <a:rPr lang="en-US" altLang="zh-CN" sz="3100" dirty="0"/>
              <a:t>X)</a:t>
            </a:r>
          </a:p>
          <a:p>
            <a:pPr lvl="1"/>
            <a:r>
              <a:rPr lang="en-US" altLang="zh-CN" dirty="0"/>
              <a:t>Networks as data </a:t>
            </a:r>
            <a:r>
              <a:rPr lang="en-US" altLang="zh-CN" dirty="0">
                <a:sym typeface="Wingdings" panose="05000000000000000000" pitchFamily="2" charset="2"/>
              </a:rPr>
              <a:t> Networks as </a:t>
            </a:r>
            <a:r>
              <a:rPr lang="en-US" altLang="zh-CN" dirty="0"/>
              <a:t>context</a:t>
            </a:r>
          </a:p>
          <a:p>
            <a:r>
              <a:rPr lang="en-US" sz="3100" b="1" dirty="0"/>
              <a:t>Algorithms</a:t>
            </a:r>
            <a:r>
              <a:rPr lang="en-US" altLang="zh-CN" sz="3100" dirty="0"/>
              <a:t>:</a:t>
            </a:r>
            <a:r>
              <a:rPr lang="zh-CN" altLang="en-US" sz="3100" dirty="0"/>
              <a:t> </a:t>
            </a:r>
            <a:r>
              <a:rPr lang="en-US" altLang="zh-CN" sz="3100" dirty="0"/>
              <a:t>Networks</a:t>
            </a:r>
            <a:r>
              <a:rPr lang="zh-CN" altLang="en-US" sz="3100" dirty="0"/>
              <a:t> </a:t>
            </a:r>
            <a:r>
              <a:rPr lang="en-US" altLang="zh-CN" sz="3100" dirty="0"/>
              <a:t>as</a:t>
            </a:r>
            <a:r>
              <a:rPr lang="zh-CN" altLang="en-US" sz="3100" dirty="0"/>
              <a:t> </a:t>
            </a:r>
            <a:r>
              <a:rPr lang="en-US" altLang="zh-CN" sz="3100" dirty="0">
                <a:solidFill>
                  <a:srgbClr val="FF0000"/>
                </a:solidFill>
              </a:rPr>
              <a:t>Contextual</a:t>
            </a:r>
            <a:r>
              <a:rPr lang="en-US" altLang="zh-CN" sz="3100" dirty="0"/>
              <a:t> </a:t>
            </a:r>
            <a:r>
              <a:rPr lang="en-US" altLang="zh-CN" sz="3100" dirty="0" err="1"/>
              <a:t>Regularizer</a:t>
            </a:r>
            <a:endParaRPr lang="en-US" altLang="zh-CN" sz="3100" dirty="0"/>
          </a:p>
          <a:p>
            <a:pPr lvl="1"/>
            <a:r>
              <a:rPr lang="en-US" altLang="zh-CN" dirty="0"/>
              <a:t>e.g., </a:t>
            </a:r>
          </a:p>
          <a:p>
            <a:pPr lvl="1"/>
            <a:endParaRPr lang="en-US" altLang="zh-CN" dirty="0"/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r>
              <a:rPr lang="en-US" sz="3100" b="1" dirty="0"/>
              <a:t>Computations</a:t>
            </a:r>
            <a:r>
              <a:rPr lang="en-US" sz="3100" dirty="0"/>
              <a:t>: Network for Pruning</a:t>
            </a:r>
          </a:p>
          <a:p>
            <a:pPr lvl="1"/>
            <a:r>
              <a:rPr lang="en-US" dirty="0"/>
              <a:t>e.g., </a:t>
            </a:r>
            <a:r>
              <a:rPr lang="en-US" dirty="0">
                <a:sym typeface="Wingdings"/>
              </a:rPr>
              <a:t>O(</a:t>
            </a:r>
            <a:r>
              <a:rPr lang="en-US" i="1" dirty="0">
                <a:sym typeface="Wingdings"/>
              </a:rPr>
              <a:t>T</a:t>
            </a:r>
            <a:r>
              <a:rPr lang="en-US" dirty="0">
                <a:sym typeface="Wingdings"/>
              </a:rPr>
              <a:t>(</a:t>
            </a:r>
            <a:r>
              <a:rPr lang="en-US" i="1" dirty="0" err="1">
                <a:sym typeface="Wingdings"/>
              </a:rPr>
              <a:t>m</a:t>
            </a:r>
            <a:r>
              <a:rPr lang="en-US" dirty="0" err="1">
                <a:sym typeface="Wingdings"/>
              </a:rPr>
              <a:t>+</a:t>
            </a:r>
            <a:r>
              <a:rPr lang="en-US" i="1" dirty="0" err="1">
                <a:sym typeface="Wingdings"/>
              </a:rPr>
              <a:t>ng</a:t>
            </a:r>
            <a:r>
              <a:rPr lang="en-US" dirty="0">
                <a:sym typeface="Wingdings"/>
              </a:rPr>
              <a:t>))  O(</a:t>
            </a:r>
            <a:r>
              <a:rPr lang="en-US" i="1" dirty="0">
                <a:sym typeface="Wingdings"/>
              </a:rPr>
              <a:t>T</a:t>
            </a:r>
            <a:r>
              <a:rPr lang="en-US" dirty="0">
                <a:sym typeface="Wingdings"/>
              </a:rPr>
              <a:t>(</a:t>
            </a:r>
            <a:r>
              <a:rPr lang="en-US" i="1" dirty="0">
                <a:sym typeface="Wingdings"/>
              </a:rPr>
              <a:t>g</a:t>
            </a:r>
            <a:r>
              <a:rPr lang="en-US" dirty="0">
                <a:sym typeface="Wingdings"/>
              </a:rPr>
              <a:t> log(</a:t>
            </a:r>
            <a:r>
              <a:rPr lang="en-US" i="1" dirty="0">
                <a:sym typeface="Wingdings"/>
              </a:rPr>
              <a:t>g</a:t>
            </a:r>
            <a:r>
              <a:rPr lang="en-US" dirty="0">
                <a:sym typeface="Wingdings"/>
              </a:rPr>
              <a:t>) + </a:t>
            </a:r>
            <a:r>
              <a:rPr lang="en-US" i="1" dirty="0">
                <a:sym typeface="Wingdings"/>
              </a:rPr>
              <a:t>z</a:t>
            </a:r>
            <a:r>
              <a:rPr lang="en-US" dirty="0">
                <a:sym typeface="Wingdings"/>
              </a:rPr>
              <a:t>), (</a:t>
            </a:r>
            <a:r>
              <a:rPr lang="en-US" i="1" dirty="0">
                <a:sym typeface="Wingdings"/>
              </a:rPr>
              <a:t>g</a:t>
            </a:r>
            <a:r>
              <a:rPr lang="en-US" dirty="0">
                <a:sym typeface="Wingdings"/>
              </a:rPr>
              <a:t>&lt;&lt;</a:t>
            </a:r>
            <a:r>
              <a:rPr lang="en-US" i="1" dirty="0">
                <a:sym typeface="Wingdings"/>
              </a:rPr>
              <a:t>n</a:t>
            </a:r>
            <a:r>
              <a:rPr lang="en-US" dirty="0">
                <a:sym typeface="Wingdings"/>
              </a:rPr>
              <a:t>; </a:t>
            </a:r>
            <a:r>
              <a:rPr lang="en-US" i="1" dirty="0">
                <a:sym typeface="Wingdings"/>
              </a:rPr>
              <a:t>z</a:t>
            </a:r>
            <a:r>
              <a:rPr lang="en-US" dirty="0">
                <a:sym typeface="Wingdings"/>
              </a:rPr>
              <a:t>&lt;&lt;</a:t>
            </a:r>
            <a:r>
              <a:rPr lang="en-US" i="1" dirty="0">
                <a:sym typeface="Wingdings"/>
              </a:rPr>
              <a:t>m)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48</a:t>
            </a:fld>
            <a:r>
              <a:rPr lang="en-US"/>
              <a:t> -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46445" y="3928056"/>
            <a:ext cx="3282389" cy="1136942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51"/>
    </mc:Choice>
    <mc:Fallback xmlns="">
      <p:transition spd="slow" advTm="63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981334"/>
            <a:ext cx="8229600" cy="5106988"/>
          </a:xfrm>
        </p:spPr>
        <p:txBody>
          <a:bodyPr/>
          <a:lstStyle/>
          <a:p>
            <a:r>
              <a:rPr lang="en-US" sz="3600" dirty="0"/>
              <a:t>Motivation</a:t>
            </a:r>
          </a:p>
          <a:p>
            <a:r>
              <a:rPr lang="en-US" sz="3600" dirty="0">
                <a:solidFill>
                  <a:schemeClr val="tx1"/>
                </a:solidFill>
              </a:rPr>
              <a:t>Network of Networks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Network of X: Other Scenarios</a:t>
            </a:r>
          </a:p>
          <a:p>
            <a:r>
              <a:rPr lang="en-US" sz="3600" dirty="0">
                <a:solidFill>
                  <a:srgbClr val="FF0000"/>
                </a:solidFill>
              </a:rPr>
              <a:t>Vision for the Future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Next Steps for Network Mining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Beneficial Application Domains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Networks for AI &amp; Big Data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49</a:t>
            </a:fld>
            <a:r>
              <a:rPr lang="en-US"/>
              <a:t> -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19513" y="3351659"/>
            <a:ext cx="747021" cy="4295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83475" y="1210739"/>
            <a:ext cx="313943" cy="251968"/>
            <a:chOff x="3810000" y="3111500"/>
            <a:chExt cx="490537" cy="393700"/>
          </a:xfrm>
        </p:grpSpPr>
        <p:sp>
          <p:nvSpPr>
            <p:cNvPr id="10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79123" y="1964029"/>
            <a:ext cx="313943" cy="251968"/>
            <a:chOff x="3810000" y="3111500"/>
            <a:chExt cx="490537" cy="393700"/>
          </a:xfrm>
        </p:grpSpPr>
        <p:sp>
          <p:nvSpPr>
            <p:cNvPr id="19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87830" y="2691195"/>
            <a:ext cx="313943" cy="251968"/>
            <a:chOff x="3810000" y="3111500"/>
            <a:chExt cx="490537" cy="393700"/>
          </a:xfrm>
        </p:grpSpPr>
        <p:sp>
          <p:nvSpPr>
            <p:cNvPr id="23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6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85"/>
    </mc:Choice>
    <mc:Fallback xmlns="">
      <p:transition spd="slow" advTm="3598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3801814" y="1271022"/>
            <a:ext cx="1540371" cy="1540371"/>
          </a:xfrm>
          <a:custGeom>
            <a:avLst/>
            <a:gdLst>
              <a:gd name="connsiteX0" fmla="*/ 0 w 1540371"/>
              <a:gd name="connsiteY0" fmla="*/ 770186 h 1540371"/>
              <a:gd name="connsiteX1" fmla="*/ 770186 w 1540371"/>
              <a:gd name="connsiteY1" fmla="*/ 0 h 1540371"/>
              <a:gd name="connsiteX2" fmla="*/ 1540372 w 1540371"/>
              <a:gd name="connsiteY2" fmla="*/ 770186 h 1540371"/>
              <a:gd name="connsiteX3" fmla="*/ 770186 w 1540371"/>
              <a:gd name="connsiteY3" fmla="*/ 1540372 h 1540371"/>
              <a:gd name="connsiteX4" fmla="*/ 0 w 1540371"/>
              <a:gd name="connsiteY4" fmla="*/ 770186 h 15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371" h="1540371">
                <a:moveTo>
                  <a:pt x="0" y="770186"/>
                </a:moveTo>
                <a:cubicBezTo>
                  <a:pt x="0" y="344824"/>
                  <a:pt x="344824" y="0"/>
                  <a:pt x="770186" y="0"/>
                </a:cubicBezTo>
                <a:cubicBezTo>
                  <a:pt x="1195548" y="0"/>
                  <a:pt x="1540372" y="344824"/>
                  <a:pt x="1540372" y="770186"/>
                </a:cubicBezTo>
                <a:cubicBezTo>
                  <a:pt x="1540372" y="1195548"/>
                  <a:pt x="1195548" y="1540372"/>
                  <a:pt x="770186" y="1540372"/>
                </a:cubicBezTo>
                <a:cubicBezTo>
                  <a:pt x="344824" y="1540372"/>
                  <a:pt x="0" y="1195548"/>
                  <a:pt x="0" y="7701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492" tIns="267492" rIns="267492" bIns="267492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300" kern="1200" dirty="0"/>
          </a:p>
        </p:txBody>
      </p:sp>
      <p:sp>
        <p:nvSpPr>
          <p:cNvPr id="4" name="Freeform 3"/>
          <p:cNvSpPr/>
          <p:nvPr/>
        </p:nvSpPr>
        <p:spPr>
          <a:xfrm rot="3328513">
            <a:off x="4198675" y="4247710"/>
            <a:ext cx="1313073" cy="519875"/>
          </a:xfrm>
          <a:custGeom>
            <a:avLst/>
            <a:gdLst>
              <a:gd name="connsiteX0" fmla="*/ 0 w 1313073"/>
              <a:gd name="connsiteY0" fmla="*/ 103975 h 519875"/>
              <a:gd name="connsiteX1" fmla="*/ 1053136 w 1313073"/>
              <a:gd name="connsiteY1" fmla="*/ 103975 h 519875"/>
              <a:gd name="connsiteX2" fmla="*/ 1053136 w 1313073"/>
              <a:gd name="connsiteY2" fmla="*/ 0 h 519875"/>
              <a:gd name="connsiteX3" fmla="*/ 1313073 w 1313073"/>
              <a:gd name="connsiteY3" fmla="*/ 259938 h 519875"/>
              <a:gd name="connsiteX4" fmla="*/ 1053136 w 1313073"/>
              <a:gd name="connsiteY4" fmla="*/ 519875 h 519875"/>
              <a:gd name="connsiteX5" fmla="*/ 1053136 w 1313073"/>
              <a:gd name="connsiteY5" fmla="*/ 415900 h 519875"/>
              <a:gd name="connsiteX6" fmla="*/ 0 w 1313073"/>
              <a:gd name="connsiteY6" fmla="*/ 415900 h 519875"/>
              <a:gd name="connsiteX7" fmla="*/ 0 w 1313073"/>
              <a:gd name="connsiteY7" fmla="*/ 103975 h 5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3073" h="519875">
                <a:moveTo>
                  <a:pt x="0" y="103975"/>
                </a:moveTo>
                <a:lnTo>
                  <a:pt x="1053136" y="103975"/>
                </a:lnTo>
                <a:lnTo>
                  <a:pt x="1053136" y="0"/>
                </a:lnTo>
                <a:lnTo>
                  <a:pt x="1313073" y="259938"/>
                </a:lnTo>
                <a:lnTo>
                  <a:pt x="1053136" y="519875"/>
                </a:lnTo>
                <a:lnTo>
                  <a:pt x="1053136" y="415900"/>
                </a:lnTo>
                <a:lnTo>
                  <a:pt x="0" y="415900"/>
                </a:lnTo>
                <a:lnTo>
                  <a:pt x="0" y="103975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3974" rIns="155961" bIns="10397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00" kern="1200"/>
          </a:p>
        </p:txBody>
      </p:sp>
      <p:sp>
        <p:nvSpPr>
          <p:cNvPr id="6" name="Freeform 5"/>
          <p:cNvSpPr/>
          <p:nvPr/>
        </p:nvSpPr>
        <p:spPr>
          <a:xfrm>
            <a:off x="5675550" y="2632396"/>
            <a:ext cx="1540371" cy="1540371"/>
          </a:xfrm>
          <a:custGeom>
            <a:avLst/>
            <a:gdLst>
              <a:gd name="connsiteX0" fmla="*/ 0 w 1540371"/>
              <a:gd name="connsiteY0" fmla="*/ 770186 h 1540371"/>
              <a:gd name="connsiteX1" fmla="*/ 770186 w 1540371"/>
              <a:gd name="connsiteY1" fmla="*/ 0 h 1540371"/>
              <a:gd name="connsiteX2" fmla="*/ 1540372 w 1540371"/>
              <a:gd name="connsiteY2" fmla="*/ 770186 h 1540371"/>
              <a:gd name="connsiteX3" fmla="*/ 770186 w 1540371"/>
              <a:gd name="connsiteY3" fmla="*/ 1540372 h 1540371"/>
              <a:gd name="connsiteX4" fmla="*/ 0 w 1540371"/>
              <a:gd name="connsiteY4" fmla="*/ 770186 h 15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371" h="1540371">
                <a:moveTo>
                  <a:pt x="0" y="770186"/>
                </a:moveTo>
                <a:cubicBezTo>
                  <a:pt x="0" y="344824"/>
                  <a:pt x="344824" y="0"/>
                  <a:pt x="770186" y="0"/>
                </a:cubicBezTo>
                <a:cubicBezTo>
                  <a:pt x="1195548" y="0"/>
                  <a:pt x="1540372" y="344824"/>
                  <a:pt x="1540372" y="770186"/>
                </a:cubicBezTo>
                <a:cubicBezTo>
                  <a:pt x="1540372" y="1195548"/>
                  <a:pt x="1195548" y="1540372"/>
                  <a:pt x="770186" y="1540372"/>
                </a:cubicBezTo>
                <a:cubicBezTo>
                  <a:pt x="344824" y="1540372"/>
                  <a:pt x="0" y="1195548"/>
                  <a:pt x="0" y="7701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8132" tIns="308132" rIns="308132" bIns="308132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kern="1200" dirty="0"/>
          </a:p>
        </p:txBody>
      </p:sp>
      <p:sp>
        <p:nvSpPr>
          <p:cNvPr id="7" name="Freeform 6"/>
          <p:cNvSpPr/>
          <p:nvPr/>
        </p:nvSpPr>
        <p:spPr>
          <a:xfrm rot="9551483">
            <a:off x="4902779" y="3544517"/>
            <a:ext cx="861210" cy="519876"/>
          </a:xfrm>
          <a:custGeom>
            <a:avLst/>
            <a:gdLst>
              <a:gd name="connsiteX0" fmla="*/ 0 w 861210"/>
              <a:gd name="connsiteY0" fmla="*/ 103975 h 519875"/>
              <a:gd name="connsiteX1" fmla="*/ 601273 w 861210"/>
              <a:gd name="connsiteY1" fmla="*/ 103975 h 519875"/>
              <a:gd name="connsiteX2" fmla="*/ 601273 w 861210"/>
              <a:gd name="connsiteY2" fmla="*/ 0 h 519875"/>
              <a:gd name="connsiteX3" fmla="*/ 861210 w 861210"/>
              <a:gd name="connsiteY3" fmla="*/ 259938 h 519875"/>
              <a:gd name="connsiteX4" fmla="*/ 601273 w 861210"/>
              <a:gd name="connsiteY4" fmla="*/ 519875 h 519875"/>
              <a:gd name="connsiteX5" fmla="*/ 601273 w 861210"/>
              <a:gd name="connsiteY5" fmla="*/ 415900 h 519875"/>
              <a:gd name="connsiteX6" fmla="*/ 0 w 861210"/>
              <a:gd name="connsiteY6" fmla="*/ 415900 h 519875"/>
              <a:gd name="connsiteX7" fmla="*/ 0 w 861210"/>
              <a:gd name="connsiteY7" fmla="*/ 103975 h 5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1210" h="519875">
                <a:moveTo>
                  <a:pt x="861210" y="415899"/>
                </a:moveTo>
                <a:lnTo>
                  <a:pt x="259937" y="415899"/>
                </a:lnTo>
                <a:lnTo>
                  <a:pt x="259937" y="519874"/>
                </a:lnTo>
                <a:lnTo>
                  <a:pt x="0" y="259937"/>
                </a:lnTo>
                <a:lnTo>
                  <a:pt x="259937" y="1"/>
                </a:lnTo>
                <a:lnTo>
                  <a:pt x="259937" y="103976"/>
                </a:lnTo>
                <a:lnTo>
                  <a:pt x="861210" y="103976"/>
                </a:lnTo>
                <a:lnTo>
                  <a:pt x="861210" y="415899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5961" tIns="103974" rIns="0" bIns="103976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00" kern="1200" dirty="0"/>
          </a:p>
        </p:txBody>
      </p:sp>
      <p:sp>
        <p:nvSpPr>
          <p:cNvPr id="8" name="Freeform 7"/>
          <p:cNvSpPr/>
          <p:nvPr/>
        </p:nvSpPr>
        <p:spPr>
          <a:xfrm>
            <a:off x="4959845" y="4815366"/>
            <a:ext cx="1540371" cy="1540371"/>
          </a:xfrm>
          <a:custGeom>
            <a:avLst/>
            <a:gdLst>
              <a:gd name="connsiteX0" fmla="*/ 0 w 1540371"/>
              <a:gd name="connsiteY0" fmla="*/ 770186 h 1540371"/>
              <a:gd name="connsiteX1" fmla="*/ 770186 w 1540371"/>
              <a:gd name="connsiteY1" fmla="*/ 0 h 1540371"/>
              <a:gd name="connsiteX2" fmla="*/ 1540372 w 1540371"/>
              <a:gd name="connsiteY2" fmla="*/ 770186 h 1540371"/>
              <a:gd name="connsiteX3" fmla="*/ 770186 w 1540371"/>
              <a:gd name="connsiteY3" fmla="*/ 1540372 h 1540371"/>
              <a:gd name="connsiteX4" fmla="*/ 0 w 1540371"/>
              <a:gd name="connsiteY4" fmla="*/ 770186 h 15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371" h="1540371">
                <a:moveTo>
                  <a:pt x="0" y="770186"/>
                </a:moveTo>
                <a:cubicBezTo>
                  <a:pt x="0" y="344824"/>
                  <a:pt x="344824" y="0"/>
                  <a:pt x="770186" y="0"/>
                </a:cubicBezTo>
                <a:cubicBezTo>
                  <a:pt x="1195548" y="0"/>
                  <a:pt x="1540372" y="344824"/>
                  <a:pt x="1540372" y="770186"/>
                </a:cubicBezTo>
                <a:cubicBezTo>
                  <a:pt x="1540372" y="1195548"/>
                  <a:pt x="1195548" y="1540372"/>
                  <a:pt x="770186" y="1540372"/>
                </a:cubicBezTo>
                <a:cubicBezTo>
                  <a:pt x="344824" y="1540372"/>
                  <a:pt x="0" y="1195548"/>
                  <a:pt x="0" y="7701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492" tIns="267492" rIns="267492" bIns="267492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300" kern="1200"/>
          </a:p>
        </p:txBody>
      </p:sp>
      <p:sp>
        <p:nvSpPr>
          <p:cNvPr id="18" name="Freeform 17"/>
          <p:cNvSpPr/>
          <p:nvPr/>
        </p:nvSpPr>
        <p:spPr>
          <a:xfrm rot="18216939">
            <a:off x="3697604" y="4284177"/>
            <a:ext cx="1237077" cy="519876"/>
          </a:xfrm>
          <a:custGeom>
            <a:avLst/>
            <a:gdLst>
              <a:gd name="connsiteX0" fmla="*/ 0 w 1237077"/>
              <a:gd name="connsiteY0" fmla="*/ 103975 h 519875"/>
              <a:gd name="connsiteX1" fmla="*/ 977140 w 1237077"/>
              <a:gd name="connsiteY1" fmla="*/ 103975 h 519875"/>
              <a:gd name="connsiteX2" fmla="*/ 977140 w 1237077"/>
              <a:gd name="connsiteY2" fmla="*/ 0 h 519875"/>
              <a:gd name="connsiteX3" fmla="*/ 1237077 w 1237077"/>
              <a:gd name="connsiteY3" fmla="*/ 259938 h 519875"/>
              <a:gd name="connsiteX4" fmla="*/ 977140 w 1237077"/>
              <a:gd name="connsiteY4" fmla="*/ 519875 h 519875"/>
              <a:gd name="connsiteX5" fmla="*/ 977140 w 1237077"/>
              <a:gd name="connsiteY5" fmla="*/ 415900 h 519875"/>
              <a:gd name="connsiteX6" fmla="*/ 0 w 1237077"/>
              <a:gd name="connsiteY6" fmla="*/ 415900 h 519875"/>
              <a:gd name="connsiteX7" fmla="*/ 0 w 1237077"/>
              <a:gd name="connsiteY7" fmla="*/ 103975 h 5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7077" h="519875">
                <a:moveTo>
                  <a:pt x="1237077" y="415899"/>
                </a:moveTo>
                <a:lnTo>
                  <a:pt x="259937" y="415899"/>
                </a:lnTo>
                <a:lnTo>
                  <a:pt x="259937" y="519874"/>
                </a:lnTo>
                <a:lnTo>
                  <a:pt x="0" y="259937"/>
                </a:lnTo>
                <a:lnTo>
                  <a:pt x="259937" y="1"/>
                </a:lnTo>
                <a:lnTo>
                  <a:pt x="259937" y="103976"/>
                </a:lnTo>
                <a:lnTo>
                  <a:pt x="1237077" y="103976"/>
                </a:lnTo>
                <a:lnTo>
                  <a:pt x="1237077" y="415899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5961" tIns="103976" rIns="0" bIns="103974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00" kern="1200"/>
          </a:p>
        </p:txBody>
      </p:sp>
      <p:sp>
        <p:nvSpPr>
          <p:cNvPr id="19" name="Freeform 18"/>
          <p:cNvSpPr/>
          <p:nvPr/>
        </p:nvSpPr>
        <p:spPr>
          <a:xfrm>
            <a:off x="2643783" y="4815366"/>
            <a:ext cx="1540371" cy="1540371"/>
          </a:xfrm>
          <a:custGeom>
            <a:avLst/>
            <a:gdLst>
              <a:gd name="connsiteX0" fmla="*/ 0 w 1540371"/>
              <a:gd name="connsiteY0" fmla="*/ 770186 h 1540371"/>
              <a:gd name="connsiteX1" fmla="*/ 770186 w 1540371"/>
              <a:gd name="connsiteY1" fmla="*/ 0 h 1540371"/>
              <a:gd name="connsiteX2" fmla="*/ 1540372 w 1540371"/>
              <a:gd name="connsiteY2" fmla="*/ 770186 h 1540371"/>
              <a:gd name="connsiteX3" fmla="*/ 770186 w 1540371"/>
              <a:gd name="connsiteY3" fmla="*/ 1540372 h 1540371"/>
              <a:gd name="connsiteX4" fmla="*/ 0 w 1540371"/>
              <a:gd name="connsiteY4" fmla="*/ 770186 h 15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371" h="1540371">
                <a:moveTo>
                  <a:pt x="0" y="770186"/>
                </a:moveTo>
                <a:cubicBezTo>
                  <a:pt x="0" y="344824"/>
                  <a:pt x="344824" y="0"/>
                  <a:pt x="770186" y="0"/>
                </a:cubicBezTo>
                <a:cubicBezTo>
                  <a:pt x="1195548" y="0"/>
                  <a:pt x="1540372" y="344824"/>
                  <a:pt x="1540372" y="770186"/>
                </a:cubicBezTo>
                <a:cubicBezTo>
                  <a:pt x="1540372" y="1195548"/>
                  <a:pt x="1195548" y="1540372"/>
                  <a:pt x="770186" y="1540372"/>
                </a:cubicBezTo>
                <a:cubicBezTo>
                  <a:pt x="344824" y="1540372"/>
                  <a:pt x="0" y="1195548"/>
                  <a:pt x="0" y="7701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492" tIns="267492" rIns="267492" bIns="267492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300" kern="1200"/>
          </a:p>
        </p:txBody>
      </p:sp>
      <p:sp>
        <p:nvSpPr>
          <p:cNvPr id="20" name="Freeform 19"/>
          <p:cNvSpPr/>
          <p:nvPr/>
        </p:nvSpPr>
        <p:spPr>
          <a:xfrm rot="1443567">
            <a:off x="3340075" y="3619575"/>
            <a:ext cx="1239740" cy="519876"/>
          </a:xfrm>
          <a:custGeom>
            <a:avLst/>
            <a:gdLst>
              <a:gd name="connsiteX0" fmla="*/ 0 w 1239740"/>
              <a:gd name="connsiteY0" fmla="*/ 103975 h 519875"/>
              <a:gd name="connsiteX1" fmla="*/ 979803 w 1239740"/>
              <a:gd name="connsiteY1" fmla="*/ 103975 h 519875"/>
              <a:gd name="connsiteX2" fmla="*/ 979803 w 1239740"/>
              <a:gd name="connsiteY2" fmla="*/ 0 h 519875"/>
              <a:gd name="connsiteX3" fmla="*/ 1239740 w 1239740"/>
              <a:gd name="connsiteY3" fmla="*/ 259938 h 519875"/>
              <a:gd name="connsiteX4" fmla="*/ 979803 w 1239740"/>
              <a:gd name="connsiteY4" fmla="*/ 519875 h 519875"/>
              <a:gd name="connsiteX5" fmla="*/ 979803 w 1239740"/>
              <a:gd name="connsiteY5" fmla="*/ 415900 h 519875"/>
              <a:gd name="connsiteX6" fmla="*/ 0 w 1239740"/>
              <a:gd name="connsiteY6" fmla="*/ 415900 h 519875"/>
              <a:gd name="connsiteX7" fmla="*/ 0 w 1239740"/>
              <a:gd name="connsiteY7" fmla="*/ 103975 h 5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9740" h="519875">
                <a:moveTo>
                  <a:pt x="1239740" y="415899"/>
                </a:moveTo>
                <a:lnTo>
                  <a:pt x="259937" y="415899"/>
                </a:lnTo>
                <a:lnTo>
                  <a:pt x="259937" y="519874"/>
                </a:lnTo>
                <a:lnTo>
                  <a:pt x="0" y="259937"/>
                </a:lnTo>
                <a:lnTo>
                  <a:pt x="259937" y="1"/>
                </a:lnTo>
                <a:lnTo>
                  <a:pt x="259937" y="103976"/>
                </a:lnTo>
                <a:lnTo>
                  <a:pt x="1239740" y="103976"/>
                </a:lnTo>
                <a:lnTo>
                  <a:pt x="1239740" y="415899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5962" tIns="103976" rIns="-1" bIns="103974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00" kern="1200"/>
          </a:p>
        </p:txBody>
      </p:sp>
      <p:sp>
        <p:nvSpPr>
          <p:cNvPr id="21" name="Freeform 20"/>
          <p:cNvSpPr/>
          <p:nvPr/>
        </p:nvSpPr>
        <p:spPr>
          <a:xfrm>
            <a:off x="1928078" y="2632396"/>
            <a:ext cx="1540371" cy="1540371"/>
          </a:xfrm>
          <a:custGeom>
            <a:avLst/>
            <a:gdLst>
              <a:gd name="connsiteX0" fmla="*/ 0 w 1540371"/>
              <a:gd name="connsiteY0" fmla="*/ 770186 h 1540371"/>
              <a:gd name="connsiteX1" fmla="*/ 770186 w 1540371"/>
              <a:gd name="connsiteY1" fmla="*/ 0 h 1540371"/>
              <a:gd name="connsiteX2" fmla="*/ 1540372 w 1540371"/>
              <a:gd name="connsiteY2" fmla="*/ 770186 h 1540371"/>
              <a:gd name="connsiteX3" fmla="*/ 770186 w 1540371"/>
              <a:gd name="connsiteY3" fmla="*/ 1540372 h 1540371"/>
              <a:gd name="connsiteX4" fmla="*/ 0 w 1540371"/>
              <a:gd name="connsiteY4" fmla="*/ 770186 h 15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371" h="1540371">
                <a:moveTo>
                  <a:pt x="0" y="770186"/>
                </a:moveTo>
                <a:cubicBezTo>
                  <a:pt x="0" y="344824"/>
                  <a:pt x="344824" y="0"/>
                  <a:pt x="770186" y="0"/>
                </a:cubicBezTo>
                <a:cubicBezTo>
                  <a:pt x="1195548" y="0"/>
                  <a:pt x="1540372" y="344824"/>
                  <a:pt x="1540372" y="770186"/>
                </a:cubicBezTo>
                <a:cubicBezTo>
                  <a:pt x="1540372" y="1195548"/>
                  <a:pt x="1195548" y="1540372"/>
                  <a:pt x="770186" y="1540372"/>
                </a:cubicBezTo>
                <a:cubicBezTo>
                  <a:pt x="344824" y="1540372"/>
                  <a:pt x="0" y="1195548"/>
                  <a:pt x="0" y="7701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492" tIns="267492" rIns="267492" bIns="267492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300" kern="1200"/>
          </a:p>
        </p:txBody>
      </p:sp>
      <p:sp>
        <p:nvSpPr>
          <p:cNvPr id="22" name="Freeform 21"/>
          <p:cNvSpPr/>
          <p:nvPr/>
        </p:nvSpPr>
        <p:spPr>
          <a:xfrm rot="16199970">
            <a:off x="4049315" y="3075064"/>
            <a:ext cx="1062435" cy="519875"/>
          </a:xfrm>
          <a:custGeom>
            <a:avLst/>
            <a:gdLst>
              <a:gd name="connsiteX0" fmla="*/ 0 w 1062435"/>
              <a:gd name="connsiteY0" fmla="*/ 103975 h 519875"/>
              <a:gd name="connsiteX1" fmla="*/ 802498 w 1062435"/>
              <a:gd name="connsiteY1" fmla="*/ 103975 h 519875"/>
              <a:gd name="connsiteX2" fmla="*/ 802498 w 1062435"/>
              <a:gd name="connsiteY2" fmla="*/ 0 h 519875"/>
              <a:gd name="connsiteX3" fmla="*/ 1062435 w 1062435"/>
              <a:gd name="connsiteY3" fmla="*/ 259938 h 519875"/>
              <a:gd name="connsiteX4" fmla="*/ 802498 w 1062435"/>
              <a:gd name="connsiteY4" fmla="*/ 519875 h 519875"/>
              <a:gd name="connsiteX5" fmla="*/ 802498 w 1062435"/>
              <a:gd name="connsiteY5" fmla="*/ 415900 h 519875"/>
              <a:gd name="connsiteX6" fmla="*/ 0 w 1062435"/>
              <a:gd name="connsiteY6" fmla="*/ 415900 h 519875"/>
              <a:gd name="connsiteX7" fmla="*/ 0 w 1062435"/>
              <a:gd name="connsiteY7" fmla="*/ 103975 h 5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2435" h="519875">
                <a:moveTo>
                  <a:pt x="0" y="103975"/>
                </a:moveTo>
                <a:lnTo>
                  <a:pt x="802498" y="103975"/>
                </a:lnTo>
                <a:lnTo>
                  <a:pt x="802498" y="0"/>
                </a:lnTo>
                <a:lnTo>
                  <a:pt x="1062435" y="259938"/>
                </a:lnTo>
                <a:lnTo>
                  <a:pt x="802498" y="519875"/>
                </a:lnTo>
                <a:lnTo>
                  <a:pt x="802498" y="415900"/>
                </a:lnTo>
                <a:lnTo>
                  <a:pt x="0" y="415900"/>
                </a:lnTo>
                <a:lnTo>
                  <a:pt x="0" y="103975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2" tIns="103975" rIns="155963" bIns="103974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00" kern="1200"/>
          </a:p>
        </p:txBody>
      </p:sp>
      <p:grpSp>
        <p:nvGrpSpPr>
          <p:cNvPr id="9" name="Group 8"/>
          <p:cNvGrpSpPr/>
          <p:nvPr/>
        </p:nvGrpSpPr>
        <p:grpSpPr>
          <a:xfrm>
            <a:off x="4053333" y="3521470"/>
            <a:ext cx="1005840" cy="914400"/>
            <a:chOff x="3443733" y="1882427"/>
            <a:chExt cx="1342132" cy="1342132"/>
          </a:xfrm>
        </p:grpSpPr>
        <p:sp>
          <p:nvSpPr>
            <p:cNvPr id="10" name="Oval 9"/>
            <p:cNvSpPr/>
            <p:nvPr/>
          </p:nvSpPr>
          <p:spPr>
            <a:xfrm>
              <a:off x="3443733" y="1882427"/>
              <a:ext cx="1342132" cy="134213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4"/>
            <p:cNvSpPr/>
            <p:nvPr/>
          </p:nvSpPr>
          <p:spPr>
            <a:xfrm>
              <a:off x="3443733" y="2078978"/>
              <a:ext cx="1342132" cy="949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4130" rIns="0" bIns="2413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/>
                <a:t>Network</a:t>
              </a:r>
            </a:p>
          </p:txBody>
        </p:sp>
      </p:grpSp>
      <p:pic>
        <p:nvPicPr>
          <p:cNvPr id="12" name="Picture 11" descr="Screen Shot 2015-03-11 at 9.22.55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74" y="2784690"/>
            <a:ext cx="917682" cy="10972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0382107">
            <a:off x="4920915" y="3450343"/>
            <a:ext cx="919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1050" dirty="0">
              <a:solidFill>
                <a:schemeClr val="bg1"/>
              </a:solidFill>
            </a:endParaRPr>
          </a:p>
          <a:p>
            <a:pPr lvl="0"/>
            <a:r>
              <a:rPr lang="en-US" sz="1050" dirty="0">
                <a:solidFill>
                  <a:schemeClr val="bg1"/>
                </a:solidFill>
              </a:rPr>
              <a:t>+Networks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42314" y="38345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16200000">
            <a:off x="4020443" y="2936130"/>
            <a:ext cx="919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1050" dirty="0">
              <a:solidFill>
                <a:schemeClr val="bg1"/>
              </a:solidFill>
            </a:endParaRPr>
          </a:p>
          <a:p>
            <a:pPr lvl="0"/>
            <a:r>
              <a:rPr lang="en-US" sz="1050" dirty="0">
                <a:solidFill>
                  <a:schemeClr val="bg1"/>
                </a:solidFill>
              </a:rPr>
              <a:t>TimeSeries</a:t>
            </a:r>
          </a:p>
        </p:txBody>
      </p:sp>
      <p:sp>
        <p:nvSpPr>
          <p:cNvPr id="26" name="Rectangle 25"/>
          <p:cNvSpPr/>
          <p:nvPr/>
        </p:nvSpPr>
        <p:spPr>
          <a:xfrm rot="3225782">
            <a:off x="4627869" y="4442487"/>
            <a:ext cx="919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1050" dirty="0">
              <a:solidFill>
                <a:schemeClr val="bg1"/>
              </a:solidFill>
            </a:endParaRPr>
          </a:p>
          <a:p>
            <a:pPr lvl="0"/>
            <a:r>
              <a:rPr lang="en-US" sz="1050" dirty="0">
                <a:solidFill>
                  <a:schemeClr val="bg1"/>
                </a:solidFill>
              </a:rPr>
              <a:t>Regression</a:t>
            </a:r>
          </a:p>
        </p:txBody>
      </p:sp>
      <p:sp>
        <p:nvSpPr>
          <p:cNvPr id="27" name="Rectangle 26"/>
          <p:cNvSpPr/>
          <p:nvPr/>
        </p:nvSpPr>
        <p:spPr>
          <a:xfrm rot="1596665">
            <a:off x="3399252" y="3665443"/>
            <a:ext cx="91922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>
                <a:solidFill>
                  <a:schemeClr val="bg1"/>
                </a:solidFill>
              </a:rPr>
              <a:t>Inference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18175552">
            <a:off x="3870431" y="4384813"/>
            <a:ext cx="91922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30" name="TextBox 29"/>
          <p:cNvSpPr txBox="1"/>
          <p:nvPr/>
        </p:nvSpPr>
        <p:spPr>
          <a:xfrm rot="20488833">
            <a:off x="5027789" y="3358190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5646" y="3041062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sp>
        <p:nvSpPr>
          <p:cNvPr id="32" name="TextBox 31"/>
          <p:cNvSpPr txBox="1"/>
          <p:nvPr/>
        </p:nvSpPr>
        <p:spPr>
          <a:xfrm rot="1421543">
            <a:off x="3704354" y="3339125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 rot="18382480">
            <a:off x="3852057" y="426600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sp>
        <p:nvSpPr>
          <p:cNvPr id="34" name="TextBox 33"/>
          <p:cNvSpPr txBox="1"/>
          <p:nvPr/>
        </p:nvSpPr>
        <p:spPr>
          <a:xfrm rot="19344833">
            <a:off x="4934745" y="422644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488" y="5131305"/>
            <a:ext cx="1282584" cy="8229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871559" y="592994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OPERAs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819" y="2843141"/>
            <a:ext cx="995185" cy="914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126336" y="370825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Fascinate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5316" y="5128425"/>
            <a:ext cx="1275643" cy="77724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405814" y="592630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iBall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/>
          <a:srcRect r="45936"/>
          <a:stretch/>
        </p:blipFill>
        <p:spPr>
          <a:xfrm>
            <a:off x="3949079" y="1530582"/>
            <a:ext cx="1264932" cy="82296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269854" y="235910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</a:t>
            </a:r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0" y="112713"/>
            <a:ext cx="9144000" cy="8001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Network of </a:t>
            </a:r>
            <a:r>
              <a:rPr lang="en-US" dirty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in This Talk</a:t>
            </a: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86525"/>
            <a:ext cx="684213" cy="371475"/>
          </a:xfrm>
        </p:spPr>
        <p:txBody>
          <a:bodyPr/>
          <a:lstStyle/>
          <a:p>
            <a:pPr>
              <a:defRPr/>
            </a:pPr>
            <a:r>
              <a:rPr lang="en-US" dirty="0"/>
              <a:t>- 5 -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95129" y="2994882"/>
            <a:ext cx="1810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 Network </a:t>
            </a:r>
          </a:p>
          <a:p>
            <a:pPr algn="ctr"/>
            <a:r>
              <a:rPr lang="en-US" sz="2400" dirty="0"/>
              <a:t>of </a:t>
            </a:r>
            <a:r>
              <a:rPr lang="en-US" sz="2400" dirty="0">
                <a:solidFill>
                  <a:srgbClr val="FF0000"/>
                </a:solidFill>
              </a:rPr>
              <a:t>Networks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72466" y="5183306"/>
            <a:ext cx="218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Network </a:t>
            </a:r>
          </a:p>
          <a:p>
            <a:pPr algn="ctr"/>
            <a:r>
              <a:rPr lang="en-US" sz="2400" dirty="0"/>
              <a:t>of </a:t>
            </a:r>
            <a:r>
              <a:rPr lang="en-US" sz="2400" dirty="0">
                <a:solidFill>
                  <a:srgbClr val="FF0000"/>
                </a:solidFill>
              </a:rPr>
              <a:t>Regression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-79248" y="2926544"/>
            <a:ext cx="218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Network </a:t>
            </a:r>
          </a:p>
          <a:p>
            <a:pPr algn="ctr"/>
            <a:r>
              <a:rPr lang="en-US" sz="2400" dirty="0"/>
              <a:t>of </a:t>
            </a:r>
            <a:r>
              <a:rPr lang="en-US" sz="2400" dirty="0">
                <a:solidFill>
                  <a:srgbClr val="FF0000"/>
                </a:solidFill>
              </a:rPr>
              <a:t>Inference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14699" y="5183305"/>
            <a:ext cx="218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Network </a:t>
            </a:r>
          </a:p>
          <a:p>
            <a:pPr algn="ctr"/>
            <a:r>
              <a:rPr lang="en-US" sz="2400" dirty="0"/>
              <a:t>of </a:t>
            </a:r>
            <a:r>
              <a:rPr lang="en-US" sz="2400" dirty="0">
                <a:solidFill>
                  <a:srgbClr val="FF0000"/>
                </a:solidFill>
              </a:rPr>
              <a:t>Control</a:t>
            </a:r>
          </a:p>
        </p:txBody>
      </p:sp>
      <p:cxnSp>
        <p:nvCxnSpPr>
          <p:cNvPr id="42" name="直接连接符 8"/>
          <p:cNvCxnSpPr/>
          <p:nvPr/>
        </p:nvCxnSpPr>
        <p:spPr>
          <a:xfrm>
            <a:off x="7578084" y="3823251"/>
            <a:ext cx="1371600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8"/>
          <p:cNvCxnSpPr/>
          <p:nvPr/>
        </p:nvCxnSpPr>
        <p:spPr>
          <a:xfrm>
            <a:off x="6889707" y="6000335"/>
            <a:ext cx="1645920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8"/>
          <p:cNvCxnSpPr/>
          <p:nvPr/>
        </p:nvCxnSpPr>
        <p:spPr>
          <a:xfrm>
            <a:off x="472635" y="3743893"/>
            <a:ext cx="1371600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8"/>
          <p:cNvCxnSpPr/>
          <p:nvPr/>
        </p:nvCxnSpPr>
        <p:spPr>
          <a:xfrm>
            <a:off x="1420574" y="6000920"/>
            <a:ext cx="1097280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349144" y="1457043"/>
            <a:ext cx="416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Network of </a:t>
            </a:r>
            <a:r>
              <a:rPr lang="en-US" sz="2400" dirty="0">
                <a:solidFill>
                  <a:srgbClr val="FF0000"/>
                </a:solidFill>
              </a:rPr>
              <a:t>Time Series</a:t>
            </a:r>
          </a:p>
        </p:txBody>
      </p:sp>
      <p:cxnSp>
        <p:nvCxnSpPr>
          <p:cNvPr id="57" name="直接连接符 8"/>
          <p:cNvCxnSpPr/>
          <p:nvPr/>
        </p:nvCxnSpPr>
        <p:spPr>
          <a:xfrm>
            <a:off x="7277914" y="1910570"/>
            <a:ext cx="1554480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395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07"/>
    </mc:Choice>
    <mc:Fallback xmlns="">
      <p:transition spd="slow" advTm="29707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1423909"/>
            <a:ext cx="9144000" cy="25220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713"/>
            <a:ext cx="9144000" cy="800100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Task-Specific Network </a:t>
            </a:r>
            <a:r>
              <a:rPr lang="en-US" dirty="0">
                <a:solidFill>
                  <a:schemeClr val="tx1"/>
                </a:solidFill>
              </a:rPr>
              <a:t>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116" y="896874"/>
            <a:ext cx="8987883" cy="5106988"/>
          </a:xfrm>
        </p:spPr>
        <p:txBody>
          <a:bodyPr/>
          <a:lstStyle/>
          <a:p>
            <a:r>
              <a:rPr lang="en-US" sz="2800" dirty="0"/>
              <a:t>Typical Network Mining Paradigm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State-of-the-art: Step 2&gt;&gt;Step 1; Step 1 ┴  Step 2</a:t>
            </a:r>
          </a:p>
          <a:p>
            <a:r>
              <a:rPr lang="en-US" sz="2800" dirty="0"/>
              <a:t>Proposed Work</a:t>
            </a:r>
          </a:p>
          <a:p>
            <a:pPr lvl="1"/>
            <a:r>
              <a:rPr lang="en-US" altLang="zh-CN" sz="2400" b="1" dirty="0">
                <a:solidFill>
                  <a:srgbClr val="FF0000"/>
                </a:solidFill>
              </a:rPr>
              <a:t>Construct an optimal network for a specific mining task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800" dirty="0"/>
              <a:t>Key Challenges: </a:t>
            </a:r>
            <a:r>
              <a:rPr lang="en-US" sz="2400" dirty="0"/>
              <a:t>HUGE Parameter Space (</a:t>
            </a:r>
            <a:r>
              <a:rPr lang="en-US" sz="2400" i="1" dirty="0"/>
              <a:t>O(n</a:t>
            </a:r>
            <a:r>
              <a:rPr lang="en-US" sz="2400" i="1" baseline="30000" dirty="0"/>
              <a:t>2</a:t>
            </a:r>
            <a:r>
              <a:rPr lang="en-US" sz="2400" i="1" dirty="0"/>
              <a:t>)</a:t>
            </a:r>
            <a:r>
              <a:rPr lang="en-US" sz="2400" dirty="0"/>
              <a:t> or more)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50</a:t>
            </a:fld>
            <a:r>
              <a:rPr lang="en-US"/>
              <a:t> -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073718" y="2784233"/>
            <a:ext cx="6136180" cy="830997"/>
            <a:chOff x="3274762" y="2209800"/>
            <a:chExt cx="6136180" cy="830997"/>
          </a:xfrm>
        </p:grpSpPr>
        <p:sp>
          <p:nvSpPr>
            <p:cNvPr id="17" name="Right Arrow 16"/>
            <p:cNvSpPr/>
            <p:nvPr/>
          </p:nvSpPr>
          <p:spPr>
            <a:xfrm>
              <a:off x="5138459" y="2259925"/>
              <a:ext cx="914400" cy="68580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i="1" dirty="0"/>
                <a:t>f(A, </a:t>
              </a:r>
              <a:r>
                <a:rPr lang="el-GR" sz="2000" i="1" dirty="0"/>
                <a:t>θ</a:t>
              </a:r>
              <a:r>
                <a:rPr lang="en-US" sz="2000" i="1" dirty="0"/>
                <a:t>)</a:t>
              </a:r>
              <a:endParaRPr lang="en-US" sz="1600" i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65193" y="2209800"/>
              <a:ext cx="33457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Patterns: </a:t>
              </a:r>
              <a:r>
                <a:rPr lang="en-US" sz="3200" i="1" dirty="0">
                  <a:solidFill>
                    <a:srgbClr val="000000"/>
                  </a:solidFill>
                </a:rPr>
                <a:t>y = f(A)</a:t>
              </a:r>
              <a:endParaRPr lang="en-US" sz="3200" i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74762" y="2209800"/>
              <a:ext cx="24114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Network </a:t>
              </a:r>
            </a:p>
            <a:p>
              <a:r>
                <a:rPr lang="en-US" sz="1600" dirty="0"/>
                <a:t>(e.g., </a:t>
              </a:r>
              <a:r>
                <a:rPr lang="en-US" sz="1600" i="1" dirty="0"/>
                <a:t>A</a:t>
              </a:r>
              <a:r>
                <a:rPr lang="en-US" sz="1600" dirty="0"/>
                <a:t>)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6863" y="2751438"/>
            <a:ext cx="220925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Raw Data</a:t>
            </a:r>
          </a:p>
          <a:p>
            <a:r>
              <a:rPr lang="en-US" sz="1600" dirty="0"/>
              <a:t>(e.g., text, time series,</a:t>
            </a:r>
          </a:p>
          <a:p>
            <a:r>
              <a:rPr lang="en-US" sz="1600" dirty="0"/>
              <a:t>image, subgraph, etc.)</a:t>
            </a:r>
            <a:endParaRPr lang="en-US" sz="2400" dirty="0"/>
          </a:p>
        </p:txBody>
      </p:sp>
      <p:sp>
        <p:nvSpPr>
          <p:cNvPr id="32" name="Right Arrow 31"/>
          <p:cNvSpPr/>
          <p:nvPr/>
        </p:nvSpPr>
        <p:spPr>
          <a:xfrm>
            <a:off x="2176845" y="2852195"/>
            <a:ext cx="914400" cy="6858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Rectangle 32"/>
          <p:cNvSpPr/>
          <p:nvPr/>
        </p:nvSpPr>
        <p:spPr>
          <a:xfrm>
            <a:off x="1975017" y="2405175"/>
            <a:ext cx="1074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Step 1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4817068" y="2403233"/>
            <a:ext cx="1074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Step 2</a:t>
            </a:r>
            <a:endParaRPr lang="en-US" sz="2400" dirty="0"/>
          </a:p>
        </p:txBody>
      </p:sp>
      <p:sp>
        <p:nvSpPr>
          <p:cNvPr id="35" name="Curved Down Arrow 34"/>
          <p:cNvSpPr/>
          <p:nvPr/>
        </p:nvSpPr>
        <p:spPr>
          <a:xfrm>
            <a:off x="3159207" y="1684638"/>
            <a:ext cx="4953000" cy="1066800"/>
          </a:xfrm>
          <a:prstGeom prst="curvedDownArrow">
            <a:avLst>
              <a:gd name="adj1" fmla="val 38643"/>
              <a:gd name="adj2" fmla="val 67963"/>
              <a:gd name="adj3" fmla="val 21653"/>
            </a:avLst>
          </a:prstGeom>
          <a:solidFill>
            <a:srgbClr val="FF0000"/>
          </a:solidFill>
          <a:ln>
            <a:noFill/>
          </a:ln>
          <a:scene3d>
            <a:camera prst="orthographicFront">
              <a:rot lat="1080000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2176845" y="2852195"/>
            <a:ext cx="914400" cy="6858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C00000"/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2176845" y="2852195"/>
            <a:ext cx="914400" cy="685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277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70"/>
    </mc:Choice>
    <mc:Fallback xmlns="">
      <p:transition spd="slow" advTm="63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4756305" y="1004252"/>
            <a:ext cx="4289310" cy="5305107"/>
          </a:xfrm>
          <a:prstGeom prst="roundRect">
            <a:avLst>
              <a:gd name="adj" fmla="val 3084"/>
            </a:avLst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5368" y="3566160"/>
            <a:ext cx="4572000" cy="2743200"/>
          </a:xfrm>
          <a:prstGeom prst="roundRect">
            <a:avLst>
              <a:gd name="adj" fmla="val 663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1601" y="1005840"/>
            <a:ext cx="4572000" cy="2468880"/>
          </a:xfrm>
          <a:prstGeom prst="roundRect">
            <a:avLst>
              <a:gd name="adj" fmla="val 5195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63" y="112713"/>
            <a:ext cx="8898351" cy="800100"/>
          </a:xfrm>
        </p:spPr>
        <p:txBody>
          <a:bodyPr/>
          <a:lstStyle/>
          <a:p>
            <a:pPr algn="ctr"/>
            <a:r>
              <a:rPr lang="en-US" sz="3600" dirty="0"/>
              <a:t>Task-Specific Network Construction </a:t>
            </a:r>
            <a:br>
              <a:rPr lang="en-US" sz="3600" dirty="0"/>
            </a:br>
            <a:r>
              <a:rPr lang="en-US" sz="2400" dirty="0"/>
              <a:t>(A Pilot Study)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51</a:t>
            </a:fld>
            <a:r>
              <a:rPr lang="en-US"/>
              <a:t> 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212" y="6483870"/>
            <a:ext cx="845978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L. Li, Y. Yao, J. Tang, W. Fan, H. Tong: QUINT: On Query-Specific Optimal Networks. KDD 2016.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967" y="1059983"/>
            <a:ext cx="4512833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kern="0" dirty="0">
                <a:solidFill>
                  <a:srgbClr val="FFFFFF"/>
                </a:solidFill>
              </a:rPr>
              <a:t>Goal: Optimal Networks</a:t>
            </a:r>
          </a:p>
          <a:p>
            <a:pPr lvl="1"/>
            <a:r>
              <a:rPr lang="en-US" sz="2000" kern="0" dirty="0">
                <a:solidFill>
                  <a:srgbClr val="FFFFFF"/>
                </a:solidFill>
              </a:rPr>
              <a:t>Query-Specific</a:t>
            </a:r>
          </a:p>
          <a:p>
            <a:pPr lvl="1"/>
            <a:r>
              <a:rPr lang="en-US" sz="2000" kern="0" dirty="0">
                <a:solidFill>
                  <a:srgbClr val="FFFFFF"/>
                </a:solidFill>
              </a:rPr>
              <a:t>Optimal Topology + Weights</a:t>
            </a:r>
          </a:p>
          <a:p>
            <a:pPr lvl="1"/>
            <a:r>
              <a:rPr lang="en-US" sz="2000" kern="0" dirty="0">
                <a:solidFill>
                  <a:srgbClr val="FFFFFF"/>
                </a:solidFill>
              </a:rPr>
              <a:t>On-line Learning</a:t>
            </a:r>
          </a:p>
          <a:p>
            <a:endParaRPr lang="en-US" sz="2400" kern="0" dirty="0">
              <a:solidFill>
                <a:srgbClr val="FFFFFF"/>
              </a:solidFill>
            </a:endParaRPr>
          </a:p>
          <a:p>
            <a:endParaRPr lang="en-US" sz="2400" kern="0" dirty="0">
              <a:solidFill>
                <a:srgbClr val="FFFFFF"/>
              </a:solidFill>
            </a:endParaRPr>
          </a:p>
          <a:p>
            <a:endParaRPr lang="en-US" sz="2400" kern="0" dirty="0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067807" y="1020713"/>
            <a:ext cx="3639417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kern="0" dirty="0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17982" y="3554035"/>
            <a:ext cx="4201489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kern="0" dirty="0">
                <a:solidFill>
                  <a:srgbClr val="FFFFFF"/>
                </a:solidFill>
              </a:rPr>
              <a:t>Methods: VERY Efficient Way to Estimate</a:t>
            </a:r>
            <a:endParaRPr lang="en-US" altLang="zh-CN" sz="2400" kern="0" dirty="0">
              <a:solidFill>
                <a:srgbClr val="FFFFFF"/>
              </a:solidFill>
            </a:endParaRPr>
          </a:p>
          <a:p>
            <a:pPr lvl="1"/>
            <a:endParaRPr lang="en-US" altLang="zh-CN" sz="2400" kern="0" dirty="0">
              <a:solidFill>
                <a:srgbClr val="FFFFFF"/>
              </a:solidFill>
            </a:endParaRPr>
          </a:p>
          <a:p>
            <a:pPr lvl="1"/>
            <a:endParaRPr lang="en-US" altLang="zh-CN" sz="2400" kern="0" dirty="0">
              <a:solidFill>
                <a:srgbClr val="FFFFFF"/>
              </a:solidFill>
            </a:endParaRPr>
          </a:p>
          <a:p>
            <a:endParaRPr lang="en-US" sz="2400" kern="0" dirty="0">
              <a:solidFill>
                <a:srgbClr val="FFFFFF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 rot="16200000">
            <a:off x="3851734" y="2317046"/>
            <a:ext cx="2921000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2000" kern="0" dirty="0">
                <a:solidFill>
                  <a:srgbClr val="FFFFFF"/>
                </a:solidFill>
              </a:rPr>
              <a:t>Accuracy (MAP)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 rot="16200000">
            <a:off x="3857590" y="4704059"/>
            <a:ext cx="2921000" cy="60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0000"/>
              <a:buFont typeface="Wingdings" pitchFamily="2" charset="2"/>
              <a:buChar char="§"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Font typeface="Arial" charset="0"/>
              <a:buChar char="–"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3pPr>
            <a:lvl4pPr marL="1600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4pPr>
            <a:lvl5pPr marL="20574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zh-CN" sz="2000" kern="0" dirty="0">
                <a:solidFill>
                  <a:srgbClr val="FFFFFF"/>
                </a:solidFill>
              </a:rPr>
              <a:t>Scalability</a:t>
            </a:r>
            <a:endParaRPr lang="en-US" sz="2000" kern="0" dirty="0">
              <a:solidFill>
                <a:srgbClr val="FFFFFF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440" y="4682089"/>
            <a:ext cx="2583113" cy="1463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304" y="3916104"/>
            <a:ext cx="2743200" cy="22752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700" y="1739900"/>
            <a:ext cx="2743200" cy="18453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974" y="4051301"/>
            <a:ext cx="822960" cy="56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45"/>
    </mc:Choice>
    <mc:Fallback xmlns="">
      <p:transition spd="slow" advTm="45945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423909"/>
            <a:ext cx="9144000" cy="31069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Interventionary Network Mining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2136006"/>
            <a:ext cx="8229600" cy="3904431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endParaRPr lang="en-US" sz="1000" dirty="0"/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sz="4400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>
              <a:buClr>
                <a:srgbClr val="FF9B11"/>
              </a:buClr>
            </a:pPr>
            <a:r>
              <a:rPr lang="en-US" dirty="0">
                <a:solidFill>
                  <a:schemeClr val="tx1"/>
                </a:solidFill>
              </a:rPr>
              <a:t>Explainable mining</a:t>
            </a:r>
          </a:p>
          <a:p>
            <a:pPr lvl="1">
              <a:buClr>
                <a:srgbClr val="FF9B11"/>
              </a:buClr>
            </a:pPr>
            <a:r>
              <a:rPr lang="en-US" dirty="0">
                <a:solidFill>
                  <a:schemeClr val="tx1"/>
                </a:solidFill>
              </a:rPr>
              <a:t>Adversarial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52</a:t>
            </a:fld>
            <a:r>
              <a:rPr lang="en-US"/>
              <a:t> -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41744" y="4607963"/>
            <a:ext cx="445506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rgbClr val="FF9B11"/>
              </a:buClr>
              <a:buSzPct val="90000"/>
              <a:buFont typeface="Arial" charset="0"/>
              <a:buChar char="–"/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</a:rPr>
              <a:t>Stability analysis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rgbClr val="FF9B11"/>
              </a:buClr>
              <a:buSzPct val="90000"/>
              <a:buFont typeface="Arial" charset="0"/>
              <a:buChar char="–"/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</a:rPr>
              <a:t>Learning w/ side info.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rgbClr val="FF9B11"/>
              </a:buClr>
              <a:buSzPct val="90000"/>
              <a:buFont typeface="Arial" charset="0"/>
              <a:buChar char="–"/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</a:rPr>
              <a:t>Active data collection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73718" y="2784233"/>
            <a:ext cx="6136180" cy="735925"/>
            <a:chOff x="3274762" y="2209800"/>
            <a:chExt cx="6136180" cy="735925"/>
          </a:xfrm>
        </p:grpSpPr>
        <p:sp>
          <p:nvSpPr>
            <p:cNvPr id="13" name="Right Arrow 12"/>
            <p:cNvSpPr/>
            <p:nvPr/>
          </p:nvSpPr>
          <p:spPr>
            <a:xfrm>
              <a:off x="5138459" y="2259925"/>
              <a:ext cx="914400" cy="68580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i="1" dirty="0"/>
                <a:t>f(A, </a:t>
              </a:r>
              <a:r>
                <a:rPr lang="el-GR" sz="2000" i="1" dirty="0"/>
                <a:t>θ</a:t>
              </a:r>
              <a:r>
                <a:rPr lang="en-US" sz="2000" i="1" dirty="0"/>
                <a:t>)</a:t>
              </a:r>
              <a:endParaRPr lang="en-US" sz="1600" i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65193" y="2209800"/>
              <a:ext cx="33457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Patterns: </a:t>
              </a:r>
              <a:r>
                <a:rPr lang="en-US" sz="3200" i="1" dirty="0">
                  <a:solidFill>
                    <a:srgbClr val="000000"/>
                  </a:solidFill>
                </a:rPr>
                <a:t>y = f(A)</a:t>
              </a:r>
              <a:endParaRPr lang="en-US" sz="3200" i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74762" y="2209800"/>
              <a:ext cx="19218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Network</a:t>
              </a:r>
              <a:r>
                <a:rPr lang="en-US" sz="3200" dirty="0">
                  <a:solidFill>
                    <a:srgbClr val="000000"/>
                  </a:solidFill>
                </a:rPr>
                <a:t>     </a:t>
              </a:r>
              <a:endParaRPr lang="en-US" sz="3200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26863" y="2751438"/>
            <a:ext cx="220925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Raw Data</a:t>
            </a:r>
          </a:p>
          <a:p>
            <a:r>
              <a:rPr lang="en-US" sz="1600" dirty="0"/>
              <a:t>(e.g., text, time series,</a:t>
            </a:r>
          </a:p>
          <a:p>
            <a:r>
              <a:rPr lang="en-US" sz="1600" dirty="0"/>
              <a:t>image, subgraph, etc.)</a:t>
            </a:r>
            <a:endParaRPr lang="en-US" sz="2400" dirty="0"/>
          </a:p>
        </p:txBody>
      </p:sp>
      <p:sp>
        <p:nvSpPr>
          <p:cNvPr id="18" name="Right Arrow 17"/>
          <p:cNvSpPr/>
          <p:nvPr/>
        </p:nvSpPr>
        <p:spPr>
          <a:xfrm>
            <a:off x="2176845" y="2852195"/>
            <a:ext cx="914400" cy="6858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Rectangle 18"/>
          <p:cNvSpPr/>
          <p:nvPr/>
        </p:nvSpPr>
        <p:spPr>
          <a:xfrm>
            <a:off x="1975017" y="2405175"/>
            <a:ext cx="1074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Step 1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4817068" y="2403233"/>
            <a:ext cx="1074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Step 2</a:t>
            </a:r>
            <a:endParaRPr lang="en-US" sz="2400" dirty="0"/>
          </a:p>
        </p:txBody>
      </p:sp>
      <p:sp>
        <p:nvSpPr>
          <p:cNvPr id="21" name="Curved Down Arrow 20"/>
          <p:cNvSpPr/>
          <p:nvPr/>
        </p:nvSpPr>
        <p:spPr>
          <a:xfrm>
            <a:off x="3159207" y="1684638"/>
            <a:ext cx="4953000" cy="1066800"/>
          </a:xfrm>
          <a:prstGeom prst="curvedDownArrow">
            <a:avLst>
              <a:gd name="adj1" fmla="val 38643"/>
              <a:gd name="adj2" fmla="val 67963"/>
              <a:gd name="adj3" fmla="val 21653"/>
            </a:avLst>
          </a:prstGeom>
          <a:solidFill>
            <a:srgbClr val="FF0000"/>
          </a:solidFill>
          <a:ln>
            <a:noFill/>
          </a:ln>
          <a:scene3d>
            <a:camera prst="orthographicFront">
              <a:rot lat="1080000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2176845" y="2852195"/>
            <a:ext cx="914400" cy="6858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C0000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2176845" y="2852195"/>
            <a:ext cx="914400" cy="685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C00000"/>
              </a:solidFill>
            </a:endParaRPr>
          </a:p>
        </p:txBody>
      </p:sp>
      <p:sp>
        <p:nvSpPr>
          <p:cNvPr id="24" name="Curved Down Arrow 23"/>
          <p:cNvSpPr/>
          <p:nvPr/>
        </p:nvSpPr>
        <p:spPr>
          <a:xfrm>
            <a:off x="3159207" y="3401803"/>
            <a:ext cx="4953000" cy="1066800"/>
          </a:xfrm>
          <a:prstGeom prst="curvedDownArrow">
            <a:avLst>
              <a:gd name="adj1" fmla="val 38643"/>
              <a:gd name="adj2" fmla="val 67963"/>
              <a:gd name="adj3" fmla="val 21653"/>
            </a:avLst>
          </a:prstGeom>
          <a:solidFill>
            <a:srgbClr val="FF9B11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0659" y="1573427"/>
            <a:ext cx="182880" cy="182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13539" y="1482467"/>
            <a:ext cx="3685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Task-specific network construction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6541" y="1857635"/>
            <a:ext cx="182880" cy="182880"/>
          </a:xfrm>
          <a:prstGeom prst="rect">
            <a:avLst/>
          </a:prstGeom>
          <a:solidFill>
            <a:srgbClr val="FF9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B1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5897" y="1766675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B11"/>
                </a:solidFill>
              </a:rPr>
              <a:t>Interventionary network mining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122888" y="3424521"/>
                <a:ext cx="2771656" cy="10480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9B1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9B11"/>
                              </a:solidFill>
                              <a:latin typeface="Cambria Math" charset="0"/>
                            </a:rPr>
                            <m:t>𝝏</m:t>
                          </m:r>
                          <m:r>
                            <a:rPr lang="en-US" sz="3200" b="1" i="1" smtClean="0">
                              <a:solidFill>
                                <a:srgbClr val="FF9B11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sz="3200" b="1" i="1" smtClean="0">
                              <a:solidFill>
                                <a:srgbClr val="FF9B1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1" i="1" smtClean="0">
                              <a:solidFill>
                                <a:srgbClr val="FF9B1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d>
                            <m:dPr>
                              <m:ctrlPr>
                                <a:rPr lang="en-US" sz="3200" b="1" i="1" smtClean="0">
                                  <a:solidFill>
                                    <a:srgbClr val="FF9B1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solidFill>
                                    <a:srgbClr val="FF9B1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en-US" sz="3200" b="1" i="1" smtClean="0">
                                  <a:solidFill>
                                    <a:srgbClr val="FF9B1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l-GR" sz="3200" b="1" i="1" smtClean="0">
                                  <a:solidFill>
                                    <a:srgbClr val="FF9B11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  <m:r>
                            <a:rPr lang="en-US" sz="3200" b="1" i="1" smtClean="0">
                              <a:solidFill>
                                <a:srgbClr val="FF9B1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>
                              <a:solidFill>
                                <a:srgbClr val="FF9B11"/>
                              </a:solidFill>
                              <a:latin typeface="Cambria Math" charset="0"/>
                            </a:rPr>
                            <m:t>𝒚</m:t>
                          </m:r>
                          <m:r>
                            <a:rPr lang="en-US" sz="3200" b="1" i="1" smtClean="0">
                              <a:solidFill>
                                <a:srgbClr val="FF9B1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9B11"/>
                              </a:solidFill>
                              <a:latin typeface="Cambria Math" charset="0"/>
                            </a:rPr>
                            <m:t>𝝏</m:t>
                          </m:r>
                          <m:r>
                            <a:rPr lang="en-US" sz="3200" b="1" i="1">
                              <a:solidFill>
                                <a:srgbClr val="FF9B11"/>
                              </a:solidFill>
                              <a:latin typeface="Cambria Math" charset="0"/>
                            </a:rPr>
                            <m:t>𝑨</m:t>
                          </m:r>
                        </m:den>
                      </m:f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888" y="3424521"/>
                <a:ext cx="2771656" cy="104804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25897" y="839134"/>
            <a:ext cx="7133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Clr>
                <a:srgbClr val="FF9B1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9B11"/>
                </a:solidFill>
              </a:rPr>
              <a:t>From Observation to Intervention</a:t>
            </a:r>
            <a:endParaRPr lang="en-US" sz="3200" dirty="0"/>
          </a:p>
        </p:txBody>
      </p:sp>
      <p:sp>
        <p:nvSpPr>
          <p:cNvPr id="30" name="Rectangle 29"/>
          <p:cNvSpPr/>
          <p:nvPr/>
        </p:nvSpPr>
        <p:spPr>
          <a:xfrm>
            <a:off x="446088" y="4584062"/>
            <a:ext cx="30364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Clr>
                <a:srgbClr val="FF9B1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9B11"/>
                </a:solidFill>
              </a:rPr>
              <a:t>Implications</a:t>
            </a:r>
            <a:endParaRPr lang="en-US" sz="3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C84243-B56F-447A-9D21-16306B2A3397}"/>
              </a:ext>
            </a:extLst>
          </p:cNvPr>
          <p:cNvSpPr txBox="1"/>
          <p:nvPr/>
        </p:nvSpPr>
        <p:spPr>
          <a:xfrm>
            <a:off x="760288" y="6277498"/>
            <a:ext cx="838371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</a:rPr>
              <a:t>J. Kang, M. Wang, N. Cao, Y. Xia, W. Fan, H. Tong: Graph Ranking Auditing: Problem Definition and Fast Solutions. TKDE 2020 (accepted)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</a:rPr>
              <a:t>J. Kang and H. Tong: N2N: Network Derivative Mining. CIKM 2019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</a:rPr>
              <a:t>Q. Zhou, L. Li, N. Cao, L. Ying and H. Tong: Admiring: Adversarial Multi-Network Mining. ICDM 2019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</a:rPr>
              <a:t>J. Kang, M. Wang, N. Cao, Y. Xia, W. Fan, H. Tong: AURORA: Auditing PageRank on Large Graphs. </a:t>
            </a:r>
            <a:r>
              <a:rPr lang="en-US" sz="800" dirty="0" err="1">
                <a:solidFill>
                  <a:schemeClr val="bg1"/>
                </a:solidFill>
              </a:rPr>
              <a:t>BigData</a:t>
            </a:r>
            <a:r>
              <a:rPr lang="en-US" sz="800" dirty="0">
                <a:solidFill>
                  <a:schemeClr val="bg1"/>
                </a:solidFill>
              </a:rPr>
              <a:t> 2018: 713-722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44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85"/>
    </mc:Choice>
    <mc:Fallback xmlns="">
      <p:transition spd="slow" advTm="60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 animBg="1"/>
      <p:bldP spid="27" grpId="0" animBg="1"/>
      <p:bldP spid="28" grpId="0"/>
      <p:bldP spid="29" grpId="0"/>
      <p:bldP spid="3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319605"/>
            <a:ext cx="9144000" cy="2931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3" y="5619"/>
            <a:ext cx="9099021" cy="800100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Towards Network </a:t>
            </a:r>
            <a:r>
              <a:rPr lang="en-US" dirty="0">
                <a:solidFill>
                  <a:schemeClr val="tx1"/>
                </a:solidFill>
              </a:rPr>
              <a:t>Mining Unification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53</a:t>
            </a:fld>
            <a:r>
              <a:rPr lang="en-US"/>
              <a:t> -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73718" y="2504141"/>
            <a:ext cx="6136180" cy="735925"/>
            <a:chOff x="3274762" y="2209800"/>
            <a:chExt cx="6136180" cy="735925"/>
          </a:xfrm>
        </p:grpSpPr>
        <p:sp>
          <p:nvSpPr>
            <p:cNvPr id="6" name="Right Arrow 5"/>
            <p:cNvSpPr/>
            <p:nvPr/>
          </p:nvSpPr>
          <p:spPr>
            <a:xfrm>
              <a:off x="5138459" y="2259925"/>
              <a:ext cx="914400" cy="68580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algn="ctr"/>
              <a:r>
                <a:rPr lang="en-US" sz="2000" i="1" dirty="0">
                  <a:solidFill>
                    <a:srgbClr val="FFFFFF"/>
                  </a:solidFill>
                </a:rPr>
                <a:t>Alg.: f</a:t>
              </a:r>
              <a:endParaRPr lang="en-US" sz="1600" i="1" dirty="0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65193" y="2209800"/>
              <a:ext cx="33457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</a:rPr>
                <a:t>Patterns: </a:t>
              </a:r>
              <a:r>
                <a:rPr lang="en-US" sz="3200" i="1" dirty="0">
                  <a:solidFill>
                    <a:srgbClr val="000000"/>
                  </a:solidFill>
                </a:rPr>
                <a:t>y = f(A)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74762" y="2209800"/>
              <a:ext cx="19218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</a:rPr>
                <a:t>Network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6863" y="2471346"/>
            <a:ext cx="220925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Raw Data</a:t>
            </a:r>
          </a:p>
          <a:p>
            <a:r>
              <a:rPr lang="en-US" sz="1600" dirty="0">
                <a:solidFill>
                  <a:srgbClr val="000000"/>
                </a:solidFill>
              </a:rPr>
              <a:t>(e.g., text, time series,</a:t>
            </a:r>
          </a:p>
          <a:p>
            <a:r>
              <a:rPr lang="en-US" sz="1600" dirty="0">
                <a:solidFill>
                  <a:srgbClr val="000000"/>
                </a:solidFill>
              </a:rPr>
              <a:t>image, subgraph, etc.)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176845" y="2572103"/>
            <a:ext cx="914400" cy="6858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>
            <a:off x="3159207" y="1404546"/>
            <a:ext cx="4953000" cy="1066800"/>
          </a:xfrm>
          <a:prstGeom prst="curvedDownArrow">
            <a:avLst>
              <a:gd name="adj1" fmla="val 38643"/>
              <a:gd name="adj2" fmla="val 67963"/>
              <a:gd name="adj3" fmla="val 21653"/>
            </a:avLst>
          </a:prstGeom>
          <a:solidFill>
            <a:srgbClr val="FF0000"/>
          </a:solidFill>
          <a:ln>
            <a:noFill/>
          </a:ln>
          <a:scene3d>
            <a:camera prst="orthographicFront">
              <a:rot lat="1080000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176845" y="2572103"/>
            <a:ext cx="914400" cy="6858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C0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176845" y="2572103"/>
            <a:ext cx="914400" cy="685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C00000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>
            <a:off x="3159207" y="3121711"/>
            <a:ext cx="4953000" cy="1066800"/>
          </a:xfrm>
          <a:prstGeom prst="curvedDownArrow">
            <a:avLst>
              <a:gd name="adj1" fmla="val 38643"/>
              <a:gd name="adj2" fmla="val 67963"/>
              <a:gd name="adj3" fmla="val 21653"/>
            </a:avLst>
          </a:prstGeom>
          <a:solidFill>
            <a:srgbClr val="FF9B11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0659" y="1425143"/>
            <a:ext cx="182880" cy="182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3539" y="1334183"/>
            <a:ext cx="3685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Task-specific network construction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541" y="1709351"/>
            <a:ext cx="182880" cy="182880"/>
          </a:xfrm>
          <a:prstGeom prst="rect">
            <a:avLst/>
          </a:prstGeom>
          <a:solidFill>
            <a:srgbClr val="FF9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B1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9421" y="1618391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B11"/>
                </a:solidFill>
              </a:rPr>
              <a:t>Interventionary network mining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249878" y="3167046"/>
                <a:ext cx="2771656" cy="10480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FF9B1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9B11"/>
                              </a:solidFill>
                              <a:latin typeface="Cambria Math" charset="0"/>
                            </a:rPr>
                            <m:t>𝝏</m:t>
                          </m:r>
                          <m:r>
                            <a:rPr lang="en-US" sz="3200" b="1" i="1">
                              <a:solidFill>
                                <a:srgbClr val="FF9B11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sz="3200" b="1" i="1">
                              <a:solidFill>
                                <a:srgbClr val="FF9B1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1" i="1">
                              <a:solidFill>
                                <a:srgbClr val="FF9B1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d>
                            <m:dPr>
                              <m:ctrlPr>
                                <a:rPr lang="en-US" sz="3200" b="1" i="1">
                                  <a:solidFill>
                                    <a:srgbClr val="FF9B1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srgbClr val="FF9B11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en-US" sz="3200" b="1" i="1">
                                  <a:solidFill>
                                    <a:srgbClr val="FF9B1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l-GR" sz="3200" b="1" i="1">
                                  <a:solidFill>
                                    <a:srgbClr val="FF9B11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  <m:r>
                            <a:rPr lang="en-US" sz="3200" b="1" i="1">
                              <a:solidFill>
                                <a:srgbClr val="FF9B1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1" i="1">
                              <a:solidFill>
                                <a:srgbClr val="FF9B11"/>
                              </a:solidFill>
                              <a:latin typeface="Cambria Math" charset="0"/>
                            </a:rPr>
                            <m:t>𝒚</m:t>
                          </m:r>
                          <m:r>
                            <a:rPr lang="en-US" sz="3200" b="1" i="1">
                              <a:solidFill>
                                <a:srgbClr val="FF9B1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9B11"/>
                              </a:solidFill>
                              <a:latin typeface="Cambria Math" charset="0"/>
                            </a:rPr>
                            <m:t>𝝏</m:t>
                          </m:r>
                          <m:r>
                            <a:rPr lang="en-US" sz="3200" b="1" i="1">
                              <a:solidFill>
                                <a:srgbClr val="FF9B11"/>
                              </a:solidFill>
                              <a:latin typeface="Cambria Math" charset="0"/>
                            </a:rPr>
                            <m:t>𝑨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78" y="3167046"/>
                <a:ext cx="2771656" cy="104804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4458768" y="1707924"/>
            <a:ext cx="2443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i="1">
                <a:solidFill>
                  <a:srgbClr val="0000FF"/>
                </a:solidFill>
              </a:rPr>
              <a:t>Core Primitives</a:t>
            </a:r>
            <a:endParaRPr lang="en-US" sz="2400" b="1" i="1" baseline="-25000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2419" y="2018273"/>
            <a:ext cx="182880" cy="1828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5299" y="192731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Core primitives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394615" y="2143831"/>
            <a:ext cx="87058" cy="41043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Arrow 23"/>
          <p:cNvSpPr/>
          <p:nvPr/>
        </p:nvSpPr>
        <p:spPr>
          <a:xfrm>
            <a:off x="4937169" y="2548422"/>
            <a:ext cx="914400" cy="685800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i="1" dirty="0"/>
              <a:t>f(A, </a:t>
            </a:r>
            <a:r>
              <a:rPr lang="el-GR" sz="2000" i="1" dirty="0"/>
              <a:t>θ</a:t>
            </a:r>
            <a:r>
              <a:rPr lang="en-US" sz="2000" i="1" dirty="0"/>
              <a:t>)</a:t>
            </a:r>
            <a:endParaRPr lang="en-US" sz="1600" i="1" dirty="0"/>
          </a:p>
        </p:txBody>
      </p:sp>
      <p:sp>
        <p:nvSpPr>
          <p:cNvPr id="26" name="Rectangle 25"/>
          <p:cNvSpPr/>
          <p:nvPr/>
        </p:nvSpPr>
        <p:spPr>
          <a:xfrm>
            <a:off x="405299" y="782564"/>
            <a:ext cx="86988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FF"/>
                </a:solidFill>
              </a:rPr>
              <a:t>State-of-the-art: MANY Mining Algorithms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154371" y="4137031"/>
            <a:ext cx="929837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FF"/>
                </a:solidFill>
              </a:rPr>
              <a:t>Promising Candidates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b="1" dirty="0"/>
              <a:t>Generalized Matrix-Vector Multiplication </a:t>
            </a:r>
            <a:endParaRPr lang="en-US" dirty="0"/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sz="1600" dirty="0"/>
              <a:t>k-core, induced subgraph, </a:t>
            </a:r>
            <a:r>
              <a:rPr lang="en-US" sz="1600" dirty="0" err="1"/>
              <a:t>pageRank</a:t>
            </a:r>
            <a:r>
              <a:rPr lang="en-US" sz="1600" dirty="0"/>
              <a:t>, </a:t>
            </a:r>
            <a:r>
              <a:rPr lang="en-US" sz="1600" dirty="0" err="1"/>
              <a:t>egonet</a:t>
            </a:r>
            <a:r>
              <a:rPr lang="en-US" sz="1600" dirty="0"/>
              <a:t>, connected components, radius, etc.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b="1" dirty="0"/>
              <a:t>(Generalized) Sylvester Equation</a:t>
            </a:r>
            <a:endParaRPr lang="en-US" dirty="0"/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dirty="0"/>
              <a:t>graph kernel, alignment, matching, node similarity.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b="1" dirty="0"/>
              <a:t>Eigen-Function Optimization</a:t>
            </a:r>
            <a:r>
              <a:rPr lang="en-US" dirty="0"/>
              <a:t> </a:t>
            </a:r>
          </a:p>
          <a:p>
            <a:pPr marL="1657350" lvl="3" indent="-285750">
              <a:buFont typeface="Wingdings" panose="05000000000000000000" pitchFamily="2" charset="2"/>
              <a:buChar char="§"/>
            </a:pPr>
            <a:r>
              <a:rPr lang="en-US" dirty="0"/>
              <a:t>various network connectivity problems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0288" y="6264246"/>
            <a:ext cx="8383712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</a:rPr>
              <a:t>C. Chen, R. Peng, L. Ying and H. Tong: Network Connectivity Optimization: Fundamental Limits and Effective Algorithms. KDD 2018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</a:rPr>
              <a:t>C. Chen, H. Tong: On the </a:t>
            </a:r>
            <a:r>
              <a:rPr lang="en-US" sz="800" dirty="0" err="1">
                <a:solidFill>
                  <a:schemeClr val="bg1"/>
                </a:solidFill>
              </a:rPr>
              <a:t>eigen</a:t>
            </a:r>
            <a:r>
              <a:rPr lang="en-US" sz="800" dirty="0">
                <a:solidFill>
                  <a:schemeClr val="bg1"/>
                </a:solidFill>
              </a:rPr>
              <a:t>-functions of dynamic graphs: Fast tracking and attribution algorithms. SADM 2017: 121-135 </a:t>
            </a:r>
            <a:r>
              <a:rPr lang="en-US" sz="800" dirty="0">
                <a:solidFill>
                  <a:srgbClr val="FF0000"/>
                </a:solidFill>
              </a:rPr>
              <a:t>[Best of SDM’15]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</a:rPr>
              <a:t>S. Zhang, H. Tong: FINAL: Fast Attributed Network Alignment. KDD 2016: 1345-1354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1"/>
                </a:solidFill>
              </a:rPr>
              <a:t>U. Kang, H. Tong, J. Sun, C. Lin, C. </a:t>
            </a:r>
            <a:r>
              <a:rPr lang="en-US" sz="800" dirty="0" err="1">
                <a:solidFill>
                  <a:schemeClr val="bg1"/>
                </a:solidFill>
              </a:rPr>
              <a:t>Faloutsos</a:t>
            </a:r>
            <a:r>
              <a:rPr lang="en-US" sz="800" dirty="0">
                <a:solidFill>
                  <a:schemeClr val="bg1"/>
                </a:solidFill>
              </a:rPr>
              <a:t>: GBASE: a scalable and general graph management system. KDD 2011: 1091-1099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23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26"/>
    </mc:Choice>
    <mc:Fallback xmlns="">
      <p:transition spd="slow" advTm="79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4" grpId="0" animBg="1"/>
      <p:bldP spid="2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981334"/>
            <a:ext cx="8229600" cy="5106988"/>
          </a:xfrm>
        </p:spPr>
        <p:txBody>
          <a:bodyPr/>
          <a:lstStyle/>
          <a:p>
            <a:r>
              <a:rPr lang="en-US" sz="3600" dirty="0"/>
              <a:t>Motivation</a:t>
            </a:r>
          </a:p>
          <a:p>
            <a:r>
              <a:rPr lang="en-US" sz="3600" dirty="0">
                <a:solidFill>
                  <a:schemeClr val="tx1"/>
                </a:solidFill>
              </a:rPr>
              <a:t>Network of Networks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Network of X: Other Scenarios</a:t>
            </a:r>
          </a:p>
          <a:p>
            <a:r>
              <a:rPr lang="en-US" sz="3600" dirty="0">
                <a:solidFill>
                  <a:schemeClr val="tx1"/>
                </a:solidFill>
              </a:rPr>
              <a:t>Vision for the Future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Next Steps for Network Mining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Beneficial Application Domains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Networks for AI &amp; Big Data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54</a:t>
            </a:fld>
            <a:r>
              <a:rPr lang="en-US"/>
              <a:t> -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64095" y="4814699"/>
            <a:ext cx="747021" cy="4295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83475" y="1210739"/>
            <a:ext cx="313943" cy="251968"/>
            <a:chOff x="3810000" y="3111500"/>
            <a:chExt cx="490537" cy="393700"/>
          </a:xfrm>
        </p:grpSpPr>
        <p:sp>
          <p:nvSpPr>
            <p:cNvPr id="10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79123" y="1964029"/>
            <a:ext cx="313943" cy="251968"/>
            <a:chOff x="3810000" y="3111500"/>
            <a:chExt cx="490537" cy="393700"/>
          </a:xfrm>
        </p:grpSpPr>
        <p:sp>
          <p:nvSpPr>
            <p:cNvPr id="19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902113" y="4202068"/>
            <a:ext cx="313943" cy="251968"/>
            <a:chOff x="3810000" y="3111500"/>
            <a:chExt cx="490537" cy="393700"/>
          </a:xfrm>
        </p:grpSpPr>
        <p:sp>
          <p:nvSpPr>
            <p:cNvPr id="23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87830" y="2665795"/>
            <a:ext cx="313943" cy="251968"/>
            <a:chOff x="3810000" y="3111500"/>
            <a:chExt cx="490537" cy="393700"/>
          </a:xfrm>
        </p:grpSpPr>
        <p:sp>
          <p:nvSpPr>
            <p:cNvPr id="37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4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5"/>
    </mc:Choice>
    <mc:Fallback xmlns="">
      <p:transition spd="slow" advTm="19855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ight Arrow 22"/>
          <p:cNvSpPr/>
          <p:nvPr/>
        </p:nvSpPr>
        <p:spPr>
          <a:xfrm rot="14143852">
            <a:off x="1828161" y="4395577"/>
            <a:ext cx="1282733" cy="6755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684213" y="1614616"/>
            <a:ext cx="7636003" cy="593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13857"/>
            <a:ext cx="8229600" cy="800100"/>
          </a:xfrm>
        </p:spPr>
        <p:txBody>
          <a:bodyPr/>
          <a:lstStyle/>
          <a:p>
            <a:pPr algn="ctr"/>
            <a:r>
              <a:rPr lang="en-US" dirty="0"/>
              <a:t>Proactive Team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186" y="933450"/>
            <a:ext cx="8870731" cy="5106988"/>
          </a:xfrm>
        </p:spPr>
        <p:txBody>
          <a:bodyPr/>
          <a:lstStyle/>
          <a:p>
            <a:r>
              <a:rPr lang="en-US" dirty="0"/>
              <a:t>Network Science of Teams</a:t>
            </a:r>
          </a:p>
          <a:p>
            <a:pPr marL="457200" lvl="1" indent="0">
              <a:buNone/>
            </a:pPr>
            <a:r>
              <a:rPr lang="en-US" dirty="0"/>
              <a:t>Team performance  = </a:t>
            </a:r>
            <a:r>
              <a:rPr lang="en-US" i="1" dirty="0"/>
              <a:t>f</a:t>
            </a:r>
            <a:r>
              <a:rPr lang="en-US" dirty="0"/>
              <a:t>(users, tasks, </a:t>
            </a:r>
            <a:r>
              <a:rPr lang="en-US" b="1" dirty="0">
                <a:solidFill>
                  <a:srgbClr val="FF0000"/>
                </a:solidFill>
              </a:rPr>
              <a:t>networks</a:t>
            </a:r>
            <a:r>
              <a:rPr lang="en-US" dirty="0"/>
              <a:t>)</a:t>
            </a:r>
          </a:p>
          <a:p>
            <a:r>
              <a:rPr lang="en-US" dirty="0"/>
              <a:t>Our Current Work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dirty="0"/>
          </a:p>
          <a:p>
            <a:r>
              <a:rPr lang="en-US" dirty="0"/>
              <a:t>Next Step: </a:t>
            </a:r>
            <a:r>
              <a:rPr lang="en-US" dirty="0">
                <a:solidFill>
                  <a:schemeClr val="tx1"/>
                </a:solidFill>
              </a:rPr>
              <a:t>Optimization </a:t>
            </a:r>
            <a:r>
              <a:rPr lang="en-US" b="1" dirty="0">
                <a:solidFill>
                  <a:schemeClr val="tx1"/>
                </a:solidFill>
              </a:rPr>
              <a:t>before</a:t>
            </a:r>
            <a:r>
              <a:rPr lang="en-US" dirty="0">
                <a:solidFill>
                  <a:schemeClr val="tx1"/>
                </a:solidFill>
              </a:rPr>
              <a:t> Struggling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55</a:t>
            </a:fld>
            <a:r>
              <a:rPr lang="en-US"/>
              <a:t> -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509" y="679579"/>
            <a:ext cx="1566805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165" y="679579"/>
            <a:ext cx="1481835" cy="91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1838" y="78430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4212" y="6065986"/>
            <a:ext cx="8448675" cy="7848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L. Li, H. Tong and H. Liu: Towards Explainable Networked Prediction. CIKM 2018</a:t>
            </a:r>
            <a:endParaRPr lang="en-US" sz="9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</a:rPr>
              <a:t>L. Li, H. Tong, Y. Wang, C. Shi, N. Cao, N. </a:t>
            </a:r>
            <a:r>
              <a:rPr lang="en-US" sz="900" dirty="0" err="1">
                <a:solidFill>
                  <a:srgbClr val="FFFFFF"/>
                </a:solidFill>
              </a:rPr>
              <a:t>Buchler</a:t>
            </a:r>
            <a:r>
              <a:rPr lang="en-US" sz="900" dirty="0">
                <a:solidFill>
                  <a:srgbClr val="FFFFFF"/>
                </a:solidFill>
              </a:rPr>
              <a:t>: Is the Whole Greater Than the Sum of Its Parts? KDD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</a:rPr>
              <a:t>L. Li, H. Tong, N. Cao, K. Ehrlich, Y.-R. Lin and N. </a:t>
            </a:r>
            <a:r>
              <a:rPr lang="en-US" sz="900" dirty="0" err="1">
                <a:solidFill>
                  <a:srgbClr val="FFFFFF"/>
                </a:solidFill>
              </a:rPr>
              <a:t>Buchler</a:t>
            </a:r>
            <a:r>
              <a:rPr lang="en-US" sz="900" dirty="0">
                <a:solidFill>
                  <a:srgbClr val="FFFFFF"/>
                </a:solidFill>
              </a:rPr>
              <a:t>: Replacing the Irreplaceable: Fast Algorithms for Team Member Recommendation, WWW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L. Li, and H. Tong: The Child is Father of the Man: Foresee the Success at the Early Stage. KDD 2015</a:t>
            </a:r>
            <a:endParaRPr lang="en-US" sz="9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FFFFF"/>
                </a:solidFill>
              </a:rPr>
              <a:t>Teamwork in Networks Project Website: </a:t>
            </a:r>
            <a:r>
              <a:rPr lang="en-US" sz="900" dirty="0">
                <a:solidFill>
                  <a:schemeClr val="bg1"/>
                </a:solidFill>
                <a:hlinkClick r:id="rId6"/>
              </a:rPr>
              <a:t>http://team-net-work.org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7708" y="2833811"/>
            <a:ext cx="3822356" cy="13345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38" y="2910597"/>
            <a:ext cx="3552095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38896" y="3799009"/>
            <a:ext cx="3781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Kozuka Gothic Pro M" pitchFamily="34" charset="-128"/>
                <a:cs typeface="+mn-cs"/>
              </a:rPr>
              <a:t>Team Performance Prediction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95102" y="2833811"/>
            <a:ext cx="3822356" cy="13345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36290" y="3799009"/>
            <a:ext cx="3781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Kozuka Gothic Pro M" pitchFamily="34" charset="-128"/>
                <a:cs typeface="+mn-cs"/>
              </a:rPr>
              <a:t>Team Composition Optimization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4343" y="2910597"/>
            <a:ext cx="1581845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6186" y="2910597"/>
            <a:ext cx="2157985" cy="914400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4077729" y="3163325"/>
            <a:ext cx="984421" cy="6755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20" name="Right Arrow 19"/>
          <p:cNvSpPr/>
          <p:nvPr/>
        </p:nvSpPr>
        <p:spPr>
          <a:xfrm rot="18148273">
            <a:off x="6032897" y="4395448"/>
            <a:ext cx="1282733" cy="6755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/>
          </a:p>
        </p:txBody>
      </p:sp>
      <p:sp>
        <p:nvSpPr>
          <p:cNvPr id="22" name="Rectangle 21"/>
          <p:cNvSpPr/>
          <p:nvPr/>
        </p:nvSpPr>
        <p:spPr>
          <a:xfrm>
            <a:off x="2597543" y="5089503"/>
            <a:ext cx="3997466" cy="4819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Key Element: Explanation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4072177" y="3163325"/>
            <a:ext cx="984421" cy="6755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693154" y="4449272"/>
            <a:ext cx="37743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Proactive Team Optimization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86"/>
    </mc:Choice>
    <mc:Fallback xmlns="">
      <p:transition spd="slow" advTm="63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 animBg="1"/>
      <p:bldP spid="11" grpId="0" animBg="1"/>
      <p:bldP spid="13" grpId="0"/>
      <p:bldP spid="14" grpId="0" animBg="1"/>
      <p:bldP spid="15" grpId="0"/>
      <p:bldP spid="18" grpId="0" animBg="1"/>
      <p:bldP spid="20" grpId="0" animBg="1"/>
      <p:bldP spid="22" grpId="0" animBg="1"/>
      <p:bldP spid="24" grpId="0" animBg="1"/>
      <p:bldP spid="2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37" y="85212"/>
            <a:ext cx="9146437" cy="800100"/>
          </a:xfrm>
        </p:spPr>
        <p:txBody>
          <a:bodyPr/>
          <a:lstStyle/>
          <a:p>
            <a:pPr algn="ctr"/>
            <a:r>
              <a:rPr lang="en-US" sz="3600" dirty="0"/>
              <a:t>Closed-loop Robustness Control</a:t>
            </a:r>
            <a:br>
              <a:rPr lang="en-US" sz="3600" dirty="0"/>
            </a:br>
            <a:r>
              <a:rPr lang="en-US" sz="2800" dirty="0"/>
              <a:t>(Critical Infrastructure Networks)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4" y="933450"/>
            <a:ext cx="8408001" cy="5106988"/>
          </a:xfrm>
        </p:spPr>
        <p:txBody>
          <a:bodyPr/>
          <a:lstStyle/>
          <a:p>
            <a:r>
              <a:rPr lang="en-US" sz="2400" dirty="0"/>
              <a:t>Existing Network Robustness</a:t>
            </a:r>
          </a:p>
          <a:p>
            <a:pPr lvl="1"/>
            <a:r>
              <a:rPr lang="en-US" sz="2000" dirty="0"/>
              <a:t>Primarily on the design of robust net structures,</a:t>
            </a:r>
          </a:p>
          <a:p>
            <a:pPr lvl="1"/>
            <a:r>
              <a:rPr lang="en-US" sz="2000" dirty="0"/>
              <a:t>Consider the worst-case performance,</a:t>
            </a:r>
          </a:p>
          <a:p>
            <a:pPr lvl="1"/>
            <a:r>
              <a:rPr lang="en-US" sz="2000" dirty="0"/>
              <a:t>Based on the network topology </a:t>
            </a:r>
            <a:r>
              <a:rPr lang="en-US" sz="2000" b="1" i="1" dirty="0"/>
              <a:t>before attacks.</a:t>
            </a:r>
          </a:p>
          <a:p>
            <a:r>
              <a:rPr lang="en-US" sz="2400" dirty="0"/>
              <a:t>Yet, An Attack (e.g., natural disaster) Could</a:t>
            </a:r>
          </a:p>
          <a:p>
            <a:pPr lvl="1"/>
            <a:r>
              <a:rPr lang="en-US" sz="2000" dirty="0"/>
              <a:t>Disrupt networks in short time,</a:t>
            </a:r>
          </a:p>
          <a:p>
            <a:pPr lvl="1"/>
            <a:r>
              <a:rPr lang="en-US" sz="2000" dirty="0"/>
              <a:t>Cause a massive loss of network state information.</a:t>
            </a:r>
          </a:p>
          <a:p>
            <a:r>
              <a:rPr lang="en-US" sz="2400" dirty="0"/>
              <a:t>Closed-loop Robustness Control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56</a:t>
            </a:fld>
            <a:r>
              <a:rPr lang="en-US"/>
              <a:t> 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3768" y="6482144"/>
            <a:ext cx="8510306" cy="27699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Network Robustification Project Site: http://tonghanghang.org/netrin.htm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23" y="4692487"/>
            <a:ext cx="5272194" cy="118872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457078" y="4012283"/>
            <a:ext cx="34264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charset="0"/>
              <a:buChar char="•"/>
            </a:pPr>
            <a:r>
              <a:rPr lang="en-US" sz="1400" dirty="0"/>
              <a:t>     : the dynamic network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1400" dirty="0"/>
              <a:t>     : the imperfect rep’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of 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1400" dirty="0"/>
              <a:t>:       : the robustness of </a:t>
            </a:r>
            <a:endParaRPr lang="en-US" sz="1400" dirty="0">
              <a:solidFill>
                <a:srgbClr val="FF0000"/>
              </a:solidFill>
            </a:endParaRPr>
          </a:p>
          <a:p>
            <a:pPr marL="742950" lvl="1" indent="-285750" algn="just">
              <a:buFont typeface="Arial" charset="0"/>
              <a:buChar char="•"/>
            </a:pPr>
            <a:r>
              <a:rPr lang="en-US" sz="1400" dirty="0"/>
              <a:t>:        :</a:t>
            </a:r>
            <a:r>
              <a:rPr lang="en-US" sz="1400" i="1" dirty="0"/>
              <a:t> </a:t>
            </a:r>
            <a:r>
              <a:rPr lang="en-US" sz="1400" dirty="0"/>
              <a:t>the control action at </a:t>
            </a:r>
            <a:r>
              <a:rPr lang="en-US" sz="1400" i="1" dirty="0"/>
              <a:t>t 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1400" i="1" dirty="0"/>
              <a:t>m(t)</a:t>
            </a:r>
            <a:r>
              <a:rPr lang="en-US" sz="1400" dirty="0"/>
              <a:t>: the external attack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1400" i="1" dirty="0"/>
              <a:t>f(.)</a:t>
            </a:r>
            <a:r>
              <a:rPr lang="en-US" sz="1400" dirty="0"/>
              <a:t>: the temporal evolution of network under attacks (</a:t>
            </a:r>
            <a:r>
              <a:rPr lang="en-US" sz="1400" i="1" dirty="0"/>
              <a:t>m(t)</a:t>
            </a:r>
            <a:r>
              <a:rPr lang="en-US" sz="1400" dirty="0"/>
              <a:t>) and real-time control (</a:t>
            </a:r>
            <a:r>
              <a:rPr lang="en-US" sz="1400" i="1" dirty="0"/>
              <a:t>u</a:t>
            </a:r>
            <a:r>
              <a:rPr lang="en-US" sz="1400" dirty="0"/>
              <a:t>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340" y="4089937"/>
            <a:ext cx="274320" cy="1810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340" y="4270988"/>
            <a:ext cx="274320" cy="2304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049" y="4295676"/>
            <a:ext cx="274320" cy="1810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3529" y="4501418"/>
            <a:ext cx="457200" cy="1992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245" y="4532156"/>
            <a:ext cx="274320" cy="1810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340" y="4713427"/>
            <a:ext cx="457200" cy="217714"/>
          </a:xfrm>
          <a:prstGeom prst="rect">
            <a:avLst/>
          </a:prstGeom>
        </p:spPr>
      </p:pic>
      <p:pic>
        <p:nvPicPr>
          <p:cNvPr id="21" name="Picture 20" descr="Screen Shot 2015-07-14 at 10.55.2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990" y="998126"/>
            <a:ext cx="2533509" cy="16459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625" y="5976126"/>
            <a:ext cx="8317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Maximizing network </a:t>
            </a:r>
            <a:r>
              <a:rPr lang="en-US" b="1" i="1" dirty="0">
                <a:solidFill>
                  <a:srgbClr val="FF0000"/>
                </a:solidFill>
              </a:rPr>
              <a:t>robustness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u="sng" dirty="0">
                <a:solidFill>
                  <a:srgbClr val="FF0000"/>
                </a:solidFill>
              </a:rPr>
              <a:t>during &amp; after</a:t>
            </a:r>
            <a:r>
              <a:rPr lang="en-US" b="1" dirty="0">
                <a:solidFill>
                  <a:srgbClr val="FF0000"/>
                </a:solidFill>
              </a:rPr>
              <a:t> external disruption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6096000" y="3204571"/>
            <a:ext cx="3039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0000FF"/>
                </a:solidFill>
              </a:rPr>
              <a:t>“Resiliency: The Electric Grid’s Only Hope” -- </a:t>
            </a:r>
            <a:r>
              <a:rPr lang="en-US" sz="1400" b="1" i="1" dirty="0">
                <a:solidFill>
                  <a:srgbClr val="0000FF"/>
                </a:solidFill>
              </a:rPr>
              <a:t>William Sanders</a:t>
            </a:r>
          </a:p>
        </p:txBody>
      </p:sp>
    </p:spTree>
    <p:extLst>
      <p:ext uri="{BB962C8B-B14F-4D97-AF65-F5344CB8AC3E}">
        <p14:creationId xmlns:p14="http://schemas.microsoft.com/office/powerpoint/2010/main" val="151040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75"/>
    </mc:Choice>
    <mc:Fallback xmlns="">
      <p:transition spd="slow" advTm="34575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981334"/>
            <a:ext cx="8229600" cy="5106988"/>
          </a:xfrm>
        </p:spPr>
        <p:txBody>
          <a:bodyPr/>
          <a:lstStyle/>
          <a:p>
            <a:r>
              <a:rPr lang="en-US" sz="3600" dirty="0"/>
              <a:t>Motivation</a:t>
            </a:r>
          </a:p>
          <a:p>
            <a:r>
              <a:rPr lang="en-US" sz="3600" dirty="0">
                <a:solidFill>
                  <a:schemeClr val="tx1"/>
                </a:solidFill>
              </a:rPr>
              <a:t>Network of Networks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Network of X: Other Scenarios</a:t>
            </a:r>
          </a:p>
          <a:p>
            <a:r>
              <a:rPr lang="en-US" sz="3600" dirty="0">
                <a:solidFill>
                  <a:schemeClr val="tx1"/>
                </a:solidFill>
              </a:rPr>
              <a:t>Vision for the Future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Next Steps for Network Mining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Beneficial Application Domains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Networks for AI &amp; Big Data</a:t>
            </a:r>
            <a:endParaRPr lang="en-US" sz="3600" dirty="0">
              <a:solidFill>
                <a:srgbClr val="FF0000"/>
              </a:solidFill>
            </a:endParaRP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57</a:t>
            </a:fld>
            <a:r>
              <a:rPr lang="en-US"/>
              <a:t> -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64095" y="5467842"/>
            <a:ext cx="747021" cy="4295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83475" y="1210739"/>
            <a:ext cx="313943" cy="251968"/>
            <a:chOff x="3810000" y="3111500"/>
            <a:chExt cx="490537" cy="393700"/>
          </a:xfrm>
        </p:grpSpPr>
        <p:sp>
          <p:nvSpPr>
            <p:cNvPr id="10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79123" y="1964029"/>
            <a:ext cx="313943" cy="251968"/>
            <a:chOff x="3810000" y="3111500"/>
            <a:chExt cx="490537" cy="393700"/>
          </a:xfrm>
        </p:grpSpPr>
        <p:sp>
          <p:nvSpPr>
            <p:cNvPr id="19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902113" y="4202068"/>
            <a:ext cx="313943" cy="251968"/>
            <a:chOff x="3810000" y="3111500"/>
            <a:chExt cx="490537" cy="393700"/>
          </a:xfrm>
        </p:grpSpPr>
        <p:sp>
          <p:nvSpPr>
            <p:cNvPr id="23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87830" y="2665795"/>
            <a:ext cx="313943" cy="251968"/>
            <a:chOff x="3810000" y="3111500"/>
            <a:chExt cx="490537" cy="393700"/>
          </a:xfrm>
        </p:grpSpPr>
        <p:sp>
          <p:nvSpPr>
            <p:cNvPr id="37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897757" y="4876981"/>
            <a:ext cx="313943" cy="251968"/>
            <a:chOff x="3810000" y="3111500"/>
            <a:chExt cx="490537" cy="393700"/>
          </a:xfrm>
        </p:grpSpPr>
        <p:sp>
          <p:nvSpPr>
            <p:cNvPr id="34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62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9"/>
    </mc:Choice>
    <mc:Fallback xmlns="">
      <p:transition spd="slow" advTm="7359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-3399"/>
            <a:ext cx="8229600" cy="800100"/>
          </a:xfrm>
        </p:spPr>
        <p:txBody>
          <a:bodyPr/>
          <a:lstStyle/>
          <a:p>
            <a:pPr algn="ctr"/>
            <a:r>
              <a:rPr lang="en-US" dirty="0"/>
              <a:t>Networks for AI &amp; Big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548" y="729541"/>
            <a:ext cx="8229600" cy="5106988"/>
          </a:xfrm>
        </p:spPr>
        <p:txBody>
          <a:bodyPr/>
          <a:lstStyle/>
          <a:p>
            <a:r>
              <a:rPr lang="en-US" sz="2400" dirty="0"/>
              <a:t>Learning Methods</a:t>
            </a:r>
          </a:p>
          <a:p>
            <a:pPr lvl="1"/>
            <a:r>
              <a:rPr lang="en-US" sz="2000" dirty="0"/>
              <a:t>Data-Driven</a:t>
            </a:r>
          </a:p>
          <a:p>
            <a:pPr lvl="1"/>
            <a:r>
              <a:rPr lang="en-US" sz="2000" dirty="0"/>
              <a:t>Knowledge Driven</a:t>
            </a:r>
          </a:p>
          <a:p>
            <a:pPr lvl="1"/>
            <a:r>
              <a:rPr lang="en-US" sz="2000" dirty="0"/>
              <a:t>(Domain) Theory-Driven</a:t>
            </a:r>
          </a:p>
          <a:p>
            <a:r>
              <a:rPr lang="en-US" sz="2400" dirty="0">
                <a:solidFill>
                  <a:srgbClr val="FF0000"/>
                </a:solidFill>
              </a:rPr>
              <a:t>Goal: Integrate Them All!</a:t>
            </a:r>
          </a:p>
          <a:p>
            <a:r>
              <a:rPr lang="en-US" sz="2400" dirty="0"/>
              <a:t>Possible &amp; Promising Solution: </a:t>
            </a:r>
          </a:p>
          <a:p>
            <a:pPr lvl="1"/>
            <a:r>
              <a:rPr lang="en-US" sz="2000" dirty="0"/>
              <a:t>Multilayered Networks </a:t>
            </a:r>
          </a:p>
          <a:p>
            <a:r>
              <a:rPr lang="en-US" sz="2400" dirty="0"/>
              <a:t>Example: </a:t>
            </a:r>
          </a:p>
          <a:p>
            <a:pPr lvl="1"/>
            <a:r>
              <a:rPr lang="en-US" sz="2000" dirty="0"/>
              <a:t>Service-demand Fulfillment in</a:t>
            </a:r>
          </a:p>
          <a:p>
            <a:pPr marL="457200" lvl="1" indent="0">
              <a:buNone/>
            </a:pPr>
            <a:r>
              <a:rPr lang="en-US" sz="2000" dirty="0"/>
              <a:t>   the Aftermath of Disaster Relief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- </a:t>
            </a:r>
            <a:fld id="{5702A24C-C4CD-4510-A1DD-CEB556D2535A}" type="slidenum">
              <a:rPr lang="en-US" smtClean="0"/>
              <a:pPr>
                <a:defRPr/>
              </a:pPr>
              <a:t>58</a:t>
            </a:fld>
            <a:r>
              <a:rPr lang="en-US" dirty="0"/>
              <a:t> -</a:t>
            </a:r>
          </a:p>
        </p:txBody>
      </p:sp>
      <p:sp>
        <p:nvSpPr>
          <p:cNvPr id="28" name="Freeform 27"/>
          <p:cNvSpPr/>
          <p:nvPr/>
        </p:nvSpPr>
        <p:spPr>
          <a:xfrm>
            <a:off x="5837788" y="1392148"/>
            <a:ext cx="1568255" cy="2066280"/>
          </a:xfrm>
          <a:custGeom>
            <a:avLst/>
            <a:gdLst>
              <a:gd name="connsiteX0" fmla="*/ 0 w 2133600"/>
              <a:gd name="connsiteY0" fmla="*/ 0 h 2399071"/>
              <a:gd name="connsiteX1" fmla="*/ 2133600 w 2133600"/>
              <a:gd name="connsiteY1" fmla="*/ 2340078 h 2399071"/>
              <a:gd name="connsiteX2" fmla="*/ 2005781 w 2133600"/>
              <a:gd name="connsiteY2" fmla="*/ 2399071 h 2399071"/>
              <a:gd name="connsiteX3" fmla="*/ 747252 w 2133600"/>
              <a:gd name="connsiteY3" fmla="*/ 1838633 h 2399071"/>
              <a:gd name="connsiteX4" fmla="*/ 589936 w 2133600"/>
              <a:gd name="connsiteY4" fmla="*/ 1622323 h 2399071"/>
              <a:gd name="connsiteX5" fmla="*/ 0 w 2133600"/>
              <a:gd name="connsiteY5" fmla="*/ 0 h 239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3600" h="2399071">
                <a:moveTo>
                  <a:pt x="0" y="0"/>
                </a:moveTo>
                <a:lnTo>
                  <a:pt x="2133600" y="2340078"/>
                </a:lnTo>
                <a:lnTo>
                  <a:pt x="2005781" y="2399071"/>
                </a:lnTo>
                <a:lnTo>
                  <a:pt x="747252" y="1838633"/>
                </a:lnTo>
                <a:lnTo>
                  <a:pt x="589936" y="1622323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044868" y="3585433"/>
            <a:ext cx="4023360" cy="446844"/>
            <a:chOff x="5044868" y="3585433"/>
            <a:chExt cx="4023360" cy="446844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5044868" y="3585433"/>
              <a:ext cx="4023360" cy="1604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548942" y="3632167"/>
              <a:ext cx="2906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</a:rPr>
                <a:t>Learning Performance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633577" y="778963"/>
            <a:ext cx="432009" cy="2834640"/>
            <a:chOff x="4633577" y="778963"/>
            <a:chExt cx="432009" cy="2834640"/>
          </a:xfrm>
        </p:grpSpPr>
        <p:cxnSp>
          <p:nvCxnSpPr>
            <p:cNvPr id="30" name="Straight Arrow Connector 29"/>
            <p:cNvCxnSpPr/>
            <p:nvPr/>
          </p:nvCxnSpPr>
          <p:spPr>
            <a:xfrm flipH="1" flipV="1">
              <a:off x="5057565" y="778963"/>
              <a:ext cx="8021" cy="283464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16200000">
              <a:off x="3951018" y="1937231"/>
              <a:ext cx="17652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</a:rPr>
                <a:t>Explanability</a:t>
              </a:r>
            </a:p>
          </p:txBody>
        </p:sp>
      </p:grpSp>
      <p:sp>
        <p:nvSpPr>
          <p:cNvPr id="33" name="Oval 32"/>
          <p:cNvSpPr/>
          <p:nvPr/>
        </p:nvSpPr>
        <p:spPr>
          <a:xfrm>
            <a:off x="5368960" y="3094155"/>
            <a:ext cx="274320" cy="27432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34636" y="3307911"/>
            <a:ext cx="165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Traditional Learning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5643280" y="3043214"/>
            <a:ext cx="3492867" cy="461665"/>
            <a:chOff x="5643280" y="3115784"/>
            <a:chExt cx="3492867" cy="461665"/>
          </a:xfrm>
        </p:grpSpPr>
        <p:sp>
          <p:nvSpPr>
            <p:cNvPr id="36" name="Oval 35"/>
            <p:cNvSpPr/>
            <p:nvPr/>
          </p:nvSpPr>
          <p:spPr>
            <a:xfrm>
              <a:off x="7204372" y="3249887"/>
              <a:ext cx="274320" cy="27432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83744" y="3115784"/>
              <a:ext cx="1752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FF"/>
                  </a:solidFill>
                </a:rPr>
                <a:t>Data-Driven</a:t>
              </a:r>
            </a:p>
            <a:p>
              <a:r>
                <a:rPr lang="en-US" sz="1200" b="1" dirty="0">
                  <a:solidFill>
                    <a:srgbClr val="0000FF"/>
                  </a:solidFill>
                </a:rPr>
                <a:t> (e.g., Deep Learning)</a:t>
              </a:r>
            </a:p>
          </p:txBody>
        </p:sp>
        <p:cxnSp>
          <p:nvCxnSpPr>
            <p:cNvPr id="39" name="Straight Arrow Connector 38"/>
            <p:cNvCxnSpPr>
              <a:stCxn id="33" idx="6"/>
              <a:endCxn id="36" idx="2"/>
            </p:cNvCxnSpPr>
            <p:nvPr/>
          </p:nvCxnSpPr>
          <p:spPr>
            <a:xfrm>
              <a:off x="5643280" y="3231315"/>
              <a:ext cx="1561092" cy="155732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5402819" y="1319399"/>
            <a:ext cx="554649" cy="1774756"/>
            <a:chOff x="5402819" y="1319399"/>
            <a:chExt cx="554649" cy="1774756"/>
          </a:xfrm>
        </p:grpSpPr>
        <p:sp>
          <p:nvSpPr>
            <p:cNvPr id="35" name="Oval 34"/>
            <p:cNvSpPr/>
            <p:nvPr/>
          </p:nvSpPr>
          <p:spPr>
            <a:xfrm>
              <a:off x="5683148" y="1319399"/>
              <a:ext cx="274320" cy="27432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40" name="Straight Arrow Connector 39"/>
            <p:cNvCxnSpPr>
              <a:stCxn id="33" idx="0"/>
              <a:endCxn id="35" idx="4"/>
            </p:cNvCxnSpPr>
            <p:nvPr/>
          </p:nvCxnSpPr>
          <p:spPr>
            <a:xfrm flipV="1">
              <a:off x="5506120" y="1593719"/>
              <a:ext cx="314188" cy="1500436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 rot="16833648">
              <a:off x="5130148" y="2247776"/>
              <a:ext cx="10070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FF"/>
                  </a:solidFill>
                </a:rPr>
                <a:t>Knowledge</a:t>
              </a:r>
            </a:p>
            <a:p>
              <a:pPr algn="ctr"/>
              <a:r>
                <a:rPr lang="en-US" sz="1200" b="1" dirty="0">
                  <a:solidFill>
                    <a:srgbClr val="0000FF"/>
                  </a:solidFill>
                </a:rPr>
                <a:t>-Driven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581117" y="2752426"/>
            <a:ext cx="935368" cy="528482"/>
            <a:chOff x="5581117" y="2752426"/>
            <a:chExt cx="935368" cy="528482"/>
          </a:xfrm>
        </p:grpSpPr>
        <p:sp>
          <p:nvSpPr>
            <p:cNvPr id="38" name="Oval 37"/>
            <p:cNvSpPr/>
            <p:nvPr/>
          </p:nvSpPr>
          <p:spPr>
            <a:xfrm>
              <a:off x="6242165" y="2752426"/>
              <a:ext cx="274320" cy="27432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41" name="Straight Arrow Connector 40"/>
            <p:cNvCxnSpPr>
              <a:stCxn id="33" idx="7"/>
              <a:endCxn id="38" idx="3"/>
            </p:cNvCxnSpPr>
            <p:nvPr/>
          </p:nvCxnSpPr>
          <p:spPr>
            <a:xfrm flipV="1">
              <a:off x="5603107" y="2986573"/>
              <a:ext cx="679231" cy="147755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 rot="20294263">
              <a:off x="5581117" y="2819243"/>
              <a:ext cx="7489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FF"/>
                  </a:solidFill>
                </a:rPr>
                <a:t>Theory-</a:t>
              </a:r>
            </a:p>
            <a:p>
              <a:r>
                <a:rPr lang="en-US" sz="1200" b="1" dirty="0">
                  <a:solidFill>
                    <a:srgbClr val="0000FF"/>
                  </a:solidFill>
                </a:rPr>
                <a:t>Driven</a:t>
              </a:r>
            </a:p>
          </p:txBody>
        </p:sp>
      </p:grpSp>
      <p:cxnSp>
        <p:nvCxnSpPr>
          <p:cNvPr id="45" name="Straight Connector 44"/>
          <p:cNvCxnSpPr/>
          <p:nvPr/>
        </p:nvCxnSpPr>
        <p:spPr>
          <a:xfrm flipH="1">
            <a:off x="6265775" y="1138954"/>
            <a:ext cx="1769647" cy="1847619"/>
          </a:xfrm>
          <a:prstGeom prst="line">
            <a:avLst/>
          </a:prstGeom>
          <a:ln w="38100">
            <a:solidFill>
              <a:srgbClr val="FF0000">
                <a:alpha val="20000"/>
              </a:srgbClr>
            </a:solidFill>
            <a:prstDash val="dash"/>
            <a:headEnd type="triangle" w="med" len="med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65" idx="1"/>
            <a:endCxn id="35" idx="7"/>
          </p:cNvCxnSpPr>
          <p:nvPr/>
        </p:nvCxnSpPr>
        <p:spPr>
          <a:xfrm flipH="1">
            <a:off x="5917295" y="708478"/>
            <a:ext cx="1969895" cy="651094"/>
          </a:xfrm>
          <a:prstGeom prst="line">
            <a:avLst/>
          </a:prstGeom>
          <a:ln w="38100">
            <a:solidFill>
              <a:srgbClr val="FF0000"/>
            </a:solidFill>
            <a:prstDash val="dash"/>
            <a:headEnd type="triangle"/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6" idx="0"/>
            <a:endCxn id="65" idx="3"/>
          </p:cNvCxnSpPr>
          <p:nvPr/>
        </p:nvCxnSpPr>
        <p:spPr>
          <a:xfrm flipV="1">
            <a:off x="7341532" y="1160581"/>
            <a:ext cx="1137469" cy="2016736"/>
          </a:xfrm>
          <a:prstGeom prst="line">
            <a:avLst/>
          </a:prstGeom>
          <a:ln w="38100">
            <a:solidFill>
              <a:srgbClr val="FF0000"/>
            </a:solidFill>
            <a:prstDash val="dash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3059656">
            <a:off x="5917374" y="2404289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Multilayered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Networks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860308" y="429063"/>
            <a:ext cx="780983" cy="731520"/>
            <a:chOff x="4841681" y="4695568"/>
            <a:chExt cx="780983" cy="731520"/>
          </a:xfrm>
        </p:grpSpPr>
        <p:sp>
          <p:nvSpPr>
            <p:cNvPr id="65" name="5-Point Star 64"/>
            <p:cNvSpPr/>
            <p:nvPr/>
          </p:nvSpPr>
          <p:spPr>
            <a:xfrm>
              <a:off x="4868562" y="4695568"/>
              <a:ext cx="731520" cy="731520"/>
            </a:xfrm>
            <a:prstGeom prst="star5">
              <a:avLst>
                <a:gd name="adj" fmla="val 34891"/>
                <a:gd name="hf" fmla="val 105146"/>
                <a:gd name="vf" fmla="val 11055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841681" y="4846824"/>
              <a:ext cx="78098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Learning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Trinity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72138" y="4012248"/>
            <a:ext cx="3689553" cy="2377440"/>
            <a:chOff x="5172138" y="4012248"/>
            <a:chExt cx="3689553" cy="237744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4672" y="4012248"/>
              <a:ext cx="2787019" cy="2377440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5280432" y="4252175"/>
              <a:ext cx="8258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Theories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172138" y="5070163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Knowledge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188614" y="5882238"/>
              <a:ext cx="8755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Raw Data</a:t>
              </a:r>
            </a:p>
          </p:txBody>
        </p:sp>
        <p:sp>
          <p:nvSpPr>
            <p:cNvPr id="74" name="Down Arrow 73"/>
            <p:cNvSpPr/>
            <p:nvPr/>
          </p:nvSpPr>
          <p:spPr>
            <a:xfrm>
              <a:off x="5601301" y="4550636"/>
              <a:ext cx="157094" cy="52268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Down Arrow 74"/>
            <p:cNvSpPr/>
            <p:nvPr/>
          </p:nvSpPr>
          <p:spPr>
            <a:xfrm>
              <a:off x="5590104" y="5319113"/>
              <a:ext cx="157094" cy="52268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/>
          <p:cNvSpPr/>
          <p:nvPr/>
        </p:nvSpPr>
        <p:spPr>
          <a:xfrm>
            <a:off x="0" y="5437439"/>
            <a:ext cx="4696072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H. Tong: Towards the Next Generation of AI Framework based on Cognitive Graph Computing (A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Futurewei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gift, 8/1/2017-7/31/2018)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AI-trinity Project site: https://ai-trinity.herokuapp.com/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58"/>
    </mc:Choice>
    <mc:Fallback xmlns="">
      <p:transition spd="slow" advTm="77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/>
      <p:bldP spid="48" grpId="0"/>
      <p:bldP spid="7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75698" y="6248400"/>
            <a:ext cx="8268302" cy="250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673600" y="6236121"/>
            <a:ext cx="4241800" cy="392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latin typeface="Arial" charset="0"/>
                <a:cs typeface="Arial" charset="0"/>
              </a:rPr>
              <a:t>With new horizons to pursue </a:t>
            </a:r>
          </a:p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latin typeface="Arial" charset="0"/>
                <a:cs typeface="Arial" charset="0"/>
              </a:rPr>
              <a:t>Every moment red-letter  </a:t>
            </a:r>
            <a:r>
              <a:rPr lang="en-US" sz="16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……”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575508" y="2062110"/>
            <a:ext cx="4116584" cy="1605084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364" r="-1"/>
          <a:stretch/>
        </p:blipFill>
        <p:spPr>
          <a:xfrm>
            <a:off x="4621750" y="2091023"/>
            <a:ext cx="4023360" cy="132184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70562" y="3432225"/>
            <a:ext cx="3426164" cy="2635883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3148" y="75733"/>
            <a:ext cx="3419183" cy="3079975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75508" y="3935243"/>
            <a:ext cx="4116584" cy="1544364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57" y="107498"/>
            <a:ext cx="3291840" cy="24021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569" y="34581"/>
            <a:ext cx="2349334" cy="58706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This Talk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96957" y="2447822"/>
            <a:ext cx="3291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Inside the atom is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a whole new world!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55054" y="5751612"/>
            <a:ext cx="353827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00" b="1" dirty="0">
                <a:solidFill>
                  <a:srgbClr val="000000"/>
                </a:solidFill>
              </a:rPr>
              <a:t>Res Theme</a:t>
            </a:r>
            <a:r>
              <a:rPr lang="en-US" altLang="zh-CN" sz="1300" dirty="0">
                <a:solidFill>
                  <a:srgbClr val="000000"/>
                </a:solidFill>
              </a:rPr>
              <a:t>: Understand &amp; </a:t>
            </a:r>
            <a:r>
              <a:rPr lang="en-US" altLang="zh-CN" sz="1300">
                <a:solidFill>
                  <a:srgbClr val="000000"/>
                </a:solidFill>
              </a:rPr>
              <a:t>Utilize Networks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682644" y="3333556"/>
            <a:ext cx="3945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0000"/>
                </a:solidFill>
              </a:rPr>
              <a:t>Next Frontier of Network Mining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75508" y="75733"/>
            <a:ext cx="4116584" cy="1729409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3050" y="46795"/>
            <a:ext cx="326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prstClr val="black"/>
                </a:solidFill>
              </a:rPr>
              <a:t>Networks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for AI &amp; Big Data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846038" y="4954155"/>
            <a:ext cx="167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prstClr val="black"/>
                </a:solidFill>
              </a:rPr>
              <a:t>Applications</a:t>
            </a:r>
          </a:p>
        </p:txBody>
      </p:sp>
      <p:sp>
        <p:nvSpPr>
          <p:cNvPr id="5" name="Up Arrow 4"/>
          <p:cNvSpPr/>
          <p:nvPr/>
        </p:nvSpPr>
        <p:spPr>
          <a:xfrm>
            <a:off x="875698" y="3190952"/>
            <a:ext cx="190430" cy="22833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Up Arrow 44"/>
          <p:cNvSpPr/>
          <p:nvPr/>
        </p:nvSpPr>
        <p:spPr>
          <a:xfrm>
            <a:off x="3652024" y="3182290"/>
            <a:ext cx="190430" cy="22833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Up Arrow 45"/>
          <p:cNvSpPr/>
          <p:nvPr/>
        </p:nvSpPr>
        <p:spPr>
          <a:xfrm>
            <a:off x="2319175" y="3192983"/>
            <a:ext cx="190430" cy="22833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9597" y="393114"/>
            <a:ext cx="1495831" cy="119786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4202549" y="1555057"/>
            <a:ext cx="49055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Towards Learning-Trinity: Data, Knowledge </a:t>
            </a:r>
            <a:r>
              <a:rPr lang="en-US" sz="1200">
                <a:solidFill>
                  <a:srgbClr val="000000"/>
                </a:solidFill>
              </a:rPr>
              <a:t>and Theories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50" name="Picture 49" descr="Screen Shot 2015-07-14 at 10.55.26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616" y="3992081"/>
            <a:ext cx="985254" cy="64008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3810" y="3963223"/>
            <a:ext cx="1096764" cy="64008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 rot="5400000">
            <a:off x="5413228" y="4303526"/>
            <a:ext cx="80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solidFill>
                  <a:prstClr val="black"/>
                </a:solidFill>
              </a:rPr>
              <a:t>…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3" name="Up Arrow 52"/>
          <p:cNvSpPr/>
          <p:nvPr/>
        </p:nvSpPr>
        <p:spPr>
          <a:xfrm>
            <a:off x="5107339" y="1835192"/>
            <a:ext cx="190430" cy="22833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4" name="Up Arrow 53"/>
          <p:cNvSpPr/>
          <p:nvPr/>
        </p:nvSpPr>
        <p:spPr>
          <a:xfrm>
            <a:off x="7883665" y="1826530"/>
            <a:ext cx="190430" cy="22833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5" name="Up Arrow 54"/>
          <p:cNvSpPr/>
          <p:nvPr/>
        </p:nvSpPr>
        <p:spPr>
          <a:xfrm>
            <a:off x="6550816" y="1826713"/>
            <a:ext cx="190430" cy="22833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Up Arrow 55"/>
          <p:cNvSpPr/>
          <p:nvPr/>
        </p:nvSpPr>
        <p:spPr>
          <a:xfrm>
            <a:off x="5107339" y="3688159"/>
            <a:ext cx="190430" cy="22833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Up Arrow 56"/>
          <p:cNvSpPr/>
          <p:nvPr/>
        </p:nvSpPr>
        <p:spPr>
          <a:xfrm>
            <a:off x="7883665" y="3679497"/>
            <a:ext cx="190430" cy="22833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Up Arrow 57"/>
          <p:cNvSpPr/>
          <p:nvPr/>
        </p:nvSpPr>
        <p:spPr>
          <a:xfrm>
            <a:off x="6550816" y="3690190"/>
            <a:ext cx="190430" cy="22833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4233108" y="757557"/>
            <a:ext cx="190430" cy="36576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4233108" y="2750734"/>
            <a:ext cx="190430" cy="36576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1" name="Up Arrow 60"/>
          <p:cNvSpPr/>
          <p:nvPr/>
        </p:nvSpPr>
        <p:spPr>
          <a:xfrm>
            <a:off x="4233108" y="4523565"/>
            <a:ext cx="190430" cy="36576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559576" y="5565189"/>
            <a:ext cx="4134162" cy="50292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4407" y="5673355"/>
            <a:ext cx="265021" cy="27432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0316" y="5594008"/>
            <a:ext cx="334651" cy="2286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8570" y="5611393"/>
            <a:ext cx="443484" cy="18288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6345" y="5802787"/>
            <a:ext cx="231031" cy="2286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4395" y="5686118"/>
            <a:ext cx="539792" cy="27432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03424" y="5589275"/>
            <a:ext cx="231995" cy="2286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5587" y="5814910"/>
            <a:ext cx="433551" cy="2286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52055" y="5848280"/>
            <a:ext cx="541325" cy="182880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4547797" y="5629066"/>
            <a:ext cx="1676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prstClr val="black"/>
                </a:solidFill>
              </a:rPr>
              <a:t>Supported by</a:t>
            </a:r>
          </a:p>
        </p:txBody>
      </p:sp>
      <p:sp>
        <p:nvSpPr>
          <p:cNvPr id="48" name="Up Arrow 47"/>
          <p:cNvSpPr/>
          <p:nvPr/>
        </p:nvSpPr>
        <p:spPr>
          <a:xfrm>
            <a:off x="4237257" y="5611393"/>
            <a:ext cx="190430" cy="36576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1478" y="562543"/>
            <a:ext cx="19207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0000"/>
                </a:solidFill>
              </a:rPr>
              <a:t>(Network of X)</a:t>
            </a:r>
          </a:p>
        </p:txBody>
      </p:sp>
      <p:sp>
        <p:nvSpPr>
          <p:cNvPr id="4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86525"/>
            <a:ext cx="684213" cy="371475"/>
          </a:xfrm>
        </p:spPr>
        <p:txBody>
          <a:bodyPr/>
          <a:lstStyle/>
          <a:p>
            <a:pPr>
              <a:defRPr/>
            </a:pPr>
            <a:r>
              <a:rPr lang="en-US" dirty="0"/>
              <a:t>- 59 -</a:t>
            </a:r>
          </a:p>
        </p:txBody>
      </p:sp>
      <p:pic>
        <p:nvPicPr>
          <p:cNvPr id="62" name="Picture 61" descr="Screen Shot 2015-03-11 at 9.22.55 PM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05" y="4657061"/>
            <a:ext cx="611788" cy="731520"/>
          </a:xfrm>
          <a:prstGeom prst="rect">
            <a:avLst/>
          </a:prstGeom>
        </p:spPr>
      </p:pic>
      <p:pic>
        <p:nvPicPr>
          <p:cNvPr id="73" name="Picture 72" descr="Screen Shot 2015-04-15 at 9.55.54 PM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660" y="4659253"/>
            <a:ext cx="653516" cy="731520"/>
          </a:xfrm>
          <a:prstGeom prst="rect">
            <a:avLst/>
          </a:prstGeom>
        </p:spPr>
      </p:pic>
      <p:pic>
        <p:nvPicPr>
          <p:cNvPr id="75" name="Picture 74" descr="Screen Shot 2015-04-15 at 11.03.44 PM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02" y="3976112"/>
            <a:ext cx="1528510" cy="64008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43117" y="4705853"/>
            <a:ext cx="1199692" cy="73152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 rot="5400000">
            <a:off x="7174445" y="4243378"/>
            <a:ext cx="80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solidFill>
                  <a:prstClr val="black"/>
                </a:solidFill>
              </a:rPr>
              <a:t>…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213024" y="4618043"/>
            <a:ext cx="80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prstClr val="black"/>
                </a:solidFill>
              </a:rPr>
              <a:t>… </a:t>
            </a:r>
            <a:r>
              <a:rPr lang="is-IS" b="1" dirty="0">
                <a:solidFill>
                  <a:prstClr val="black"/>
                </a:solidFill>
              </a:rPr>
              <a:t>…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501523" y="871307"/>
            <a:ext cx="3165246" cy="4612033"/>
            <a:chOff x="4879731" y="1163407"/>
            <a:chExt cx="3165246" cy="4612033"/>
          </a:xfrm>
        </p:grpSpPr>
        <p:grpSp>
          <p:nvGrpSpPr>
            <p:cNvPr id="120" name="Group 119"/>
            <p:cNvGrpSpPr/>
            <p:nvPr/>
          </p:nvGrpSpPr>
          <p:grpSpPr>
            <a:xfrm>
              <a:off x="7117756" y="2473571"/>
              <a:ext cx="354585" cy="246221"/>
              <a:chOff x="8118453" y="1311863"/>
              <a:chExt cx="354585" cy="246221"/>
            </a:xfrm>
          </p:grpSpPr>
          <p:sp>
            <p:nvSpPr>
              <p:cNvPr id="121" name="Oval 120"/>
              <p:cNvSpPr/>
              <p:nvPr/>
            </p:nvSpPr>
            <p:spPr>
              <a:xfrm>
                <a:off x="8174997" y="132946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8118453" y="1311863"/>
                <a:ext cx="354585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1000" dirty="0">
                    <a:solidFill>
                      <a:srgbClr val="FFFFFF"/>
                    </a:solidFill>
                    <a:latin typeface="Arial"/>
                    <a:cs typeface="Arial"/>
                  </a:rPr>
                  <a:t>G1</a:t>
                </a:r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6409838" y="2715046"/>
              <a:ext cx="354585" cy="246221"/>
              <a:chOff x="8118454" y="1327103"/>
              <a:chExt cx="354585" cy="246221"/>
            </a:xfrm>
          </p:grpSpPr>
          <p:sp>
            <p:nvSpPr>
              <p:cNvPr id="124" name="Oval 123"/>
              <p:cNvSpPr/>
              <p:nvPr/>
            </p:nvSpPr>
            <p:spPr>
              <a:xfrm>
                <a:off x="8174997" y="132946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8118454" y="1327103"/>
                <a:ext cx="354585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1000" dirty="0">
                    <a:solidFill>
                      <a:srgbClr val="FFFFFF"/>
                    </a:solidFill>
                    <a:latin typeface="Arial"/>
                    <a:cs typeface="Arial"/>
                  </a:rPr>
                  <a:t>G3</a:t>
                </a:r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7286233" y="3308207"/>
              <a:ext cx="354585" cy="246221"/>
              <a:chOff x="8118453" y="1126298"/>
              <a:chExt cx="354585" cy="246221"/>
            </a:xfrm>
          </p:grpSpPr>
          <p:sp>
            <p:nvSpPr>
              <p:cNvPr id="127" name="Oval 126"/>
              <p:cNvSpPr/>
              <p:nvPr/>
            </p:nvSpPr>
            <p:spPr>
              <a:xfrm>
                <a:off x="8174997" y="1136281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8118453" y="1126298"/>
                <a:ext cx="354585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1000" dirty="0">
                    <a:solidFill>
                      <a:srgbClr val="FFFFFF"/>
                    </a:solidFill>
                    <a:latin typeface="Arial"/>
                    <a:cs typeface="Arial"/>
                  </a:rPr>
                  <a:t>G2</a:t>
                </a:r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4879731" y="4736696"/>
              <a:ext cx="340158" cy="246221"/>
              <a:chOff x="8148526" y="1319483"/>
              <a:chExt cx="340158" cy="246221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8197857" y="132946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8148526" y="1319483"/>
                <a:ext cx="34015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1000" dirty="0">
                    <a:solidFill>
                      <a:srgbClr val="FFFFFF"/>
                    </a:solidFill>
                    <a:latin typeface="Arial"/>
                    <a:cs typeface="Arial"/>
                  </a:rPr>
                  <a:t>A1</a:t>
                </a: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5891523" y="4732657"/>
              <a:ext cx="340158" cy="246221"/>
              <a:chOff x="8148526" y="1319483"/>
              <a:chExt cx="340158" cy="246221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8197857" y="132946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8148526" y="1319483"/>
                <a:ext cx="34015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1000" dirty="0">
                    <a:solidFill>
                      <a:srgbClr val="FFFFFF"/>
                    </a:solidFill>
                    <a:latin typeface="Arial"/>
                    <a:cs typeface="Arial"/>
                  </a:rPr>
                  <a:t>A2</a:t>
                </a:r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6760858" y="4740468"/>
              <a:ext cx="340158" cy="246221"/>
              <a:chOff x="8148526" y="1319483"/>
              <a:chExt cx="340158" cy="246221"/>
            </a:xfrm>
          </p:grpSpPr>
          <p:sp>
            <p:nvSpPr>
              <p:cNvPr id="136" name="Oval 135"/>
              <p:cNvSpPr/>
              <p:nvPr/>
            </p:nvSpPr>
            <p:spPr>
              <a:xfrm>
                <a:off x="8197857" y="132946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8148526" y="1319483"/>
                <a:ext cx="34015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1000" dirty="0">
                    <a:solidFill>
                      <a:srgbClr val="FFFFFF"/>
                    </a:solidFill>
                    <a:latin typeface="Arial"/>
                    <a:cs typeface="Arial"/>
                  </a:rPr>
                  <a:t>A3</a:t>
                </a: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4885762" y="5525024"/>
              <a:ext cx="340158" cy="246221"/>
              <a:chOff x="8148526" y="1319483"/>
              <a:chExt cx="340158" cy="246221"/>
            </a:xfrm>
          </p:grpSpPr>
          <p:sp>
            <p:nvSpPr>
              <p:cNvPr id="139" name="Oval 138"/>
              <p:cNvSpPr/>
              <p:nvPr/>
            </p:nvSpPr>
            <p:spPr>
              <a:xfrm>
                <a:off x="8197857" y="132946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8148526" y="1319483"/>
                <a:ext cx="34015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1000" dirty="0">
                    <a:solidFill>
                      <a:srgbClr val="FFFFFF"/>
                    </a:solidFill>
                    <a:latin typeface="Arial"/>
                    <a:cs typeface="Arial"/>
                  </a:rPr>
                  <a:t>A4</a:t>
                </a: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6760858" y="5519867"/>
              <a:ext cx="340158" cy="246221"/>
              <a:chOff x="8148526" y="1319483"/>
              <a:chExt cx="340158" cy="246221"/>
            </a:xfrm>
          </p:grpSpPr>
          <p:sp>
            <p:nvSpPr>
              <p:cNvPr id="142" name="Oval 141"/>
              <p:cNvSpPr/>
              <p:nvPr/>
            </p:nvSpPr>
            <p:spPr>
              <a:xfrm>
                <a:off x="8197857" y="132946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8148526" y="1319483"/>
                <a:ext cx="34015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1000" dirty="0">
                    <a:solidFill>
                      <a:srgbClr val="FFFFFF"/>
                    </a:solidFill>
                    <a:latin typeface="Arial"/>
                    <a:cs typeface="Arial"/>
                  </a:rPr>
                  <a:t>A5</a:t>
                </a: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7704819" y="5529219"/>
              <a:ext cx="340158" cy="246221"/>
              <a:chOff x="8148526" y="1319483"/>
              <a:chExt cx="340158" cy="246221"/>
            </a:xfrm>
          </p:grpSpPr>
          <p:sp>
            <p:nvSpPr>
              <p:cNvPr id="145" name="Oval 144"/>
              <p:cNvSpPr/>
              <p:nvPr/>
            </p:nvSpPr>
            <p:spPr>
              <a:xfrm>
                <a:off x="8197857" y="132946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8148526" y="1319483"/>
                <a:ext cx="34015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1000" dirty="0">
                    <a:solidFill>
                      <a:srgbClr val="FFFFFF"/>
                    </a:solidFill>
                    <a:latin typeface="Arial"/>
                    <a:cs typeface="Arial"/>
                  </a:rPr>
                  <a:t>A6</a:t>
                </a:r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6836696" y="1546004"/>
              <a:ext cx="362600" cy="246221"/>
              <a:chOff x="8124409" y="1311863"/>
              <a:chExt cx="362600" cy="246221"/>
            </a:xfrm>
          </p:grpSpPr>
          <p:sp>
            <p:nvSpPr>
              <p:cNvPr id="148" name="Oval 147"/>
              <p:cNvSpPr/>
              <p:nvPr/>
            </p:nvSpPr>
            <p:spPr>
              <a:xfrm>
                <a:off x="8181231" y="132946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8124409" y="1311863"/>
                <a:ext cx="36260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1000" dirty="0">
                    <a:solidFill>
                      <a:srgbClr val="FFFFFF"/>
                    </a:solidFill>
                    <a:latin typeface="Arial"/>
                    <a:cs typeface="Arial"/>
                  </a:rPr>
                  <a:t>BD</a:t>
                </a:r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5697396" y="1163407"/>
              <a:ext cx="354584" cy="246221"/>
              <a:chOff x="9256177" y="1555703"/>
              <a:chExt cx="354584" cy="246221"/>
            </a:xfrm>
          </p:grpSpPr>
          <p:sp>
            <p:nvSpPr>
              <p:cNvPr id="151" name="Oval 150"/>
              <p:cNvSpPr/>
              <p:nvPr/>
            </p:nvSpPr>
            <p:spPr>
              <a:xfrm>
                <a:off x="9308991" y="157330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9256177" y="1555703"/>
                <a:ext cx="354584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sz="1000" dirty="0">
                    <a:solidFill>
                      <a:srgbClr val="FFFFFF"/>
                    </a:solidFill>
                    <a:latin typeface="Arial"/>
                    <a:cs typeface="Arial"/>
                  </a:rPr>
                  <a:t>AB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63713" y="373334"/>
            <a:ext cx="1783735" cy="1197864"/>
          </a:xfrm>
          <a:prstGeom prst="rect">
            <a:avLst/>
          </a:prstGeom>
        </p:spPr>
      </p:pic>
      <p:pic>
        <p:nvPicPr>
          <p:cNvPr id="330" name="Picture 32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7539" y="3493600"/>
            <a:ext cx="3396554" cy="2240280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1680357" y="6027849"/>
            <a:ext cx="3341137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</a:rPr>
              <a:t>“A whole new world 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</a:rPr>
              <a:t>Every turn a surprise 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47061" y="6499301"/>
            <a:ext cx="228600" cy="252413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35500" y="6501384"/>
            <a:ext cx="228600" cy="252413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47061" y="6127320"/>
            <a:ext cx="228600" cy="323386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35500" y="6127320"/>
            <a:ext cx="228600" cy="323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1A8D91-F907-1041-851D-F6986D64205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20403" y="5617004"/>
            <a:ext cx="182880" cy="182880"/>
          </a:xfrm>
          <a:prstGeom prst="rect">
            <a:avLst/>
          </a:prstGeom>
        </p:spPr>
      </p:pic>
      <p:pic>
        <p:nvPicPr>
          <p:cNvPr id="1026" name="Picture 2" descr="Image result for amazon logo">
            <a:extLst>
              <a:ext uri="{FF2B5EF4-FFF2-40B4-BE49-F238E27FC236}">
                <a16:creationId xmlns:a16="http://schemas.microsoft.com/office/drawing/2014/main" id="{D4736564-2CFC-4FF0-AABC-223B1F4FB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" t="32749" r="9578" b="19621"/>
          <a:stretch/>
        </p:blipFill>
        <p:spPr bwMode="auto">
          <a:xfrm>
            <a:off x="8161606" y="5862458"/>
            <a:ext cx="500473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37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78"/>
    </mc:Choice>
    <mc:Fallback xmlns="">
      <p:transition spd="slow" advTm="25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3801814" y="1271022"/>
            <a:ext cx="1540371" cy="1540371"/>
          </a:xfrm>
          <a:custGeom>
            <a:avLst/>
            <a:gdLst>
              <a:gd name="connsiteX0" fmla="*/ 0 w 1540371"/>
              <a:gd name="connsiteY0" fmla="*/ 770186 h 1540371"/>
              <a:gd name="connsiteX1" fmla="*/ 770186 w 1540371"/>
              <a:gd name="connsiteY1" fmla="*/ 0 h 1540371"/>
              <a:gd name="connsiteX2" fmla="*/ 1540372 w 1540371"/>
              <a:gd name="connsiteY2" fmla="*/ 770186 h 1540371"/>
              <a:gd name="connsiteX3" fmla="*/ 770186 w 1540371"/>
              <a:gd name="connsiteY3" fmla="*/ 1540372 h 1540371"/>
              <a:gd name="connsiteX4" fmla="*/ 0 w 1540371"/>
              <a:gd name="connsiteY4" fmla="*/ 770186 h 15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371" h="1540371">
                <a:moveTo>
                  <a:pt x="0" y="770186"/>
                </a:moveTo>
                <a:cubicBezTo>
                  <a:pt x="0" y="344824"/>
                  <a:pt x="344824" y="0"/>
                  <a:pt x="770186" y="0"/>
                </a:cubicBezTo>
                <a:cubicBezTo>
                  <a:pt x="1195548" y="0"/>
                  <a:pt x="1540372" y="344824"/>
                  <a:pt x="1540372" y="770186"/>
                </a:cubicBezTo>
                <a:cubicBezTo>
                  <a:pt x="1540372" y="1195548"/>
                  <a:pt x="1195548" y="1540372"/>
                  <a:pt x="770186" y="1540372"/>
                </a:cubicBezTo>
                <a:cubicBezTo>
                  <a:pt x="344824" y="1540372"/>
                  <a:pt x="0" y="1195548"/>
                  <a:pt x="0" y="7701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492" tIns="267492" rIns="267492" bIns="267492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300" kern="1200" dirty="0"/>
          </a:p>
        </p:txBody>
      </p:sp>
      <p:sp>
        <p:nvSpPr>
          <p:cNvPr id="4" name="Freeform 3"/>
          <p:cNvSpPr/>
          <p:nvPr/>
        </p:nvSpPr>
        <p:spPr>
          <a:xfrm rot="3328513">
            <a:off x="4198675" y="4247710"/>
            <a:ext cx="1313073" cy="519875"/>
          </a:xfrm>
          <a:custGeom>
            <a:avLst/>
            <a:gdLst>
              <a:gd name="connsiteX0" fmla="*/ 0 w 1313073"/>
              <a:gd name="connsiteY0" fmla="*/ 103975 h 519875"/>
              <a:gd name="connsiteX1" fmla="*/ 1053136 w 1313073"/>
              <a:gd name="connsiteY1" fmla="*/ 103975 h 519875"/>
              <a:gd name="connsiteX2" fmla="*/ 1053136 w 1313073"/>
              <a:gd name="connsiteY2" fmla="*/ 0 h 519875"/>
              <a:gd name="connsiteX3" fmla="*/ 1313073 w 1313073"/>
              <a:gd name="connsiteY3" fmla="*/ 259938 h 519875"/>
              <a:gd name="connsiteX4" fmla="*/ 1053136 w 1313073"/>
              <a:gd name="connsiteY4" fmla="*/ 519875 h 519875"/>
              <a:gd name="connsiteX5" fmla="*/ 1053136 w 1313073"/>
              <a:gd name="connsiteY5" fmla="*/ 415900 h 519875"/>
              <a:gd name="connsiteX6" fmla="*/ 0 w 1313073"/>
              <a:gd name="connsiteY6" fmla="*/ 415900 h 519875"/>
              <a:gd name="connsiteX7" fmla="*/ 0 w 1313073"/>
              <a:gd name="connsiteY7" fmla="*/ 103975 h 5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3073" h="519875">
                <a:moveTo>
                  <a:pt x="0" y="103975"/>
                </a:moveTo>
                <a:lnTo>
                  <a:pt x="1053136" y="103975"/>
                </a:lnTo>
                <a:lnTo>
                  <a:pt x="1053136" y="0"/>
                </a:lnTo>
                <a:lnTo>
                  <a:pt x="1313073" y="259938"/>
                </a:lnTo>
                <a:lnTo>
                  <a:pt x="1053136" y="519875"/>
                </a:lnTo>
                <a:lnTo>
                  <a:pt x="1053136" y="415900"/>
                </a:lnTo>
                <a:lnTo>
                  <a:pt x="0" y="415900"/>
                </a:lnTo>
                <a:lnTo>
                  <a:pt x="0" y="103975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3974" rIns="155961" bIns="10397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00" kern="1200"/>
          </a:p>
        </p:txBody>
      </p:sp>
      <p:sp>
        <p:nvSpPr>
          <p:cNvPr id="6" name="Freeform 5"/>
          <p:cNvSpPr/>
          <p:nvPr/>
        </p:nvSpPr>
        <p:spPr>
          <a:xfrm>
            <a:off x="5675550" y="2632396"/>
            <a:ext cx="1540371" cy="1540371"/>
          </a:xfrm>
          <a:custGeom>
            <a:avLst/>
            <a:gdLst>
              <a:gd name="connsiteX0" fmla="*/ 0 w 1540371"/>
              <a:gd name="connsiteY0" fmla="*/ 770186 h 1540371"/>
              <a:gd name="connsiteX1" fmla="*/ 770186 w 1540371"/>
              <a:gd name="connsiteY1" fmla="*/ 0 h 1540371"/>
              <a:gd name="connsiteX2" fmla="*/ 1540372 w 1540371"/>
              <a:gd name="connsiteY2" fmla="*/ 770186 h 1540371"/>
              <a:gd name="connsiteX3" fmla="*/ 770186 w 1540371"/>
              <a:gd name="connsiteY3" fmla="*/ 1540372 h 1540371"/>
              <a:gd name="connsiteX4" fmla="*/ 0 w 1540371"/>
              <a:gd name="connsiteY4" fmla="*/ 770186 h 15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371" h="1540371">
                <a:moveTo>
                  <a:pt x="0" y="770186"/>
                </a:moveTo>
                <a:cubicBezTo>
                  <a:pt x="0" y="344824"/>
                  <a:pt x="344824" y="0"/>
                  <a:pt x="770186" y="0"/>
                </a:cubicBezTo>
                <a:cubicBezTo>
                  <a:pt x="1195548" y="0"/>
                  <a:pt x="1540372" y="344824"/>
                  <a:pt x="1540372" y="770186"/>
                </a:cubicBezTo>
                <a:cubicBezTo>
                  <a:pt x="1540372" y="1195548"/>
                  <a:pt x="1195548" y="1540372"/>
                  <a:pt x="770186" y="1540372"/>
                </a:cubicBezTo>
                <a:cubicBezTo>
                  <a:pt x="344824" y="1540372"/>
                  <a:pt x="0" y="1195548"/>
                  <a:pt x="0" y="770186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8132" tIns="308132" rIns="308132" bIns="308132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kern="1200" dirty="0"/>
          </a:p>
        </p:txBody>
      </p:sp>
      <p:sp>
        <p:nvSpPr>
          <p:cNvPr id="7" name="Freeform 6"/>
          <p:cNvSpPr/>
          <p:nvPr/>
        </p:nvSpPr>
        <p:spPr>
          <a:xfrm rot="9551483">
            <a:off x="4902779" y="3544517"/>
            <a:ext cx="861210" cy="519876"/>
          </a:xfrm>
          <a:custGeom>
            <a:avLst/>
            <a:gdLst>
              <a:gd name="connsiteX0" fmla="*/ 0 w 861210"/>
              <a:gd name="connsiteY0" fmla="*/ 103975 h 519875"/>
              <a:gd name="connsiteX1" fmla="*/ 601273 w 861210"/>
              <a:gd name="connsiteY1" fmla="*/ 103975 h 519875"/>
              <a:gd name="connsiteX2" fmla="*/ 601273 w 861210"/>
              <a:gd name="connsiteY2" fmla="*/ 0 h 519875"/>
              <a:gd name="connsiteX3" fmla="*/ 861210 w 861210"/>
              <a:gd name="connsiteY3" fmla="*/ 259938 h 519875"/>
              <a:gd name="connsiteX4" fmla="*/ 601273 w 861210"/>
              <a:gd name="connsiteY4" fmla="*/ 519875 h 519875"/>
              <a:gd name="connsiteX5" fmla="*/ 601273 w 861210"/>
              <a:gd name="connsiteY5" fmla="*/ 415900 h 519875"/>
              <a:gd name="connsiteX6" fmla="*/ 0 w 861210"/>
              <a:gd name="connsiteY6" fmla="*/ 415900 h 519875"/>
              <a:gd name="connsiteX7" fmla="*/ 0 w 861210"/>
              <a:gd name="connsiteY7" fmla="*/ 103975 h 5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1210" h="519875">
                <a:moveTo>
                  <a:pt x="861210" y="415899"/>
                </a:moveTo>
                <a:lnTo>
                  <a:pt x="259937" y="415899"/>
                </a:lnTo>
                <a:lnTo>
                  <a:pt x="259937" y="519874"/>
                </a:lnTo>
                <a:lnTo>
                  <a:pt x="0" y="259937"/>
                </a:lnTo>
                <a:lnTo>
                  <a:pt x="259937" y="1"/>
                </a:lnTo>
                <a:lnTo>
                  <a:pt x="259937" y="103976"/>
                </a:lnTo>
                <a:lnTo>
                  <a:pt x="861210" y="103976"/>
                </a:lnTo>
                <a:lnTo>
                  <a:pt x="861210" y="415899"/>
                </a:lnTo>
                <a:close/>
              </a:path>
            </a:pathLst>
          </a:custGeom>
          <a:solidFill>
            <a:srgbClr val="0000FF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5961" tIns="103974" rIns="0" bIns="103976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00" kern="1200" dirty="0"/>
          </a:p>
        </p:txBody>
      </p:sp>
      <p:sp>
        <p:nvSpPr>
          <p:cNvPr id="8" name="Freeform 7"/>
          <p:cNvSpPr/>
          <p:nvPr/>
        </p:nvSpPr>
        <p:spPr>
          <a:xfrm>
            <a:off x="4959845" y="4815366"/>
            <a:ext cx="1540371" cy="1540371"/>
          </a:xfrm>
          <a:custGeom>
            <a:avLst/>
            <a:gdLst>
              <a:gd name="connsiteX0" fmla="*/ 0 w 1540371"/>
              <a:gd name="connsiteY0" fmla="*/ 770186 h 1540371"/>
              <a:gd name="connsiteX1" fmla="*/ 770186 w 1540371"/>
              <a:gd name="connsiteY1" fmla="*/ 0 h 1540371"/>
              <a:gd name="connsiteX2" fmla="*/ 1540372 w 1540371"/>
              <a:gd name="connsiteY2" fmla="*/ 770186 h 1540371"/>
              <a:gd name="connsiteX3" fmla="*/ 770186 w 1540371"/>
              <a:gd name="connsiteY3" fmla="*/ 1540372 h 1540371"/>
              <a:gd name="connsiteX4" fmla="*/ 0 w 1540371"/>
              <a:gd name="connsiteY4" fmla="*/ 770186 h 15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371" h="1540371">
                <a:moveTo>
                  <a:pt x="0" y="770186"/>
                </a:moveTo>
                <a:cubicBezTo>
                  <a:pt x="0" y="344824"/>
                  <a:pt x="344824" y="0"/>
                  <a:pt x="770186" y="0"/>
                </a:cubicBezTo>
                <a:cubicBezTo>
                  <a:pt x="1195548" y="0"/>
                  <a:pt x="1540372" y="344824"/>
                  <a:pt x="1540372" y="770186"/>
                </a:cubicBezTo>
                <a:cubicBezTo>
                  <a:pt x="1540372" y="1195548"/>
                  <a:pt x="1195548" y="1540372"/>
                  <a:pt x="770186" y="1540372"/>
                </a:cubicBezTo>
                <a:cubicBezTo>
                  <a:pt x="344824" y="1540372"/>
                  <a:pt x="0" y="1195548"/>
                  <a:pt x="0" y="7701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492" tIns="267492" rIns="267492" bIns="267492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300" kern="1200"/>
          </a:p>
        </p:txBody>
      </p:sp>
      <p:sp>
        <p:nvSpPr>
          <p:cNvPr id="18" name="Freeform 17"/>
          <p:cNvSpPr/>
          <p:nvPr/>
        </p:nvSpPr>
        <p:spPr>
          <a:xfrm rot="18216939">
            <a:off x="3697604" y="4284177"/>
            <a:ext cx="1237077" cy="519876"/>
          </a:xfrm>
          <a:custGeom>
            <a:avLst/>
            <a:gdLst>
              <a:gd name="connsiteX0" fmla="*/ 0 w 1237077"/>
              <a:gd name="connsiteY0" fmla="*/ 103975 h 519875"/>
              <a:gd name="connsiteX1" fmla="*/ 977140 w 1237077"/>
              <a:gd name="connsiteY1" fmla="*/ 103975 h 519875"/>
              <a:gd name="connsiteX2" fmla="*/ 977140 w 1237077"/>
              <a:gd name="connsiteY2" fmla="*/ 0 h 519875"/>
              <a:gd name="connsiteX3" fmla="*/ 1237077 w 1237077"/>
              <a:gd name="connsiteY3" fmla="*/ 259938 h 519875"/>
              <a:gd name="connsiteX4" fmla="*/ 977140 w 1237077"/>
              <a:gd name="connsiteY4" fmla="*/ 519875 h 519875"/>
              <a:gd name="connsiteX5" fmla="*/ 977140 w 1237077"/>
              <a:gd name="connsiteY5" fmla="*/ 415900 h 519875"/>
              <a:gd name="connsiteX6" fmla="*/ 0 w 1237077"/>
              <a:gd name="connsiteY6" fmla="*/ 415900 h 519875"/>
              <a:gd name="connsiteX7" fmla="*/ 0 w 1237077"/>
              <a:gd name="connsiteY7" fmla="*/ 103975 h 5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7077" h="519875">
                <a:moveTo>
                  <a:pt x="1237077" y="415899"/>
                </a:moveTo>
                <a:lnTo>
                  <a:pt x="259937" y="415899"/>
                </a:lnTo>
                <a:lnTo>
                  <a:pt x="259937" y="519874"/>
                </a:lnTo>
                <a:lnTo>
                  <a:pt x="0" y="259937"/>
                </a:lnTo>
                <a:lnTo>
                  <a:pt x="259937" y="1"/>
                </a:lnTo>
                <a:lnTo>
                  <a:pt x="259937" y="103976"/>
                </a:lnTo>
                <a:lnTo>
                  <a:pt x="1237077" y="103976"/>
                </a:lnTo>
                <a:lnTo>
                  <a:pt x="1237077" y="415899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5961" tIns="103976" rIns="0" bIns="103974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00" kern="1200"/>
          </a:p>
        </p:txBody>
      </p:sp>
      <p:sp>
        <p:nvSpPr>
          <p:cNvPr id="19" name="Freeform 18"/>
          <p:cNvSpPr/>
          <p:nvPr/>
        </p:nvSpPr>
        <p:spPr>
          <a:xfrm>
            <a:off x="2643783" y="4815366"/>
            <a:ext cx="1540371" cy="1540371"/>
          </a:xfrm>
          <a:custGeom>
            <a:avLst/>
            <a:gdLst>
              <a:gd name="connsiteX0" fmla="*/ 0 w 1540371"/>
              <a:gd name="connsiteY0" fmla="*/ 770186 h 1540371"/>
              <a:gd name="connsiteX1" fmla="*/ 770186 w 1540371"/>
              <a:gd name="connsiteY1" fmla="*/ 0 h 1540371"/>
              <a:gd name="connsiteX2" fmla="*/ 1540372 w 1540371"/>
              <a:gd name="connsiteY2" fmla="*/ 770186 h 1540371"/>
              <a:gd name="connsiteX3" fmla="*/ 770186 w 1540371"/>
              <a:gd name="connsiteY3" fmla="*/ 1540372 h 1540371"/>
              <a:gd name="connsiteX4" fmla="*/ 0 w 1540371"/>
              <a:gd name="connsiteY4" fmla="*/ 770186 h 15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371" h="1540371">
                <a:moveTo>
                  <a:pt x="0" y="770186"/>
                </a:moveTo>
                <a:cubicBezTo>
                  <a:pt x="0" y="344824"/>
                  <a:pt x="344824" y="0"/>
                  <a:pt x="770186" y="0"/>
                </a:cubicBezTo>
                <a:cubicBezTo>
                  <a:pt x="1195548" y="0"/>
                  <a:pt x="1540372" y="344824"/>
                  <a:pt x="1540372" y="770186"/>
                </a:cubicBezTo>
                <a:cubicBezTo>
                  <a:pt x="1540372" y="1195548"/>
                  <a:pt x="1195548" y="1540372"/>
                  <a:pt x="770186" y="1540372"/>
                </a:cubicBezTo>
                <a:cubicBezTo>
                  <a:pt x="344824" y="1540372"/>
                  <a:pt x="0" y="1195548"/>
                  <a:pt x="0" y="7701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492" tIns="267492" rIns="267492" bIns="267492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300" kern="1200"/>
          </a:p>
        </p:txBody>
      </p:sp>
      <p:sp>
        <p:nvSpPr>
          <p:cNvPr id="20" name="Freeform 19"/>
          <p:cNvSpPr/>
          <p:nvPr/>
        </p:nvSpPr>
        <p:spPr>
          <a:xfrm rot="1443567">
            <a:off x="3340075" y="3619575"/>
            <a:ext cx="1239740" cy="519876"/>
          </a:xfrm>
          <a:custGeom>
            <a:avLst/>
            <a:gdLst>
              <a:gd name="connsiteX0" fmla="*/ 0 w 1239740"/>
              <a:gd name="connsiteY0" fmla="*/ 103975 h 519875"/>
              <a:gd name="connsiteX1" fmla="*/ 979803 w 1239740"/>
              <a:gd name="connsiteY1" fmla="*/ 103975 h 519875"/>
              <a:gd name="connsiteX2" fmla="*/ 979803 w 1239740"/>
              <a:gd name="connsiteY2" fmla="*/ 0 h 519875"/>
              <a:gd name="connsiteX3" fmla="*/ 1239740 w 1239740"/>
              <a:gd name="connsiteY3" fmla="*/ 259938 h 519875"/>
              <a:gd name="connsiteX4" fmla="*/ 979803 w 1239740"/>
              <a:gd name="connsiteY4" fmla="*/ 519875 h 519875"/>
              <a:gd name="connsiteX5" fmla="*/ 979803 w 1239740"/>
              <a:gd name="connsiteY5" fmla="*/ 415900 h 519875"/>
              <a:gd name="connsiteX6" fmla="*/ 0 w 1239740"/>
              <a:gd name="connsiteY6" fmla="*/ 415900 h 519875"/>
              <a:gd name="connsiteX7" fmla="*/ 0 w 1239740"/>
              <a:gd name="connsiteY7" fmla="*/ 103975 h 5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9740" h="519875">
                <a:moveTo>
                  <a:pt x="1239740" y="415899"/>
                </a:moveTo>
                <a:lnTo>
                  <a:pt x="259937" y="415899"/>
                </a:lnTo>
                <a:lnTo>
                  <a:pt x="259937" y="519874"/>
                </a:lnTo>
                <a:lnTo>
                  <a:pt x="0" y="259937"/>
                </a:lnTo>
                <a:lnTo>
                  <a:pt x="259937" y="1"/>
                </a:lnTo>
                <a:lnTo>
                  <a:pt x="259937" y="103976"/>
                </a:lnTo>
                <a:lnTo>
                  <a:pt x="1239740" y="103976"/>
                </a:lnTo>
                <a:lnTo>
                  <a:pt x="1239740" y="415899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5962" tIns="103976" rIns="-1" bIns="103974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00" kern="1200"/>
          </a:p>
        </p:txBody>
      </p:sp>
      <p:sp>
        <p:nvSpPr>
          <p:cNvPr id="21" name="Freeform 20"/>
          <p:cNvSpPr/>
          <p:nvPr/>
        </p:nvSpPr>
        <p:spPr>
          <a:xfrm>
            <a:off x="1928078" y="2632396"/>
            <a:ext cx="1540371" cy="1540371"/>
          </a:xfrm>
          <a:custGeom>
            <a:avLst/>
            <a:gdLst>
              <a:gd name="connsiteX0" fmla="*/ 0 w 1540371"/>
              <a:gd name="connsiteY0" fmla="*/ 770186 h 1540371"/>
              <a:gd name="connsiteX1" fmla="*/ 770186 w 1540371"/>
              <a:gd name="connsiteY1" fmla="*/ 0 h 1540371"/>
              <a:gd name="connsiteX2" fmla="*/ 1540372 w 1540371"/>
              <a:gd name="connsiteY2" fmla="*/ 770186 h 1540371"/>
              <a:gd name="connsiteX3" fmla="*/ 770186 w 1540371"/>
              <a:gd name="connsiteY3" fmla="*/ 1540372 h 1540371"/>
              <a:gd name="connsiteX4" fmla="*/ 0 w 1540371"/>
              <a:gd name="connsiteY4" fmla="*/ 770186 h 15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371" h="1540371">
                <a:moveTo>
                  <a:pt x="0" y="770186"/>
                </a:moveTo>
                <a:cubicBezTo>
                  <a:pt x="0" y="344824"/>
                  <a:pt x="344824" y="0"/>
                  <a:pt x="770186" y="0"/>
                </a:cubicBezTo>
                <a:cubicBezTo>
                  <a:pt x="1195548" y="0"/>
                  <a:pt x="1540372" y="344824"/>
                  <a:pt x="1540372" y="770186"/>
                </a:cubicBezTo>
                <a:cubicBezTo>
                  <a:pt x="1540372" y="1195548"/>
                  <a:pt x="1195548" y="1540372"/>
                  <a:pt x="770186" y="1540372"/>
                </a:cubicBezTo>
                <a:cubicBezTo>
                  <a:pt x="344824" y="1540372"/>
                  <a:pt x="0" y="1195548"/>
                  <a:pt x="0" y="77018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492" tIns="267492" rIns="267492" bIns="267492" numCol="1" spcCol="1270" anchor="ctr" anchorCtr="0">
            <a:noAutofit/>
          </a:bodyPr>
          <a:lstStyle/>
          <a:p>
            <a:pPr lvl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300" kern="1200"/>
          </a:p>
        </p:txBody>
      </p:sp>
      <p:sp>
        <p:nvSpPr>
          <p:cNvPr id="22" name="Freeform 21"/>
          <p:cNvSpPr/>
          <p:nvPr/>
        </p:nvSpPr>
        <p:spPr>
          <a:xfrm rot="16199970">
            <a:off x="4049315" y="3075064"/>
            <a:ext cx="1062435" cy="519875"/>
          </a:xfrm>
          <a:custGeom>
            <a:avLst/>
            <a:gdLst>
              <a:gd name="connsiteX0" fmla="*/ 0 w 1062435"/>
              <a:gd name="connsiteY0" fmla="*/ 103975 h 519875"/>
              <a:gd name="connsiteX1" fmla="*/ 802498 w 1062435"/>
              <a:gd name="connsiteY1" fmla="*/ 103975 h 519875"/>
              <a:gd name="connsiteX2" fmla="*/ 802498 w 1062435"/>
              <a:gd name="connsiteY2" fmla="*/ 0 h 519875"/>
              <a:gd name="connsiteX3" fmla="*/ 1062435 w 1062435"/>
              <a:gd name="connsiteY3" fmla="*/ 259938 h 519875"/>
              <a:gd name="connsiteX4" fmla="*/ 802498 w 1062435"/>
              <a:gd name="connsiteY4" fmla="*/ 519875 h 519875"/>
              <a:gd name="connsiteX5" fmla="*/ 802498 w 1062435"/>
              <a:gd name="connsiteY5" fmla="*/ 415900 h 519875"/>
              <a:gd name="connsiteX6" fmla="*/ 0 w 1062435"/>
              <a:gd name="connsiteY6" fmla="*/ 415900 h 519875"/>
              <a:gd name="connsiteX7" fmla="*/ 0 w 1062435"/>
              <a:gd name="connsiteY7" fmla="*/ 103975 h 5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2435" h="519875">
                <a:moveTo>
                  <a:pt x="0" y="103975"/>
                </a:moveTo>
                <a:lnTo>
                  <a:pt x="802498" y="103975"/>
                </a:lnTo>
                <a:lnTo>
                  <a:pt x="802498" y="0"/>
                </a:lnTo>
                <a:lnTo>
                  <a:pt x="1062435" y="259938"/>
                </a:lnTo>
                <a:lnTo>
                  <a:pt x="802498" y="519875"/>
                </a:lnTo>
                <a:lnTo>
                  <a:pt x="802498" y="415900"/>
                </a:lnTo>
                <a:lnTo>
                  <a:pt x="0" y="415900"/>
                </a:lnTo>
                <a:lnTo>
                  <a:pt x="0" y="103975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2" tIns="103975" rIns="155963" bIns="103974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300" kern="1200"/>
          </a:p>
        </p:txBody>
      </p:sp>
      <p:grpSp>
        <p:nvGrpSpPr>
          <p:cNvPr id="9" name="Group 8"/>
          <p:cNvGrpSpPr/>
          <p:nvPr/>
        </p:nvGrpSpPr>
        <p:grpSpPr>
          <a:xfrm>
            <a:off x="4053333" y="3521470"/>
            <a:ext cx="1005840" cy="914400"/>
            <a:chOff x="3443733" y="1882427"/>
            <a:chExt cx="1342132" cy="1342132"/>
          </a:xfrm>
        </p:grpSpPr>
        <p:sp>
          <p:nvSpPr>
            <p:cNvPr id="10" name="Oval 9"/>
            <p:cNvSpPr/>
            <p:nvPr/>
          </p:nvSpPr>
          <p:spPr>
            <a:xfrm>
              <a:off x="3443733" y="1882427"/>
              <a:ext cx="1342132" cy="1342132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4"/>
            <p:cNvSpPr/>
            <p:nvPr/>
          </p:nvSpPr>
          <p:spPr>
            <a:xfrm>
              <a:off x="3443733" y="2078978"/>
              <a:ext cx="1342132" cy="9490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4130" rIns="0" bIns="2413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/>
                <a:t>Network</a:t>
              </a:r>
            </a:p>
          </p:txBody>
        </p:sp>
      </p:grpSp>
      <p:pic>
        <p:nvPicPr>
          <p:cNvPr id="12" name="Picture 11" descr="Screen Shot 2015-03-11 at 9.22.55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74" y="2784690"/>
            <a:ext cx="917682" cy="10972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0382107">
            <a:off x="4920915" y="3450343"/>
            <a:ext cx="919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1050" dirty="0">
              <a:solidFill>
                <a:schemeClr val="bg1"/>
              </a:solidFill>
            </a:endParaRPr>
          </a:p>
          <a:p>
            <a:pPr lvl="0"/>
            <a:r>
              <a:rPr lang="en-US" sz="1050" dirty="0">
                <a:solidFill>
                  <a:schemeClr val="bg1"/>
                </a:solidFill>
              </a:rPr>
              <a:t>+Networks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42314" y="38345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16200000">
            <a:off x="4020443" y="2936130"/>
            <a:ext cx="919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1050" dirty="0">
              <a:solidFill>
                <a:schemeClr val="bg1"/>
              </a:solidFill>
            </a:endParaRPr>
          </a:p>
          <a:p>
            <a:pPr lvl="0"/>
            <a:r>
              <a:rPr lang="en-US" sz="1050" dirty="0">
                <a:solidFill>
                  <a:schemeClr val="bg1"/>
                </a:solidFill>
              </a:rPr>
              <a:t>TimeSeries</a:t>
            </a:r>
          </a:p>
        </p:txBody>
      </p:sp>
      <p:sp>
        <p:nvSpPr>
          <p:cNvPr id="26" name="Rectangle 25"/>
          <p:cNvSpPr/>
          <p:nvPr/>
        </p:nvSpPr>
        <p:spPr>
          <a:xfrm rot="3225782">
            <a:off x="4627869" y="4442487"/>
            <a:ext cx="919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1050" dirty="0">
              <a:solidFill>
                <a:schemeClr val="bg1"/>
              </a:solidFill>
            </a:endParaRPr>
          </a:p>
          <a:p>
            <a:pPr lvl="0"/>
            <a:r>
              <a:rPr lang="en-US" sz="1050" dirty="0">
                <a:solidFill>
                  <a:schemeClr val="bg1"/>
                </a:solidFill>
              </a:rPr>
              <a:t>Regression</a:t>
            </a:r>
          </a:p>
        </p:txBody>
      </p:sp>
      <p:sp>
        <p:nvSpPr>
          <p:cNvPr id="27" name="Rectangle 26"/>
          <p:cNvSpPr/>
          <p:nvPr/>
        </p:nvSpPr>
        <p:spPr>
          <a:xfrm rot="1596665">
            <a:off x="3399252" y="3665443"/>
            <a:ext cx="91922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>
                <a:solidFill>
                  <a:schemeClr val="bg1"/>
                </a:solidFill>
              </a:rPr>
              <a:t>Inference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18175552">
            <a:off x="3870431" y="4384813"/>
            <a:ext cx="91922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30" name="TextBox 29"/>
          <p:cNvSpPr txBox="1"/>
          <p:nvPr/>
        </p:nvSpPr>
        <p:spPr>
          <a:xfrm rot="20488833">
            <a:off x="5027789" y="3358190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5646" y="3041062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sp>
        <p:nvSpPr>
          <p:cNvPr id="32" name="TextBox 31"/>
          <p:cNvSpPr txBox="1"/>
          <p:nvPr/>
        </p:nvSpPr>
        <p:spPr>
          <a:xfrm rot="1421543">
            <a:off x="3704354" y="3339125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 rot="18382480">
            <a:off x="3852057" y="426600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sp>
        <p:nvSpPr>
          <p:cNvPr id="34" name="TextBox 33"/>
          <p:cNvSpPr txBox="1"/>
          <p:nvPr/>
        </p:nvSpPr>
        <p:spPr>
          <a:xfrm rot="19344833">
            <a:off x="4934745" y="422644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488" y="5131305"/>
            <a:ext cx="1282584" cy="8229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871559" y="592994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OPERAs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819" y="2843141"/>
            <a:ext cx="995185" cy="914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126336" y="370825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Fascinate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5316" y="5128425"/>
            <a:ext cx="1275643" cy="77724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405814" y="592630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iBall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/>
          <a:srcRect r="45936"/>
          <a:stretch/>
        </p:blipFill>
        <p:spPr>
          <a:xfrm>
            <a:off x="3949079" y="1530582"/>
            <a:ext cx="1264932" cy="82296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269854" y="235910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</a:t>
            </a:r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0" y="112713"/>
            <a:ext cx="9144000" cy="8001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Network of </a:t>
            </a:r>
            <a:r>
              <a:rPr lang="en-US" dirty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in This Talk</a:t>
            </a: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86525"/>
            <a:ext cx="684213" cy="371475"/>
          </a:xfrm>
        </p:spPr>
        <p:txBody>
          <a:bodyPr/>
          <a:lstStyle/>
          <a:p>
            <a:pPr>
              <a:defRPr/>
            </a:pPr>
            <a:r>
              <a:rPr lang="en-US" dirty="0"/>
              <a:t>- 6 -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95129" y="2994882"/>
            <a:ext cx="1810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A Network 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</a:rPr>
              <a:t>of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Networks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49144" y="1457043"/>
            <a:ext cx="416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Network of </a:t>
            </a:r>
            <a:r>
              <a:rPr lang="en-US" sz="2400" dirty="0">
                <a:solidFill>
                  <a:srgbClr val="FF0000"/>
                </a:solidFill>
              </a:rPr>
              <a:t>Time Series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72466" y="5183306"/>
            <a:ext cx="218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Network </a:t>
            </a:r>
          </a:p>
          <a:p>
            <a:pPr algn="ctr"/>
            <a:r>
              <a:rPr lang="en-US" sz="2400" dirty="0"/>
              <a:t>of </a:t>
            </a:r>
            <a:r>
              <a:rPr lang="en-US" sz="2400" dirty="0">
                <a:solidFill>
                  <a:srgbClr val="FF0000"/>
                </a:solidFill>
              </a:rPr>
              <a:t>Regression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-79248" y="2926544"/>
            <a:ext cx="218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Network </a:t>
            </a:r>
          </a:p>
          <a:p>
            <a:pPr algn="ctr"/>
            <a:r>
              <a:rPr lang="en-US" sz="2400" dirty="0"/>
              <a:t>of </a:t>
            </a:r>
            <a:r>
              <a:rPr lang="en-US" sz="2400" dirty="0">
                <a:solidFill>
                  <a:srgbClr val="FF0000"/>
                </a:solidFill>
              </a:rPr>
              <a:t>Inference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14699" y="5183305"/>
            <a:ext cx="218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Network </a:t>
            </a:r>
          </a:p>
          <a:p>
            <a:pPr algn="ctr"/>
            <a:r>
              <a:rPr lang="en-US" sz="2400" dirty="0"/>
              <a:t>of </a:t>
            </a:r>
            <a:r>
              <a:rPr lang="en-US" sz="2400" dirty="0">
                <a:solidFill>
                  <a:srgbClr val="FF0000"/>
                </a:solidFill>
              </a:rPr>
              <a:t>Control</a:t>
            </a:r>
          </a:p>
        </p:txBody>
      </p:sp>
      <p:cxnSp>
        <p:nvCxnSpPr>
          <p:cNvPr id="42" name="直接连接符 8"/>
          <p:cNvCxnSpPr/>
          <p:nvPr/>
        </p:nvCxnSpPr>
        <p:spPr>
          <a:xfrm>
            <a:off x="7578084" y="3823251"/>
            <a:ext cx="1371600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8"/>
          <p:cNvCxnSpPr/>
          <p:nvPr/>
        </p:nvCxnSpPr>
        <p:spPr>
          <a:xfrm>
            <a:off x="7277914" y="1910570"/>
            <a:ext cx="1554480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8"/>
          <p:cNvCxnSpPr/>
          <p:nvPr/>
        </p:nvCxnSpPr>
        <p:spPr>
          <a:xfrm>
            <a:off x="6889707" y="6000335"/>
            <a:ext cx="1645920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8"/>
          <p:cNvCxnSpPr/>
          <p:nvPr/>
        </p:nvCxnSpPr>
        <p:spPr>
          <a:xfrm>
            <a:off x="472635" y="3743893"/>
            <a:ext cx="1371600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8"/>
          <p:cNvCxnSpPr/>
          <p:nvPr/>
        </p:nvCxnSpPr>
        <p:spPr>
          <a:xfrm>
            <a:off x="1420574" y="6000920"/>
            <a:ext cx="1097280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ight Arrow 55"/>
          <p:cNvSpPr/>
          <p:nvPr/>
        </p:nvSpPr>
        <p:spPr>
          <a:xfrm rot="7747271">
            <a:off x="7623151" y="2602632"/>
            <a:ext cx="546623" cy="429500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05205" y="2217517"/>
            <a:ext cx="2189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(Focus of This Talk)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225951" y="3967109"/>
            <a:ext cx="192024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Key Elements in </a:t>
            </a:r>
            <a:r>
              <a:rPr lang="en-US" sz="1200" dirty="0" err="1">
                <a:solidFill>
                  <a:schemeClr val="bg1"/>
                </a:solidFill>
              </a:rPr>
              <a:t>NoN</a:t>
            </a:r>
            <a:r>
              <a:rPr lang="en-US" sz="1200" dirty="0">
                <a:solidFill>
                  <a:schemeClr val="bg1"/>
                </a:solidFill>
              </a:rPr>
              <a:t>    (a Network of Networks): </a:t>
            </a:r>
          </a:p>
          <a:p>
            <a:pPr marL="228600" indent="-228600">
              <a:buAutoNum type="arabicParenBoth"/>
            </a:pPr>
            <a:r>
              <a:rPr lang="en-US" sz="1200" dirty="0">
                <a:solidFill>
                  <a:srgbClr val="FF0000"/>
                </a:solidFill>
              </a:rPr>
              <a:t>Set of networks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  <a:p>
            <a:pPr marL="228600" indent="-228600">
              <a:buAutoNum type="arabicParenBoth"/>
            </a:pPr>
            <a:r>
              <a:rPr lang="en-US" sz="1100" dirty="0">
                <a:solidFill>
                  <a:srgbClr val="0000FF"/>
                </a:solidFill>
              </a:rPr>
              <a:t>Context network</a:t>
            </a:r>
            <a:endParaRPr lang="en-US" sz="1100" dirty="0">
              <a:solidFill>
                <a:schemeClr val="bg1"/>
              </a:solidFill>
            </a:endParaRPr>
          </a:p>
          <a:p>
            <a:pPr marL="228600" indent="-228600">
              <a:buAutoNum type="arabicParenBoth"/>
            </a:pPr>
            <a:r>
              <a:rPr lang="en-US" sz="1100" dirty="0">
                <a:solidFill>
                  <a:srgbClr val="FFC000"/>
                </a:solidFill>
              </a:rPr>
              <a:t>How to map (1) and (2)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27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0"/>
    </mc:Choice>
    <mc:Fallback xmlns="">
      <p:transition spd="slow" advTm="12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981334"/>
            <a:ext cx="8229600" cy="5106988"/>
          </a:xfrm>
        </p:spPr>
        <p:txBody>
          <a:bodyPr/>
          <a:lstStyle/>
          <a:p>
            <a:r>
              <a:rPr lang="en-US" sz="3600" dirty="0"/>
              <a:t>Motivation</a:t>
            </a:r>
          </a:p>
          <a:p>
            <a:r>
              <a:rPr lang="en-US" sz="3600" dirty="0">
                <a:solidFill>
                  <a:srgbClr val="FF0000"/>
                </a:solidFill>
              </a:rPr>
              <a:t>Network of Networks 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NoN</a:t>
            </a:r>
            <a:r>
              <a:rPr lang="en-US" dirty="0">
                <a:solidFill>
                  <a:srgbClr val="FF0000"/>
                </a:solidFill>
              </a:rPr>
              <a:t> Introduction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NoN</a:t>
            </a:r>
            <a:r>
              <a:rPr lang="en-US" dirty="0">
                <a:solidFill>
                  <a:schemeClr val="tx1"/>
                </a:solidFill>
              </a:rPr>
              <a:t> Model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NoN</a:t>
            </a:r>
            <a:r>
              <a:rPr lang="en-US" dirty="0">
                <a:solidFill>
                  <a:schemeClr val="tx1"/>
                </a:solidFill>
              </a:rPr>
              <a:t> Construction</a:t>
            </a:r>
          </a:p>
          <a:p>
            <a:pPr lvl="1"/>
            <a:r>
              <a:rPr lang="en-US" dirty="0" err="1">
                <a:solidFill>
                  <a:schemeClr val="tx1"/>
                </a:solidFill>
              </a:rPr>
              <a:t>NoN</a:t>
            </a:r>
            <a:r>
              <a:rPr lang="en-US" dirty="0">
                <a:solidFill>
                  <a:schemeClr val="tx1"/>
                </a:solidFill>
              </a:rPr>
              <a:t> Mining</a:t>
            </a:r>
            <a:endParaRPr lang="en-US" sz="8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00">
                    <a:lumMod val="95000"/>
                    <a:lumOff val="5000"/>
                  </a:srgbClr>
                </a:solidFill>
              </a:rPr>
              <a:t>Network of X: Other Scenarios</a:t>
            </a:r>
          </a:p>
          <a:p>
            <a:r>
              <a:rPr lang="en-US" sz="3600" dirty="0"/>
              <a:t>Vision for the Future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7</a:t>
            </a:fld>
            <a:r>
              <a:rPr lang="en-US"/>
              <a:t> -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46088" y="2620139"/>
            <a:ext cx="747021" cy="4295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83475" y="1210739"/>
            <a:ext cx="313943" cy="251968"/>
            <a:chOff x="3810000" y="3111500"/>
            <a:chExt cx="490537" cy="393700"/>
          </a:xfrm>
        </p:grpSpPr>
        <p:sp>
          <p:nvSpPr>
            <p:cNvPr id="10" name="Line 42"/>
            <p:cNvSpPr>
              <a:spLocks noChangeShapeType="1"/>
            </p:cNvSpPr>
            <p:nvPr/>
          </p:nvSpPr>
          <p:spPr bwMode="auto">
            <a:xfrm>
              <a:off x="3810000" y="3276600"/>
              <a:ext cx="152400" cy="2286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43"/>
            <p:cNvSpPr>
              <a:spLocks noChangeShapeType="1"/>
            </p:cNvSpPr>
            <p:nvPr/>
          </p:nvSpPr>
          <p:spPr bwMode="auto">
            <a:xfrm flipV="1">
              <a:off x="3919537" y="3111500"/>
              <a:ext cx="381000" cy="381000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570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5"/>
    </mc:Choice>
    <mc:Fallback xmlns="">
      <p:transition spd="slow" advTm="847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4-15 at 10.33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48" y="1140594"/>
            <a:ext cx="4543641" cy="4206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274320"/>
            <a:ext cx="8229600" cy="800100"/>
          </a:xfrm>
        </p:spPr>
        <p:txBody>
          <a:bodyPr/>
          <a:lstStyle/>
          <a:p>
            <a:pPr algn="ctr"/>
            <a:r>
              <a:rPr lang="en-US" dirty="0" err="1"/>
              <a:t>NoN</a:t>
            </a:r>
            <a:r>
              <a:rPr lang="en-US" dirty="0"/>
              <a:t>: Scholarly Data Mining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814" y="5216548"/>
            <a:ext cx="8094547" cy="696542"/>
          </a:xfrm>
        </p:spPr>
        <p:txBody>
          <a:bodyPr/>
          <a:lstStyle/>
          <a:p>
            <a:r>
              <a:rPr lang="en-US" sz="2800" dirty="0"/>
              <a:t>Set of </a:t>
            </a:r>
            <a:r>
              <a:rPr lang="en-US" sz="2800" b="1" u="sng" dirty="0"/>
              <a:t>co-authorship networks</a:t>
            </a:r>
            <a:r>
              <a:rPr lang="en-US" sz="2800" dirty="0"/>
              <a:t>, connected by </a:t>
            </a:r>
            <a:r>
              <a:rPr lang="en-US" sz="2800" b="1" u="sng" dirty="0">
                <a:solidFill>
                  <a:srgbClr val="C00000"/>
                </a:solidFill>
              </a:rPr>
              <a:t>a research domain network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endParaRPr lang="en-US" sz="2800" u="sng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8</a:t>
            </a:fld>
            <a:r>
              <a:rPr lang="en-US"/>
              <a:t> 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4212" y="6294802"/>
            <a:ext cx="8459787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171450" indent="-171450" algn="just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Santo Fortunato et al: Science of science. Science. Vol 359, Issue 6379, 2018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B. </a:t>
            </a:r>
            <a:r>
              <a:rPr lang="en-US" sz="1000" dirty="0" err="1">
                <a:solidFill>
                  <a:schemeClr val="bg1"/>
                </a:solidFill>
              </a:rPr>
              <a:t>Börner</a:t>
            </a:r>
            <a:r>
              <a:rPr lang="en-US" sz="1000" dirty="0">
                <a:solidFill>
                  <a:schemeClr val="bg1"/>
                </a:solidFill>
              </a:rPr>
              <a:t>, N. Contractor, et al: :A multi-level systems perspective for the science of team science. Science Translational Medicine, 2(49), 2010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Y. Lin, H. Tong, J. Tang, K.S. </a:t>
            </a:r>
            <a:r>
              <a:rPr lang="en-US" sz="1000" dirty="0" err="1">
                <a:solidFill>
                  <a:schemeClr val="bg1"/>
                </a:solidFill>
              </a:rPr>
              <a:t>Candan</a:t>
            </a:r>
            <a:r>
              <a:rPr lang="en-US" sz="1000" dirty="0">
                <a:solidFill>
                  <a:schemeClr val="bg1"/>
                </a:solidFill>
              </a:rPr>
              <a:t>: Guest Editorial: Big Scholar Data Discovery and Collaboration. IEEE Trans. Big Data 3(1): 2 (2017)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42967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NoN</a:t>
            </a:r>
            <a:r>
              <a:rPr lang="en-US" sz="1600" b="1" dirty="0">
                <a:solidFill>
                  <a:schemeClr val="bg1"/>
                </a:solidFill>
              </a:rPr>
              <a:t> (Network of Networks) Application #1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0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7"/>
    </mc:Choice>
    <mc:Fallback xmlns="">
      <p:transition spd="slow" advTm="2157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274320"/>
            <a:ext cx="8229600" cy="800100"/>
          </a:xfrm>
        </p:spPr>
        <p:txBody>
          <a:bodyPr/>
          <a:lstStyle/>
          <a:p>
            <a:pPr algn="ctr"/>
            <a:r>
              <a:rPr lang="en-US" dirty="0"/>
              <a:t>Bioinformatics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258" y="5116801"/>
            <a:ext cx="9102436" cy="696542"/>
          </a:xfrm>
        </p:spPr>
        <p:txBody>
          <a:bodyPr/>
          <a:lstStyle/>
          <a:p>
            <a:r>
              <a:rPr lang="en-US" sz="2400" dirty="0"/>
              <a:t>Set of </a:t>
            </a:r>
            <a:r>
              <a:rPr lang="en-US" sz="2400" b="1" u="sng" dirty="0">
                <a:solidFill>
                  <a:srgbClr val="0000FF"/>
                </a:solidFill>
              </a:rPr>
              <a:t>tissue-specific protein-protein interaction (PPI) networks</a:t>
            </a:r>
            <a:r>
              <a:rPr lang="en-US" sz="2400" dirty="0"/>
              <a:t>, connected by </a:t>
            </a:r>
            <a:r>
              <a:rPr lang="en-US" sz="2400" b="1" u="sng" dirty="0">
                <a:solidFill>
                  <a:srgbClr val="006600"/>
                </a:solidFill>
              </a:rPr>
              <a:t>a disease similarity network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</a:t>
            </a:r>
            <a:fld id="{5702A24C-C4CD-4510-A1DD-CEB556D2535A}" type="slidenum">
              <a:rPr lang="en-US" smtClean="0"/>
              <a:pPr>
                <a:defRPr/>
              </a:pPr>
              <a:t>9</a:t>
            </a:fld>
            <a:r>
              <a:rPr lang="en-US"/>
              <a:t> -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35466" y="1010595"/>
            <a:ext cx="4788864" cy="3964900"/>
            <a:chOff x="4237396" y="1176458"/>
            <a:chExt cx="4788864" cy="3964900"/>
          </a:xfrm>
        </p:grpSpPr>
        <p:grpSp>
          <p:nvGrpSpPr>
            <p:cNvPr id="7" name="Group 6"/>
            <p:cNvGrpSpPr/>
            <p:nvPr/>
          </p:nvGrpSpPr>
          <p:grpSpPr>
            <a:xfrm>
              <a:off x="4237396" y="1176458"/>
              <a:ext cx="4788864" cy="3964900"/>
              <a:chOff x="3714468" y="1288502"/>
              <a:chExt cx="4788864" cy="3964900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>
                <a:off x="4543920" y="1821000"/>
                <a:ext cx="927994" cy="1838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4543920" y="2241787"/>
                <a:ext cx="912310" cy="79574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 bwMode="auto">
              <a:xfrm flipH="1">
                <a:off x="4543920" y="4702521"/>
                <a:ext cx="933978" cy="11567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/>
              <p:cNvGrpSpPr/>
              <p:nvPr/>
            </p:nvGrpSpPr>
            <p:grpSpPr>
              <a:xfrm>
                <a:off x="3714468" y="1393325"/>
                <a:ext cx="829452" cy="3589975"/>
                <a:chOff x="3228892" y="1393325"/>
                <a:chExt cx="829452" cy="3589975"/>
              </a:xfrm>
            </p:grpSpPr>
            <p:sp>
              <p:nvSpPr>
                <p:cNvPr id="48" name="Oval 47"/>
                <p:cNvSpPr/>
                <p:nvPr/>
              </p:nvSpPr>
              <p:spPr bwMode="auto">
                <a:xfrm>
                  <a:off x="3728144" y="3199049"/>
                  <a:ext cx="330200" cy="3302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anchor="ctr"/>
                <a:lstStyle/>
                <a:p>
                  <a:pPr algn="ctr">
                    <a:defRPr/>
                  </a:pPr>
                  <a:r>
                    <a:rPr lang="en-US" sz="2400" dirty="0"/>
                    <a:t>4</a:t>
                  </a:r>
                </a:p>
              </p:txBody>
            </p:sp>
            <p:sp>
              <p:nvSpPr>
                <p:cNvPr id="49" name="Oval 48"/>
                <p:cNvSpPr/>
                <p:nvPr/>
              </p:nvSpPr>
              <p:spPr bwMode="auto">
                <a:xfrm>
                  <a:off x="3728144" y="3661012"/>
                  <a:ext cx="330200" cy="3302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anchor="ctr"/>
                <a:lstStyle/>
                <a:p>
                  <a:pPr algn="ctr">
                    <a:defRPr/>
                  </a:pPr>
                  <a:r>
                    <a:rPr lang="en-US" sz="2400" dirty="0"/>
                    <a:t>5</a:t>
                  </a:r>
                </a:p>
              </p:txBody>
            </p:sp>
            <p:sp>
              <p:nvSpPr>
                <p:cNvPr id="50" name="Oval 49"/>
                <p:cNvSpPr/>
                <p:nvPr/>
              </p:nvSpPr>
              <p:spPr bwMode="auto">
                <a:xfrm>
                  <a:off x="3728144" y="2670412"/>
                  <a:ext cx="330200" cy="3302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anchor="ctr"/>
                <a:lstStyle/>
                <a:p>
                  <a:pPr algn="ctr">
                    <a:defRPr/>
                  </a:pPr>
                  <a:r>
                    <a:rPr lang="en-US" sz="2400" dirty="0"/>
                    <a:t>3</a:t>
                  </a:r>
                </a:p>
              </p:txBody>
            </p:sp>
            <p:sp>
              <p:nvSpPr>
                <p:cNvPr id="51" name="Oval 50"/>
                <p:cNvSpPr/>
                <p:nvPr/>
              </p:nvSpPr>
              <p:spPr bwMode="auto">
                <a:xfrm>
                  <a:off x="3728144" y="4189649"/>
                  <a:ext cx="330200" cy="3302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anchor="ctr"/>
                <a:lstStyle/>
                <a:p>
                  <a:pPr algn="ctr">
                    <a:defRPr/>
                  </a:pPr>
                  <a:r>
                    <a:rPr lang="en-US" sz="2400" dirty="0"/>
                    <a:t>6</a:t>
                  </a:r>
                </a:p>
              </p:txBody>
            </p:sp>
            <p:sp>
              <p:nvSpPr>
                <p:cNvPr id="52" name="Oval 51"/>
                <p:cNvSpPr/>
                <p:nvPr/>
              </p:nvSpPr>
              <p:spPr bwMode="auto">
                <a:xfrm>
                  <a:off x="3728144" y="4653100"/>
                  <a:ext cx="330200" cy="3302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anchor="ctr"/>
                <a:lstStyle/>
                <a:p>
                  <a:pPr algn="ctr">
                    <a:defRPr/>
                  </a:pPr>
                  <a:r>
                    <a:rPr lang="en-US" sz="2400" dirty="0"/>
                    <a:t>7</a:t>
                  </a:r>
                </a:p>
              </p:txBody>
            </p:sp>
            <p:sp>
              <p:nvSpPr>
                <p:cNvPr id="53" name="Oval 52"/>
                <p:cNvSpPr/>
                <p:nvPr/>
              </p:nvSpPr>
              <p:spPr bwMode="auto">
                <a:xfrm>
                  <a:off x="3728144" y="2076687"/>
                  <a:ext cx="330200" cy="3302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anchor="ctr"/>
                <a:lstStyle/>
                <a:p>
                  <a:pPr algn="ctr">
                    <a:defRPr/>
                  </a:pPr>
                  <a:r>
                    <a:rPr lang="en-US" sz="2400" dirty="0"/>
                    <a:t>2</a:t>
                  </a:r>
                </a:p>
              </p:txBody>
            </p:sp>
            <p:sp>
              <p:nvSpPr>
                <p:cNvPr id="54" name="Oval 53"/>
                <p:cNvSpPr/>
                <p:nvPr/>
              </p:nvSpPr>
              <p:spPr bwMode="auto">
                <a:xfrm>
                  <a:off x="3728144" y="1655900"/>
                  <a:ext cx="330200" cy="3302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1</a:t>
                  </a:r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>
                  <a:off x="3475601" y="1767680"/>
                  <a:ext cx="261291" cy="2085646"/>
                </a:xfrm>
                <a:custGeom>
                  <a:avLst/>
                  <a:gdLst>
                    <a:gd name="connsiteX0" fmla="*/ 246777 w 261291"/>
                    <a:gd name="connsiteY0" fmla="*/ 0 h 2162628"/>
                    <a:gd name="connsiteX1" fmla="*/ 34 w 261291"/>
                    <a:gd name="connsiteY1" fmla="*/ 696685 h 2162628"/>
                    <a:gd name="connsiteX2" fmla="*/ 261291 w 261291"/>
                    <a:gd name="connsiteY2" fmla="*/ 2162628 h 216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1291" h="2162628">
                      <a:moveTo>
                        <a:pt x="246777" y="0"/>
                      </a:moveTo>
                      <a:cubicBezTo>
                        <a:pt x="122196" y="168123"/>
                        <a:pt x="-2385" y="336247"/>
                        <a:pt x="34" y="696685"/>
                      </a:cubicBezTo>
                      <a:cubicBezTo>
                        <a:pt x="2453" y="1057123"/>
                        <a:pt x="131872" y="1609875"/>
                        <a:pt x="261291" y="2162628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Freeform 55"/>
                <p:cNvSpPr/>
                <p:nvPr/>
              </p:nvSpPr>
              <p:spPr>
                <a:xfrm>
                  <a:off x="3417594" y="2822812"/>
                  <a:ext cx="301189" cy="1565561"/>
                </a:xfrm>
                <a:custGeom>
                  <a:avLst/>
                  <a:gdLst>
                    <a:gd name="connsiteX0" fmla="*/ 246777 w 261291"/>
                    <a:gd name="connsiteY0" fmla="*/ 0 h 2162628"/>
                    <a:gd name="connsiteX1" fmla="*/ 34 w 261291"/>
                    <a:gd name="connsiteY1" fmla="*/ 696685 h 2162628"/>
                    <a:gd name="connsiteX2" fmla="*/ 261291 w 261291"/>
                    <a:gd name="connsiteY2" fmla="*/ 2162628 h 216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1291" h="2162628">
                      <a:moveTo>
                        <a:pt x="246777" y="0"/>
                      </a:moveTo>
                      <a:cubicBezTo>
                        <a:pt x="122196" y="168123"/>
                        <a:pt x="-2385" y="336247"/>
                        <a:pt x="34" y="696685"/>
                      </a:cubicBezTo>
                      <a:cubicBezTo>
                        <a:pt x="2453" y="1057123"/>
                        <a:pt x="131872" y="1609875"/>
                        <a:pt x="261291" y="2162628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Freeform 56"/>
                <p:cNvSpPr/>
                <p:nvPr/>
              </p:nvSpPr>
              <p:spPr>
                <a:xfrm>
                  <a:off x="3272416" y="2198698"/>
                  <a:ext cx="464476" cy="2600502"/>
                </a:xfrm>
                <a:custGeom>
                  <a:avLst/>
                  <a:gdLst>
                    <a:gd name="connsiteX0" fmla="*/ 449962 w 464476"/>
                    <a:gd name="connsiteY0" fmla="*/ 0 h 2148114"/>
                    <a:gd name="connsiteX1" fmla="*/ 19 w 464476"/>
                    <a:gd name="connsiteY1" fmla="*/ 914400 h 2148114"/>
                    <a:gd name="connsiteX2" fmla="*/ 464476 w 464476"/>
                    <a:gd name="connsiteY2" fmla="*/ 2148114 h 2148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4476" h="2148114">
                      <a:moveTo>
                        <a:pt x="449962" y="0"/>
                      </a:moveTo>
                      <a:cubicBezTo>
                        <a:pt x="223781" y="278190"/>
                        <a:pt x="-2400" y="556381"/>
                        <a:pt x="19" y="914400"/>
                      </a:cubicBezTo>
                      <a:cubicBezTo>
                        <a:pt x="2438" y="1272419"/>
                        <a:pt x="233457" y="1710266"/>
                        <a:pt x="464476" y="2148114"/>
                      </a:cubicBezTo>
                    </a:path>
                  </a:pathLst>
                </a:cu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3228892" y="1393325"/>
                  <a:ext cx="44435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2800" b="1" i="1">
                      <a:solidFill>
                        <a:srgbClr val="00B050"/>
                      </a:solidFill>
                    </a:rPr>
                    <a:t>D</a:t>
                  </a:r>
                  <a:endParaRPr lang="en-US" sz="2800" b="1" i="1" dirty="0">
                    <a:solidFill>
                      <a:srgbClr val="00B050"/>
                    </a:solidFill>
                  </a:endParaRP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4781424" y="1767680"/>
                <a:ext cx="48442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b="1" i="1" dirty="0">
                    <a:solidFill>
                      <a:srgbClr val="FF0000"/>
                    </a:solidFill>
                  </a:rPr>
                  <a:t>M</a:t>
                </a:r>
                <a:endParaRPr lang="en-US" sz="2800" b="1" i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5471914" y="1288502"/>
                <a:ext cx="3025434" cy="1101762"/>
                <a:chOff x="5938814" y="1195132"/>
                <a:chExt cx="3025434" cy="1101762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6168581" y="1500627"/>
                  <a:ext cx="55656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2800" b="1" i="1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en-US" altLang="zh-CN" sz="2800" b="1" i="1" baseline="-25000" dirty="0">
                      <a:solidFill>
                        <a:srgbClr val="0000FF"/>
                      </a:solidFill>
                    </a:rPr>
                    <a:t>1</a:t>
                  </a:r>
                  <a:endParaRPr lang="en-US" sz="2800" b="1" i="1" baseline="-25000" dirty="0">
                    <a:solidFill>
                      <a:srgbClr val="0000FF"/>
                    </a:solidFill>
                  </a:endParaRPr>
                </a:p>
              </p:txBody>
            </p:sp>
            <p:grpSp>
              <p:nvGrpSpPr>
                <p:cNvPr id="38" name="Group 37"/>
                <p:cNvGrpSpPr/>
                <p:nvPr/>
              </p:nvGrpSpPr>
              <p:grpSpPr>
                <a:xfrm>
                  <a:off x="6977608" y="1292463"/>
                  <a:ext cx="1672812" cy="946442"/>
                  <a:chOff x="6286613" y="1497877"/>
                  <a:chExt cx="1672812" cy="946442"/>
                </a:xfrm>
              </p:grpSpPr>
              <p:sp>
                <p:nvSpPr>
                  <p:cNvPr id="40" name="Rectangle 39"/>
                  <p:cNvSpPr/>
                  <p:nvPr/>
                </p:nvSpPr>
                <p:spPr bwMode="auto">
                  <a:xfrm>
                    <a:off x="6286613" y="1849675"/>
                    <a:ext cx="396875" cy="330200"/>
                  </a:xfrm>
                  <a:prstGeom prst="rect">
                    <a:avLst/>
                  </a:prstGeom>
                  <a:solidFill>
                    <a:srgbClr val="0000FF"/>
                  </a:solidFill>
                  <a:ln/>
                  <a:effectLst/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lIns="0" tIns="0" rIns="0" bIns="45720" anchor="ctr"/>
                  <a:lstStyle/>
                  <a:p>
                    <a:pPr algn="ctr">
                      <a:defRPr/>
                    </a:pPr>
                    <a:r>
                      <a:rPr lang="en-US" sz="2400" dirty="0"/>
                      <a:t>a</a:t>
                    </a:r>
                  </a:p>
                </p:txBody>
              </p:sp>
              <p:sp>
                <p:nvSpPr>
                  <p:cNvPr id="41" name="Rectangle 40"/>
                  <p:cNvSpPr/>
                  <p:nvPr/>
                </p:nvSpPr>
                <p:spPr bwMode="auto">
                  <a:xfrm>
                    <a:off x="6924589" y="1497877"/>
                    <a:ext cx="396875" cy="330200"/>
                  </a:xfrm>
                  <a:prstGeom prst="rect">
                    <a:avLst/>
                  </a:prstGeom>
                  <a:solidFill>
                    <a:srgbClr val="0000FF"/>
                  </a:solidFill>
                  <a:ln/>
                  <a:effectLst/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lIns="0" tIns="0" rIns="0" bIns="45720" anchor="ctr"/>
                  <a:lstStyle/>
                  <a:p>
                    <a:pPr algn="ctr">
                      <a:defRPr/>
                    </a:pPr>
                    <a:r>
                      <a:rPr lang="en-US" sz="2400" dirty="0"/>
                      <a:t>b</a:t>
                    </a:r>
                  </a:p>
                </p:txBody>
              </p:sp>
              <p:sp>
                <p:nvSpPr>
                  <p:cNvPr id="42" name="Rectangle 41"/>
                  <p:cNvSpPr/>
                  <p:nvPr/>
                </p:nvSpPr>
                <p:spPr bwMode="auto">
                  <a:xfrm>
                    <a:off x="6831209" y="2114119"/>
                    <a:ext cx="396875" cy="330200"/>
                  </a:xfrm>
                  <a:prstGeom prst="rect">
                    <a:avLst/>
                  </a:prstGeom>
                  <a:solidFill>
                    <a:srgbClr val="0000FF"/>
                  </a:solidFill>
                  <a:ln/>
                  <a:effectLst/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lIns="0" tIns="0" rIns="0" bIns="45720" anchor="ctr"/>
                  <a:lstStyle/>
                  <a:p>
                    <a:pPr algn="ctr">
                      <a:defRPr/>
                    </a:pPr>
                    <a:r>
                      <a:rPr lang="en-US" sz="2400" dirty="0"/>
                      <a:t>d</a:t>
                    </a:r>
                  </a:p>
                </p:txBody>
              </p:sp>
              <p:sp>
                <p:nvSpPr>
                  <p:cNvPr id="43" name="Rectangle 42"/>
                  <p:cNvSpPr/>
                  <p:nvPr/>
                </p:nvSpPr>
                <p:spPr bwMode="auto">
                  <a:xfrm>
                    <a:off x="7562550" y="1724975"/>
                    <a:ext cx="396875" cy="330200"/>
                  </a:xfrm>
                  <a:prstGeom prst="rect">
                    <a:avLst/>
                  </a:prstGeom>
                  <a:solidFill>
                    <a:srgbClr val="0000FF"/>
                  </a:solidFill>
                  <a:ln/>
                  <a:effectLst/>
                </p:spPr>
                <p:style>
                  <a:lnRef idx="3">
                    <a:schemeClr val="lt1"/>
                  </a:lnRef>
                  <a:fillRef idx="1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lIns="0" tIns="0" rIns="0" bIns="45720" anchor="ctr"/>
                  <a:lstStyle/>
                  <a:p>
                    <a:pPr algn="ctr">
                      <a:defRPr/>
                    </a:pPr>
                    <a:r>
                      <a:rPr lang="en-US" sz="2400" dirty="0"/>
                      <a:t>c</a:t>
                    </a:r>
                  </a:p>
                </p:txBody>
              </p:sp>
              <p:cxnSp>
                <p:nvCxnSpPr>
                  <p:cNvPr id="44" name="Straight Connector 43"/>
                  <p:cNvCxnSpPr/>
                  <p:nvPr/>
                </p:nvCxnSpPr>
                <p:spPr>
                  <a:xfrm flipV="1">
                    <a:off x="6485051" y="1662977"/>
                    <a:ext cx="439538" cy="186698"/>
                  </a:xfrm>
                  <a:prstGeom prst="line">
                    <a:avLst/>
                  </a:prstGeom>
                  <a:ln w="190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/>
                  <p:cNvCxnSpPr/>
                  <p:nvPr/>
                </p:nvCxnSpPr>
                <p:spPr>
                  <a:xfrm>
                    <a:off x="7321464" y="1662977"/>
                    <a:ext cx="439524" cy="61998"/>
                  </a:xfrm>
                  <a:prstGeom prst="line">
                    <a:avLst/>
                  </a:prstGeom>
                  <a:ln w="190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>
                    <a:off x="6485051" y="2179875"/>
                    <a:ext cx="346158" cy="99344"/>
                  </a:xfrm>
                  <a:prstGeom prst="line">
                    <a:avLst/>
                  </a:prstGeom>
                  <a:ln w="190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/>
                  <p:cNvCxnSpPr/>
                  <p:nvPr/>
                </p:nvCxnSpPr>
                <p:spPr>
                  <a:xfrm flipV="1">
                    <a:off x="7228084" y="2055175"/>
                    <a:ext cx="532904" cy="224044"/>
                  </a:xfrm>
                  <a:prstGeom prst="line">
                    <a:avLst/>
                  </a:prstGeom>
                  <a:ln w="1905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9" name="Oval 38"/>
                <p:cNvSpPr/>
                <p:nvPr/>
              </p:nvSpPr>
              <p:spPr>
                <a:xfrm>
                  <a:off x="5938814" y="1195132"/>
                  <a:ext cx="3025434" cy="1101762"/>
                </a:xfrm>
                <a:prstGeom prst="ellipse">
                  <a:avLst/>
                </a:prstGeom>
                <a:noFill/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5456230" y="2486646"/>
                <a:ext cx="3025434" cy="1108824"/>
                <a:chOff x="5923130" y="2393276"/>
                <a:chExt cx="3025434" cy="1108824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6899918" y="2978880"/>
                  <a:ext cx="55656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2800" b="1" i="1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en-US" altLang="zh-CN" sz="2800" b="1" i="1" baseline="-25000" dirty="0">
                      <a:solidFill>
                        <a:srgbClr val="0000FF"/>
                      </a:solidFill>
                    </a:rPr>
                    <a:t>2</a:t>
                  </a:r>
                  <a:endParaRPr lang="en-US" sz="2800" b="1" i="1" baseline="-25000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 bwMode="auto">
                <a:xfrm>
                  <a:off x="6326940" y="2842405"/>
                  <a:ext cx="396875" cy="330200"/>
                </a:xfrm>
                <a:prstGeom prst="rect">
                  <a:avLst/>
                </a:prstGeom>
                <a:solidFill>
                  <a:srgbClr val="0000FF"/>
                </a:solidFill>
                <a:ln/>
                <a:effec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a</a:t>
                  </a:r>
                </a:p>
              </p:txBody>
            </p:sp>
            <p:sp>
              <p:nvSpPr>
                <p:cNvPr id="30" name="Rectangle 29"/>
                <p:cNvSpPr/>
                <p:nvPr/>
              </p:nvSpPr>
              <p:spPr bwMode="auto">
                <a:xfrm>
                  <a:off x="6964916" y="2490607"/>
                  <a:ext cx="396875" cy="330200"/>
                </a:xfrm>
                <a:prstGeom prst="rect">
                  <a:avLst/>
                </a:prstGeom>
                <a:solidFill>
                  <a:srgbClr val="0000FF"/>
                </a:solidFill>
                <a:ln/>
                <a:effec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c</a:t>
                  </a:r>
                </a:p>
              </p:txBody>
            </p:sp>
            <p:sp>
              <p:nvSpPr>
                <p:cNvPr id="31" name="Rectangle 30"/>
                <p:cNvSpPr/>
                <p:nvPr/>
              </p:nvSpPr>
              <p:spPr bwMode="auto">
                <a:xfrm>
                  <a:off x="8440280" y="2789392"/>
                  <a:ext cx="396875" cy="330200"/>
                </a:xfrm>
                <a:prstGeom prst="rect">
                  <a:avLst/>
                </a:prstGeom>
                <a:solidFill>
                  <a:srgbClr val="0000FF"/>
                </a:solidFill>
                <a:ln/>
                <a:effec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d</a:t>
                  </a:r>
                </a:p>
              </p:txBody>
            </p:sp>
            <p:sp>
              <p:nvSpPr>
                <p:cNvPr id="32" name="Rectangle 31"/>
                <p:cNvSpPr/>
                <p:nvPr/>
              </p:nvSpPr>
              <p:spPr bwMode="auto">
                <a:xfrm>
                  <a:off x="7602877" y="2717705"/>
                  <a:ext cx="396875" cy="330200"/>
                </a:xfrm>
                <a:prstGeom prst="rect">
                  <a:avLst/>
                </a:prstGeom>
                <a:solidFill>
                  <a:srgbClr val="0000FF"/>
                </a:solidFill>
                <a:ln/>
                <a:effec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b</a:t>
                  </a:r>
                </a:p>
              </p:txBody>
            </p: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6525378" y="2655707"/>
                  <a:ext cx="439538" cy="186698"/>
                </a:xfrm>
                <a:prstGeom prst="line">
                  <a:avLst/>
                </a:prstGeom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7361791" y="2655707"/>
                  <a:ext cx="439524" cy="61998"/>
                </a:xfrm>
                <a:prstGeom prst="line">
                  <a:avLst/>
                </a:prstGeom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H="1" flipV="1">
                  <a:off x="7999752" y="2882805"/>
                  <a:ext cx="440528" cy="71687"/>
                </a:xfrm>
                <a:prstGeom prst="line">
                  <a:avLst/>
                </a:prstGeom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Oval 35"/>
                <p:cNvSpPr/>
                <p:nvPr/>
              </p:nvSpPr>
              <p:spPr>
                <a:xfrm>
                  <a:off x="5923130" y="2393276"/>
                  <a:ext cx="3025434" cy="1101762"/>
                </a:xfrm>
                <a:prstGeom prst="ellipse">
                  <a:avLst/>
                </a:prstGeom>
                <a:noFill/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5477898" y="4151640"/>
                <a:ext cx="3025434" cy="1101762"/>
                <a:chOff x="5944798" y="4058270"/>
                <a:chExt cx="3025434" cy="1101762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6174565" y="4419787"/>
                  <a:ext cx="55656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2800" b="1" i="1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en-US" altLang="zh-CN" sz="2800" b="1" i="1" baseline="-25000" dirty="0">
                      <a:solidFill>
                        <a:srgbClr val="0000FF"/>
                      </a:solidFill>
                    </a:rPr>
                    <a:t>7</a:t>
                  </a:r>
                  <a:endParaRPr lang="en-US" sz="2800" b="1" i="1" baseline="-25000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 bwMode="auto">
                <a:xfrm>
                  <a:off x="6983592" y="4563421"/>
                  <a:ext cx="396875" cy="330200"/>
                </a:xfrm>
                <a:prstGeom prst="rect">
                  <a:avLst/>
                </a:prstGeom>
                <a:solidFill>
                  <a:srgbClr val="0000FF"/>
                </a:solidFill>
                <a:ln/>
                <a:effec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a</a:t>
                  </a:r>
                </a:p>
              </p:txBody>
            </p:sp>
            <p:sp>
              <p:nvSpPr>
                <p:cNvPr id="21" name="Rectangle 20"/>
                <p:cNvSpPr/>
                <p:nvPr/>
              </p:nvSpPr>
              <p:spPr bwMode="auto">
                <a:xfrm>
                  <a:off x="7621568" y="4211623"/>
                  <a:ext cx="396875" cy="330200"/>
                </a:xfrm>
                <a:prstGeom prst="rect">
                  <a:avLst/>
                </a:prstGeom>
                <a:solidFill>
                  <a:srgbClr val="0000FF"/>
                </a:solidFill>
                <a:ln/>
                <a:effec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b</a:t>
                  </a:r>
                </a:p>
              </p:txBody>
            </p:sp>
            <p:sp>
              <p:nvSpPr>
                <p:cNvPr id="22" name="Rectangle 21"/>
                <p:cNvSpPr/>
                <p:nvPr/>
              </p:nvSpPr>
              <p:spPr bwMode="auto">
                <a:xfrm>
                  <a:off x="7528188" y="4827865"/>
                  <a:ext cx="396875" cy="330200"/>
                </a:xfrm>
                <a:prstGeom prst="rect">
                  <a:avLst/>
                </a:prstGeom>
                <a:solidFill>
                  <a:srgbClr val="0000FF"/>
                </a:solidFill>
                <a:ln/>
                <a:effec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d</a:t>
                  </a:r>
                </a:p>
              </p:txBody>
            </p:sp>
            <p:sp>
              <p:nvSpPr>
                <p:cNvPr id="23" name="Rectangle 22"/>
                <p:cNvSpPr/>
                <p:nvPr/>
              </p:nvSpPr>
              <p:spPr bwMode="auto">
                <a:xfrm>
                  <a:off x="8259529" y="4438721"/>
                  <a:ext cx="396875" cy="330200"/>
                </a:xfrm>
                <a:prstGeom prst="rect">
                  <a:avLst/>
                </a:prstGeom>
                <a:solidFill>
                  <a:srgbClr val="0000FF"/>
                </a:solidFill>
                <a:ln/>
                <a:effectLst/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lIns="0" tIns="0" rIns="0" bIns="45720" anchor="ctr"/>
                <a:lstStyle/>
                <a:p>
                  <a:pPr algn="ctr">
                    <a:defRPr/>
                  </a:pPr>
                  <a:r>
                    <a:rPr lang="en-US" sz="2400" dirty="0"/>
                    <a:t>c</a:t>
                  </a:r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 flipV="1">
                  <a:off x="7182030" y="4376723"/>
                  <a:ext cx="439538" cy="186698"/>
                </a:xfrm>
                <a:prstGeom prst="line">
                  <a:avLst/>
                </a:prstGeom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>
                  <a:off x="7380467" y="4603821"/>
                  <a:ext cx="879062" cy="124700"/>
                </a:xfrm>
                <a:prstGeom prst="line">
                  <a:avLst/>
                </a:prstGeom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7182030" y="4893621"/>
                  <a:ext cx="346158" cy="99344"/>
                </a:xfrm>
                <a:prstGeom prst="line">
                  <a:avLst/>
                </a:prstGeom>
                <a:ln w="19050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Oval 26"/>
                <p:cNvSpPr/>
                <p:nvPr/>
              </p:nvSpPr>
              <p:spPr>
                <a:xfrm>
                  <a:off x="5944798" y="4058270"/>
                  <a:ext cx="3025434" cy="1101762"/>
                </a:xfrm>
                <a:prstGeom prst="ellipse">
                  <a:avLst/>
                </a:prstGeom>
                <a:noFill/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6368351" y="3436001"/>
                <a:ext cx="12362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… …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5400000">
                <a:off x="4485067" y="3420335"/>
                <a:ext cx="12362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… …</a:t>
                </a: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4388694" y="1619806"/>
              <a:ext cx="412710" cy="415654"/>
            </a:xfrm>
            <a:custGeom>
              <a:avLst/>
              <a:gdLst>
                <a:gd name="connsiteX0" fmla="*/ 449962 w 464476"/>
                <a:gd name="connsiteY0" fmla="*/ 0 h 2148114"/>
                <a:gd name="connsiteX1" fmla="*/ 19 w 464476"/>
                <a:gd name="connsiteY1" fmla="*/ 914400 h 2148114"/>
                <a:gd name="connsiteX2" fmla="*/ 464476 w 464476"/>
                <a:gd name="connsiteY2" fmla="*/ 2148114 h 214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476" h="2148114">
                  <a:moveTo>
                    <a:pt x="449962" y="0"/>
                  </a:moveTo>
                  <a:cubicBezTo>
                    <a:pt x="223781" y="278190"/>
                    <a:pt x="-2400" y="556381"/>
                    <a:pt x="19" y="914400"/>
                  </a:cubicBezTo>
                  <a:cubicBezTo>
                    <a:pt x="2438" y="1272419"/>
                    <a:pt x="233457" y="1710266"/>
                    <a:pt x="464476" y="2148114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17621" y="6296361"/>
            <a:ext cx="8526379" cy="5539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171450" indent="-171450" algn="just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O. </a:t>
            </a:r>
            <a:r>
              <a:rPr lang="en-US" sz="1000" dirty="0" err="1">
                <a:solidFill>
                  <a:schemeClr val="bg1"/>
                </a:solidFill>
              </a:rPr>
              <a:t>Magger</a:t>
            </a:r>
            <a:r>
              <a:rPr lang="en-US" sz="1000" dirty="0">
                <a:solidFill>
                  <a:schemeClr val="bg1"/>
                </a:solidFill>
              </a:rPr>
              <a:t>, Y. Y. Waldman, E. </a:t>
            </a:r>
            <a:r>
              <a:rPr lang="en-US" sz="1000" dirty="0" err="1">
                <a:solidFill>
                  <a:schemeClr val="bg1"/>
                </a:solidFill>
              </a:rPr>
              <a:t>Ruppin</a:t>
            </a:r>
            <a:r>
              <a:rPr lang="en-US" sz="1000" dirty="0">
                <a:solidFill>
                  <a:schemeClr val="bg1"/>
                </a:solidFill>
              </a:rPr>
              <a:t>, and R. </a:t>
            </a:r>
            <a:r>
              <a:rPr lang="en-US" sz="1000" dirty="0" err="1">
                <a:solidFill>
                  <a:schemeClr val="bg1"/>
                </a:solidFill>
              </a:rPr>
              <a:t>Sharan</a:t>
            </a:r>
            <a:r>
              <a:rPr lang="en-US" sz="1000" dirty="0">
                <a:solidFill>
                  <a:schemeClr val="bg1"/>
                </a:solidFill>
              </a:rPr>
              <a:t>. Enhancing the prioritization of disease-causing genes through tissue specific protein interaction networks. </a:t>
            </a:r>
            <a:r>
              <a:rPr lang="en-US" sz="1000" i="1" dirty="0" err="1">
                <a:solidFill>
                  <a:schemeClr val="bg1"/>
                </a:solidFill>
              </a:rPr>
              <a:t>PLoS</a:t>
            </a:r>
            <a:r>
              <a:rPr lang="en-US" sz="1000" i="1" dirty="0">
                <a:solidFill>
                  <a:schemeClr val="bg1"/>
                </a:solidFill>
              </a:rPr>
              <a:t> Computational Biology</a:t>
            </a:r>
            <a:r>
              <a:rPr lang="en-US" sz="1000" dirty="0">
                <a:solidFill>
                  <a:schemeClr val="bg1"/>
                </a:solidFill>
              </a:rPr>
              <a:t>, 8(9), 2012. </a:t>
            </a:r>
          </a:p>
          <a:p>
            <a:pPr marL="171450" indent="-171450" algn="just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Gross AM, </a:t>
            </a:r>
            <a:r>
              <a:rPr lang="en-US" sz="1000" dirty="0" err="1">
                <a:solidFill>
                  <a:schemeClr val="bg1"/>
                </a:solidFill>
              </a:rPr>
              <a:t>Ideker</a:t>
            </a:r>
            <a:r>
              <a:rPr lang="en-US" sz="1000" dirty="0">
                <a:solidFill>
                  <a:schemeClr val="bg1"/>
                </a:solidFill>
              </a:rPr>
              <a:t> T. Molecular networks in context. Nature biotechnology. 33(7),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61038" y="1708193"/>
            <a:ext cx="23736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FF"/>
                </a:solidFill>
              </a:rPr>
              <a:t>Blue</a:t>
            </a:r>
            <a:r>
              <a:rPr lang="en-US" sz="1600" dirty="0"/>
              <a:t>: Tissue-specific PPI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6600"/>
                </a:solidFill>
              </a:rPr>
              <a:t>Green</a:t>
            </a:r>
            <a:r>
              <a:rPr lang="en-US" sz="1600" dirty="0"/>
              <a:t>: Disease similarity network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0" y="0"/>
            <a:ext cx="429679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NoN</a:t>
            </a:r>
            <a:r>
              <a:rPr lang="en-US" sz="1600" b="1" dirty="0">
                <a:solidFill>
                  <a:schemeClr val="bg1"/>
                </a:solidFill>
              </a:rPr>
              <a:t> (Network of Networks) Application #2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6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56"/>
    </mc:Choice>
    <mc:Fallback xmlns="">
      <p:transition spd="slow" advTm="4045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9.6|1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35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1.7|3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.7|16.2|12.4|10.6|1.6|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0.9|2.6|3.5|2.7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5|31.9|2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0.9|26.8|1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0.8|2|2.3|2|2.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94196</TotalTime>
  <Words>6447</Words>
  <Application>Microsoft Macintosh PowerPoint</Application>
  <PresentationFormat>On-screen Show (4:3)</PresentationFormat>
  <Paragraphs>1288</Paragraphs>
  <Slides>59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59</vt:i4>
      </vt:variant>
    </vt:vector>
  </HeadingPairs>
  <TitlesOfParts>
    <vt:vector size="75" baseType="lpstr">
      <vt:lpstr>等线</vt:lpstr>
      <vt:lpstr>Kozuka Gothic Pro M</vt:lpstr>
      <vt:lpstr>宋体</vt:lpstr>
      <vt:lpstr>宋体</vt:lpstr>
      <vt:lpstr>Arial</vt:lpstr>
      <vt:lpstr>Calibri</vt:lpstr>
      <vt:lpstr>Calibri Light</vt:lpstr>
      <vt:lpstr>Cambria Math</vt:lpstr>
      <vt:lpstr>Century Gothic</vt:lpstr>
      <vt:lpstr>Georgia</vt:lpstr>
      <vt:lpstr>Times New Roman</vt:lpstr>
      <vt:lpstr>Wingdings</vt:lpstr>
      <vt:lpstr>Default Design</vt:lpstr>
      <vt:lpstr>2_Default Design</vt:lpstr>
      <vt:lpstr>Office Theme</vt:lpstr>
      <vt:lpstr>1_Default Design</vt:lpstr>
      <vt:lpstr>PowerPoint Presentation</vt:lpstr>
      <vt:lpstr>PowerPoint Presentation</vt:lpstr>
      <vt:lpstr>Research Theme: Understand and Utilize Networks</vt:lpstr>
      <vt:lpstr>Networks-as-Context: Network of X</vt:lpstr>
      <vt:lpstr>Network of X in This Talk</vt:lpstr>
      <vt:lpstr>Network of X in This Talk</vt:lpstr>
      <vt:lpstr>Roadmap </vt:lpstr>
      <vt:lpstr>NoN: Scholarly Data Mining</vt:lpstr>
      <vt:lpstr>Bioinformatics</vt:lpstr>
      <vt:lpstr>Critical Infrastructure Networks</vt:lpstr>
      <vt:lpstr>Network Science of Teams</vt:lpstr>
      <vt:lpstr>Network of Networks vs. Other Complex Networks</vt:lpstr>
      <vt:lpstr>Network of Networks vs. High-order Structure</vt:lpstr>
      <vt:lpstr>Network of Networks: Where Are We?</vt:lpstr>
      <vt:lpstr>Roadmap </vt:lpstr>
      <vt:lpstr>Modeling NoN</vt:lpstr>
      <vt:lpstr>Introducing the NoN Model</vt:lpstr>
      <vt:lpstr>NoN Models: Examples</vt:lpstr>
      <vt:lpstr>NoN Generalizations</vt:lpstr>
      <vt:lpstr>Towards Multi-Network Model Unification</vt:lpstr>
      <vt:lpstr>Roadmap </vt:lpstr>
      <vt:lpstr>NoN Model Construction</vt:lpstr>
      <vt:lpstr>NoN Construction via Soft Network Alignment</vt:lpstr>
      <vt:lpstr>Formulation #1: Topological Consistency</vt:lpstr>
      <vt:lpstr>Formulation #2: Node Attribute Consistency</vt:lpstr>
      <vt:lpstr>Formulation #3: Edge Attribute Consistency</vt:lpstr>
      <vt:lpstr>Putting Everything Together</vt:lpstr>
      <vt:lpstr>Formulation: Matrix Form  </vt:lpstr>
      <vt:lpstr>Alignment Algorithm</vt:lpstr>
      <vt:lpstr>Speed-up Alignment</vt:lpstr>
      <vt:lpstr>More on NoN Model Construction</vt:lpstr>
      <vt:lpstr>Roadmap </vt:lpstr>
      <vt:lpstr>NoN Mining: Ranking </vt:lpstr>
      <vt:lpstr>Ranking on Single Network: Intuition</vt:lpstr>
      <vt:lpstr>Ranking on Single Network: Formulation</vt:lpstr>
      <vt:lpstr>Ranking on Single Network: Optimization</vt:lpstr>
      <vt:lpstr>NoN Ranking: Formulation</vt:lpstr>
      <vt:lpstr>NoN Ranking: Equivalence</vt:lpstr>
      <vt:lpstr>NoN Ranking: Algorithms</vt:lpstr>
      <vt:lpstr>NoN Ranking: Results</vt:lpstr>
      <vt:lpstr>NoN Mining: Clustering</vt:lpstr>
      <vt:lpstr>Roadmap </vt:lpstr>
      <vt:lpstr>NoT: A Network of Time Series</vt:lpstr>
      <vt:lpstr>iBall: A Network of Regression Models </vt:lpstr>
      <vt:lpstr>OPERAs: Optimal Connectivity Control  (on Multi-Layered Networks)</vt:lpstr>
      <vt:lpstr>Fascinate: Cross-Layer Dependence Inference</vt:lpstr>
      <vt:lpstr>Summary: Network of X</vt:lpstr>
      <vt:lpstr>Conclusion: Network of X</vt:lpstr>
      <vt:lpstr>Roadmap </vt:lpstr>
      <vt:lpstr>Task-Specific Network Construction</vt:lpstr>
      <vt:lpstr>Task-Specific Network Construction  (A Pilot Study)</vt:lpstr>
      <vt:lpstr>Interventionary Network Mining</vt:lpstr>
      <vt:lpstr>Towards Network Mining Unification</vt:lpstr>
      <vt:lpstr>Roadmap </vt:lpstr>
      <vt:lpstr>Proactive Team Optimization</vt:lpstr>
      <vt:lpstr>Closed-loop Robustness Control (Critical Infrastructure Networks)</vt:lpstr>
      <vt:lpstr>Roadmap </vt:lpstr>
      <vt:lpstr>Networks for AI &amp; Big Data</vt:lpstr>
      <vt:lpstr>PowerPoint Presentation</vt:lpstr>
    </vt:vector>
  </TitlesOfParts>
  <Company>Arizona State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Desktop Systems Technology</dc:creator>
  <cp:lastModifiedBy>Tong, Hanghang</cp:lastModifiedBy>
  <cp:revision>4319</cp:revision>
  <cp:lastPrinted>2018-07-24T19:10:29Z</cp:lastPrinted>
  <dcterms:created xsi:type="dcterms:W3CDTF">2005-12-06T00:19:44Z</dcterms:created>
  <dcterms:modified xsi:type="dcterms:W3CDTF">2020-10-30T15:59:09Z</dcterms:modified>
</cp:coreProperties>
</file>