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46" r:id="rId3"/>
  </p:sldMasterIdLst>
  <p:notesMasterIdLst>
    <p:notesMasterId r:id="rId72"/>
  </p:notesMasterIdLst>
  <p:handoutMasterIdLst>
    <p:handoutMasterId r:id="rId73"/>
  </p:handoutMasterIdLst>
  <p:sldIdLst>
    <p:sldId id="256" r:id="rId4"/>
    <p:sldId id="282" r:id="rId5"/>
    <p:sldId id="677" r:id="rId6"/>
    <p:sldId id="786" r:id="rId7"/>
    <p:sldId id="827" r:id="rId8"/>
    <p:sldId id="790" r:id="rId9"/>
    <p:sldId id="788" r:id="rId10"/>
    <p:sldId id="789" r:id="rId11"/>
    <p:sldId id="706" r:id="rId12"/>
    <p:sldId id="708" r:id="rId13"/>
    <p:sldId id="709" r:id="rId14"/>
    <p:sldId id="710" r:id="rId15"/>
    <p:sldId id="707" r:id="rId16"/>
    <p:sldId id="769" r:id="rId17"/>
    <p:sldId id="711" r:id="rId18"/>
    <p:sldId id="636" r:id="rId19"/>
    <p:sldId id="712" r:id="rId20"/>
    <p:sldId id="830" r:id="rId21"/>
    <p:sldId id="718" r:id="rId22"/>
    <p:sldId id="719" r:id="rId23"/>
    <p:sldId id="720" r:id="rId24"/>
    <p:sldId id="781" r:id="rId25"/>
    <p:sldId id="872" r:id="rId26"/>
    <p:sldId id="873" r:id="rId27"/>
    <p:sldId id="723" r:id="rId28"/>
    <p:sldId id="724" r:id="rId29"/>
    <p:sldId id="725" r:id="rId30"/>
    <p:sldId id="727" r:id="rId31"/>
    <p:sldId id="728" r:id="rId32"/>
    <p:sldId id="892" r:id="rId33"/>
    <p:sldId id="729" r:id="rId34"/>
    <p:sldId id="730" r:id="rId35"/>
    <p:sldId id="731" r:id="rId36"/>
    <p:sldId id="732" r:id="rId37"/>
    <p:sldId id="733" r:id="rId38"/>
    <p:sldId id="734" r:id="rId39"/>
    <p:sldId id="735" r:id="rId40"/>
    <p:sldId id="736" r:id="rId41"/>
    <p:sldId id="737" r:id="rId42"/>
    <p:sldId id="738" r:id="rId43"/>
    <p:sldId id="739" r:id="rId44"/>
    <p:sldId id="740" r:id="rId45"/>
    <p:sldId id="741" r:id="rId46"/>
    <p:sldId id="742" r:id="rId47"/>
    <p:sldId id="744" r:id="rId48"/>
    <p:sldId id="745" r:id="rId49"/>
    <p:sldId id="826" r:id="rId50"/>
    <p:sldId id="746" r:id="rId51"/>
    <p:sldId id="926" r:id="rId52"/>
    <p:sldId id="810" r:id="rId53"/>
    <p:sldId id="811" r:id="rId54"/>
    <p:sldId id="823" r:id="rId55"/>
    <p:sldId id="893" r:id="rId56"/>
    <p:sldId id="894" r:id="rId57"/>
    <p:sldId id="895" r:id="rId58"/>
    <p:sldId id="897" r:id="rId59"/>
    <p:sldId id="911" r:id="rId60"/>
    <p:sldId id="912" r:id="rId61"/>
    <p:sldId id="919" r:id="rId62"/>
    <p:sldId id="913" r:id="rId63"/>
    <p:sldId id="903" r:id="rId64"/>
    <p:sldId id="904" r:id="rId65"/>
    <p:sldId id="905" r:id="rId66"/>
    <p:sldId id="906" r:id="rId67"/>
    <p:sldId id="907" r:id="rId68"/>
    <p:sldId id="908" r:id="rId69"/>
    <p:sldId id="909" r:id="rId70"/>
    <p:sldId id="910" r:id="rId7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635"/>
    <a:srgbClr val="0000FF"/>
    <a:srgbClr val="660066"/>
    <a:srgbClr val="FF0000"/>
    <a:srgbClr val="777777"/>
    <a:srgbClr val="0000CC"/>
    <a:srgbClr val="33CC33"/>
    <a:srgbClr val="00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79839" autoAdjust="0"/>
  </p:normalViewPr>
  <p:slideViewPr>
    <p:cSldViewPr>
      <p:cViewPr>
        <p:scale>
          <a:sx n="80" d="100"/>
          <a:sy n="80" d="100"/>
        </p:scale>
        <p:origin x="229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99" y="0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0A5E7F-91BC-47FE-9CD0-BA37A08E1AF0}" type="datetimeFigureOut">
              <a:rPr lang="zh-CN" altLang="en-US"/>
              <a:pPr>
                <a:defRPr/>
              </a:pPr>
              <a:t>2020/10/30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318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99" y="8893318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994F18-7F9F-4F44-B6ED-A29389564B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967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4:15.48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175 0,'-19'19,"-1"-19,1 0,19 20,-20-20,1 0,-1 20,20 0,-19-20,-20 19,39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4:04.85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0 100,'20'0,"-20"20,0 20,0-20,0 20,0-20,0 20,0-40,0 20,0-1,0 1</inkml:trace>
  <inkml:trace contextRef="#ctx0" brushRef="#br0" timeOffset="2358">40 60,'0'0,"20"0,0 0,-20 0,20 0,0 0,-20 0,0 20,0 0,-40 0,40 0,-20 20,20-40,0 20</inkml:trace>
  <inkml:trace contextRef="#ctx0" brushRef="#br0" timeOffset="4576">239 180,'40'0,"-40"20,0 20,0-20,0 0,20 0,-20-20,0 19,0 1</inkml:trace>
  <inkml:trace contextRef="#ctx0" brushRef="#br0" timeOffset="6997">200 0,'0'0,"0"20,0 0,0 0,19 0,1 0,-20 0,20 0,-20 0,-20 0,0 0,20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2:45.72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1808 179,'0'0,"0"20,0-1,0-19,0 20,0 0,0-20,0 20,0 0,0 0,20-20,-20 19,0 1,0-40,0 1,0-1,0 20,-20-20,0 0,0 20,20-20,0 0,0 1,-20 19,1 0,19-20,-20 0,0 0,0 20,20 0,-20 0,0-20,20 20,-20 0,1 20,-1 0,20-20,-20 20,20 0,-20-20,0 19,0-38,20-1,0 0,-20 20,20-20,0 0,0 20,0-20,0 0,0 1,0 19,-20 0,20 19,0 1,-19-20,19 40,-20-20,20-20,0 20,0 0,0-20,0 0,20 0,-1 19,-19 1,0 20,0-20,0 0,0-40,0 0,0 0,0 20,0-20,0 0</inkml:trace>
  <inkml:trace contextRef="#ctx0" brushRef="#br0" timeOffset="5576">537 397,'-20'0,"0"20,20 0,0-20,-20 20,20-1,-20 1,0 0,20 0,0-20,40 0,-40 0,20 0,0 0,0 0,-20 0,39 0,-19-20,-20 0,0 20,40-20,-40 1,0-1,40 20,-40-20,0 20,20 0,-1-20,1 20,20 0,-60 0,0 0,0 0,20 20,-19 0,-1 0,0-1,20-19,-20 0,0 0,0-19,0-1,1 0,19 20,-40-40,40 0,0 40,0 0,0 40,-20-20,0 0,0 0,20 0,0-20,0 19,20-19,-20-19,0-21,20 40,-20-20,0 20,0-40,0 40,20 0,0 0,-20 0,20 0,-1 0,-19 0,0 40,0-20,0 20,0-21,0-19,0 20,20 0,-20-20,0 20,0 0,0 0,0-40,0-20,0 20,0 0,0 1,0 19,0-40</inkml:trace>
  <inkml:trace contextRef="#ctx0" brushRef="#br0" timeOffset="13696">636 496,'20'0,"0"0,-20 0,20 0,-1-20,-19 1,0 19,0-20,0 0,0 0,0 20,0-20,-19 0,19 20,-40 0,40 0,20 0,0 0,-20 0,19-20,41 20,-40-19,0 19,-20-20,20 20,0-20,-1 20,-19-20,20 20,-20 0,0 20,0 0,0-20,0 20,0-1,-20-19,1 20,19 0,-20 0,0-20,20 20,0 0,0-40,0 0,0 0,20 0,0 20,-20-20,0 1,0 19,19-40,1 40,-20 0,20 0,0 0,0-20,-20 20,0 40,-20-20,0 19,0-39,0 0,20 20,-19 0,19-20,-20 0,0 0</inkml:trace>
  <inkml:trace contextRef="#ctx0" brushRef="#br0" timeOffset="18788">1232 99,'0'20,"-20"20,20-20,-20 0,20 19,0-19,-20-40,20 0,-19 1,19 19,0-20,0 0,0 20,0-20,0 0,0 0,0 20,0 0,19 0,1 0,-20 0,20 0,0 0,-20 0,20 0,0 0,0 0,-20 0,19 0,1 0,-20 0,20 0,0 0,-20 0,-40 20,40 0,0-20,0 20,0 0,-20 0,20-20,0 19,-19-19</inkml:trace>
  <inkml:trace contextRef="#ctx0" brushRef="#br0" timeOffset="21864">1133 179,'0'0,"0"20,-20-1,20-19,-20 20,20 0,-20-20,0 20,20 0,0 0,-20-20,0 19,20 1,0-40,0-19,0 19,0 0,0 0,0 20,0-20,-19 1,19 19</inkml:trace>
  <inkml:trace contextRef="#ctx0" brushRef="#br0" timeOffset="24597">1590 0,'19'0,"1"0,-20 40,0-20,0 19,0 1,0-20,0 0,0 0,0-1,0 1,0 0,-20 0</inkml:trace>
  <inkml:trace contextRef="#ctx0" brushRef="#br0" timeOffset="92907">1709 79,'0'0,"20"0,-1 0,-19 0,20 0,0 0,-20 0,20 0,0 20,0 0,-20-20,0 20,20 0,-20-20,0 0,0 0,0 20,0 0,0-20,0 19,0 1,0-20,-20 20,20 0,-20 0,0-20,0 0,20-40,-20 20,20 20</inkml:trace>
  <inkml:trace contextRef="#ctx0" brushRef="#br0" timeOffset="124948">100 318,'-20'0,"0"0,20 19,-20 1,20-20,-20 20,20 0,-20-20,20 0,0-20,20 20,-20-40,20 40,20-39,0 19,-40 0,19 0</inkml:trace>
  <inkml:trace contextRef="#ctx0" brushRef="#br0" timeOffset="127307">239 536,'20'0,"-20"0,19 0,1 0,0-40,-20 20,20 1,0 19,-20 0,20 0,0-20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54.53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196 0,'0'20,"-20"19,20-39,-20 39,20 1,-19-20,-1-1,0-19,20-19,0-1,-18 20,-2-20,20 0,-20 20,1 0,-1 0,20 0,0 0,20 0,-1 0,-19 0,20 0,0 0,-20 0,18 0,2 0,0 0,-20 0,39 0,-19 0,-20 0,18 0,2 0,-20-19,20-1,-20 1,0 19,0-20,0 0,-20 20,0 0,2 0,18 0,0 20,18-20,22 0,-40 20,39-20,-19 0,-20 0,0 0,0 19,0 1,0-20,0 19,0 1,0-20,0 40,0-1,0-39,0 20,0-60,0 1,0 39,19-20,-19 0,0 20,0 60,19-41,1 21,-20 19,0-40,19 1,1 59,-20-79,0 20,0-1,0 20</inkml:trace>
  <inkml:trace contextRef="#ctx0" brushRef="#br0" timeOffset="4982">332 98,'0'20,"0"0,0 19,0-19,0 0,0-1,0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4:24.55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258 0,'0'20,"-40"-40,40 20,0 40,0-40,20 0,0 0,-20 20,19-20,1 0,0 0,-20 0,0 19,0 1,0-20,0 20,-20 0</inkml:trace>
  <inkml:trace contextRef="#ctx0" brushRef="#br0" timeOffset="4233">99 20,'-20'0,"0"20,20 19,0-39,20 0,0 0,-20 20,20-20,-1 0,-19 0,20 0,0 0,0 0,-20 0,20 0</inkml:trace>
  <inkml:trace contextRef="#ctx0" brushRef="#br0" timeOffset="9217">0 79,'0'0,"19"0,1 0,-20 0,20 0,0 0,-20 0,20 0,0 0,-1 20,-19-20</inkml:trace>
  <inkml:trace contextRef="#ctx0" brushRef="#br0" timeOffset="14778">59 139,'20'-40,"0"40,0 0,-1 0</inkml:trace>
  <inkml:trace contextRef="#ctx0" brushRef="#br0" timeOffset="17996">158 179</inkml:trace>
  <inkml:trace contextRef="#ctx0" brushRef="#br0" timeOffset="19715">99 159,'20'0</inkml:trace>
  <inkml:trace contextRef="#ctx0" brushRef="#br0" timeOffset="21777">138 0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15.27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35 215,'40'0,"-21"-21,21 1,-21 20,1-21,-20 21,20 0,0 0,-1 0,21 0,-1 21,-39-1,20-20,-1 0,-19 0,20 0,-40 0,1 0,-1 21,20-21,-39 0,19 0,20 0,-20 20,1-20,-1 0,20 21,-20 0,0-1,20 1,20-21,0 0,-20 20,0 1,0-21,20 0,-1 0,-19 0,20 0,0 0,-1 0,1 0,0 0,-1 0,21-21,-21 21,-19 0,20 0,0 0,-1 0,21 0,-40-20,0 20,19 0,1 0,-20-21,0 1,-20 20,-19 0,19-21,-19 21,39 0,-39 0,39-41,0 0,0 41,0-41,0 0,0 41,0 0,-20 20,0 21,1 0,-1-20,20-1,0 1,-20 20,20-41,0 0,20-20,0-42,-20 62,0-21,0 1,0 20,19 0,-19 20,0 1,20 20,-20 0,0-20,0-1,0-40,20-21,-1 41,-19-21,0 0,20 1,-20 20,0-21,0 21,20-20,-20 20,-20 41,20-21,-20 22,1-1,-1-21,0 1,20-42,-19-20,19 41,0-41,0-41,0 61,19-20,-19-20,0 40,0 42,0 20,-19-41,19 20,0 21,-20-20,20-1,-20 21,20-61,0-1,0 1,40 20,-40-21,-20 21,20 41,-20-41,1 21,19 20,-40-41,40 21,-19 40,-1-61,0 21,-19-1,39-40,0-1,0 1,0 20,0-41,0 20,0 21,0-21,0 1,0-1,0 21,39-82,-19 62,-20-1,0 1,0 20,0 20,0 1,-40-1,40 21,-19 0,19-20,0-42,0 1,0-1,0 21,0-41,0 41,19-41,1 41,-20-20,40 20,-40 0,0 20,0 1,0-1,-20 21,20-20,0 20,0-62,0 21,20-20,-20-1,0 1,0-1,0 1,19-1,-38 21,19 21,-20-1,0-20,0 21,20-42,0 1,0-1,-19 21,-1 0,0 21,20-1,-19-20,19-20,-20-21,20 20,-20-20,20 41,0 20,0 1,0 0,0-1,0 1,0-1,0 21,0-41,-19 21,-1-21,20 0,0 20,20-20,-20 0,0 21,19-21,-19 0,0 20,20-20,0 0,-20 21,19-21,-38-21,-1 1,20-1,0 21,0-20,20 20,-1-21,-19 21,20 0,0 0,-20 21,19-1,1-20,0 0,-20 0,20 0,-1 0,-19 0,20 0,0 0,-1 0,21 0,-21 0,1-20,19 20,-19 0,0-21,19 21,-19 0,19-20,-19 20,-1 0,-19 0,0 20,0 1,0-21,0 20,0 1,0-1,0 1,0 0,0-21,0 20,0 1,0-62,0 20,0 21,20-41,-20 20,0 21,0-41,-20 41,1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31.29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0 415,'19'0,"1"0,0-19,-20 19,20 0,0 0,-20-20,40 20,-1 0,-19 0,0 0,0-20,19 20,1 0,-20-20,20 20,-21-39,1 39,20 0,-20-40,0 40,-40 0,0 0,0 20,20 0,-20-20,20 0,-20 0,1 0,-1 0,20 0,-20 19,20-38,40 19,-40 0,19-40,1 40,0 0,-20 0,20 0,20-20,-40 20,20 0,-40 0,0 0,0 0,20 0,-20 0,0 0,20 0,-20 0,20 0,-19 20,-1-20,0 0,20 20,0 0,-20-20,20 0,20 0,0-20,-20 20,20 0,-1 0,-19 0,20 0,0 0,0 0,-20-20,0 0,20 20,0 0,-20-19,20 19,-1 0,-19 0,20 0,0 0,0-20,0 20,19 0,-39-20,40 0,-60 20,0 0,1 0,19 0,-20 0,0 0,20 0,-20 20,0-20,0 0,20 0,0 0,-19 0,38 0,21 0,-20-20,0 1,19-1,-19 20,-40 0,1 0,-1 0,20 0,0 0,-20 0,0 0,0 20,20-20,-20 0,1 0,-1 0,20 0,20 0,-1-20,-19 20,20 0,0-20,-20 20,20-20,0 20,-20-19,-20 19,0 0,20 0,-20 0,20 0,-20 0,1 0,19 0,19 0,1-20,0 20,20 0,-20 0,-20-20,0 0,39 20,-39 0,0 40,0-40,20 20,-20-1,0 1,0-20,0 20,0 0,0-20,-40 19,21 1,-1 0,20 0,-20-20,0 0,20 19,-20-19,0 0,20 20,-19 0,-1-20,20 20,-20-1,20-19,-20 20,0 0,0 0,20-20,-20 20,20-1,-19-19,-1 20,0 0,20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46.69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99 39,'-19'0,"-1"0,0 20,20 0,-20-20,20 20,-19 0,19-20,0 19,0 1,0 0,0-20,0 20,19-20,1 0,-20 0,20 0,0 0,-20 0,39 0,1 0,-21-20,1 20,20-20,-21 20,-19-20,20 20,0-19,-20 19,20 0,-1 0,1-20,-20 20,20-20,0 20,-1 0,21 0,-20 0,-1 0,1 0,0 0,-1 0,21 0,-40 0,-20 0,0 0,1 0,19 0,-20 0,0 0,20 20,-19 0,-1-20,40 0,-1 0,-19 0,40-20,-1 0,-39 20,20-20,0 20,-1 0,-19 0,20 0,0-20,-20 1,20 19,-1 0,1 0,-20 0,20 0,0-20,-40 20,20 20,-20-1,20-19,-39 60,19-21,0-19,0 20,-19 19,39-39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99" y="0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58B9E6-0B37-40F6-AA21-30E3209B1BEC}" type="datetimeFigureOut">
              <a:rPr lang="zh-CN" altLang="en-US"/>
              <a:pPr>
                <a:defRPr/>
              </a:pPr>
              <a:t>2020/10/30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08" tIns="47004" rIns="94008" bIns="470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4008" tIns="47004" rIns="94008" bIns="4700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318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99" y="8893318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F62D23-8896-4EEE-A236-2EE6A1E2D2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1109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ble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ews.yahoo.com/nearly-300-000-status-updates-posted-facebook-every-041508056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uk/interactive/2011/dec/07/london-riots-twitte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345" indent="-288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916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282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649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306931-E107-420A-ADB6-F4D163256E8D}" type="slidenum">
              <a:rPr lang="zh-CN" altLang="en-US" smtClean="0">
                <a:latin typeface="Calibri" pitchFamily="34" charset="0"/>
              </a:rPr>
              <a:pPr eaLnBrk="1" hangingPunct="1"/>
              <a:t>1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  <a:r>
              <a:rPr lang="en-US" dirty="0" err="1"/>
              <a:t>e_t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):</a:t>
            </a:r>
            <a:r>
              <a:rPr lang="en-US" baseline="0" dirty="0"/>
              <a:t> probability of node I does not receive any infection from neighborhood at time 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5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12FFEDE-A218-4BA3-9942-CD05D718182B}" type="slidenum">
              <a:rPr lang="zh-CN" altLang="en-US" sz="1200">
                <a:latin typeface="Calibri" pitchFamily="34" charset="0"/>
              </a:rPr>
              <a:pPr algn="r" eaLnBrk="1" hangingPunct="1"/>
              <a:t>26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22B23CB-41EA-4A46-A1C4-6D53111080F4}" type="slidenum">
              <a:rPr lang="zh-CN" altLang="en-US" sz="1200">
                <a:latin typeface="Calibri" pitchFamily="34" charset="0"/>
              </a:rPr>
              <a:pPr algn="r" eaLnBrk="1" hangingPunct="1"/>
              <a:t>27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33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="1" dirty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E1093C-195E-4603-8A4A-E3E8D6757438}" type="slidenum">
              <a:rPr lang="zh-CN" altLang="en-US" sz="1200">
                <a:latin typeface="Calibri" pitchFamily="34" charset="0"/>
              </a:rPr>
              <a:pPr algn="r" eaLnBrk="1" hangingPunct="1"/>
              <a:t>34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C78C7E-88CC-4F3F-8224-D92BB00EA189}" type="slidenum">
              <a:rPr lang="zh-CN" altLang="en-US" sz="1200">
                <a:latin typeface="Calibri" pitchFamily="34" charset="0"/>
              </a:rPr>
              <a:pPr algn="r" eaLnBrk="1" hangingPunct="1"/>
              <a:t>35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B471DD4-642A-4315-8075-204CA4AADAC4}" type="slidenum">
              <a:rPr lang="zh-CN" altLang="en-US" sz="1200">
                <a:latin typeface="Calibri" pitchFamily="34" charset="0"/>
              </a:rPr>
              <a:pPr algn="r" eaLnBrk="1" hangingPunct="1"/>
              <a:t>36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5111373-21C9-406A-95B6-831FFD7C4F72}" type="slidenum">
              <a:rPr lang="zh-CN" altLang="en-US" sz="1200">
                <a:latin typeface="Calibri" pitchFamily="34" charset="0"/>
              </a:rPr>
              <a:pPr algn="r" eaLnBrk="1" hangingPunct="1"/>
              <a:t>37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951835-F735-4EFC-A77A-45A3688BB076}" type="slidenum">
              <a:rPr lang="zh-CN" altLang="en-US" sz="1200">
                <a:latin typeface="Calibri" pitchFamily="34" charset="0"/>
              </a:rPr>
              <a:pPr algn="r" eaLnBrk="1" hangingPunct="1"/>
              <a:t>38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345" indent="-288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916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282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649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BDD6A-B25C-477A-A9C9-FACF9397825D}" type="slidenum">
              <a:rPr lang="zh-CN" altLang="en-US" smtClean="0">
                <a:latin typeface="Calibri" pitchFamily="34" charset="0"/>
              </a:rPr>
              <a:pPr eaLnBrk="1" hangingPunct="1"/>
              <a:t>2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28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28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44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xfrm>
            <a:off x="944147" y="4447461"/>
            <a:ext cx="5188783" cy="4213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xfrm>
            <a:off x="944147" y="4447461"/>
            <a:ext cx="5188783" cy="4213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0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5098C16-00BE-4F2D-A6C5-8FCC2DD39E90}" type="slidenum">
              <a:rPr lang="zh-CN" altLang="en-US" sz="1200">
                <a:latin typeface="Calibri" pitchFamily="34" charset="0"/>
              </a:rPr>
              <a:pPr algn="r" eaLnBrk="1" hangingPunct="1"/>
              <a:t>3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0088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xfrm>
            <a:off x="707708" y="4447460"/>
            <a:ext cx="5661660" cy="421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z="10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68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345" indent="-288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916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282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649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585B7E-7CD7-48F3-A11C-3C965863D394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63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345" indent="-288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916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282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649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8D985E-CBDE-4734-BCCB-14AA8275A716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64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7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3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77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7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5098C16-00BE-4F2D-A6C5-8FCC2DD39E90}" type="slidenum">
              <a:rPr lang="zh-CN" alt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altLang="zh-CN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much data is created every one minute? </a:t>
            </a:r>
          </a:p>
          <a:p>
            <a:r>
              <a:rPr lang="en-US" sz="1100" dirty="0">
                <a:solidFill>
                  <a:schemeClr val="bg1"/>
                </a:solidFill>
              </a:rPr>
              <a:t>June 22, 2012,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www.marshable.com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dirty="0"/>
          </a:p>
          <a:p>
            <a:pPr defTabSz="924733">
              <a:defRPr/>
            </a:pPr>
            <a:r>
              <a:rPr lang="en-US" dirty="0">
                <a:hlinkClick r:id="rId4"/>
              </a:rPr>
              <a:t>Nearly 300,000 </a:t>
            </a:r>
            <a:r>
              <a:rPr lang="en-US" b="1" dirty="0">
                <a:hlinkClick r:id="rId4"/>
              </a:rPr>
              <a:t>status</a:t>
            </a:r>
            <a:r>
              <a:rPr lang="en-US" dirty="0">
                <a:hlinkClick r:id="rId4"/>
              </a:rPr>
              <a:t> updates are posted to </a:t>
            </a:r>
            <a:r>
              <a:rPr lang="en-US" b="1" dirty="0">
                <a:hlinkClick r:id="rId4"/>
              </a:rPr>
              <a:t>Facebook every minute</a:t>
            </a:r>
            <a:endParaRPr lang="en-US" dirty="0"/>
          </a:p>
          <a:p>
            <a:r>
              <a:rPr lang="en-US" dirty="0"/>
              <a:t>Twitter users average over 100,000 tweets per minute</a:t>
            </a:r>
          </a:p>
          <a:p>
            <a:r>
              <a:rPr lang="en-US" dirty="0"/>
              <a:t>Average day</a:t>
            </a:r>
            <a:r>
              <a:rPr lang="en-US" baseline="0" dirty="0"/>
              <a:t> search on </a:t>
            </a:r>
            <a:r>
              <a:rPr lang="en-US" baseline="0" dirty="0" err="1"/>
              <a:t>google</a:t>
            </a:r>
            <a:r>
              <a:rPr lang="en-US" baseline="0" dirty="0"/>
              <a:t>: http://www.statisticbrain.com/google-searches/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174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>
                <a:hlinkClick r:id="rId3"/>
              </a:rPr>
              <a:t>http://www.guardian.co.uk/uk/interactive/2011/dec/07/london-riots-twitter</a:t>
            </a:r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E207-3BCF-4AB5-9437-5CC5C6B3EB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03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9F36-46C6-41AF-A2FC-DDC7D21720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82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CE2A-82AB-4D98-B2B0-E6F73856FF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94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450E-6A2C-4AB9-945C-1B37F308D3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05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91AD-7FD3-4761-BD21-D09A60F5DF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826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FF34-897B-49E2-A9E4-C6588A3B70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CC82-6A21-4C15-A9DF-59CA36891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3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E764-500D-446B-89B2-0F5240AF5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2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3A08-A785-46A2-8B8A-67226CA25D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B546-9A00-4C99-BDA3-2093C6C6FB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9F73-B461-4029-B528-8D39A616CF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A8FC-E70D-4D55-B10B-3193F1CDBB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8540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448D-6D22-43E1-9372-A3B0722AA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5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D28E-5EAA-4135-870F-38800087C2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1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3726-8D35-4108-9079-A6952338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35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76D6-6E7F-48AA-A413-C29A9DECBB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6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602B-053E-4829-A22D-5DCC99008A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FFDE-1C59-451E-842C-7B4D71DF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F3AE-4E81-4566-A7CA-EE49A777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8CFFD-7A01-408E-93B7-2B3704D6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3" y="1776413"/>
            <a:ext cx="40544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38" y="1776413"/>
            <a:ext cx="40544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F795-EDDA-4F93-807B-81F11CE2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1EC2-57CE-4529-A658-2A800F4D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0601-8993-47CD-ACD9-97D2B687A5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998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5AB8-44AF-4A77-90FC-99432B5F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7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E1FC-0C15-43E1-86BD-B7620FA01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3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9A55-9D23-42B4-AC15-BE30CB80B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5023-7DFA-45FE-BD35-31F5C38D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1E71-8ED4-40AA-AE12-AA200192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8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0"/>
            <a:ext cx="2176463" cy="4916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762000"/>
            <a:ext cx="6380162" cy="4916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D65D-EF59-451B-87A9-C8DB92B3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7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B98EF940-5816-4B8C-9551-2F1BCF7391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2744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FF00608F-6F3E-43DB-80ED-5B2508F802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0972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2800" dirty="0" smtClean="0">
                <a:solidFill>
                  <a:schemeClr val="bg1"/>
                </a:solidFill>
                <a:effectLst/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37E2F5A9-DA08-46C9-B97B-34E5A756F30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6B7D-1F46-4339-8E8E-99C5241F59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86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F468-1E19-4704-92EB-409C1BD82A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06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AB3E-D778-4FAB-ADD8-E3EE1CCAFE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352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5564-3968-4730-ADED-D7A7FCBCBE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76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68C0-67DE-40CA-AB4D-2A8332013C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98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EA69-82AA-441A-9D67-36C7460C71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4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79CF1F-0466-4E0B-B17F-2752C5143E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15995-487E-4762-8F3C-441457DBC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9" descr="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b="41270"/>
          <a:stretch>
            <a:fillRect/>
          </a:stretch>
        </p:blipFill>
        <p:spPr bwMode="auto">
          <a:xfrm>
            <a:off x="0" y="6470650"/>
            <a:ext cx="91408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50" descr="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23215"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762000"/>
            <a:ext cx="8685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663" y="1776413"/>
            <a:ext cx="82613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2400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03CA5B-C6C7-438E-BDC9-C69B2CF3822F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2055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FFFFFF"/>
                </a:solidFill>
              </a:rPr>
              <a:t>IBM Research</a:t>
            </a:r>
          </a:p>
        </p:txBody>
      </p:sp>
      <p:sp>
        <p:nvSpPr>
          <p:cNvPr id="7176" name="Rectangle 225"/>
          <p:cNvSpPr>
            <a:spLocks noChangeArrowheads="1"/>
          </p:cNvSpPr>
          <p:nvPr/>
        </p:nvSpPr>
        <p:spPr bwMode="black">
          <a:xfrm>
            <a:off x="5672138" y="6499225"/>
            <a:ext cx="3359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2012 IBM Corporation</a:t>
            </a:r>
          </a:p>
        </p:txBody>
      </p:sp>
      <p:pic>
        <p:nvPicPr>
          <p:cNvPr id="7177" name="Picture 226" descr="ibm_light_gray_logo_300dpi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461375" y="61913"/>
            <a:ext cx="622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225"/>
          <p:cNvSpPr>
            <a:spLocks noChangeArrowheads="1"/>
          </p:cNvSpPr>
          <p:nvPr userDrawn="1"/>
        </p:nvSpPr>
        <p:spPr bwMode="black">
          <a:xfrm>
            <a:off x="2965450" y="6499225"/>
            <a:ext cx="3359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Social Analytics &amp; Collaboration Technologies Group</a:t>
            </a:r>
          </a:p>
        </p:txBody>
      </p:sp>
    </p:spTree>
    <p:extLst>
      <p:ext uri="{BB962C8B-B14F-4D97-AF65-F5344CB8AC3E}">
        <p14:creationId xmlns:p14="http://schemas.microsoft.com/office/powerpoint/2010/main" val="25576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148590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9431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4003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8575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3147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ghang.ton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-cs.ccny.cuny.edu/~to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emf"/><Relationship Id="rId18" Type="http://schemas.openxmlformats.org/officeDocument/2006/relationships/customXml" Target="../ink/ink5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emf"/><Relationship Id="rId7" Type="http://schemas.openxmlformats.org/officeDocument/2006/relationships/image" Target="../media/image8.png"/><Relationship Id="rId12" Type="http://schemas.openxmlformats.org/officeDocument/2006/relationships/customXml" Target="../ink/ink2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7.emf"/><Relationship Id="rId24" Type="http://schemas.openxmlformats.org/officeDocument/2006/relationships/customXml" Target="../ink/ink8.xml"/><Relationship Id="rId5" Type="http://schemas.openxmlformats.org/officeDocument/2006/relationships/image" Target="../media/image6.png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customXml" Target="../ink/ink1.xml"/><Relationship Id="rId19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hyperlink" Target="http://www.clker.com/cliparts/3/a/0/7/1194984764384665883shield_matt_todd_01.svg.med.png" TargetMode="Externa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686800" cy="1470025"/>
          </a:xfrm>
        </p:spPr>
        <p:txBody>
          <a:bodyPr/>
          <a:lstStyle/>
          <a:p>
            <a:pPr eaLnBrk="1" hangingPunct="1"/>
            <a:r>
              <a:rPr lang="en-US" altLang="zh-CN" sz="4500" b="1" dirty="0"/>
              <a:t>Optimal Dissemination on Graphs: Theory and Algorithms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000" dirty="0" err="1">
                <a:solidFill>
                  <a:srgbClr val="C00000"/>
                </a:solidFill>
              </a:rPr>
              <a:t>Hanghang</a:t>
            </a:r>
            <a:r>
              <a:rPr lang="en-US" altLang="zh-CN" sz="4000" dirty="0">
                <a:solidFill>
                  <a:srgbClr val="C00000"/>
                </a:solidFill>
              </a:rPr>
              <a:t> Tong</a:t>
            </a:r>
          </a:p>
          <a:p>
            <a:pPr>
              <a:lnSpc>
                <a:spcPct val="70000"/>
              </a:lnSpc>
            </a:pPr>
            <a:endParaRPr lang="en-US" altLang="zh-CN" sz="2100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zh-CN" sz="2200" dirty="0">
                <a:solidFill>
                  <a:srgbClr val="0000FF"/>
                </a:solidFill>
              </a:rPr>
              <a:t>City College, CUNY</a:t>
            </a:r>
          </a:p>
          <a:p>
            <a:pPr>
              <a:lnSpc>
                <a:spcPct val="70000"/>
              </a:lnSpc>
            </a:pPr>
            <a:r>
              <a:rPr lang="en-US" altLang="zh-CN" sz="2200" dirty="0">
                <a:solidFill>
                  <a:schemeClr val="tx1"/>
                </a:solidFill>
                <a:hlinkClick r:id="rId3"/>
              </a:rPr>
              <a:t>Hanghang.tong@gmail.com</a:t>
            </a:r>
            <a:endParaRPr lang="en-US" altLang="zh-CN" sz="220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200" dirty="0">
                <a:hlinkClick r:id="rId4"/>
              </a:rPr>
              <a:t>http://www-cs.ccny.cuny.edu/~tong/</a:t>
            </a:r>
            <a:endParaRPr lang="en-US" sz="2200" dirty="0"/>
          </a:p>
          <a:p>
            <a:pPr>
              <a:lnSpc>
                <a:spcPct val="60000"/>
              </a:lnSpc>
            </a:pPr>
            <a:endParaRPr lang="en-US" altLang="zh-CN" sz="210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endParaRPr lang="en-US" altLang="zh-CN" sz="21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3000" dirty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3000" dirty="0">
              <a:solidFill>
                <a:srgbClr val="898989"/>
              </a:solidFill>
            </a:endParaRPr>
          </a:p>
        </p:txBody>
      </p:sp>
      <p:pic>
        <p:nvPicPr>
          <p:cNvPr id="76802" name="Picture 2" descr="https://encrypted-tbn0.gstatic.com/images?q=tbn:ANd9GcSuCP0i3Irp1xog_ayzEc1ZmHfyW6NNBRrS4W6NLCI4EYj7e7QUsx081fyMi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1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86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70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9235" name="AutoShape 19"/>
          <p:cNvCxnSpPr>
            <a:cxnSpLocks noChangeShapeType="1"/>
            <a:stCxn id="9224" idx="5"/>
            <a:endCxn id="9227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AutoShape 20"/>
          <p:cNvCxnSpPr>
            <a:cxnSpLocks noChangeShapeType="1"/>
            <a:stCxn id="9224" idx="6"/>
            <a:endCxn id="9232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AutoShape 21"/>
          <p:cNvCxnSpPr>
            <a:cxnSpLocks noChangeShapeType="1"/>
            <a:endCxn id="9224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AutoShape 22"/>
          <p:cNvCxnSpPr>
            <a:cxnSpLocks noChangeShapeType="1"/>
            <a:stCxn id="9223" idx="6"/>
            <a:endCxn id="9227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23" idx="4"/>
            <a:endCxn id="9225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AutoShape 24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AutoShape 25"/>
          <p:cNvCxnSpPr>
            <a:cxnSpLocks noChangeShapeType="1"/>
            <a:endCxn id="9234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2" name="AutoShape 26"/>
          <p:cNvCxnSpPr>
            <a:cxnSpLocks noChangeShapeType="1"/>
            <a:endCxn id="9230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AutoShape 27"/>
          <p:cNvCxnSpPr>
            <a:cxnSpLocks noChangeShapeType="1"/>
            <a:endCxn id="9234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4676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Healthy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096000" y="1600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Sick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9247" name="AutoShape 31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17249" name="Picture 33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1750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9" name="Text Box 34"/>
          <p:cNvSpPr txBox="1">
            <a:spLocks noChangeArrowheads="1"/>
          </p:cNvSpPr>
          <p:nvPr/>
        </p:nvSpPr>
        <p:spPr bwMode="auto">
          <a:xfrm>
            <a:off x="5365750" y="2971800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1: Sneeze to neighbors</a:t>
            </a:r>
          </a:p>
        </p:txBody>
      </p:sp>
      <p:pic>
        <p:nvPicPr>
          <p:cNvPr id="1417251" name="Picture 35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004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7252" name="Picture 36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004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53" name="Text Box 37"/>
          <p:cNvSpPr txBox="1">
            <a:spLocks noChangeArrowheads="1"/>
          </p:cNvSpPr>
          <p:nvPr/>
        </p:nvSpPr>
        <p:spPr bwMode="auto">
          <a:xfrm>
            <a:off x="5365750" y="34290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2: Some neighbors </a:t>
            </a:r>
            <a:r>
              <a:rPr lang="en-US" altLang="zh-CN" sz="2400">
                <a:sym typeface="Wingdings" pitchFamily="2" charset="2"/>
              </a:rPr>
              <a:t> Sick</a:t>
            </a:r>
          </a:p>
        </p:txBody>
      </p:sp>
      <p:pic>
        <p:nvPicPr>
          <p:cNvPr id="141725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55" name="AutoShape 39"/>
          <p:cNvSpPr>
            <a:spLocks noChangeArrowheads="1"/>
          </p:cNvSpPr>
          <p:nvPr/>
        </p:nvSpPr>
        <p:spPr bwMode="auto">
          <a:xfrm>
            <a:off x="0" y="28956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7256" name="Text Box 40"/>
          <p:cNvSpPr txBox="1">
            <a:spLocks noChangeArrowheads="1"/>
          </p:cNvSpPr>
          <p:nvPr/>
        </p:nvSpPr>
        <p:spPr bwMode="auto">
          <a:xfrm>
            <a:off x="5356225" y="3886200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3: Try to recover</a:t>
            </a:r>
            <a:endParaRPr lang="en-US" altLang="zh-CN" sz="2400">
              <a:sym typeface="Wingdings" pitchFamily="2" charset="2"/>
            </a:endParaRPr>
          </a:p>
        </p:txBody>
      </p:sp>
      <p:sp>
        <p:nvSpPr>
          <p:cNvPr id="925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40EE958-8AA4-428D-BBFD-2A1F8853F81E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68613" y="4624666"/>
            <a:ext cx="6675387" cy="2461934"/>
            <a:chOff x="2468613" y="4624666"/>
            <a:chExt cx="6675387" cy="2461934"/>
          </a:xfrm>
        </p:grpSpPr>
        <p:sp>
          <p:nvSpPr>
            <p:cNvPr id="42" name="Block Arc 41"/>
            <p:cNvSpPr/>
            <p:nvPr/>
          </p:nvSpPr>
          <p:spPr>
            <a:xfrm>
              <a:off x="4343400" y="6248400"/>
              <a:ext cx="3276600" cy="838200"/>
            </a:xfrm>
            <a:prstGeom prst="blockArc">
              <a:avLst>
                <a:gd name="adj1" fmla="val 10800000"/>
                <a:gd name="adj2" fmla="val 21352557"/>
                <a:gd name="adj3" fmla="val 675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68613" y="4624666"/>
              <a:ext cx="6675387" cy="2233334"/>
              <a:chOff x="2468613" y="4624666"/>
              <a:chExt cx="6675387" cy="2233334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15428" y="4624666"/>
                <a:ext cx="2128572" cy="223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TextBox 42"/>
              <p:cNvSpPr txBox="1"/>
              <p:nvPr/>
            </p:nvSpPr>
            <p:spPr>
              <a:xfrm rot="314333">
                <a:off x="3660483" y="5650835"/>
                <a:ext cx="363702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Similar Diffusion Eq.</a:t>
                </a:r>
              </a:p>
            </p:txBody>
          </p:sp>
          <p:sp>
            <p:nvSpPr>
              <p:cNvPr id="44" name="Block Arc 43"/>
              <p:cNvSpPr/>
              <p:nvPr/>
            </p:nvSpPr>
            <p:spPr>
              <a:xfrm rot="1422927">
                <a:off x="2468613" y="5881325"/>
                <a:ext cx="3276600" cy="838200"/>
              </a:xfrm>
              <a:prstGeom prst="blockArc">
                <a:avLst>
                  <a:gd name="adj1" fmla="val 10800000"/>
                  <a:gd name="adj2" fmla="val 21352557"/>
                  <a:gd name="adj3" fmla="val 675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5365750" y="6262325"/>
                <a:ext cx="615950" cy="367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L 0.24167 -1.85185E-6 " pathEditMode="relative" ptsTypes="AA">
                                      <p:cBhvr>
                                        <p:cTn id="13" dur="1000" fill="hold"/>
                                        <p:tgtEl>
                                          <p:spTgt spid="141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2761 -0.1685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17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8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927 0.1648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417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1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17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17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1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1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53" grpId="0"/>
      <p:bldP spid="1417255" grpId="0" animBg="1"/>
      <p:bldP spid="14172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86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70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Oval 18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0255" name="AutoShape 19"/>
          <p:cNvCxnSpPr>
            <a:cxnSpLocks noChangeShapeType="1"/>
            <a:stCxn id="10277" idx="5"/>
            <a:endCxn id="10248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20"/>
          <p:cNvCxnSpPr>
            <a:cxnSpLocks noChangeShapeType="1"/>
            <a:stCxn id="10277" idx="6"/>
            <a:endCxn id="10279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21"/>
          <p:cNvCxnSpPr>
            <a:cxnSpLocks noChangeShapeType="1"/>
            <a:endCxn id="10277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22"/>
          <p:cNvCxnSpPr>
            <a:cxnSpLocks noChangeShapeType="1"/>
            <a:stCxn id="10284" idx="6"/>
            <a:endCxn id="10248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23"/>
          <p:cNvCxnSpPr>
            <a:cxnSpLocks noChangeShapeType="1"/>
            <a:stCxn id="10284" idx="4"/>
            <a:endCxn id="10281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24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25"/>
          <p:cNvCxnSpPr>
            <a:cxnSpLocks noChangeShapeType="1"/>
            <a:endCxn id="10254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26"/>
          <p:cNvCxnSpPr>
            <a:cxnSpLocks noChangeShapeType="1"/>
            <a:endCxn id="10251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7"/>
          <p:cNvCxnSpPr>
            <a:cxnSpLocks noChangeShapeType="1"/>
            <a:endCxn id="10254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74676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Healthy</a:t>
            </a:r>
          </a:p>
        </p:txBody>
      </p:sp>
      <p:sp>
        <p:nvSpPr>
          <p:cNvPr id="10265" name="Text Box 29"/>
          <p:cNvSpPr txBox="1">
            <a:spLocks noChangeArrowheads="1"/>
          </p:cNvSpPr>
          <p:nvPr/>
        </p:nvSpPr>
        <p:spPr bwMode="auto">
          <a:xfrm>
            <a:off x="6096000" y="1600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Sick</a:t>
            </a:r>
          </a:p>
        </p:txBody>
      </p:sp>
      <p:sp>
        <p:nvSpPr>
          <p:cNvPr id="10266" name="Text Box 30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10267" name="AutoShape 31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19296" name="Picture 32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1750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 Box 33"/>
          <p:cNvSpPr txBox="1">
            <a:spLocks noChangeArrowheads="1"/>
          </p:cNvSpPr>
          <p:nvPr/>
        </p:nvSpPr>
        <p:spPr bwMode="auto">
          <a:xfrm>
            <a:off x="5365750" y="2971800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1: Sneeze to neighbors</a:t>
            </a:r>
          </a:p>
        </p:txBody>
      </p:sp>
      <p:pic>
        <p:nvPicPr>
          <p:cNvPr id="1419299" name="Picture 35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1242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300" name="Text Box 36"/>
          <p:cNvSpPr txBox="1">
            <a:spLocks noChangeArrowheads="1"/>
          </p:cNvSpPr>
          <p:nvPr/>
        </p:nvSpPr>
        <p:spPr bwMode="auto">
          <a:xfrm>
            <a:off x="5365750" y="34290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2: Some neighbors </a:t>
            </a:r>
            <a:r>
              <a:rPr lang="en-US" altLang="zh-CN" sz="2400">
                <a:sym typeface="Wingdings" pitchFamily="2" charset="2"/>
              </a:rPr>
              <a:t> Sick</a:t>
            </a:r>
          </a:p>
        </p:txBody>
      </p:sp>
      <p:pic>
        <p:nvPicPr>
          <p:cNvPr id="1419301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303" name="Text Box 39"/>
          <p:cNvSpPr txBox="1">
            <a:spLocks noChangeArrowheads="1"/>
          </p:cNvSpPr>
          <p:nvPr/>
        </p:nvSpPr>
        <p:spPr bwMode="auto">
          <a:xfrm>
            <a:off x="5356225" y="3886200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3: Try to recover</a:t>
            </a:r>
            <a:endParaRPr lang="en-US" altLang="zh-CN" sz="2400">
              <a:sym typeface="Wingdings" pitchFamily="2" charset="2"/>
            </a:endParaRPr>
          </a:p>
        </p:txBody>
      </p:sp>
      <p:pic>
        <p:nvPicPr>
          <p:cNvPr id="1419304" name="Picture 40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2000"/>
            <a:ext cx="503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9305" name="Picture 41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03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49371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Oval 8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19307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49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9" name="Oval 16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1930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02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1" name="Oval 9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9309" name="AutoShape 45"/>
          <p:cNvSpPr>
            <a:spLocks noChangeArrowheads="1"/>
          </p:cNvSpPr>
          <p:nvPr/>
        </p:nvSpPr>
        <p:spPr bwMode="auto">
          <a:xfrm>
            <a:off x="1143000" y="16764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19310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1750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4" name="Oval 7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9302" name="AutoShape 38"/>
          <p:cNvSpPr>
            <a:spLocks noChangeArrowheads="1"/>
          </p:cNvSpPr>
          <p:nvPr/>
        </p:nvSpPr>
        <p:spPr bwMode="auto">
          <a:xfrm>
            <a:off x="0" y="28956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9311" name="Text Box 47"/>
          <p:cNvSpPr txBox="1">
            <a:spLocks noChangeArrowheads="1"/>
          </p:cNvSpPr>
          <p:nvPr/>
        </p:nvSpPr>
        <p:spPr bwMode="auto">
          <a:xfrm>
            <a:off x="400050" y="5334000"/>
            <a:ext cx="836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accent2"/>
                </a:solidFill>
              </a:rPr>
              <a:t>Q: How to minimize infected population?</a:t>
            </a:r>
          </a:p>
        </p:txBody>
      </p:sp>
      <p:sp>
        <p:nvSpPr>
          <p:cNvPr id="102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9E293-7848-4947-9168-66CE3A3C4BEA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11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9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L 0.24167 -1.85185E-6 " pathEditMode="relative" ptsTypes="AA">
                                      <p:cBhvr>
                                        <p:cTn id="15" dur="1000" fill="hold"/>
                                        <p:tgtEl>
                                          <p:spTgt spid="1419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927 0.1648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419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82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1666 -0.055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419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8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927 0.1648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419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1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1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19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19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1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41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41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1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1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1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300" grpId="0"/>
      <p:bldP spid="1419303" grpId="0"/>
      <p:bldP spid="1419309" grpId="0" animBg="1"/>
      <p:bldP spid="1419302" grpId="0" animBg="1"/>
      <p:bldP spid="14193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val 11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Oval 14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1277" name="AutoShape 15"/>
          <p:cNvCxnSpPr>
            <a:cxnSpLocks noChangeShapeType="1"/>
            <a:stCxn id="11293" idx="5"/>
            <a:endCxn id="11271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16"/>
          <p:cNvCxnSpPr>
            <a:cxnSpLocks noChangeShapeType="1"/>
            <a:stCxn id="11293" idx="6"/>
            <a:endCxn id="11295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AutoShape 17"/>
          <p:cNvCxnSpPr>
            <a:cxnSpLocks noChangeShapeType="1"/>
            <a:endCxn id="11293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8"/>
          <p:cNvCxnSpPr>
            <a:cxnSpLocks noChangeShapeType="1"/>
            <a:stCxn id="11299" idx="6"/>
            <a:endCxn id="11271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AutoShape 19"/>
          <p:cNvCxnSpPr>
            <a:cxnSpLocks noChangeShapeType="1"/>
            <a:stCxn id="11299" idx="4"/>
            <a:endCxn id="11297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20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AutoShape 21"/>
          <p:cNvCxnSpPr>
            <a:cxnSpLocks noChangeShapeType="1"/>
            <a:endCxn id="11276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AutoShape 22"/>
          <p:cNvCxnSpPr>
            <a:cxnSpLocks noChangeShapeType="1"/>
            <a:endCxn id="11273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5" name="AutoShape 23"/>
          <p:cNvCxnSpPr>
            <a:cxnSpLocks noChangeShapeType="1"/>
            <a:endCxn id="11276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86" name="Group 41"/>
          <p:cNvGrpSpPr>
            <a:grpSpLocks/>
          </p:cNvGrpSpPr>
          <p:nvPr/>
        </p:nvGrpSpPr>
        <p:grpSpPr bwMode="auto">
          <a:xfrm>
            <a:off x="5638800" y="1497013"/>
            <a:ext cx="3048000" cy="636587"/>
            <a:chOff x="3552" y="943"/>
            <a:chExt cx="1920" cy="401"/>
          </a:xfrm>
        </p:grpSpPr>
        <p:pic>
          <p:nvPicPr>
            <p:cNvPr id="1130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44"/>
              <a:ext cx="31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943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5" name="Text Box 24"/>
            <p:cNvSpPr txBox="1">
              <a:spLocks noChangeArrowheads="1"/>
            </p:cNvSpPr>
            <p:nvPr/>
          </p:nvSpPr>
          <p:spPr bwMode="auto">
            <a:xfrm>
              <a:off x="4704" y="100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Healthy</a:t>
              </a:r>
            </a:p>
          </p:txBody>
        </p:sp>
        <p:sp>
          <p:nvSpPr>
            <p:cNvPr id="11306" name="Text Box 25"/>
            <p:cNvSpPr txBox="1">
              <a:spLocks noChangeArrowheads="1"/>
            </p:cNvSpPr>
            <p:nvPr/>
          </p:nvSpPr>
          <p:spPr bwMode="auto">
            <a:xfrm>
              <a:off x="3840" y="1008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Sick</a:t>
              </a:r>
            </a:p>
          </p:txBody>
        </p:sp>
      </p:grp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11288" name="AutoShape 27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9" name="Text Box 29"/>
          <p:cNvSpPr txBox="1">
            <a:spLocks noChangeArrowheads="1"/>
          </p:cNvSpPr>
          <p:nvPr/>
        </p:nvSpPr>
        <p:spPr bwMode="auto">
          <a:xfrm>
            <a:off x="5365750" y="2971800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1: Sneeze to neighbors</a:t>
            </a:r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5365750" y="34290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2: Some neighbors </a:t>
            </a:r>
            <a:r>
              <a:rPr lang="en-US" altLang="zh-CN" sz="2400">
                <a:sym typeface="Wingdings" pitchFamily="2" charset="2"/>
              </a:rPr>
              <a:t> Sick</a:t>
            </a:r>
          </a:p>
        </p:txBody>
      </p:sp>
      <p:pic>
        <p:nvPicPr>
          <p:cNvPr id="11291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Text Box 33"/>
          <p:cNvSpPr txBox="1">
            <a:spLocks noChangeArrowheads="1"/>
          </p:cNvSpPr>
          <p:nvPr/>
        </p:nvSpPr>
        <p:spPr bwMode="auto">
          <a:xfrm>
            <a:off x="5356225" y="3886200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3: Try to recover</a:t>
            </a:r>
            <a:endParaRPr lang="en-US" altLang="zh-CN" sz="2400">
              <a:sym typeface="Wingdings" pitchFamily="2" charset="2"/>
            </a:endParaRPr>
          </a:p>
        </p:txBody>
      </p:sp>
      <p:sp>
        <p:nvSpPr>
          <p:cNvPr id="11293" name="Oval 37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9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49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5" name="Oval 39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96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02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Oval 41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8" name="AutoShape 42"/>
          <p:cNvSpPr>
            <a:spLocks noChangeArrowheads="1"/>
          </p:cNvSpPr>
          <p:nvPr/>
        </p:nvSpPr>
        <p:spPr bwMode="auto">
          <a:xfrm>
            <a:off x="1143000" y="16764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9" name="Oval 44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0" name="AutoShape 45"/>
          <p:cNvSpPr>
            <a:spLocks noChangeArrowheads="1"/>
          </p:cNvSpPr>
          <p:nvPr/>
        </p:nvSpPr>
        <p:spPr bwMode="auto">
          <a:xfrm>
            <a:off x="0" y="28956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1" name="Text Box 46"/>
          <p:cNvSpPr txBox="1">
            <a:spLocks noChangeArrowheads="1"/>
          </p:cNvSpPr>
          <p:nvPr/>
        </p:nvSpPr>
        <p:spPr bwMode="auto">
          <a:xfrm>
            <a:off x="400050" y="4953000"/>
            <a:ext cx="8362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dirty="0"/>
              <a:t>Q: How to minimize infected population?</a:t>
            </a:r>
          </a:p>
          <a:p>
            <a:pPr eaLnBrk="1" hangingPunct="1"/>
            <a:r>
              <a:rPr lang="en-US" altLang="zh-CN" sz="3600" dirty="0">
                <a:solidFill>
                  <a:schemeClr val="accent2"/>
                </a:solidFill>
              </a:rPr>
              <a:t>    </a:t>
            </a:r>
            <a:r>
              <a:rPr lang="en-US" altLang="zh-CN" sz="3600" dirty="0">
                <a:solidFill>
                  <a:srgbClr val="C00000"/>
                </a:solidFill>
              </a:rPr>
              <a:t>- </a:t>
            </a:r>
            <a:r>
              <a:rPr lang="en-US" altLang="zh-CN" sz="3200" dirty="0">
                <a:solidFill>
                  <a:srgbClr val="C00000"/>
                </a:solidFill>
              </a:rPr>
              <a:t>Q1: Understand tipping point</a:t>
            </a:r>
          </a:p>
          <a:p>
            <a:pPr eaLnBrk="1" hangingPunct="1"/>
            <a:r>
              <a:rPr lang="en-US" altLang="zh-CN" sz="3600" dirty="0">
                <a:solidFill>
                  <a:srgbClr val="C00000"/>
                </a:solidFill>
              </a:rPr>
              <a:t>    - </a:t>
            </a:r>
            <a:r>
              <a:rPr lang="en-US" altLang="zh-CN" sz="3200" dirty="0">
                <a:solidFill>
                  <a:srgbClr val="C00000"/>
                </a:solidFill>
              </a:rPr>
              <a:t>Q2: Affecting algorithms</a:t>
            </a:r>
          </a:p>
        </p:txBody>
      </p:sp>
      <p:sp>
        <p:nvSpPr>
          <p:cNvPr id="1130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A87026-67E1-4AEA-8099-0C6DBF735D56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71600"/>
            <a:ext cx="4927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Why Do We Care? – Healthcare</a:t>
            </a:r>
            <a:br>
              <a:rPr lang="en-US" altLang="zh-CN" dirty="0">
                <a:solidFill>
                  <a:schemeClr val="accent2"/>
                </a:solidFill>
              </a:rPr>
            </a:br>
            <a:r>
              <a:rPr lang="en-US" altLang="zh-CN" sz="2400" dirty="0">
                <a:solidFill>
                  <a:schemeClr val="tx1"/>
                </a:solidFill>
              </a:rPr>
              <a:t>[SDM’13b]</a:t>
            </a:r>
          </a:p>
        </p:txBody>
      </p:sp>
      <p:sp>
        <p:nvSpPr>
          <p:cNvPr id="12292" name="Text Box 37"/>
          <p:cNvSpPr txBox="1">
            <a:spLocks noChangeArrowheads="1"/>
          </p:cNvSpPr>
          <p:nvPr/>
        </p:nvSpPr>
        <p:spPr bwMode="auto">
          <a:xfrm>
            <a:off x="4343400" y="2895600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zh-CN" sz="2800" dirty="0"/>
              <a:t>Critical Patient transferring </a:t>
            </a:r>
          </a:p>
          <a:p>
            <a:pPr algn="just" eaLnBrk="1" hangingPunct="1"/>
            <a:r>
              <a:rPr lang="en-US" altLang="zh-CN" sz="2000" dirty="0"/>
              <a:t> </a:t>
            </a:r>
            <a:r>
              <a:rPr lang="en-US" altLang="zh-CN" sz="2400" dirty="0"/>
              <a:t>Move patients </a:t>
            </a:r>
            <a:r>
              <a:rPr lang="en-US" altLang="zh-CN" sz="2400" dirty="0">
                <a:sym typeface="Wingdings" pitchFamily="2" charset="2"/>
              </a:rPr>
              <a:t> specialized care</a:t>
            </a:r>
            <a:endParaRPr lang="en-US" altLang="zh-CN" sz="2400" dirty="0"/>
          </a:p>
          <a:p>
            <a:pPr algn="just" eaLnBrk="1" hangingPunct="1"/>
            <a:r>
              <a:rPr lang="en-US" altLang="zh-CN" sz="2400" dirty="0"/>
              <a:t>  </a:t>
            </a:r>
            <a:r>
              <a:rPr lang="en-US" altLang="zh-CN" sz="2400" dirty="0">
                <a:sym typeface="Wingdings" pitchFamily="2" charset="2"/>
              </a:rPr>
              <a:t> </a:t>
            </a:r>
            <a:r>
              <a:rPr lang="en-US" altLang="zh-CN" sz="2400" dirty="0"/>
              <a:t>highly resistant micro-organism </a:t>
            </a:r>
            <a:r>
              <a:rPr lang="en-US" altLang="zh-CN" sz="2400" dirty="0">
                <a:sym typeface="Wingdings" pitchFamily="2" charset="2"/>
              </a:rPr>
              <a:t> </a:t>
            </a:r>
            <a:r>
              <a:rPr lang="en-US" altLang="zh-CN" sz="2400" dirty="0"/>
              <a:t>Infection controlling </a:t>
            </a:r>
            <a:r>
              <a:rPr lang="en-US" altLang="zh-CN" sz="2400" dirty="0">
                <a:sym typeface="Wingdings" pitchFamily="2" charset="2"/>
              </a:rPr>
              <a:t> costly &amp; limited</a:t>
            </a:r>
            <a:r>
              <a:rPr lang="en-US" altLang="zh-CN" sz="3200" dirty="0">
                <a:sym typeface="Wingdings" pitchFamily="2" charset="2"/>
              </a:rPr>
              <a:t> </a:t>
            </a:r>
          </a:p>
          <a:p>
            <a:pPr algn="just" eaLnBrk="1" hangingPunct="1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293" name="Text Box 39"/>
          <p:cNvSpPr txBox="1">
            <a:spLocks noChangeArrowheads="1"/>
          </p:cNvSpPr>
          <p:nvPr/>
        </p:nvSpPr>
        <p:spPr bwMode="auto">
          <a:xfrm>
            <a:off x="20639" y="1752600"/>
            <a:ext cx="4398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       US-Medicare Network</a:t>
            </a:r>
          </a:p>
        </p:txBody>
      </p:sp>
      <p:sp>
        <p:nvSpPr>
          <p:cNvPr id="12294" name="TextBox 142"/>
          <p:cNvSpPr txBox="1">
            <a:spLocks noChangeArrowheads="1"/>
          </p:cNvSpPr>
          <p:nvPr/>
        </p:nvSpPr>
        <p:spPr bwMode="auto">
          <a:xfrm>
            <a:off x="0" y="5965448"/>
            <a:ext cx="9144000" cy="89255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600" dirty="0">
                <a:solidFill>
                  <a:schemeClr val="bg1"/>
                </a:solidFill>
              </a:rPr>
              <a:t>SARS costs 700+ lives; $40+ </a:t>
            </a:r>
            <a:r>
              <a:rPr lang="en-US" altLang="zh-CN" sz="2600" dirty="0" err="1">
                <a:solidFill>
                  <a:schemeClr val="bg1"/>
                </a:solidFill>
              </a:rPr>
              <a:t>Bn</a:t>
            </a:r>
            <a:r>
              <a:rPr lang="en-US" altLang="zh-CN" sz="2600" dirty="0">
                <a:solidFill>
                  <a:schemeClr val="bg1"/>
                </a:solidFill>
              </a:rPr>
              <a:t>; H1N1 costs Mexico $2.3bn; Flu 2013: one of the worst in a decade, 105 children in US.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47650" y="5257800"/>
            <a:ext cx="8820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</a:rPr>
              <a:t>Q: How to allocate resource to minimize overall spreading?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2908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>
            <a:fillRect/>
          </a:stretch>
        </p:blipFill>
        <p:spPr bwMode="auto">
          <a:xfrm>
            <a:off x="4572000" y="1304925"/>
            <a:ext cx="40163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7"/>
          <p:cNvSpPr txBox="1">
            <a:spLocks noChangeArrowheads="1"/>
          </p:cNvSpPr>
          <p:nvPr/>
        </p:nvSpPr>
        <p:spPr bwMode="auto">
          <a:xfrm>
            <a:off x="1028256" y="4648200"/>
            <a:ext cx="268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/>
              <a:t>Current Method</a:t>
            </a:r>
          </a:p>
        </p:txBody>
      </p:sp>
      <p:sp>
        <p:nvSpPr>
          <p:cNvPr id="13318" name="Text Box 38"/>
          <p:cNvSpPr txBox="1">
            <a:spLocks noChangeArrowheads="1"/>
          </p:cNvSpPr>
          <p:nvPr/>
        </p:nvSpPr>
        <p:spPr bwMode="auto">
          <a:xfrm>
            <a:off x="5942094" y="4572000"/>
            <a:ext cx="20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 dirty="0"/>
              <a:t>Our Method</a:t>
            </a:r>
          </a:p>
        </p:txBody>
      </p:sp>
      <p:sp>
        <p:nvSpPr>
          <p:cNvPr id="13319" name="Text Box 40"/>
          <p:cNvSpPr txBox="1">
            <a:spLocks noChangeArrowheads="1"/>
          </p:cNvSpPr>
          <p:nvPr/>
        </p:nvSpPr>
        <p:spPr bwMode="auto">
          <a:xfrm>
            <a:off x="2286000" y="53340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FF0000"/>
                </a:solidFill>
              </a:rPr>
              <a:t>Red</a:t>
            </a:r>
            <a:r>
              <a:rPr lang="en-US" altLang="zh-CN" sz="2400" dirty="0"/>
              <a:t>: Infected Hospitals after 365 days</a:t>
            </a:r>
          </a:p>
        </p:txBody>
      </p:sp>
      <p:sp>
        <p:nvSpPr>
          <p:cNvPr id="10" name="TextBox 142"/>
          <p:cNvSpPr txBox="1">
            <a:spLocks noChangeArrowheads="1"/>
          </p:cNvSpPr>
          <p:nvPr/>
        </p:nvSpPr>
        <p:spPr bwMode="auto">
          <a:xfrm>
            <a:off x="0" y="5965448"/>
            <a:ext cx="9144000" cy="89255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600" dirty="0">
                <a:solidFill>
                  <a:schemeClr val="bg1"/>
                </a:solidFill>
              </a:rPr>
              <a:t>SARS costs 700+ lives; $40+ </a:t>
            </a:r>
            <a:r>
              <a:rPr lang="en-US" altLang="zh-CN" sz="2600" dirty="0" err="1">
                <a:solidFill>
                  <a:schemeClr val="bg1"/>
                </a:solidFill>
              </a:rPr>
              <a:t>Bn</a:t>
            </a:r>
            <a:r>
              <a:rPr lang="en-US" altLang="zh-CN" sz="2600" dirty="0">
                <a:solidFill>
                  <a:schemeClr val="bg1"/>
                </a:solidFill>
              </a:rPr>
              <a:t>; H1N1 costs Mexico $2.3bn; Flu 2013: one of the worst in a decade, 105 children in US.</a:t>
            </a:r>
          </a:p>
        </p:txBody>
      </p:sp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Why Do We Care? – Healthcare</a:t>
            </a:r>
            <a:br>
              <a:rPr lang="en-US" altLang="zh-CN" dirty="0"/>
            </a:br>
            <a:r>
              <a:rPr lang="en-US" altLang="zh-CN" sz="2400" dirty="0">
                <a:solidFill>
                  <a:schemeClr val="tx1"/>
                </a:solidFill>
              </a:rPr>
              <a:t>[SDM’13b]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accent2"/>
                </a:solidFill>
              </a:rPr>
              <a:t>Why Do We Care? (More)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42957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081088"/>
            <a:ext cx="39322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32435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90600" y="4357688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/>
              <a:t>Rumor Propagation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50239" y="3429000"/>
            <a:ext cx="3865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/>
              <a:t>Email </a:t>
            </a:r>
            <a:r>
              <a:rPr lang="en-US" altLang="zh-CN" sz="2400" dirty="0" err="1"/>
              <a:t>Fwd</a:t>
            </a:r>
            <a:r>
              <a:rPr lang="en-US" altLang="zh-CN" sz="2400" dirty="0"/>
              <a:t> in Organization 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114800"/>
            <a:ext cx="29622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35612" y="6248400"/>
            <a:ext cx="259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/>
              <a:t>Malware Infection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347262" y="6324600"/>
            <a:ext cx="2234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/>
              <a:t>Viral Marketing</a:t>
            </a:r>
          </a:p>
        </p:txBody>
      </p:sp>
      <p:sp>
        <p:nvSpPr>
          <p:cNvPr id="1434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6E2FD6B-5C6B-4BD9-BB19-E0729BDA95E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15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Roadmap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/>
              <a:t>Motivations</a:t>
            </a:r>
          </a:p>
          <a:p>
            <a:r>
              <a:rPr lang="en-US" altLang="zh-CN" sz="3600" dirty="0">
                <a:solidFill>
                  <a:srgbClr val="CC3300"/>
                </a:solidFill>
              </a:rPr>
              <a:t>Q1: Theory – Tipping Point</a:t>
            </a:r>
          </a:p>
          <a:p>
            <a:r>
              <a:rPr lang="en-US" altLang="zh-CN" sz="3600" dirty="0"/>
              <a:t>Q2: Algorithms</a:t>
            </a:r>
          </a:p>
          <a:p>
            <a:r>
              <a:rPr lang="en-US" altLang="zh-CN" sz="3600" dirty="0"/>
              <a:t>Some of My Other Work</a:t>
            </a:r>
          </a:p>
          <a:p>
            <a:r>
              <a:rPr lang="en-US" altLang="zh-CN" sz="3600" dirty="0"/>
              <a:t>Future Plans</a:t>
            </a:r>
          </a:p>
          <a:p>
            <a:endParaRPr lang="en-US" altLang="zh-CN" sz="36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D037E8-8194-4D2F-8CDA-C1CA96E01CDD}" type="slidenum">
              <a:rPr lang="zh-CN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16</a:t>
            </a:fld>
            <a:endParaRPr lang="en-US" alt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23622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1752600"/>
            <a:ext cx="313943" cy="251968"/>
            <a:chOff x="3810000" y="3111500"/>
            <a:chExt cx="490537" cy="393700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Tm="206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chemeClr val="accent2"/>
                </a:solidFill>
              </a:rPr>
              <a:t>SIS Model (e.g., Flu)</a:t>
            </a:r>
            <a:br>
              <a:rPr lang="en-US" altLang="zh-CN" sz="4000">
                <a:solidFill>
                  <a:schemeClr val="accent2"/>
                </a:solidFill>
              </a:rPr>
            </a:br>
            <a:r>
              <a:rPr lang="en-US" altLang="zh-CN" sz="4000">
                <a:solidFill>
                  <a:schemeClr val="accent2"/>
                </a:solidFill>
              </a:rPr>
              <a:t>(Susceptible-Infected-Susceptible)</a:t>
            </a:r>
          </a:p>
        </p:txBody>
      </p:sp>
      <p:grpSp>
        <p:nvGrpSpPr>
          <p:cNvPr id="16387" name="Group 27"/>
          <p:cNvGrpSpPr>
            <a:grpSpLocks noChangeAspect="1"/>
          </p:cNvGrpSpPr>
          <p:nvPr/>
        </p:nvGrpSpPr>
        <p:grpSpPr bwMode="auto">
          <a:xfrm>
            <a:off x="31750" y="3573463"/>
            <a:ext cx="2438400" cy="1855787"/>
            <a:chOff x="144" y="1047"/>
            <a:chExt cx="3168" cy="2169"/>
          </a:xfrm>
        </p:grpSpPr>
        <p:pic>
          <p:nvPicPr>
            <p:cNvPr id="1647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718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46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34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7" name="Oval 12"/>
            <p:cNvSpPr>
              <a:spLocks noChangeAspect="1" noChangeArrowheads="1"/>
            </p:cNvSpPr>
            <p:nvPr/>
          </p:nvSpPr>
          <p:spPr bwMode="auto">
            <a:xfrm>
              <a:off x="144" y="199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8" name="Oval 10"/>
            <p:cNvSpPr>
              <a:spLocks noChangeAspect="1" noChangeArrowheads="1"/>
            </p:cNvSpPr>
            <p:nvPr/>
          </p:nvSpPr>
          <p:spPr bwMode="auto">
            <a:xfrm>
              <a:off x="912" y="127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9" name="Oval 4"/>
            <p:cNvSpPr>
              <a:spLocks noChangeAspect="1" noChangeArrowheads="1"/>
            </p:cNvSpPr>
            <p:nvPr/>
          </p:nvSpPr>
          <p:spPr bwMode="auto">
            <a:xfrm>
              <a:off x="816" y="2670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204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1" name="Oval 15"/>
            <p:cNvSpPr>
              <a:spLocks noChangeAspect="1" noChangeArrowheads="1"/>
            </p:cNvSpPr>
            <p:nvPr/>
          </p:nvSpPr>
          <p:spPr bwMode="auto">
            <a:xfrm>
              <a:off x="1575" y="199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2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" y="277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3" name="Oval 18"/>
            <p:cNvSpPr>
              <a:spLocks noChangeAspect="1" noChangeArrowheads="1"/>
            </p:cNvSpPr>
            <p:nvPr/>
          </p:nvSpPr>
          <p:spPr bwMode="auto">
            <a:xfrm>
              <a:off x="2151" y="2727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4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9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5" name="Oval 20"/>
            <p:cNvSpPr>
              <a:spLocks noChangeAspect="1" noChangeArrowheads="1"/>
            </p:cNvSpPr>
            <p:nvPr/>
          </p:nvSpPr>
          <p:spPr bwMode="auto">
            <a:xfrm>
              <a:off x="2160" y="1047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6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1863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7" name="Oval 22"/>
            <p:cNvSpPr>
              <a:spLocks noChangeAspect="1" noChangeArrowheads="1"/>
            </p:cNvSpPr>
            <p:nvPr/>
          </p:nvSpPr>
          <p:spPr bwMode="auto">
            <a:xfrm>
              <a:off x="2823" y="1815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6488" name="AutoShape 23"/>
            <p:cNvCxnSpPr>
              <a:cxnSpLocks noChangeAspect="1" noChangeShapeType="1"/>
              <a:stCxn id="16478" idx="5"/>
              <a:endCxn id="16481" idx="1"/>
            </p:cNvCxnSpPr>
            <p:nvPr/>
          </p:nvCxnSpPr>
          <p:spPr bwMode="auto">
            <a:xfrm>
              <a:off x="1329" y="1703"/>
              <a:ext cx="318" cy="3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9" name="AutoShape 24"/>
            <p:cNvCxnSpPr>
              <a:cxnSpLocks noChangeAspect="1" noChangeShapeType="1"/>
              <a:stCxn id="16478" idx="6"/>
              <a:endCxn id="16485" idx="2"/>
            </p:cNvCxnSpPr>
            <p:nvPr/>
          </p:nvCxnSpPr>
          <p:spPr bwMode="auto">
            <a:xfrm flipV="1">
              <a:off x="1409" y="1292"/>
              <a:ext cx="743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0" name="AutoShape 25"/>
            <p:cNvCxnSpPr>
              <a:cxnSpLocks noChangeAspect="1" noChangeShapeType="1"/>
              <a:endCxn id="16478" idx="3"/>
            </p:cNvCxnSpPr>
            <p:nvPr/>
          </p:nvCxnSpPr>
          <p:spPr bwMode="auto">
            <a:xfrm flipV="1">
              <a:off x="432" y="1703"/>
              <a:ext cx="552" cy="3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1" name="AutoShape 26"/>
            <p:cNvCxnSpPr>
              <a:cxnSpLocks noChangeAspect="1" noChangeShapeType="1"/>
              <a:stCxn id="16477" idx="6"/>
              <a:endCxn id="16481" idx="2"/>
            </p:cNvCxnSpPr>
            <p:nvPr/>
          </p:nvCxnSpPr>
          <p:spPr bwMode="auto">
            <a:xfrm>
              <a:off x="641" y="2243"/>
              <a:ext cx="9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2" name="AutoShape 27"/>
            <p:cNvCxnSpPr>
              <a:cxnSpLocks noChangeAspect="1" noChangeShapeType="1"/>
              <a:stCxn id="16477" idx="4"/>
              <a:endCxn id="16479" idx="2"/>
            </p:cNvCxnSpPr>
            <p:nvPr/>
          </p:nvCxnSpPr>
          <p:spPr bwMode="auto">
            <a:xfrm>
              <a:off x="389" y="2495"/>
              <a:ext cx="419" cy="4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3" name="AutoShape 28"/>
            <p:cNvCxnSpPr>
              <a:cxnSpLocks noChangeAspect="1" noChangeShapeType="1"/>
            </p:cNvCxnSpPr>
            <p:nvPr/>
          </p:nvCxnSpPr>
          <p:spPr bwMode="auto">
            <a:xfrm>
              <a:off x="2016" y="2423"/>
              <a:ext cx="231" cy="3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4" name="AutoShape 29"/>
            <p:cNvCxnSpPr>
              <a:cxnSpLocks noChangeAspect="1" noChangeShapeType="1"/>
              <a:endCxn id="16487" idx="1"/>
            </p:cNvCxnSpPr>
            <p:nvPr/>
          </p:nvCxnSpPr>
          <p:spPr bwMode="auto">
            <a:xfrm>
              <a:off x="2592" y="1479"/>
              <a:ext cx="303" cy="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5" name="AutoShape 30"/>
            <p:cNvCxnSpPr>
              <a:cxnSpLocks noChangeAspect="1" noChangeShapeType="1"/>
              <a:endCxn id="16483" idx="2"/>
            </p:cNvCxnSpPr>
            <p:nvPr/>
          </p:nvCxnSpPr>
          <p:spPr bwMode="auto">
            <a:xfrm flipV="1">
              <a:off x="1296" y="2972"/>
              <a:ext cx="847" cy="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6" name="AutoShape 31"/>
            <p:cNvCxnSpPr>
              <a:cxnSpLocks noChangeAspect="1" noChangeShapeType="1"/>
              <a:endCxn id="16487" idx="2"/>
            </p:cNvCxnSpPr>
            <p:nvPr/>
          </p:nvCxnSpPr>
          <p:spPr bwMode="auto">
            <a:xfrm flipV="1">
              <a:off x="2064" y="2060"/>
              <a:ext cx="751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88" name="Group 58"/>
          <p:cNvGrpSpPr>
            <a:grpSpLocks/>
          </p:cNvGrpSpPr>
          <p:nvPr/>
        </p:nvGrpSpPr>
        <p:grpSpPr bwMode="auto">
          <a:xfrm>
            <a:off x="3017838" y="3581400"/>
            <a:ext cx="2838450" cy="1855788"/>
            <a:chOff x="2208" y="1008"/>
            <a:chExt cx="3312" cy="2169"/>
          </a:xfrm>
        </p:grpSpPr>
        <p:pic>
          <p:nvPicPr>
            <p:cNvPr id="1644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79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07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9" name="Oval 7"/>
            <p:cNvSpPr>
              <a:spLocks noChangeArrowheads="1"/>
            </p:cNvSpPr>
            <p:nvPr/>
          </p:nvSpPr>
          <p:spPr bwMode="auto">
            <a:xfrm>
              <a:off x="2352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0" name="Oval 8"/>
            <p:cNvSpPr>
              <a:spLocks noChangeArrowheads="1"/>
            </p:cNvSpPr>
            <p:nvPr/>
          </p:nvSpPr>
          <p:spPr bwMode="auto">
            <a:xfrm>
              <a:off x="3120" y="123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1" name="Oval 9"/>
            <p:cNvSpPr>
              <a:spLocks noChangeArrowheads="1"/>
            </p:cNvSpPr>
            <p:nvPr/>
          </p:nvSpPr>
          <p:spPr bwMode="auto">
            <a:xfrm>
              <a:off x="3024" y="2631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" y="2007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3" name="Oval 11"/>
            <p:cNvSpPr>
              <a:spLocks noChangeArrowheads="1"/>
            </p:cNvSpPr>
            <p:nvPr/>
          </p:nvSpPr>
          <p:spPr bwMode="auto">
            <a:xfrm>
              <a:off x="3783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273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5" name="Oval 14"/>
            <p:cNvSpPr>
              <a:spLocks noChangeArrowheads="1"/>
            </p:cNvSpPr>
            <p:nvPr/>
          </p:nvSpPr>
          <p:spPr bwMode="auto">
            <a:xfrm>
              <a:off x="4359" y="268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05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Oval 16"/>
            <p:cNvSpPr>
              <a:spLocks noChangeArrowheads="1"/>
            </p:cNvSpPr>
            <p:nvPr/>
          </p:nvSpPr>
          <p:spPr bwMode="auto">
            <a:xfrm>
              <a:off x="4368" y="100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824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9" name="Oval 18"/>
            <p:cNvSpPr>
              <a:spLocks noChangeArrowheads="1"/>
            </p:cNvSpPr>
            <p:nvPr/>
          </p:nvSpPr>
          <p:spPr bwMode="auto">
            <a:xfrm>
              <a:off x="5031" y="1776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6460" name="AutoShape 19"/>
            <p:cNvCxnSpPr>
              <a:cxnSpLocks noChangeShapeType="1"/>
              <a:stCxn id="16450" idx="5"/>
              <a:endCxn id="16453" idx="1"/>
            </p:cNvCxnSpPr>
            <p:nvPr/>
          </p:nvCxnSpPr>
          <p:spPr bwMode="auto">
            <a:xfrm>
              <a:off x="3537" y="1664"/>
              <a:ext cx="318" cy="3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1" name="AutoShape 20"/>
            <p:cNvCxnSpPr>
              <a:cxnSpLocks noChangeShapeType="1"/>
              <a:stCxn id="16450" idx="6"/>
              <a:endCxn id="16457" idx="2"/>
            </p:cNvCxnSpPr>
            <p:nvPr/>
          </p:nvCxnSpPr>
          <p:spPr bwMode="auto">
            <a:xfrm flipV="1">
              <a:off x="3617" y="1253"/>
              <a:ext cx="743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2" name="AutoShape 21"/>
            <p:cNvCxnSpPr>
              <a:cxnSpLocks noChangeShapeType="1"/>
              <a:endCxn id="16450" idx="3"/>
            </p:cNvCxnSpPr>
            <p:nvPr/>
          </p:nvCxnSpPr>
          <p:spPr bwMode="auto">
            <a:xfrm flipV="1">
              <a:off x="2640" y="1664"/>
              <a:ext cx="552" cy="30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3" name="AutoShape 22"/>
            <p:cNvCxnSpPr>
              <a:cxnSpLocks noChangeShapeType="1"/>
              <a:stCxn id="16449" idx="6"/>
              <a:endCxn id="16453" idx="2"/>
            </p:cNvCxnSpPr>
            <p:nvPr/>
          </p:nvCxnSpPr>
          <p:spPr bwMode="auto">
            <a:xfrm>
              <a:off x="2849" y="2204"/>
              <a:ext cx="926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4" name="AutoShape 23"/>
            <p:cNvCxnSpPr>
              <a:cxnSpLocks noChangeShapeType="1"/>
              <a:stCxn id="16449" idx="4"/>
              <a:endCxn id="16451" idx="2"/>
            </p:cNvCxnSpPr>
            <p:nvPr/>
          </p:nvCxnSpPr>
          <p:spPr bwMode="auto">
            <a:xfrm>
              <a:off x="2597" y="2456"/>
              <a:ext cx="419" cy="42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5" name="AutoShape 24"/>
            <p:cNvCxnSpPr>
              <a:cxnSpLocks noChangeShapeType="1"/>
            </p:cNvCxnSpPr>
            <p:nvPr/>
          </p:nvCxnSpPr>
          <p:spPr bwMode="auto">
            <a:xfrm>
              <a:off x="4224" y="2384"/>
              <a:ext cx="231" cy="3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6" name="AutoShape 25"/>
            <p:cNvCxnSpPr>
              <a:cxnSpLocks noChangeShapeType="1"/>
              <a:endCxn id="16459" idx="1"/>
            </p:cNvCxnSpPr>
            <p:nvPr/>
          </p:nvCxnSpPr>
          <p:spPr bwMode="auto">
            <a:xfrm>
              <a:off x="4800" y="1440"/>
              <a:ext cx="303" cy="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7" name="AutoShape 26"/>
            <p:cNvCxnSpPr>
              <a:cxnSpLocks noChangeShapeType="1"/>
              <a:endCxn id="16455" idx="2"/>
            </p:cNvCxnSpPr>
            <p:nvPr/>
          </p:nvCxnSpPr>
          <p:spPr bwMode="auto">
            <a:xfrm flipV="1">
              <a:off x="3504" y="2933"/>
              <a:ext cx="847" cy="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8" name="AutoShape 27"/>
            <p:cNvCxnSpPr>
              <a:cxnSpLocks noChangeShapeType="1"/>
              <a:endCxn id="16459" idx="2"/>
            </p:cNvCxnSpPr>
            <p:nvPr/>
          </p:nvCxnSpPr>
          <p:spPr bwMode="auto">
            <a:xfrm flipV="1">
              <a:off x="4272" y="2021"/>
              <a:ext cx="751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469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85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0" name="Picture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79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1" name="AutoShape 39"/>
            <p:cNvSpPr>
              <a:spLocks noChangeArrowheads="1"/>
            </p:cNvSpPr>
            <p:nvPr/>
          </p:nvSpPr>
          <p:spPr bwMode="auto">
            <a:xfrm>
              <a:off x="2208" y="1824"/>
              <a:ext cx="336" cy="288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72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2064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3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96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01"/>
          <p:cNvGrpSpPr>
            <a:grpSpLocks/>
          </p:cNvGrpSpPr>
          <p:nvPr/>
        </p:nvGrpSpPr>
        <p:grpSpPr bwMode="auto">
          <a:xfrm>
            <a:off x="6248400" y="3505200"/>
            <a:ext cx="2838450" cy="1855788"/>
            <a:chOff x="3936" y="1392"/>
            <a:chExt cx="1788" cy="1169"/>
          </a:xfrm>
        </p:grpSpPr>
        <p:pic>
          <p:nvPicPr>
            <p:cNvPr id="164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1953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47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6" name="Oval 7"/>
            <p:cNvSpPr>
              <a:spLocks noChangeArrowheads="1"/>
            </p:cNvSpPr>
            <p:nvPr/>
          </p:nvSpPr>
          <p:spPr bwMode="auto">
            <a:xfrm>
              <a:off x="4014" y="1920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7" name="Oval 8"/>
            <p:cNvSpPr>
              <a:spLocks noChangeArrowheads="1"/>
            </p:cNvSpPr>
            <p:nvPr/>
          </p:nvSpPr>
          <p:spPr bwMode="auto">
            <a:xfrm>
              <a:off x="4428" y="1516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1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1930"/>
              <a:ext cx="16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Oval 11"/>
            <p:cNvSpPr>
              <a:spLocks noChangeArrowheads="1"/>
            </p:cNvSpPr>
            <p:nvPr/>
          </p:nvSpPr>
          <p:spPr bwMode="auto">
            <a:xfrm>
              <a:off x="4786" y="1905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20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" y="2323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Oval 14"/>
            <p:cNvSpPr>
              <a:spLocks noChangeArrowheads="1"/>
            </p:cNvSpPr>
            <p:nvPr/>
          </p:nvSpPr>
          <p:spPr bwMode="auto">
            <a:xfrm>
              <a:off x="5097" y="2297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22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" y="1418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" y="1832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18"/>
            <p:cNvSpPr>
              <a:spLocks noChangeArrowheads="1"/>
            </p:cNvSpPr>
            <p:nvPr/>
          </p:nvSpPr>
          <p:spPr bwMode="auto">
            <a:xfrm>
              <a:off x="5460" y="1806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6425" name="AutoShape 19"/>
            <p:cNvCxnSpPr>
              <a:cxnSpLocks noChangeShapeType="1"/>
              <a:stCxn id="16417" idx="5"/>
              <a:endCxn id="16419" idx="1"/>
            </p:cNvCxnSpPr>
            <p:nvPr/>
          </p:nvCxnSpPr>
          <p:spPr bwMode="auto">
            <a:xfrm>
              <a:off x="4653" y="1746"/>
              <a:ext cx="172" cy="1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6" name="AutoShape 20"/>
            <p:cNvCxnSpPr>
              <a:cxnSpLocks noChangeShapeType="1"/>
              <a:stCxn id="16417" idx="6"/>
              <a:endCxn id="16443" idx="2"/>
            </p:cNvCxnSpPr>
            <p:nvPr/>
          </p:nvCxnSpPr>
          <p:spPr bwMode="auto">
            <a:xfrm flipV="1">
              <a:off x="4697" y="1524"/>
              <a:ext cx="401" cy="1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7" name="AutoShape 21"/>
            <p:cNvCxnSpPr>
              <a:cxnSpLocks noChangeShapeType="1"/>
              <a:endCxn id="16417" idx="3"/>
            </p:cNvCxnSpPr>
            <p:nvPr/>
          </p:nvCxnSpPr>
          <p:spPr bwMode="auto">
            <a:xfrm flipV="1">
              <a:off x="4169" y="1749"/>
              <a:ext cx="298" cy="1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8" name="AutoShape 22"/>
            <p:cNvCxnSpPr>
              <a:cxnSpLocks noChangeShapeType="1"/>
              <a:stCxn id="16416" idx="6"/>
              <a:endCxn id="16419" idx="2"/>
            </p:cNvCxnSpPr>
            <p:nvPr/>
          </p:nvCxnSpPr>
          <p:spPr bwMode="auto">
            <a:xfrm flipV="1">
              <a:off x="4286" y="2037"/>
              <a:ext cx="492" cy="1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9" name="AutoShape 23"/>
            <p:cNvCxnSpPr>
              <a:cxnSpLocks noChangeShapeType="1"/>
              <a:stCxn id="16416" idx="4"/>
              <a:endCxn id="16445" idx="2"/>
            </p:cNvCxnSpPr>
            <p:nvPr/>
          </p:nvCxnSpPr>
          <p:spPr bwMode="auto">
            <a:xfrm>
              <a:off x="4146" y="2191"/>
              <a:ext cx="223" cy="20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0" name="AutoShape 24"/>
            <p:cNvCxnSpPr>
              <a:cxnSpLocks noChangeShapeType="1"/>
            </p:cNvCxnSpPr>
            <p:nvPr/>
          </p:nvCxnSpPr>
          <p:spPr bwMode="auto">
            <a:xfrm>
              <a:off x="5024" y="2134"/>
              <a:ext cx="125" cy="19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1" name="AutoShape 25"/>
            <p:cNvCxnSpPr>
              <a:cxnSpLocks noChangeShapeType="1"/>
              <a:endCxn id="16424" idx="1"/>
            </p:cNvCxnSpPr>
            <p:nvPr/>
          </p:nvCxnSpPr>
          <p:spPr bwMode="auto">
            <a:xfrm>
              <a:off x="5335" y="1622"/>
              <a:ext cx="164" cy="2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2" name="AutoShape 26"/>
            <p:cNvCxnSpPr>
              <a:cxnSpLocks noChangeShapeType="1"/>
              <a:endCxn id="16421" idx="2"/>
            </p:cNvCxnSpPr>
            <p:nvPr/>
          </p:nvCxnSpPr>
          <p:spPr bwMode="auto">
            <a:xfrm flipV="1">
              <a:off x="4632" y="2429"/>
              <a:ext cx="457" cy="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3" name="AutoShape 27"/>
            <p:cNvCxnSpPr>
              <a:cxnSpLocks noChangeShapeType="1"/>
              <a:endCxn id="16424" idx="2"/>
            </p:cNvCxnSpPr>
            <p:nvPr/>
          </p:nvCxnSpPr>
          <p:spPr bwMode="auto">
            <a:xfrm flipV="1">
              <a:off x="5046" y="1938"/>
              <a:ext cx="406" cy="1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434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" y="17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38"/>
              <a:ext cx="16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6" name="AutoShape 39"/>
            <p:cNvSpPr>
              <a:spLocks noChangeArrowheads="1"/>
            </p:cNvSpPr>
            <p:nvPr/>
          </p:nvSpPr>
          <p:spPr bwMode="auto">
            <a:xfrm>
              <a:off x="3936" y="1832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37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1961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8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2194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9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0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28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1" name="AutoShape 39"/>
            <p:cNvSpPr>
              <a:spLocks noChangeArrowheads="1"/>
            </p:cNvSpPr>
            <p:nvPr/>
          </p:nvSpPr>
          <p:spPr bwMode="auto">
            <a:xfrm>
              <a:off x="4331" y="1429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4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" y="1415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3" name="Oval 16"/>
            <p:cNvSpPr>
              <a:spLocks noChangeArrowheads="1"/>
            </p:cNvSpPr>
            <p:nvPr/>
          </p:nvSpPr>
          <p:spPr bwMode="auto">
            <a:xfrm>
              <a:off x="5102" y="1392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4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86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5" name="Oval 9"/>
            <p:cNvSpPr>
              <a:spLocks noChangeArrowheads="1"/>
            </p:cNvSpPr>
            <p:nvPr/>
          </p:nvSpPr>
          <p:spPr bwMode="auto">
            <a:xfrm>
              <a:off x="4377" y="2267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0" name="Rectangle 95"/>
          <p:cNvSpPr>
            <a:spLocks noChangeArrowheads="1"/>
          </p:cNvSpPr>
          <p:nvPr/>
        </p:nvSpPr>
        <p:spPr bwMode="auto">
          <a:xfrm>
            <a:off x="0" y="3429000"/>
            <a:ext cx="26670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96"/>
          <p:cNvSpPr>
            <a:spLocks noChangeArrowheads="1"/>
          </p:cNvSpPr>
          <p:nvPr/>
        </p:nvSpPr>
        <p:spPr bwMode="auto">
          <a:xfrm>
            <a:off x="3048000" y="34290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2" name="Rectangle 97"/>
          <p:cNvSpPr>
            <a:spLocks noChangeArrowheads="1"/>
          </p:cNvSpPr>
          <p:nvPr/>
        </p:nvSpPr>
        <p:spPr bwMode="auto">
          <a:xfrm>
            <a:off x="6248400" y="34290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3" name="AutoShape 98"/>
          <p:cNvSpPr>
            <a:spLocks noChangeArrowheads="1"/>
          </p:cNvSpPr>
          <p:nvPr/>
        </p:nvSpPr>
        <p:spPr bwMode="auto">
          <a:xfrm>
            <a:off x="2667000" y="4419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4" name="AutoShape 99"/>
          <p:cNvSpPr>
            <a:spLocks noChangeArrowheads="1"/>
          </p:cNvSpPr>
          <p:nvPr/>
        </p:nvSpPr>
        <p:spPr bwMode="auto">
          <a:xfrm>
            <a:off x="5867400" y="4419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Rectangle 10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Each Node Has Two Status:</a:t>
            </a:r>
          </a:p>
          <a:p>
            <a:r>
              <a:rPr lang="el-GR" altLang="zh-CN" dirty="0"/>
              <a:t>β</a:t>
            </a:r>
            <a:r>
              <a:rPr lang="en-US" altLang="zh-CN" dirty="0"/>
              <a:t>: Infection Rate (</a:t>
            </a:r>
            <a:r>
              <a:rPr lang="en-US" altLang="zh-CN" dirty="0" err="1"/>
              <a:t>Prob</a:t>
            </a:r>
            <a:r>
              <a:rPr lang="en-US" altLang="zh-CN" dirty="0"/>
              <a:t> (             | ||   ))</a:t>
            </a:r>
          </a:p>
          <a:p>
            <a:r>
              <a:rPr lang="el-GR" altLang="zh-CN" dirty="0"/>
              <a:t>δ</a:t>
            </a:r>
            <a:r>
              <a:rPr lang="en-US" altLang="zh-CN" dirty="0"/>
              <a:t>: Recovery Rate (</a:t>
            </a:r>
            <a:r>
              <a:rPr lang="en-US" altLang="zh-CN" dirty="0" err="1"/>
              <a:t>Prob</a:t>
            </a:r>
            <a:r>
              <a:rPr lang="en-US" altLang="zh-CN" dirty="0"/>
              <a:t> (             | |    )) </a:t>
            </a:r>
            <a:endParaRPr lang="el-GR" altLang="zh-CN" dirty="0"/>
          </a:p>
        </p:txBody>
      </p:sp>
      <p:grpSp>
        <p:nvGrpSpPr>
          <p:cNvPr id="16396" name="Group 102"/>
          <p:cNvGrpSpPr>
            <a:grpSpLocks/>
          </p:cNvGrpSpPr>
          <p:nvPr/>
        </p:nvGrpSpPr>
        <p:grpSpPr bwMode="auto">
          <a:xfrm>
            <a:off x="5791200" y="1573213"/>
            <a:ext cx="3048000" cy="636587"/>
            <a:chOff x="3552" y="943"/>
            <a:chExt cx="1920" cy="401"/>
          </a:xfrm>
        </p:grpSpPr>
        <p:pic>
          <p:nvPicPr>
            <p:cNvPr id="16410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44"/>
              <a:ext cx="31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943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Text Box 24"/>
            <p:cNvSpPr txBox="1">
              <a:spLocks noChangeArrowheads="1"/>
            </p:cNvSpPr>
            <p:nvPr/>
          </p:nvSpPr>
          <p:spPr bwMode="auto">
            <a:xfrm>
              <a:off x="4704" y="100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Healthy</a:t>
              </a:r>
            </a:p>
          </p:txBody>
        </p:sp>
        <p:sp>
          <p:nvSpPr>
            <p:cNvPr id="16413" name="Text Box 25"/>
            <p:cNvSpPr txBox="1">
              <a:spLocks noChangeArrowheads="1"/>
            </p:cNvSpPr>
            <p:nvPr/>
          </p:nvSpPr>
          <p:spPr bwMode="auto">
            <a:xfrm>
              <a:off x="3840" y="1008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Sick</a:t>
              </a:r>
            </a:p>
          </p:txBody>
        </p:sp>
      </p:grpSp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968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9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Line 112"/>
          <p:cNvSpPr>
            <a:spLocks noChangeShapeType="1"/>
          </p:cNvSpPr>
          <p:nvPr/>
        </p:nvSpPr>
        <p:spPr bwMode="auto">
          <a:xfrm>
            <a:off x="5486400" y="2514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0" name="Picture 36" descr="sneez-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4016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AutoShape 42"/>
          <p:cNvSpPr>
            <a:spLocks noChangeAspect="1" noChangeArrowheads="1"/>
          </p:cNvSpPr>
          <p:nvPr/>
        </p:nvSpPr>
        <p:spPr bwMode="auto">
          <a:xfrm>
            <a:off x="6526213" y="2913063"/>
            <a:ext cx="484187" cy="415925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40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968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9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Line 117"/>
          <p:cNvSpPr>
            <a:spLocks noChangeShapeType="1"/>
          </p:cNvSpPr>
          <p:nvPr/>
        </p:nvSpPr>
        <p:spPr bwMode="auto">
          <a:xfrm>
            <a:off x="5486400" y="3124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120"/>
          <p:cNvSpPr txBox="1">
            <a:spLocks noChangeArrowheads="1"/>
          </p:cNvSpPr>
          <p:nvPr/>
        </p:nvSpPr>
        <p:spPr bwMode="auto">
          <a:xfrm>
            <a:off x="984250" y="5715000"/>
            <a:ext cx="88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/>
              <a:t>t </a:t>
            </a:r>
            <a:r>
              <a:rPr lang="en-US" altLang="zh-CN" sz="2800"/>
              <a:t>= </a:t>
            </a:r>
            <a:r>
              <a:rPr lang="en-US" altLang="zh-CN" sz="2800" i="1"/>
              <a:t>1</a:t>
            </a:r>
          </a:p>
        </p:txBody>
      </p:sp>
      <p:sp>
        <p:nvSpPr>
          <p:cNvPr id="16406" name="Text Box 121"/>
          <p:cNvSpPr txBox="1">
            <a:spLocks noChangeArrowheads="1"/>
          </p:cNvSpPr>
          <p:nvPr/>
        </p:nvSpPr>
        <p:spPr bwMode="auto">
          <a:xfrm>
            <a:off x="4114800" y="5715000"/>
            <a:ext cx="88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/>
              <a:t>t </a:t>
            </a:r>
            <a:r>
              <a:rPr lang="en-US" altLang="zh-CN" sz="2800"/>
              <a:t>= </a:t>
            </a:r>
            <a:r>
              <a:rPr lang="en-US" altLang="zh-CN" sz="2800" i="1"/>
              <a:t>2</a:t>
            </a:r>
          </a:p>
        </p:txBody>
      </p:sp>
      <p:sp>
        <p:nvSpPr>
          <p:cNvPr id="16407" name="Text Box 122"/>
          <p:cNvSpPr txBox="1">
            <a:spLocks noChangeArrowheads="1"/>
          </p:cNvSpPr>
          <p:nvPr/>
        </p:nvSpPr>
        <p:spPr bwMode="auto">
          <a:xfrm>
            <a:off x="7239000" y="5715000"/>
            <a:ext cx="88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/>
              <a:t>t </a:t>
            </a:r>
            <a:r>
              <a:rPr lang="en-US" altLang="zh-CN" sz="2800"/>
              <a:t>= </a:t>
            </a:r>
            <a:r>
              <a:rPr lang="en-US" altLang="zh-CN" sz="2800" i="1"/>
              <a:t>3</a:t>
            </a:r>
          </a:p>
        </p:txBody>
      </p:sp>
      <p:sp>
        <p:nvSpPr>
          <p:cNvPr id="1640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0586044-3B71-4762-9D3D-3248FFC8B4FC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17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altLang="zh-CN" sz="3600">
                <a:solidFill>
                  <a:schemeClr val="accent2"/>
                </a:solidFill>
              </a:rPr>
              <a:t>SIS Model (e.g., Flu)</a:t>
            </a:r>
          </a:p>
        </p:txBody>
      </p:sp>
      <p:sp>
        <p:nvSpPr>
          <p:cNvPr id="18435" name="Text Box 95"/>
          <p:cNvSpPr txBox="1">
            <a:spLocks noChangeArrowheads="1"/>
          </p:cNvSpPr>
          <p:nvPr/>
        </p:nvSpPr>
        <p:spPr bwMode="auto">
          <a:xfrm>
            <a:off x="6248400" y="2362200"/>
            <a:ext cx="2728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4000" i="1">
                <a:solidFill>
                  <a:srgbClr val="0033CC"/>
                </a:solidFill>
              </a:rPr>
              <a:t>p</a:t>
            </a:r>
            <a:r>
              <a:rPr lang="en-US" altLang="zh-CN" sz="4000" i="1" baseline="-25000">
                <a:solidFill>
                  <a:srgbClr val="0033CC"/>
                </a:solidFill>
              </a:rPr>
              <a:t>t+1</a:t>
            </a:r>
            <a:r>
              <a:rPr lang="en-US" altLang="zh-CN" sz="4000" i="1">
                <a:solidFill>
                  <a:prstClr val="black"/>
                </a:solidFill>
              </a:rPr>
              <a:t> </a:t>
            </a:r>
            <a:r>
              <a:rPr lang="en-US" altLang="zh-CN" sz="4000">
                <a:solidFill>
                  <a:prstClr val="black"/>
                </a:solidFill>
              </a:rPr>
              <a:t>= </a:t>
            </a:r>
            <a:r>
              <a:rPr lang="en-US" altLang="zh-CN" sz="4000" i="1">
                <a:solidFill>
                  <a:srgbClr val="CC3300"/>
                </a:solidFill>
              </a:rPr>
              <a:t>H</a:t>
            </a:r>
            <a:r>
              <a:rPr lang="en-US" altLang="zh-CN" sz="4000">
                <a:solidFill>
                  <a:prstClr val="black"/>
                </a:solidFill>
              </a:rPr>
              <a:t> (</a:t>
            </a:r>
            <a:r>
              <a:rPr lang="en-US" altLang="zh-CN" sz="4000" i="1">
                <a:solidFill>
                  <a:srgbClr val="800080"/>
                </a:solidFill>
              </a:rPr>
              <a:t>p</a:t>
            </a:r>
            <a:r>
              <a:rPr lang="en-US" altLang="zh-CN" sz="2800" i="1" baseline="-25000">
                <a:solidFill>
                  <a:srgbClr val="800080"/>
                </a:solidFill>
              </a:rPr>
              <a:t>t</a:t>
            </a:r>
            <a:r>
              <a:rPr lang="en-US" altLang="zh-CN" sz="4000">
                <a:solidFill>
                  <a:prstClr val="black"/>
                </a:solidFill>
              </a:rPr>
              <a:t>)</a:t>
            </a:r>
            <a:endParaRPr lang="en-US" altLang="zh-CN" sz="4000" i="1">
              <a:solidFill>
                <a:prstClr val="black"/>
              </a:solidFill>
            </a:endParaRPr>
          </a:p>
        </p:txBody>
      </p:sp>
      <p:sp>
        <p:nvSpPr>
          <p:cNvPr id="18437" name="Rectangle 97"/>
          <p:cNvSpPr>
            <a:spLocks noChangeArrowheads="1"/>
          </p:cNvSpPr>
          <p:nvPr/>
        </p:nvSpPr>
        <p:spPr bwMode="auto">
          <a:xfrm>
            <a:off x="5257800" y="152400"/>
            <a:ext cx="37338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38" name="Text Box 101"/>
          <p:cNvSpPr txBox="1">
            <a:spLocks noChangeArrowheads="1"/>
          </p:cNvSpPr>
          <p:nvPr/>
        </p:nvSpPr>
        <p:spPr bwMode="auto">
          <a:xfrm>
            <a:off x="152400" y="4175125"/>
            <a:ext cx="5638800" cy="1641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Theorem [</a:t>
            </a:r>
            <a:r>
              <a:rPr lang="en-US" altLang="zh-CN" sz="2400" dirty="0" err="1">
                <a:solidFill>
                  <a:prstClr val="black"/>
                </a:solidFill>
              </a:rPr>
              <a:t>Chakrabarti</a:t>
            </a:r>
            <a:r>
              <a:rPr lang="en-US" altLang="zh-CN" sz="2400" dirty="0">
                <a:solidFill>
                  <a:prstClr val="black"/>
                </a:solidFill>
              </a:rPr>
              <a:t>+ 2003, 2007</a:t>
            </a:r>
            <a:r>
              <a:rPr lang="en-US" altLang="zh-CN" sz="2800" dirty="0">
                <a:solidFill>
                  <a:prstClr val="black"/>
                </a:solidFill>
              </a:rPr>
              <a:t>]: </a:t>
            </a:r>
          </a:p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  If </a:t>
            </a:r>
            <a:r>
              <a:rPr lang="en-US" altLang="zh-CN" sz="2400" b="1" i="1" dirty="0">
                <a:solidFill>
                  <a:srgbClr val="FF0000"/>
                </a:solidFill>
              </a:rPr>
              <a:t>λ x (</a:t>
            </a:r>
            <a:r>
              <a:rPr lang="el-GR" altLang="zh-CN" sz="2400" b="1" dirty="0">
                <a:solidFill>
                  <a:srgbClr val="FF0000"/>
                </a:solidFill>
              </a:rPr>
              <a:t>β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el-GR" altLang="zh-CN" sz="2400" b="1" dirty="0">
                <a:solidFill>
                  <a:srgbClr val="FF0000"/>
                </a:solidFill>
              </a:rPr>
              <a:t>δ</a:t>
            </a:r>
            <a:r>
              <a:rPr lang="en-US" altLang="zh-CN" sz="2400" b="1" dirty="0">
                <a:solidFill>
                  <a:srgbClr val="FF0000"/>
                </a:solidFill>
              </a:rPr>
              <a:t>) ≤ 1</a:t>
            </a:r>
            <a:r>
              <a:rPr lang="en-US" altLang="zh-CN" sz="2400" dirty="0">
                <a:solidFill>
                  <a:prstClr val="black"/>
                </a:solidFill>
              </a:rPr>
              <a:t>;  no epidemic </a:t>
            </a:r>
          </a:p>
          <a:p>
            <a:pPr eaLnBrk="1" hangingPunct="1"/>
            <a:r>
              <a:rPr lang="en-US" altLang="zh-CN" sz="2400" dirty="0">
                <a:solidFill>
                  <a:prstClr val="black"/>
                </a:solidFill>
              </a:rPr>
              <a:t>  for any initial conditions</a:t>
            </a:r>
            <a:r>
              <a:rPr lang="en-US" altLang="zh-CN" sz="2000" dirty="0">
                <a:solidFill>
                  <a:prstClr val="white"/>
                </a:solidFill>
              </a:rPr>
              <a:t> of the graph)</a:t>
            </a:r>
          </a:p>
          <a:p>
            <a:pPr eaLnBrk="1" hangingPunct="1"/>
            <a:r>
              <a:rPr lang="en-US" altLang="zh-CN" sz="2000" dirty="0">
                <a:solidFill>
                  <a:prstClr val="white"/>
                </a:solidFill>
              </a:rPr>
              <a:t>    , </a:t>
            </a:r>
            <a:r>
              <a:rPr lang="el-GR" altLang="zh-CN" sz="2000" dirty="0">
                <a:solidFill>
                  <a:prstClr val="white"/>
                </a:solidFill>
              </a:rPr>
              <a:t>δ</a:t>
            </a:r>
            <a:r>
              <a:rPr lang="en-US" altLang="zh-CN" sz="2000" dirty="0">
                <a:solidFill>
                  <a:prstClr val="white"/>
                </a:solidFill>
              </a:rPr>
              <a:t> </a:t>
            </a:r>
            <a:r>
              <a:rPr lang="en-US" altLang="zh-CN" sz="2000" i="1" dirty="0">
                <a:solidFill>
                  <a:prstClr val="white"/>
                </a:solidFill>
              </a:rPr>
              <a:t>: </a:t>
            </a:r>
            <a:r>
              <a:rPr lang="en-US" altLang="zh-CN" sz="2000" dirty="0">
                <a:solidFill>
                  <a:prstClr val="white"/>
                </a:solidFill>
              </a:rPr>
              <a:t>virus par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grpSp>
        <p:nvGrpSpPr>
          <p:cNvPr id="18439" name="Group 106"/>
          <p:cNvGrpSpPr>
            <a:grpSpLocks/>
          </p:cNvGrpSpPr>
          <p:nvPr/>
        </p:nvGrpSpPr>
        <p:grpSpPr bwMode="auto">
          <a:xfrm>
            <a:off x="26988" y="1752600"/>
            <a:ext cx="2838450" cy="1855788"/>
            <a:chOff x="2208" y="1008"/>
            <a:chExt cx="3312" cy="2169"/>
          </a:xfrm>
        </p:grpSpPr>
        <p:pic>
          <p:nvPicPr>
            <p:cNvPr id="1848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79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07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4" name="Oval 7"/>
            <p:cNvSpPr>
              <a:spLocks noChangeArrowheads="1"/>
            </p:cNvSpPr>
            <p:nvPr/>
          </p:nvSpPr>
          <p:spPr bwMode="auto">
            <a:xfrm>
              <a:off x="2352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85" name="Oval 8"/>
            <p:cNvSpPr>
              <a:spLocks noChangeArrowheads="1"/>
            </p:cNvSpPr>
            <p:nvPr/>
          </p:nvSpPr>
          <p:spPr bwMode="auto">
            <a:xfrm>
              <a:off x="3120" y="123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86" name="Oval 9"/>
            <p:cNvSpPr>
              <a:spLocks noChangeArrowheads="1"/>
            </p:cNvSpPr>
            <p:nvPr/>
          </p:nvSpPr>
          <p:spPr bwMode="auto">
            <a:xfrm>
              <a:off x="3024" y="2631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8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" y="2007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8" name="Oval 11"/>
            <p:cNvSpPr>
              <a:spLocks noChangeArrowheads="1"/>
            </p:cNvSpPr>
            <p:nvPr/>
          </p:nvSpPr>
          <p:spPr bwMode="auto">
            <a:xfrm>
              <a:off x="3783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8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273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0" name="Oval 14"/>
            <p:cNvSpPr>
              <a:spLocks noChangeArrowheads="1"/>
            </p:cNvSpPr>
            <p:nvPr/>
          </p:nvSpPr>
          <p:spPr bwMode="auto">
            <a:xfrm>
              <a:off x="4359" y="268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9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05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2" name="Oval 16"/>
            <p:cNvSpPr>
              <a:spLocks noChangeArrowheads="1"/>
            </p:cNvSpPr>
            <p:nvPr/>
          </p:nvSpPr>
          <p:spPr bwMode="auto">
            <a:xfrm>
              <a:off x="4368" y="100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9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824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4" name="Oval 18"/>
            <p:cNvSpPr>
              <a:spLocks noChangeArrowheads="1"/>
            </p:cNvSpPr>
            <p:nvPr/>
          </p:nvSpPr>
          <p:spPr bwMode="auto">
            <a:xfrm>
              <a:off x="5031" y="1776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8495" name="AutoShape 19"/>
            <p:cNvCxnSpPr>
              <a:cxnSpLocks noChangeShapeType="1"/>
              <a:stCxn id="18485" idx="5"/>
              <a:endCxn id="18488" idx="1"/>
            </p:cNvCxnSpPr>
            <p:nvPr/>
          </p:nvCxnSpPr>
          <p:spPr bwMode="auto">
            <a:xfrm>
              <a:off x="3537" y="1664"/>
              <a:ext cx="318" cy="3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6" name="AutoShape 20"/>
            <p:cNvCxnSpPr>
              <a:cxnSpLocks noChangeShapeType="1"/>
              <a:stCxn id="18485" idx="6"/>
              <a:endCxn id="18492" idx="2"/>
            </p:cNvCxnSpPr>
            <p:nvPr/>
          </p:nvCxnSpPr>
          <p:spPr bwMode="auto">
            <a:xfrm flipV="1">
              <a:off x="3617" y="1253"/>
              <a:ext cx="743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7" name="AutoShape 21"/>
            <p:cNvCxnSpPr>
              <a:cxnSpLocks noChangeShapeType="1"/>
              <a:endCxn id="18485" idx="3"/>
            </p:cNvCxnSpPr>
            <p:nvPr/>
          </p:nvCxnSpPr>
          <p:spPr bwMode="auto">
            <a:xfrm flipV="1">
              <a:off x="2640" y="1664"/>
              <a:ext cx="552" cy="30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8" name="AutoShape 22"/>
            <p:cNvCxnSpPr>
              <a:cxnSpLocks noChangeShapeType="1"/>
              <a:stCxn id="18484" idx="6"/>
              <a:endCxn id="18488" idx="2"/>
            </p:cNvCxnSpPr>
            <p:nvPr/>
          </p:nvCxnSpPr>
          <p:spPr bwMode="auto">
            <a:xfrm>
              <a:off x="2849" y="2204"/>
              <a:ext cx="926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9" name="AutoShape 23"/>
            <p:cNvCxnSpPr>
              <a:cxnSpLocks noChangeShapeType="1"/>
              <a:stCxn id="18484" idx="4"/>
              <a:endCxn id="18486" idx="2"/>
            </p:cNvCxnSpPr>
            <p:nvPr/>
          </p:nvCxnSpPr>
          <p:spPr bwMode="auto">
            <a:xfrm>
              <a:off x="2597" y="2456"/>
              <a:ext cx="419" cy="42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0" name="AutoShape 24"/>
            <p:cNvCxnSpPr>
              <a:cxnSpLocks noChangeShapeType="1"/>
            </p:cNvCxnSpPr>
            <p:nvPr/>
          </p:nvCxnSpPr>
          <p:spPr bwMode="auto">
            <a:xfrm>
              <a:off x="4224" y="2384"/>
              <a:ext cx="231" cy="3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1" name="AutoShape 25"/>
            <p:cNvCxnSpPr>
              <a:cxnSpLocks noChangeShapeType="1"/>
              <a:endCxn id="18494" idx="1"/>
            </p:cNvCxnSpPr>
            <p:nvPr/>
          </p:nvCxnSpPr>
          <p:spPr bwMode="auto">
            <a:xfrm>
              <a:off x="4800" y="1440"/>
              <a:ext cx="303" cy="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2" name="AutoShape 26"/>
            <p:cNvCxnSpPr>
              <a:cxnSpLocks noChangeShapeType="1"/>
              <a:endCxn id="18490" idx="2"/>
            </p:cNvCxnSpPr>
            <p:nvPr/>
          </p:nvCxnSpPr>
          <p:spPr bwMode="auto">
            <a:xfrm flipV="1">
              <a:off x="3504" y="2933"/>
              <a:ext cx="847" cy="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3" name="AutoShape 27"/>
            <p:cNvCxnSpPr>
              <a:cxnSpLocks noChangeShapeType="1"/>
              <a:endCxn id="18494" idx="2"/>
            </p:cNvCxnSpPr>
            <p:nvPr/>
          </p:nvCxnSpPr>
          <p:spPr bwMode="auto">
            <a:xfrm flipV="1">
              <a:off x="4272" y="2021"/>
              <a:ext cx="751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504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85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5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79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6" name="AutoShape 39"/>
            <p:cNvSpPr>
              <a:spLocks noChangeArrowheads="1"/>
            </p:cNvSpPr>
            <p:nvPr/>
          </p:nvSpPr>
          <p:spPr bwMode="auto">
            <a:xfrm>
              <a:off x="2208" y="1824"/>
              <a:ext cx="336" cy="288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507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2064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8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96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0" name="Group 135"/>
          <p:cNvGrpSpPr>
            <a:grpSpLocks/>
          </p:cNvGrpSpPr>
          <p:nvPr/>
        </p:nvGrpSpPr>
        <p:grpSpPr bwMode="auto">
          <a:xfrm>
            <a:off x="3257550" y="1676400"/>
            <a:ext cx="2838450" cy="1855788"/>
            <a:chOff x="3936" y="1392"/>
            <a:chExt cx="1788" cy="1169"/>
          </a:xfrm>
        </p:grpSpPr>
        <p:pic>
          <p:nvPicPr>
            <p:cNvPr id="1844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1953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47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Oval 7"/>
            <p:cNvSpPr>
              <a:spLocks noChangeArrowheads="1"/>
            </p:cNvSpPr>
            <p:nvPr/>
          </p:nvSpPr>
          <p:spPr bwMode="auto">
            <a:xfrm>
              <a:off x="4014" y="1920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52" name="Oval 8"/>
            <p:cNvSpPr>
              <a:spLocks noChangeArrowheads="1"/>
            </p:cNvSpPr>
            <p:nvPr/>
          </p:nvSpPr>
          <p:spPr bwMode="auto">
            <a:xfrm>
              <a:off x="4428" y="1516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53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1930"/>
              <a:ext cx="16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4" name="Oval 11"/>
            <p:cNvSpPr>
              <a:spLocks noChangeArrowheads="1"/>
            </p:cNvSpPr>
            <p:nvPr/>
          </p:nvSpPr>
          <p:spPr bwMode="auto">
            <a:xfrm>
              <a:off x="4786" y="1905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5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" y="2323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Oval 14"/>
            <p:cNvSpPr>
              <a:spLocks noChangeArrowheads="1"/>
            </p:cNvSpPr>
            <p:nvPr/>
          </p:nvSpPr>
          <p:spPr bwMode="auto">
            <a:xfrm>
              <a:off x="5097" y="2297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57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" y="1418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" y="1832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9" name="Oval 18"/>
            <p:cNvSpPr>
              <a:spLocks noChangeArrowheads="1"/>
            </p:cNvSpPr>
            <p:nvPr/>
          </p:nvSpPr>
          <p:spPr bwMode="auto">
            <a:xfrm>
              <a:off x="5460" y="1806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8460" name="AutoShape 19"/>
            <p:cNvCxnSpPr>
              <a:cxnSpLocks noChangeShapeType="1"/>
              <a:stCxn id="18452" idx="5"/>
              <a:endCxn id="18454" idx="1"/>
            </p:cNvCxnSpPr>
            <p:nvPr/>
          </p:nvCxnSpPr>
          <p:spPr bwMode="auto">
            <a:xfrm>
              <a:off x="4653" y="1746"/>
              <a:ext cx="172" cy="1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AutoShape 20"/>
            <p:cNvCxnSpPr>
              <a:cxnSpLocks noChangeShapeType="1"/>
              <a:stCxn id="18452" idx="6"/>
              <a:endCxn id="18478" idx="2"/>
            </p:cNvCxnSpPr>
            <p:nvPr/>
          </p:nvCxnSpPr>
          <p:spPr bwMode="auto">
            <a:xfrm flipV="1">
              <a:off x="4697" y="1524"/>
              <a:ext cx="401" cy="1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AutoShape 21"/>
            <p:cNvCxnSpPr>
              <a:cxnSpLocks noChangeShapeType="1"/>
              <a:endCxn id="18452" idx="3"/>
            </p:cNvCxnSpPr>
            <p:nvPr/>
          </p:nvCxnSpPr>
          <p:spPr bwMode="auto">
            <a:xfrm flipV="1">
              <a:off x="4169" y="1749"/>
              <a:ext cx="298" cy="1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AutoShape 22"/>
            <p:cNvCxnSpPr>
              <a:cxnSpLocks noChangeShapeType="1"/>
              <a:stCxn id="18451" idx="6"/>
              <a:endCxn id="18454" idx="2"/>
            </p:cNvCxnSpPr>
            <p:nvPr/>
          </p:nvCxnSpPr>
          <p:spPr bwMode="auto">
            <a:xfrm flipV="1">
              <a:off x="4286" y="2037"/>
              <a:ext cx="492" cy="1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4" name="AutoShape 23"/>
            <p:cNvCxnSpPr>
              <a:cxnSpLocks noChangeShapeType="1"/>
              <a:stCxn id="18451" idx="4"/>
              <a:endCxn id="18480" idx="2"/>
            </p:cNvCxnSpPr>
            <p:nvPr/>
          </p:nvCxnSpPr>
          <p:spPr bwMode="auto">
            <a:xfrm>
              <a:off x="4146" y="2191"/>
              <a:ext cx="223" cy="20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5" name="AutoShape 24"/>
            <p:cNvCxnSpPr>
              <a:cxnSpLocks noChangeShapeType="1"/>
            </p:cNvCxnSpPr>
            <p:nvPr/>
          </p:nvCxnSpPr>
          <p:spPr bwMode="auto">
            <a:xfrm>
              <a:off x="5024" y="2134"/>
              <a:ext cx="125" cy="19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AutoShape 25"/>
            <p:cNvCxnSpPr>
              <a:cxnSpLocks noChangeShapeType="1"/>
              <a:endCxn id="18459" idx="1"/>
            </p:cNvCxnSpPr>
            <p:nvPr/>
          </p:nvCxnSpPr>
          <p:spPr bwMode="auto">
            <a:xfrm>
              <a:off x="5335" y="1622"/>
              <a:ext cx="164" cy="2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AutoShape 26"/>
            <p:cNvCxnSpPr>
              <a:cxnSpLocks noChangeShapeType="1"/>
              <a:endCxn id="18456" idx="2"/>
            </p:cNvCxnSpPr>
            <p:nvPr/>
          </p:nvCxnSpPr>
          <p:spPr bwMode="auto">
            <a:xfrm flipV="1">
              <a:off x="4632" y="2429"/>
              <a:ext cx="457" cy="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AutoShape 27"/>
            <p:cNvCxnSpPr>
              <a:cxnSpLocks noChangeShapeType="1"/>
              <a:endCxn id="18459" idx="2"/>
            </p:cNvCxnSpPr>
            <p:nvPr/>
          </p:nvCxnSpPr>
          <p:spPr bwMode="auto">
            <a:xfrm flipV="1">
              <a:off x="5046" y="1938"/>
              <a:ext cx="406" cy="1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69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" y="17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0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38"/>
              <a:ext cx="16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1" name="AutoShape 39"/>
            <p:cNvSpPr>
              <a:spLocks noChangeArrowheads="1"/>
            </p:cNvSpPr>
            <p:nvPr/>
          </p:nvSpPr>
          <p:spPr bwMode="auto">
            <a:xfrm>
              <a:off x="3936" y="1832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72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1961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3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2194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4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5" name="Picture 36" descr="sneez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28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AutoShape 39"/>
            <p:cNvSpPr>
              <a:spLocks noChangeArrowheads="1"/>
            </p:cNvSpPr>
            <p:nvPr/>
          </p:nvSpPr>
          <p:spPr bwMode="auto">
            <a:xfrm>
              <a:off x="4331" y="1429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" y="1415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8" name="Oval 16"/>
            <p:cNvSpPr>
              <a:spLocks noChangeArrowheads="1"/>
            </p:cNvSpPr>
            <p:nvPr/>
          </p:nvSpPr>
          <p:spPr bwMode="auto">
            <a:xfrm>
              <a:off x="5102" y="1392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7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86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Oval 9"/>
            <p:cNvSpPr>
              <a:spLocks noChangeArrowheads="1"/>
            </p:cNvSpPr>
            <p:nvPr/>
          </p:nvSpPr>
          <p:spPr bwMode="auto">
            <a:xfrm>
              <a:off x="4377" y="2267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168"/>
          <p:cNvSpPr>
            <a:spLocks noChangeArrowheads="1"/>
          </p:cNvSpPr>
          <p:nvPr/>
        </p:nvSpPr>
        <p:spPr bwMode="auto">
          <a:xfrm>
            <a:off x="57150" y="16002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Rectangle 169"/>
          <p:cNvSpPr>
            <a:spLocks noChangeArrowheads="1"/>
          </p:cNvSpPr>
          <p:nvPr/>
        </p:nvSpPr>
        <p:spPr bwMode="auto">
          <a:xfrm>
            <a:off x="3257550" y="16002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AutoShape 170"/>
          <p:cNvSpPr>
            <a:spLocks noChangeArrowheads="1"/>
          </p:cNvSpPr>
          <p:nvPr/>
        </p:nvSpPr>
        <p:spPr bwMode="auto">
          <a:xfrm>
            <a:off x="2876550" y="2590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Rectangle 17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>
                <a:solidFill>
                  <a:prstClr val="black"/>
                </a:solidFill>
              </a:rPr>
              <a:t>     </a:t>
            </a:r>
            <a:r>
              <a:rPr lang="en-US" altLang="zh-CN" sz="2000" i="1">
                <a:solidFill>
                  <a:prstClr val="white"/>
                </a:solidFill>
              </a:rPr>
              <a:t>λ: </a:t>
            </a:r>
            <a:r>
              <a:rPr lang="en-US" altLang="zh-CN" sz="2000">
                <a:solidFill>
                  <a:prstClr val="white"/>
                </a:solidFill>
              </a:rPr>
              <a:t>largest eigenvalue of the graph (~ connectivity of the graph)</a:t>
            </a:r>
          </a:p>
          <a:p>
            <a:r>
              <a:rPr lang="en-US" altLang="zh-CN" sz="2000">
                <a:solidFill>
                  <a:prstClr val="white"/>
                </a:solidFill>
              </a:rPr>
              <a:t>     </a:t>
            </a:r>
            <a:r>
              <a:rPr lang="el-GR" altLang="zh-CN" sz="2000">
                <a:solidFill>
                  <a:prstClr val="white"/>
                </a:solidFill>
              </a:rPr>
              <a:t>β</a:t>
            </a:r>
            <a:r>
              <a:rPr lang="en-US" altLang="zh-CN" sz="2000">
                <a:solidFill>
                  <a:prstClr val="white"/>
                </a:solidFill>
              </a:rPr>
              <a:t>, </a:t>
            </a:r>
            <a:r>
              <a:rPr lang="el-GR" altLang="zh-CN" sz="2000">
                <a:solidFill>
                  <a:prstClr val="white"/>
                </a:solidFill>
              </a:rPr>
              <a:t>δ</a:t>
            </a:r>
            <a:r>
              <a:rPr lang="en-US" altLang="zh-CN" sz="2000">
                <a:solidFill>
                  <a:prstClr val="white"/>
                </a:solidFill>
              </a:rPr>
              <a:t> </a:t>
            </a:r>
            <a:r>
              <a:rPr lang="en-US" altLang="zh-CN" sz="2000" i="1">
                <a:solidFill>
                  <a:prstClr val="white"/>
                </a:solidFill>
              </a:rPr>
              <a:t>: </a:t>
            </a:r>
            <a:r>
              <a:rPr lang="en-US" altLang="zh-CN" sz="2000">
                <a:solidFill>
                  <a:prstClr val="white"/>
                </a:solidFill>
              </a:rPr>
              <a:t>virus parameters (~strength of the virus)</a:t>
            </a: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18445" name="Picture 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 bwMode="auto">
          <a:xfrm>
            <a:off x="6088063" y="3505200"/>
            <a:ext cx="297973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6" name="Text Box 74"/>
          <p:cNvSpPr txBox="1">
            <a:spLocks noChangeArrowheads="1"/>
          </p:cNvSpPr>
          <p:nvPr/>
        </p:nvSpPr>
        <p:spPr bwMode="auto">
          <a:xfrm>
            <a:off x="5942013" y="3810000"/>
            <a:ext cx="458787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prstClr val="black"/>
                </a:solidFill>
              </a:rPr>
              <a:t>Infection Ratio</a:t>
            </a:r>
          </a:p>
        </p:txBody>
      </p:sp>
      <p:sp>
        <p:nvSpPr>
          <p:cNvPr id="18447" name="Text Box 75"/>
          <p:cNvSpPr txBox="1">
            <a:spLocks noChangeArrowheads="1"/>
          </p:cNvSpPr>
          <p:nvPr/>
        </p:nvSpPr>
        <p:spPr bwMode="auto">
          <a:xfrm>
            <a:off x="7626350" y="53482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prstClr val="black"/>
                </a:solidFill>
              </a:rPr>
              <a:t>Time Ticks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228600"/>
            <a:ext cx="355535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1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solidFill>
                  <a:schemeClr val="accent2"/>
                </a:solidFill>
              </a:rPr>
              <a:t>Beyond Static Graphs: Alternating Behavior </a:t>
            </a:r>
            <a:r>
              <a:rPr lang="en-US" altLang="zh-CN" sz="2400">
                <a:solidFill>
                  <a:schemeClr val="tx1"/>
                </a:solidFill>
              </a:rPr>
              <a:t>[PKDD 2010, Networking 2011]</a:t>
            </a:r>
          </a:p>
        </p:txBody>
      </p:sp>
      <p:grpSp>
        <p:nvGrpSpPr>
          <p:cNvPr id="19459" name="Group 31"/>
          <p:cNvGrpSpPr>
            <a:grpSpLocks/>
          </p:cNvGrpSpPr>
          <p:nvPr/>
        </p:nvGrpSpPr>
        <p:grpSpPr bwMode="auto">
          <a:xfrm>
            <a:off x="3559175" y="2347913"/>
            <a:ext cx="5127625" cy="3748087"/>
            <a:chOff x="2286000" y="2194772"/>
            <a:chExt cx="5128260" cy="3748828"/>
          </a:xfrm>
        </p:grpSpPr>
        <p:pic>
          <p:nvPicPr>
            <p:cNvPr id="19468" name="Picture 7" descr="http://www.clker.com/cliparts/7/f/e/1/1237099166220053554yyycatch_people_biz_-_female_smile.svg.m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048000"/>
              <a:ext cx="5794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9" descr="http://www.clker.com/cliparts/5/7/d/c/11954223871731788173johnny_automatic_girl_playing_soccer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819400"/>
              <a:ext cx="74612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1" descr="http://www.clker.com/cliparts/6/5/b/f/1195436905566900749johnny_automatic_Jumping_rope.svg.m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362200"/>
              <a:ext cx="5334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5" descr="http://www.clker.com/cliparts/2/d/8/a/12370991902060309392yyycatch_people_biz_-_male_smile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038600"/>
              <a:ext cx="6127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2865510" y="2818782"/>
              <a:ext cx="868470" cy="609721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17929" y="4876589"/>
              <a:ext cx="868470" cy="609721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505317" y="3504718"/>
              <a:ext cx="914581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895675" y="3809578"/>
              <a:ext cx="762094" cy="685936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324026" y="3695287"/>
              <a:ext cx="2134022" cy="838304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5334349" y="4038223"/>
              <a:ext cx="762151" cy="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867844" y="5029019"/>
              <a:ext cx="838304" cy="381075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6020262" y="2823546"/>
              <a:ext cx="685885" cy="223881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5598670" y="3845332"/>
              <a:ext cx="1605279" cy="762094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527218" y="3392812"/>
              <a:ext cx="1748183" cy="914513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82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194772"/>
              <a:ext cx="442087" cy="7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2" descr="http://www.clker.com/cliparts/b/b/b/1/11971019011240434834msewtz_Business_Person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148179"/>
              <a:ext cx="609600" cy="795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2" descr="http://www.free-clipart-pictures.net/free_clipart/african_american_clipart/african_american_clipart_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95800"/>
              <a:ext cx="483108" cy="73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6" descr="http://www.imajlar.com/free_clipart/child_clipart/child_clipart_boy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029200"/>
              <a:ext cx="63246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34"/>
          <p:cNvGrpSpPr>
            <a:grpSpLocks/>
          </p:cNvGrpSpPr>
          <p:nvPr/>
        </p:nvGrpSpPr>
        <p:grpSpPr bwMode="auto">
          <a:xfrm>
            <a:off x="609600" y="3505200"/>
            <a:ext cx="2530475" cy="2454275"/>
            <a:chOff x="1820334" y="2666999"/>
            <a:chExt cx="2249657" cy="2171188"/>
          </a:xfrm>
        </p:grpSpPr>
        <p:sp>
          <p:nvSpPr>
            <p:cNvPr id="36" name="Rectangle 35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zh-CN" sz="2400" i="1">
                  <a:solidFill>
                    <a:srgbClr val="FFFFFF"/>
                  </a:solidFill>
                  <a:latin typeface="Georgia" pitchFamily="18" charset="0"/>
                </a:rPr>
                <a:t>A</a:t>
              </a:r>
              <a:r>
                <a:rPr lang="en-US" altLang="zh-CN" sz="2400" i="1" baseline="-25000">
                  <a:solidFill>
                    <a:srgbClr val="FFFFFF"/>
                  </a:solidFill>
                  <a:latin typeface="Georgia" pitchFamily="18" charset="0"/>
                </a:rPr>
                <a:t>1</a:t>
              </a:r>
              <a:r>
                <a:rPr lang="en-US" altLang="zh-CN" sz="2400" i="1">
                  <a:solidFill>
                    <a:srgbClr val="FFFFFF"/>
                  </a:solidFill>
                  <a:latin typeface="Georgia" pitchFamily="18" charset="0"/>
                </a:rPr>
                <a:t>: adjacency matrix</a:t>
              </a:r>
            </a:p>
          </p:txBody>
        </p:sp>
        <p:sp>
          <p:nvSpPr>
            <p:cNvPr id="19464" name="Left Brace 37"/>
            <p:cNvSpPr>
              <a:spLocks/>
            </p:cNvSpPr>
            <p:nvPr/>
          </p:nvSpPr>
          <p:spPr bwMode="auto">
            <a:xfrm rot="-5400000">
              <a:off x="2379960" y="3533057"/>
              <a:ext cx="381000" cy="1480010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19465" name="Left Brace 39"/>
            <p:cNvSpPr>
              <a:spLocks/>
            </p:cNvSpPr>
            <p:nvPr/>
          </p:nvSpPr>
          <p:spPr bwMode="auto">
            <a:xfrm rot="10800000">
              <a:off x="3335866" y="2666999"/>
              <a:ext cx="380999" cy="1348156"/>
            </a:xfrm>
            <a:prstGeom prst="leftBrace">
              <a:avLst>
                <a:gd name="adj1" fmla="val 8338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19466" name="TextBox 41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  <p:sp>
          <p:nvSpPr>
            <p:cNvPr id="19467" name="TextBox 43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</p:grp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609600" y="1752600"/>
            <a:ext cx="3276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latin typeface="Georgia" pitchFamily="18" charset="0"/>
              </a:rPr>
              <a:t>DAY </a:t>
            </a:r>
          </a:p>
          <a:p>
            <a:pPr eaLnBrk="1" hangingPunct="1"/>
            <a:r>
              <a:rPr lang="en-US" altLang="zh-CN" sz="2800">
                <a:latin typeface="Georgia" pitchFamily="18" charset="0"/>
              </a:rPr>
              <a:t>(e.g., work, school)</a:t>
            </a:r>
          </a:p>
          <a:p>
            <a:pPr eaLnBrk="1" hangingPunct="1"/>
            <a:endParaRPr lang="zh-CN" altLang="en-US">
              <a:latin typeface="Georgia" pitchFamily="18" charset="0"/>
            </a:endParaRPr>
          </a:p>
        </p:txBody>
      </p:sp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B0ADD5F-CE40-4A88-9CDF-4F1DF55CF7FB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19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 noChangeAspect="1"/>
          </p:cNvGrpSpPr>
          <p:nvPr/>
        </p:nvGrpSpPr>
        <p:grpSpPr bwMode="auto">
          <a:xfrm>
            <a:off x="3048000" y="838200"/>
            <a:ext cx="2813050" cy="2284413"/>
            <a:chOff x="1371600" y="2057400"/>
            <a:chExt cx="5114925" cy="4152900"/>
          </a:xfrm>
        </p:grpSpPr>
        <p:pic>
          <p:nvPicPr>
            <p:cNvPr id="309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057400"/>
              <a:ext cx="5114925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361680" y="3887100"/>
              <a:ext cx="534006" cy="30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0873" y="5029941"/>
              <a:ext cx="534006" cy="30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3780" y="3887100"/>
              <a:ext cx="534006" cy="30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759" y="2744259"/>
              <a:ext cx="534006" cy="18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-----</a:t>
              </a:r>
            </a:p>
          </p:txBody>
        </p:sp>
      </p:grp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400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Observation: Graphs are everywhere!</a:t>
            </a: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9C347-6D0F-4829-94EE-FC081228C2AE}" type="slidenum">
              <a:rPr lang="zh-CN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zh-CN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9313"/>
            <a:ext cx="2266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57200" y="3135313"/>
            <a:ext cx="286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Internet Map [Koren 2009]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3689350" y="3135313"/>
            <a:ext cx="194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Food Web [2007]</a:t>
            </a:r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2405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4419600" y="6019800"/>
            <a:ext cx="1890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Protein Network </a:t>
            </a:r>
          </a:p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[Salthe</a:t>
            </a:r>
            <a:r>
              <a:rPr lang="en-US" altLang="zh-CN"/>
              <a:t> </a:t>
            </a:r>
            <a:r>
              <a:rPr lang="en-US" altLang="zh-CN">
                <a:solidFill>
                  <a:srgbClr val="0000CC"/>
                </a:solidFill>
              </a:rPr>
              <a:t>2004]</a:t>
            </a:r>
          </a:p>
        </p:txBody>
      </p:sp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6000" r="2400" b="7201"/>
          <a:stretch>
            <a:fillRect/>
          </a:stretch>
        </p:blipFill>
        <p:spPr bwMode="auto">
          <a:xfrm>
            <a:off x="6102350" y="822325"/>
            <a:ext cx="2474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17"/>
          <p:cNvSpPr txBox="1">
            <a:spLocks noChangeArrowheads="1"/>
          </p:cNvSpPr>
          <p:nvPr/>
        </p:nvSpPr>
        <p:spPr bwMode="auto">
          <a:xfrm>
            <a:off x="914400" y="603091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Social Network </a:t>
            </a:r>
          </a:p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[Newman 2005]</a:t>
            </a:r>
          </a:p>
        </p:txBody>
      </p: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" r="2560" b="13440"/>
          <a:stretch>
            <a:fillRect/>
          </a:stretch>
        </p:blipFill>
        <p:spPr bwMode="auto">
          <a:xfrm>
            <a:off x="6629400" y="3657600"/>
            <a:ext cx="1973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19"/>
          <p:cNvSpPr txBox="1">
            <a:spLocks noChangeArrowheads="1"/>
          </p:cNvSpPr>
          <p:nvPr/>
        </p:nvSpPr>
        <p:spPr bwMode="auto">
          <a:xfrm>
            <a:off x="6945313" y="6019800"/>
            <a:ext cx="1360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Web Graph</a:t>
            </a:r>
          </a:p>
        </p:txBody>
      </p:sp>
      <p:sp>
        <p:nvSpPr>
          <p:cNvPr id="3087" name="TextBox 15"/>
          <p:cNvSpPr txBox="1">
            <a:spLocks noChangeArrowheads="1"/>
          </p:cNvSpPr>
          <p:nvPr/>
        </p:nvSpPr>
        <p:spPr bwMode="auto">
          <a:xfrm>
            <a:off x="6237288" y="3124200"/>
            <a:ext cx="199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Terrorist Network </a:t>
            </a:r>
          </a:p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[Krebs</a:t>
            </a:r>
            <a:r>
              <a:rPr lang="en-US" altLang="zh-CN"/>
              <a:t> </a:t>
            </a:r>
            <a:r>
              <a:rPr lang="en-US" altLang="zh-CN">
                <a:solidFill>
                  <a:srgbClr val="0000CC"/>
                </a:solidFill>
              </a:rPr>
              <a:t>2002]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6200" y="5715000"/>
            <a:ext cx="8915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3800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Goal: </a:t>
            </a:r>
            <a:r>
              <a:rPr lang="en-US" altLang="zh-CN" sz="3800" b="1" i="1" u="sng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understand</a:t>
            </a:r>
            <a:r>
              <a:rPr lang="en-US" altLang="zh-CN" sz="3800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  and </a:t>
            </a:r>
            <a:r>
              <a:rPr lang="en-US" altLang="zh-CN" sz="3800" b="1" i="1" u="sng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utilize</a:t>
            </a:r>
            <a:r>
              <a:rPr lang="en-US" altLang="zh-CN" sz="3800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 graph data</a:t>
            </a:r>
          </a:p>
          <a:p>
            <a:pPr algn="ctr"/>
            <a:endParaRPr lang="en-US" altLang="zh-CN" sz="3800" dirty="0">
              <a:solidFill>
                <a:srgbClr val="007635"/>
              </a:solidFill>
              <a:latin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2614613"/>
              <a:ext cx="63500" cy="42862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0644" y="2605248"/>
                <a:ext cx="82261" cy="61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1778000"/>
              <a:ext cx="107950" cy="122238"/>
            </p14:xfrm>
          </p:contentPart>
        </mc:Choice>
        <mc:Fallback xmlns="">
          <p:pic>
            <p:nvPicPr>
              <p:cNvPr id="133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3357" y="1768652"/>
                <a:ext cx="126661" cy="14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2235200"/>
              <a:ext cx="673100" cy="207963"/>
            </p14:xfrm>
          </p:contentPart>
        </mc:Choice>
        <mc:Fallback xmlns="">
          <p:pic>
            <p:nvPicPr>
              <p:cNvPr id="133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6091" y="2225845"/>
                <a:ext cx="691817" cy="226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1314450"/>
              <a:ext cx="150812" cy="171450"/>
            </p14:xfrm>
          </p:contentPart>
        </mc:Choice>
        <mc:Fallback xmlns="">
          <p:pic>
            <p:nvPicPr>
              <p:cNvPr id="133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4705" y="1305085"/>
                <a:ext cx="169529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4088" y="1963738"/>
              <a:ext cx="114300" cy="65087"/>
            </p14:xfrm>
          </p:contentPart>
        </mc:Choice>
        <mc:Fallback xmlns="">
          <p:pic>
            <p:nvPicPr>
              <p:cNvPr id="133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4743" y="1954337"/>
                <a:ext cx="132991" cy="8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1463" y="1677988"/>
              <a:ext cx="220662" cy="136525"/>
            </p14:xfrm>
          </p:contentPart>
        </mc:Choice>
        <mc:Fallback xmlns="">
          <p:pic>
            <p:nvPicPr>
              <p:cNvPr id="133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2104" y="1668622"/>
                <a:ext cx="239380" cy="15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2500313"/>
              <a:ext cx="250825" cy="171450"/>
            </p14:xfrm>
          </p:contentPart>
        </mc:Choice>
        <mc:Fallback xmlns="">
          <p:pic>
            <p:nvPicPr>
              <p:cNvPr id="13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19869" y="2490948"/>
                <a:ext cx="26953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2565400"/>
              <a:ext cx="277812" cy="100013"/>
            </p14:xfrm>
          </p:contentPart>
        </mc:Choice>
        <mc:Fallback xmlns="">
          <p:pic>
            <p:nvPicPr>
              <p:cNvPr id="133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0657" y="2556046"/>
                <a:ext cx="296525" cy="1187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itle 1"/>
          <p:cNvSpPr txBox="1">
            <a:spLocks/>
          </p:cNvSpPr>
          <p:nvPr/>
        </p:nvSpPr>
        <p:spPr bwMode="auto">
          <a:xfrm>
            <a:off x="-228600" y="59436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38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Challenges: real graphs are often BIG!</a:t>
            </a:r>
          </a:p>
        </p:txBody>
      </p:sp>
    </p:spTree>
    <p:custDataLst>
      <p:tags r:id="rId1"/>
    </p:custDataLst>
  </p:cSld>
  <p:clrMapOvr>
    <a:masterClrMapping/>
  </p:clrMapOvr>
  <p:transition advTm="28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solidFill>
                  <a:schemeClr val="accent2"/>
                </a:solidFill>
              </a:rPr>
              <a:t>Beyond Static Graphs: Alternating Behavior </a:t>
            </a:r>
            <a:r>
              <a:rPr lang="en-US" altLang="zh-CN" sz="2400">
                <a:solidFill>
                  <a:schemeClr val="tx1"/>
                </a:solidFill>
              </a:rPr>
              <a:t>[PKDD 2010, Networking 2011]</a:t>
            </a:r>
          </a:p>
        </p:txBody>
      </p:sp>
      <p:pic>
        <p:nvPicPr>
          <p:cNvPr id="20483" name="Picture 7" descr="http://www.clker.com/cliparts/7/f/e/1/1237099166220053554yyycatch_people_biz_-_female_smile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579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http://www.clker.com/cliparts/5/7/d/c/11954223871731788173johnny_automatic_girl_playing_soccer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746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http://www.clker.com/cliparts/2/d/8/a/12370991902060309392yyycatch_people_biz_-_male_smile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038600"/>
            <a:ext cx="61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rot="10800000">
            <a:off x="5562600" y="4724400"/>
            <a:ext cx="914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32438" y="2590800"/>
            <a:ext cx="2392362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43400" y="5562600"/>
            <a:ext cx="3581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114800" y="3429000"/>
            <a:ext cx="2514600" cy="1524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667500" y="4076700"/>
            <a:ext cx="533400" cy="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86200" y="3886200"/>
            <a:ext cx="914400" cy="3048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486400" y="3657600"/>
            <a:ext cx="1219200" cy="7620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6938"/>
            <a:ext cx="457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" descr="http://www.clker.com/cliparts/b/b/b/1/11971019011240434834msewtz_Business_Person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48263"/>
            <a:ext cx="609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1" descr="http://www.clker.com/cliparts/6/5/b/f/1195436905566900749johnny_automatic_Jumping_rope.svg.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71725"/>
            <a:ext cx="53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" descr="http://www.free-clipart-pictures.net/free_clipart/african_american_clipart/african_american_clipart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48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6" descr="http://www.imajlar.com/free_clipart/child_clipart/child_clipart_boy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29200"/>
            <a:ext cx="631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8" name="Group 29"/>
          <p:cNvGrpSpPr>
            <a:grpSpLocks/>
          </p:cNvGrpSpPr>
          <p:nvPr/>
        </p:nvGrpSpPr>
        <p:grpSpPr bwMode="auto">
          <a:xfrm>
            <a:off x="457200" y="3352800"/>
            <a:ext cx="2530475" cy="2454275"/>
            <a:chOff x="1820334" y="2666999"/>
            <a:chExt cx="2249657" cy="2171188"/>
          </a:xfrm>
        </p:grpSpPr>
        <p:sp>
          <p:nvSpPr>
            <p:cNvPr id="31" name="Rectangle 30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zh-CN" sz="2400" i="1">
                  <a:solidFill>
                    <a:srgbClr val="FFFFFF"/>
                  </a:solidFill>
                  <a:latin typeface="Georgia" pitchFamily="18" charset="0"/>
                </a:rPr>
                <a:t>A</a:t>
              </a:r>
              <a:r>
                <a:rPr lang="en-US" altLang="zh-CN" sz="2400" i="1" baseline="-25000">
                  <a:solidFill>
                    <a:srgbClr val="FFFFFF"/>
                  </a:solidFill>
                  <a:latin typeface="Georgia" pitchFamily="18" charset="0"/>
                </a:rPr>
                <a:t>2</a:t>
              </a:r>
              <a:r>
                <a:rPr lang="en-US" altLang="zh-CN" sz="2400" i="1">
                  <a:solidFill>
                    <a:srgbClr val="FFFFFF"/>
                  </a:solidFill>
                  <a:latin typeface="Georgia" pitchFamily="18" charset="0"/>
                </a:rPr>
                <a:t>: adjacency matrix</a:t>
              </a:r>
            </a:p>
          </p:txBody>
        </p:sp>
        <p:sp>
          <p:nvSpPr>
            <p:cNvPr id="33" name="Left Brace 32"/>
            <p:cNvSpPr/>
            <p:nvPr/>
          </p:nvSpPr>
          <p:spPr>
            <a:xfrm rot="16200000">
              <a:off x="2380160" y="3532679"/>
              <a:ext cx="380590" cy="1480483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34" name="Left Brace 33"/>
            <p:cNvSpPr/>
            <p:nvPr/>
          </p:nvSpPr>
          <p:spPr>
            <a:xfrm rot="10800000">
              <a:off x="3336100" y="2666999"/>
              <a:ext cx="381059" cy="1348215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20504" name="TextBox 34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  <p:sp>
          <p:nvSpPr>
            <p:cNvPr id="20505" name="TextBox 36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</p:grpSp>
      <p:sp>
        <p:nvSpPr>
          <p:cNvPr id="20499" name="TextBox 25"/>
          <p:cNvSpPr txBox="1">
            <a:spLocks noChangeArrowheads="1"/>
          </p:cNvSpPr>
          <p:nvPr/>
        </p:nvSpPr>
        <p:spPr bwMode="auto">
          <a:xfrm>
            <a:off x="457200" y="1600200"/>
            <a:ext cx="2362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latin typeface="Georgia" pitchFamily="18" charset="0"/>
              </a:rPr>
              <a:t>NIGHT </a:t>
            </a:r>
          </a:p>
          <a:p>
            <a:pPr eaLnBrk="1" hangingPunct="1"/>
            <a:r>
              <a:rPr lang="en-US" altLang="zh-CN" sz="2800">
                <a:latin typeface="Georgia" pitchFamily="18" charset="0"/>
              </a:rPr>
              <a:t>(e.g., home)</a:t>
            </a:r>
          </a:p>
          <a:p>
            <a:pPr eaLnBrk="1" hangingPunct="1"/>
            <a:endParaRPr lang="zh-CN" altLang="en-US">
              <a:latin typeface="Georgia" pitchFamily="18" charset="0"/>
            </a:endParaRPr>
          </a:p>
        </p:txBody>
      </p:sp>
      <p:sp>
        <p:nvSpPr>
          <p:cNvPr id="2050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0F09BB9-66D5-4FD8-973D-69D5C1CA79E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20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accent2"/>
                </a:solidFill>
              </a:rPr>
              <a:t>Formal Model Description</a:t>
            </a:r>
            <a:br>
              <a:rPr lang="en-US" altLang="zh-CN">
                <a:solidFill>
                  <a:schemeClr val="accent2"/>
                </a:solidFill>
              </a:rPr>
            </a:br>
            <a:r>
              <a:rPr lang="en-US" altLang="zh-CN" sz="2400">
                <a:solidFill>
                  <a:srgbClr val="000000"/>
                </a:solidFill>
              </a:rPr>
              <a:t>[PKDD 2010, Networking 2011]</a:t>
            </a:r>
            <a:endParaRPr lang="en-US" altLang="zh-CN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600" dirty="0">
                <a:latin typeface="Calibri" pitchFamily="34" charset="0"/>
              </a:rPr>
              <a:t>SIS model</a:t>
            </a: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altLang="zh-CN" sz="2900" dirty="0">
                <a:latin typeface="Calibri" pitchFamily="34" charset="0"/>
              </a:rPr>
              <a:t>recovery rate </a:t>
            </a:r>
            <a:r>
              <a:rPr lang="el-GR" sz="2900" dirty="0">
                <a:latin typeface="Calibri" pitchFamily="34" charset="0"/>
                <a:cs typeface="Times New Roman" pitchFamily="18" charset="0"/>
              </a:rPr>
              <a:t>δ</a:t>
            </a:r>
            <a:endParaRPr lang="en-US" altLang="zh-CN" sz="2900" dirty="0">
              <a:latin typeface="Calibri" pitchFamily="34" charset="0"/>
              <a:cs typeface="Times New Roman" pitchFamily="18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altLang="zh-CN" sz="2900" dirty="0">
                <a:latin typeface="Calibri" pitchFamily="34" charset="0"/>
                <a:cs typeface="Times New Roman" pitchFamily="18" charset="0"/>
              </a:rPr>
              <a:t>infection rate </a:t>
            </a:r>
            <a:r>
              <a:rPr lang="el-GR" sz="2900" dirty="0">
                <a:latin typeface="Calibri" pitchFamily="34" charset="0"/>
                <a:cs typeface="Times New Roman" pitchFamily="18" charset="0"/>
              </a:rPr>
              <a:t>β</a:t>
            </a:r>
            <a:endParaRPr lang="en-US" altLang="zh-CN" sz="2900" dirty="0"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900" dirty="0">
              <a:solidFill>
                <a:srgbClr val="002060"/>
              </a:solidFill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600" dirty="0">
                <a:latin typeface="Calibri" pitchFamily="34" charset="0"/>
              </a:rPr>
              <a:t>Set of </a:t>
            </a:r>
            <a:r>
              <a:rPr lang="en-US" altLang="zh-CN" sz="3600" i="1" dirty="0">
                <a:latin typeface="Calibri" pitchFamily="34" charset="0"/>
              </a:rPr>
              <a:t>T </a:t>
            </a:r>
            <a:r>
              <a:rPr lang="en-US" altLang="zh-CN" sz="3600" b="1" dirty="0">
                <a:latin typeface="Calibri" pitchFamily="34" charset="0"/>
              </a:rPr>
              <a:t>arbitrary </a:t>
            </a:r>
            <a:r>
              <a:rPr lang="en-US" altLang="zh-CN" sz="3600" dirty="0">
                <a:latin typeface="Calibri" pitchFamily="34" charset="0"/>
              </a:rPr>
              <a:t>graphs</a:t>
            </a: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3300" dirty="0">
              <a:solidFill>
                <a:srgbClr val="002060"/>
              </a:solidFill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600" dirty="0"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latin typeface="Calibri" pitchFamily="34" charset="0"/>
              </a:rPr>
              <a:t>      </a:t>
            </a: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None/>
            </a:pPr>
            <a:endParaRPr lang="en-US" altLang="zh-CN" sz="3600" dirty="0"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200" dirty="0"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900" dirty="0">
              <a:solidFill>
                <a:srgbClr val="002060"/>
              </a:solidFill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200" dirty="0"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900" dirty="0">
              <a:solidFill>
                <a:srgbClr val="002060"/>
              </a:solidFill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zh-CN" altLang="en-US" sz="33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886200"/>
            <a:ext cx="305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571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52600" y="4953000"/>
            <a:ext cx="1828800" cy="1752600"/>
            <a:chOff x="1752600" y="2666999"/>
            <a:chExt cx="1828800" cy="1752601"/>
          </a:xfrm>
        </p:grpSpPr>
        <p:sp>
          <p:nvSpPr>
            <p:cNvPr id="7" name="Rectangle 6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day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21550" name="TextBox 9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1551" name="TextBox 10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57800" y="5029200"/>
            <a:ext cx="1828800" cy="1752600"/>
            <a:chOff x="1752600" y="2666999"/>
            <a:chExt cx="1828800" cy="1752601"/>
          </a:xfrm>
        </p:grpSpPr>
        <p:sp>
          <p:nvSpPr>
            <p:cNvPr id="13" name="Rectangle 12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night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21545" name="TextBox 15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1546" name="TextBox 16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572000"/>
            <a:ext cx="619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62800" y="53292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>
                <a:latin typeface="Georgia" pitchFamily="18" charset="0"/>
              </a:rPr>
              <a:t>, weekend…..</a:t>
            </a:r>
          </a:p>
        </p:txBody>
      </p:sp>
      <p:grpSp>
        <p:nvGrpSpPr>
          <p:cNvPr id="21514" name="Group 44"/>
          <p:cNvGrpSpPr>
            <a:grpSpLocks/>
          </p:cNvGrpSpPr>
          <p:nvPr/>
        </p:nvGrpSpPr>
        <p:grpSpPr bwMode="auto">
          <a:xfrm>
            <a:off x="3352800" y="1295400"/>
            <a:ext cx="5105400" cy="2057400"/>
            <a:chOff x="1905000" y="3962400"/>
            <a:chExt cx="6019800" cy="2590800"/>
          </a:xfrm>
        </p:grpSpPr>
        <p:sp>
          <p:nvSpPr>
            <p:cNvPr id="21520" name="Oval 39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1" name="Oval 40"/>
            <p:cNvSpPr>
              <a:spLocks noChangeArrowheads="1"/>
            </p:cNvSpPr>
            <p:nvPr/>
          </p:nvSpPr>
          <p:spPr bwMode="auto">
            <a:xfrm>
              <a:off x="5867400" y="6019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2" name="Oval 41"/>
            <p:cNvSpPr>
              <a:spLocks noChangeArrowheads="1"/>
            </p:cNvSpPr>
            <p:nvPr/>
          </p:nvSpPr>
          <p:spPr bwMode="auto">
            <a:xfrm>
              <a:off x="2362200" y="5257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3" name="Oval 42"/>
            <p:cNvSpPr>
              <a:spLocks noChangeArrowheads="1"/>
            </p:cNvSpPr>
            <p:nvPr/>
          </p:nvSpPr>
          <p:spPr bwMode="auto">
            <a:xfrm>
              <a:off x="5791200" y="43434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4" name="Line 43"/>
            <p:cNvSpPr>
              <a:spLocks noChangeShapeType="1"/>
            </p:cNvSpPr>
            <p:nvPr/>
          </p:nvSpPr>
          <p:spPr bwMode="auto">
            <a:xfrm>
              <a:off x="2971800" y="5562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4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45"/>
            <p:cNvSpPr>
              <a:spLocks noChangeShapeType="1"/>
            </p:cNvSpPr>
            <p:nvPr/>
          </p:nvSpPr>
          <p:spPr bwMode="auto">
            <a:xfrm>
              <a:off x="4800600" y="5715000"/>
              <a:ext cx="1066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Text Box 46"/>
            <p:cNvSpPr txBox="1">
              <a:spLocks noChangeArrowheads="1"/>
            </p:cNvSpPr>
            <p:nvPr/>
          </p:nvSpPr>
          <p:spPr bwMode="auto">
            <a:xfrm>
              <a:off x="1905000" y="5867400"/>
              <a:ext cx="1524000" cy="50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 sz="2000">
                  <a:latin typeface="Georgia" pitchFamily="18" charset="0"/>
                </a:rPr>
                <a:t>Infected</a:t>
              </a:r>
            </a:p>
          </p:txBody>
        </p:sp>
        <p:sp>
          <p:nvSpPr>
            <p:cNvPr id="21528" name="Text Box 47"/>
            <p:cNvSpPr txBox="1">
              <a:spLocks noChangeArrowheads="1"/>
            </p:cNvSpPr>
            <p:nvPr/>
          </p:nvSpPr>
          <p:spPr bwMode="auto">
            <a:xfrm>
              <a:off x="6248400" y="3962400"/>
              <a:ext cx="1676400" cy="50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 sz="2000">
                  <a:latin typeface="Georgia" pitchFamily="18" charset="0"/>
                </a:rPr>
                <a:t>Healthy</a:t>
              </a:r>
            </a:p>
          </p:txBody>
        </p:sp>
        <p:sp>
          <p:nvSpPr>
            <p:cNvPr id="21529" name="Text Box 48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X</a:t>
              </a:r>
            </a:p>
          </p:txBody>
        </p:sp>
        <p:sp>
          <p:nvSpPr>
            <p:cNvPr id="21530" name="Text Box 49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609601" cy="4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N1</a:t>
              </a:r>
            </a:p>
          </p:txBody>
        </p:sp>
        <p:sp>
          <p:nvSpPr>
            <p:cNvPr id="21531" name="Text Box 50"/>
            <p:cNvSpPr txBox="1">
              <a:spLocks noChangeArrowheads="1"/>
            </p:cNvSpPr>
            <p:nvPr/>
          </p:nvSpPr>
          <p:spPr bwMode="auto">
            <a:xfrm>
              <a:off x="5867399" y="6019800"/>
              <a:ext cx="609601" cy="4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N3</a:t>
              </a:r>
            </a:p>
          </p:txBody>
        </p:sp>
        <p:sp>
          <p:nvSpPr>
            <p:cNvPr id="21532" name="Text Box 51"/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609601" cy="4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N2</a:t>
              </a:r>
            </a:p>
          </p:txBody>
        </p:sp>
        <p:grpSp>
          <p:nvGrpSpPr>
            <p:cNvPr id="21533" name="Group 65"/>
            <p:cNvGrpSpPr>
              <a:grpSpLocks/>
            </p:cNvGrpSpPr>
            <p:nvPr/>
          </p:nvGrpSpPr>
          <p:grpSpPr bwMode="auto">
            <a:xfrm>
              <a:off x="2971800" y="4800600"/>
              <a:ext cx="3352800" cy="1066800"/>
              <a:chOff x="1872" y="3024"/>
              <a:chExt cx="2112" cy="672"/>
            </a:xfrm>
          </p:grpSpPr>
          <p:sp>
            <p:nvSpPr>
              <p:cNvPr id="21538" name="AutoShape 53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Georgia" pitchFamily="18" charset="0"/>
                </a:endParaRPr>
              </a:p>
            </p:txBody>
          </p:sp>
          <p:sp>
            <p:nvSpPr>
              <p:cNvPr id="21539" name="AutoShape 55"/>
              <p:cNvSpPr>
                <a:spLocks noChangeArrowheads="1"/>
              </p:cNvSpPr>
              <p:nvPr/>
            </p:nvSpPr>
            <p:spPr bwMode="auto">
              <a:xfrm rot="-9412074">
                <a:off x="3120" y="3600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Georgia" pitchFamily="18" charset="0"/>
                </a:endParaRPr>
              </a:p>
            </p:txBody>
          </p:sp>
          <p:sp>
            <p:nvSpPr>
              <p:cNvPr id="21540" name="Text Box 63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altLang="zh-CN" sz="2000">
                    <a:latin typeface="Georgia" pitchFamily="18" charset="0"/>
                  </a:rPr>
                  <a:t>Prob. </a:t>
                </a:r>
                <a:r>
                  <a:rPr lang="el-GR" sz="2000">
                    <a:latin typeface="Georgia" pitchFamily="18" charset="0"/>
                    <a:cs typeface="Times New Roman" pitchFamily="18" charset="0"/>
                  </a:rPr>
                  <a:t>β</a:t>
                </a:r>
              </a:p>
            </p:txBody>
          </p:sp>
          <p:sp>
            <p:nvSpPr>
              <p:cNvPr id="21541" name="Text Box 64"/>
              <p:cNvSpPr txBox="1">
                <a:spLocks noChangeArrowheads="1"/>
              </p:cNvSpPr>
              <p:nvPr/>
            </p:nvSpPr>
            <p:spPr bwMode="auto">
              <a:xfrm rot="1236582">
                <a:off x="3168" y="3408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altLang="zh-CN" sz="2000">
                    <a:latin typeface="Georgia" pitchFamily="18" charset="0"/>
                  </a:rPr>
                  <a:t>Prob. </a:t>
                </a:r>
                <a:r>
                  <a:rPr lang="el-GR" sz="2000">
                    <a:latin typeface="Georgia" pitchFamily="18" charset="0"/>
                    <a:cs typeface="Times New Roman" pitchFamily="18" charset="0"/>
                  </a:rPr>
                  <a:t>β</a:t>
                </a:r>
              </a:p>
            </p:txBody>
          </p:sp>
        </p:grpSp>
        <p:sp>
          <p:nvSpPr>
            <p:cNvPr id="21534" name="Text Box 66"/>
            <p:cNvSpPr txBox="1">
              <a:spLocks noChangeArrowheads="1"/>
            </p:cNvSpPr>
            <p:nvPr/>
          </p:nvSpPr>
          <p:spPr bwMode="auto">
            <a:xfrm>
              <a:off x="6307540" y="5275791"/>
              <a:ext cx="1219200" cy="39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 sz="2000">
                  <a:latin typeface="Georgia" pitchFamily="18" charset="0"/>
                </a:rPr>
                <a:t>Prob. </a:t>
              </a:r>
              <a:r>
                <a:rPr lang="el-GR" sz="2000">
                  <a:latin typeface="Georgia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1535" name="Rectangle 59"/>
            <p:cNvSpPr>
              <a:spLocks noChangeArrowheads="1"/>
            </p:cNvSpPr>
            <p:nvPr/>
          </p:nvSpPr>
          <p:spPr bwMode="auto">
            <a:xfrm>
              <a:off x="6878541" y="5689600"/>
              <a:ext cx="60881" cy="2913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36" name="Rectangle 60"/>
            <p:cNvSpPr>
              <a:spLocks noChangeArrowheads="1"/>
            </p:cNvSpPr>
            <p:nvPr/>
          </p:nvSpPr>
          <p:spPr bwMode="auto">
            <a:xfrm>
              <a:off x="6756779" y="5806141"/>
              <a:ext cx="304404" cy="582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37" name="Rectangle 61"/>
            <p:cNvSpPr>
              <a:spLocks noChangeArrowheads="1"/>
            </p:cNvSpPr>
            <p:nvPr/>
          </p:nvSpPr>
          <p:spPr bwMode="auto">
            <a:xfrm>
              <a:off x="6764739" y="5686113"/>
              <a:ext cx="304404" cy="2913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</p:grpSp>
      <p:sp>
        <p:nvSpPr>
          <p:cNvPr id="21515" name="Rectangle 48"/>
          <p:cNvSpPr>
            <a:spLocks noChangeArrowheads="1"/>
          </p:cNvSpPr>
          <p:nvPr/>
        </p:nvSpPr>
        <p:spPr bwMode="auto">
          <a:xfrm>
            <a:off x="7239000" y="2362200"/>
            <a:ext cx="990600" cy="1201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42"/>
          <p:cNvSpPr>
            <a:spLocks noChangeArrowheads="1"/>
          </p:cNvSpPr>
          <p:nvPr/>
        </p:nvSpPr>
        <p:spPr bwMode="auto">
          <a:xfrm>
            <a:off x="3429000" y="18288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7" name="Rectangle 50"/>
          <p:cNvSpPr>
            <a:spLocks noChangeArrowheads="1"/>
          </p:cNvSpPr>
          <p:nvPr/>
        </p:nvSpPr>
        <p:spPr bwMode="auto">
          <a:xfrm>
            <a:off x="3727450" y="16144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 altLang="zh-CN"/>
              <a:t>Prob. </a:t>
            </a:r>
            <a:r>
              <a:rPr lang="el-GR"/>
              <a:t>δ</a:t>
            </a:r>
          </a:p>
        </p:txBody>
      </p:sp>
      <p:sp>
        <p:nvSpPr>
          <p:cNvPr id="21518" name="Rectangle 51"/>
          <p:cNvSpPr>
            <a:spLocks noChangeArrowheads="1"/>
          </p:cNvSpPr>
          <p:nvPr/>
        </p:nvSpPr>
        <p:spPr bwMode="auto">
          <a:xfrm>
            <a:off x="7086600" y="2133600"/>
            <a:ext cx="990600" cy="66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95D4E9-9540-41B9-AFCA-958EC9D4F5C1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21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solidFill>
                  <a:schemeClr val="accent2"/>
                </a:solidFill>
              </a:rPr>
              <a:t>Epidemic Threshold for Alternating Behavior</a:t>
            </a:r>
            <a:br>
              <a:rPr lang="en-US" altLang="zh-CN" sz="3200">
                <a:solidFill>
                  <a:schemeClr val="accent2"/>
                </a:solidFill>
              </a:rPr>
            </a:br>
            <a:r>
              <a:rPr lang="en-US" altLang="zh-CN" sz="2400">
                <a:solidFill>
                  <a:srgbClr val="000000"/>
                </a:solidFill>
              </a:rPr>
              <a:t>[PKDD 2010, Networking 2011]</a:t>
            </a:r>
            <a:r>
              <a:rPr lang="en-US" altLang="zh-CN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531" name="Text Box 101"/>
          <p:cNvSpPr txBox="1">
            <a:spLocks noChangeArrowheads="1"/>
          </p:cNvSpPr>
          <p:nvPr/>
        </p:nvSpPr>
        <p:spPr bwMode="auto">
          <a:xfrm>
            <a:off x="381000" y="1676400"/>
            <a:ext cx="4800600" cy="954088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</a:rPr>
              <a:t>Theorem </a:t>
            </a:r>
            <a:r>
              <a:rPr lang="en-US" altLang="zh-CN" dirty="0">
                <a:solidFill>
                  <a:schemeClr val="bg1"/>
                </a:solidFill>
              </a:rPr>
              <a:t>[</a:t>
            </a:r>
            <a:r>
              <a:rPr lang="en-US" altLang="zh-CN" sz="1600" dirty="0">
                <a:solidFill>
                  <a:schemeClr val="bg1"/>
                </a:solidFill>
              </a:rPr>
              <a:t>PKDD 2010, Networking 2011</a:t>
            </a:r>
            <a:r>
              <a:rPr lang="en-US" altLang="zh-CN" dirty="0">
                <a:solidFill>
                  <a:schemeClr val="bg1"/>
                </a:solidFill>
              </a:rPr>
              <a:t>]</a:t>
            </a:r>
            <a:r>
              <a:rPr lang="en-US" altLang="zh-CN" sz="1600" dirty="0">
                <a:solidFill>
                  <a:schemeClr val="bg1"/>
                </a:solidFill>
              </a:rPr>
              <a:t>: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zh-CN" sz="2800" dirty="0">
                <a:solidFill>
                  <a:schemeClr val="bg1"/>
                </a:solidFill>
              </a:rPr>
              <a:t>  No epidemic If </a:t>
            </a:r>
            <a:r>
              <a:rPr lang="en-US" altLang="zh-CN" sz="2400" b="1" i="1" dirty="0">
                <a:solidFill>
                  <a:schemeClr val="bg1"/>
                </a:solidFill>
              </a:rPr>
              <a:t>λ(S) </a:t>
            </a:r>
            <a:r>
              <a:rPr lang="en-US" altLang="zh-CN" sz="2400" b="1" dirty="0">
                <a:solidFill>
                  <a:schemeClr val="bg1"/>
                </a:solidFill>
              </a:rPr>
              <a:t>≤ 1</a:t>
            </a:r>
            <a:r>
              <a:rPr lang="en-US" altLang="zh-CN" sz="2400" dirty="0">
                <a:solidFill>
                  <a:schemeClr val="bg1"/>
                </a:solidFill>
              </a:rPr>
              <a:t>.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81000" y="2835275"/>
            <a:ext cx="4081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System matrix</a:t>
            </a:r>
            <a:r>
              <a:rPr lang="en-US" altLang="zh-CN" sz="3200" i="1"/>
              <a:t> S</a:t>
            </a:r>
            <a:r>
              <a:rPr lang="en-US" altLang="zh-CN" sz="3200"/>
              <a:t> = </a:t>
            </a:r>
            <a:r>
              <a:rPr lang="el-GR" altLang="zh-CN" sz="3200"/>
              <a:t>Π</a:t>
            </a:r>
            <a:r>
              <a:rPr lang="en-US" altLang="zh-CN" sz="3200" i="1" baseline="-25000"/>
              <a:t>i</a:t>
            </a:r>
            <a:r>
              <a:rPr lang="en-US" altLang="zh-CN" sz="3200"/>
              <a:t> </a:t>
            </a:r>
            <a:r>
              <a:rPr lang="en-US" altLang="zh-CN" sz="3200" i="1"/>
              <a:t>S</a:t>
            </a:r>
            <a:r>
              <a:rPr lang="en-US" altLang="zh-CN" sz="3200" i="1" baseline="-25000"/>
              <a:t>i</a:t>
            </a:r>
          </a:p>
          <a:p>
            <a:pPr eaLnBrk="1" hangingPunct="1"/>
            <a:r>
              <a:rPr lang="en-US" altLang="zh-CN" sz="2800" i="1"/>
              <a:t>S</a:t>
            </a:r>
            <a:r>
              <a:rPr lang="en-US" altLang="zh-CN" sz="2800" i="1" baseline="-25000"/>
              <a:t>i </a:t>
            </a:r>
            <a:r>
              <a:rPr lang="en-US" altLang="zh-CN" sz="2800" i="1"/>
              <a:t>= (1-δ)I + β A</a:t>
            </a:r>
            <a:r>
              <a:rPr lang="en-US" altLang="zh-CN" sz="2800" i="1" baseline="-25000"/>
              <a:t>i</a:t>
            </a:r>
            <a:endParaRPr lang="el-GR" altLang="zh-CN" sz="2800" i="1" baseline="-25000"/>
          </a:p>
        </p:txBody>
      </p:sp>
      <p:pic>
        <p:nvPicPr>
          <p:cNvPr id="22533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810000"/>
            <a:ext cx="36925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14400" y="5151438"/>
            <a:ext cx="1849438" cy="1706562"/>
            <a:chOff x="1682496" y="2618231"/>
            <a:chExt cx="1849692" cy="1706142"/>
          </a:xfrm>
        </p:grpSpPr>
        <p:sp>
          <p:nvSpPr>
            <p:cNvPr id="7" name="Rectangle 6"/>
            <p:cNvSpPr/>
            <p:nvPr/>
          </p:nvSpPr>
          <p:spPr>
            <a:xfrm>
              <a:off x="1752356" y="2667431"/>
              <a:ext cx="990736" cy="914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day</a:t>
              </a:r>
            </a:p>
          </p:txBody>
        </p:sp>
        <p:sp>
          <p:nvSpPr>
            <p:cNvPr id="22558" name="Left Brace 7"/>
            <p:cNvSpPr>
              <a:spLocks/>
            </p:cNvSpPr>
            <p:nvPr/>
          </p:nvSpPr>
          <p:spPr bwMode="auto">
            <a:xfrm rot="-5400000">
              <a:off x="2067522" y="33528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59" name="Left Brace 8"/>
            <p:cNvSpPr>
              <a:spLocks/>
            </p:cNvSpPr>
            <p:nvPr/>
          </p:nvSpPr>
          <p:spPr bwMode="auto">
            <a:xfrm rot="10800000">
              <a:off x="2819401" y="2666999"/>
              <a:ext cx="380999" cy="914401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60" name="TextBox 9"/>
            <p:cNvSpPr txBox="1">
              <a:spLocks noChangeArrowheads="1"/>
            </p:cNvSpPr>
            <p:nvPr/>
          </p:nvSpPr>
          <p:spPr bwMode="auto">
            <a:xfrm>
              <a:off x="2057198" y="3957751"/>
              <a:ext cx="358824" cy="36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2561" name="TextBox 10"/>
            <p:cNvSpPr txBox="1">
              <a:spLocks noChangeArrowheads="1"/>
            </p:cNvSpPr>
            <p:nvPr/>
          </p:nvSpPr>
          <p:spPr bwMode="auto">
            <a:xfrm>
              <a:off x="3173413" y="2895599"/>
              <a:ext cx="358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819400" y="5160963"/>
            <a:ext cx="1905000" cy="1697037"/>
            <a:chOff x="1627632" y="2627376"/>
            <a:chExt cx="1904556" cy="1696977"/>
          </a:xfrm>
        </p:grpSpPr>
        <p:sp>
          <p:nvSpPr>
            <p:cNvPr id="13" name="Rectangle 12"/>
            <p:cNvSpPr/>
            <p:nvPr/>
          </p:nvSpPr>
          <p:spPr>
            <a:xfrm>
              <a:off x="1753016" y="2667062"/>
              <a:ext cx="990369" cy="91436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night</a:t>
              </a:r>
            </a:p>
          </p:txBody>
        </p:sp>
        <p:sp>
          <p:nvSpPr>
            <p:cNvPr id="22553" name="Left Brace 13"/>
            <p:cNvSpPr>
              <a:spLocks/>
            </p:cNvSpPr>
            <p:nvPr/>
          </p:nvSpPr>
          <p:spPr bwMode="auto">
            <a:xfrm rot="-5400000">
              <a:off x="2067522" y="33528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54" name="Left Brace 14"/>
            <p:cNvSpPr>
              <a:spLocks/>
            </p:cNvSpPr>
            <p:nvPr/>
          </p:nvSpPr>
          <p:spPr bwMode="auto">
            <a:xfrm rot="10800000">
              <a:off x="2819401" y="2666999"/>
              <a:ext cx="380999" cy="914401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55" name="TextBox 15"/>
            <p:cNvSpPr txBox="1">
              <a:spLocks noChangeArrowheads="1"/>
            </p:cNvSpPr>
            <p:nvPr/>
          </p:nvSpPr>
          <p:spPr bwMode="auto">
            <a:xfrm>
              <a:off x="2057744" y="3957654"/>
              <a:ext cx="358692" cy="36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2556" name="TextBox 16"/>
            <p:cNvSpPr txBox="1">
              <a:spLocks noChangeArrowheads="1"/>
            </p:cNvSpPr>
            <p:nvPr/>
          </p:nvSpPr>
          <p:spPr bwMode="auto">
            <a:xfrm>
              <a:off x="3173413" y="2895599"/>
              <a:ext cx="358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381000" y="5362575"/>
            <a:ext cx="474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i="1"/>
              <a:t>A</a:t>
            </a:r>
            <a:r>
              <a:rPr lang="en-US" altLang="zh-CN" sz="2800" i="1" baseline="-25000"/>
              <a:t>i</a:t>
            </a:r>
            <a:endParaRPr lang="el-GR" altLang="zh-CN" sz="2800" i="1" baseline="-25000"/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468813"/>
            <a:ext cx="4953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468813"/>
            <a:ext cx="4873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26"/>
          <p:cNvSpPr txBox="1">
            <a:spLocks noChangeArrowheads="1"/>
          </p:cNvSpPr>
          <p:nvPr/>
        </p:nvSpPr>
        <p:spPr bwMode="auto">
          <a:xfrm>
            <a:off x="4708525" y="537051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/>
              <a:t>……</a:t>
            </a:r>
          </a:p>
        </p:txBody>
      </p:sp>
      <p:pic>
        <p:nvPicPr>
          <p:cNvPr id="225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/>
          <a:stretch>
            <a:fillRect/>
          </a:stretch>
        </p:blipFill>
        <p:spPr bwMode="auto">
          <a:xfrm>
            <a:off x="5275263" y="2286000"/>
            <a:ext cx="39068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27"/>
          <p:cNvSpPr>
            <a:spLocks noChangeArrowheads="1"/>
          </p:cNvSpPr>
          <p:nvPr/>
        </p:nvSpPr>
        <p:spPr bwMode="auto">
          <a:xfrm>
            <a:off x="152400" y="1462088"/>
            <a:ext cx="5181600" cy="5334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9"/>
          <p:cNvSpPr txBox="1">
            <a:spLocks noChangeArrowheads="1"/>
          </p:cNvSpPr>
          <p:nvPr/>
        </p:nvSpPr>
        <p:spPr bwMode="auto">
          <a:xfrm>
            <a:off x="5394325" y="2133600"/>
            <a:ext cx="240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/>
              <a:t>Log (Infection Ratio)</a:t>
            </a:r>
          </a:p>
        </p:txBody>
      </p:sp>
      <p:sp>
        <p:nvSpPr>
          <p:cNvPr id="22543" name="Text Box 30"/>
          <p:cNvSpPr txBox="1">
            <a:spLocks noChangeArrowheads="1"/>
          </p:cNvSpPr>
          <p:nvPr/>
        </p:nvSpPr>
        <p:spPr bwMode="auto">
          <a:xfrm>
            <a:off x="7772400" y="56530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/>
              <a:t>Time Ticks</a:t>
            </a:r>
          </a:p>
        </p:txBody>
      </p:sp>
      <p:sp>
        <p:nvSpPr>
          <p:cNvPr id="22544" name="Line 31"/>
          <p:cNvSpPr>
            <a:spLocks noChangeShapeType="1"/>
          </p:cNvSpPr>
          <p:nvPr/>
        </p:nvSpPr>
        <p:spPr bwMode="auto">
          <a:xfrm flipH="1">
            <a:off x="7239000" y="3581400"/>
            <a:ext cx="228600" cy="228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32"/>
          <p:cNvSpPr txBox="1">
            <a:spLocks noChangeArrowheads="1"/>
          </p:cNvSpPr>
          <p:nvPr/>
        </p:nvSpPr>
        <p:spPr bwMode="auto">
          <a:xfrm>
            <a:off x="7451725" y="3287713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CC"/>
                </a:solidFill>
              </a:rPr>
              <a:t>At Threshold</a:t>
            </a:r>
          </a:p>
        </p:txBody>
      </p:sp>
      <p:sp>
        <p:nvSpPr>
          <p:cNvPr id="22546" name="Line 33"/>
          <p:cNvSpPr>
            <a:spLocks noChangeShapeType="1"/>
          </p:cNvSpPr>
          <p:nvPr/>
        </p:nvSpPr>
        <p:spPr bwMode="auto">
          <a:xfrm flipH="1">
            <a:off x="6324600" y="4648200"/>
            <a:ext cx="2286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Text Box 34"/>
          <p:cNvSpPr txBox="1">
            <a:spLocks noChangeArrowheads="1"/>
          </p:cNvSpPr>
          <p:nvPr/>
        </p:nvSpPr>
        <p:spPr bwMode="auto">
          <a:xfrm>
            <a:off x="6537325" y="4354513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7635"/>
                </a:solidFill>
              </a:rPr>
              <a:t>Below</a:t>
            </a:r>
          </a:p>
        </p:txBody>
      </p:sp>
      <p:sp>
        <p:nvSpPr>
          <p:cNvPr id="22548" name="Line 35"/>
          <p:cNvSpPr>
            <a:spLocks noChangeShapeType="1"/>
          </p:cNvSpPr>
          <p:nvPr/>
        </p:nvSpPr>
        <p:spPr bwMode="auto">
          <a:xfrm flipH="1">
            <a:off x="7748588" y="2427288"/>
            <a:ext cx="228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Text Box 36"/>
          <p:cNvSpPr txBox="1">
            <a:spLocks noChangeArrowheads="1"/>
          </p:cNvSpPr>
          <p:nvPr/>
        </p:nvSpPr>
        <p:spPr bwMode="auto">
          <a:xfrm>
            <a:off x="7961313" y="2133600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</a:rPr>
              <a:t>Above</a:t>
            </a:r>
          </a:p>
        </p:txBody>
      </p:sp>
      <p:sp>
        <p:nvSpPr>
          <p:cNvPr id="2255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EF6E8F-0DCE-4D01-A7F7-D655F0777F96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22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2551" name="Rectangle 173"/>
          <p:cNvSpPr>
            <a:spLocks noChangeArrowheads="1"/>
          </p:cNvSpPr>
          <p:nvPr/>
        </p:nvSpPr>
        <p:spPr bwMode="auto">
          <a:xfrm>
            <a:off x="5394325" y="6172200"/>
            <a:ext cx="3749675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/>
              <a:t> </a:t>
            </a:r>
            <a:r>
              <a:rPr lang="en-US" altLang="zh-CN" sz="2000">
                <a:solidFill>
                  <a:schemeClr val="bg1"/>
                </a:solidFill>
              </a:rPr>
              <a:t>Also generalize to other 25 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</a:rPr>
              <a:t>virus propagation models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accent2"/>
                </a:solidFill>
              </a:rPr>
              <a:t>Why is </a:t>
            </a:r>
            <a:r>
              <a:rPr lang="en-US" altLang="zh-CN" b="1" i="1">
                <a:solidFill>
                  <a:schemeClr val="accent2"/>
                </a:solidFill>
              </a:rPr>
              <a:t>λ</a:t>
            </a:r>
            <a:r>
              <a:rPr lang="en-US" altLang="zh-CN">
                <a:solidFill>
                  <a:schemeClr val="accent2"/>
                </a:solidFill>
              </a:rPr>
              <a:t> So Important?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1" dirty="0"/>
              <a:t>λ</a:t>
            </a:r>
            <a:r>
              <a:rPr lang="en-US" altLang="zh-CN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en-US" altLang="zh-CN" dirty="0"/>
              <a:t> Capacity of a Graph: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5"/>
          <a:stretch>
            <a:fillRect/>
          </a:stretch>
        </p:blipFill>
        <p:spPr bwMode="auto">
          <a:xfrm>
            <a:off x="465138" y="3298825"/>
            <a:ext cx="8229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93925" y="6172200"/>
            <a:ext cx="468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prstClr val="black"/>
                </a:solidFill>
              </a:rPr>
              <a:t>Larger </a:t>
            </a:r>
            <a:r>
              <a:rPr lang="en-US" altLang="zh-CN" sz="2800" i="1">
                <a:solidFill>
                  <a:srgbClr val="C0504D"/>
                </a:solidFill>
              </a:rPr>
              <a:t>λ </a:t>
            </a:r>
            <a:r>
              <a:rPr lang="en-US" altLang="zh-CN" sz="2800">
                <a:solidFill>
                  <a:prstClr val="black"/>
                </a:solidFill>
                <a:sym typeface="Wingdings" pitchFamily="2" charset="2"/>
              </a:rPr>
              <a:t> better connected</a:t>
            </a:r>
            <a:endParaRPr lang="en-US" altLang="zh-CN" sz="2800">
              <a:solidFill>
                <a:prstClr val="black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0" y="54864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08563" y="54864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677150" y="54864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203671-FB43-4A10-A1ED-0CAF63583D9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23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368" y="396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3894" y="396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0920" y="33375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8120" y="45902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35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1094" y="4419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35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5094" y="396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35"/>
                </a:solidFill>
              </a:rPr>
              <a:t>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4331732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4600" y="4343400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73480" y="4343400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30680" y="4355068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 flipH="1">
            <a:off x="4271253" y="4191000"/>
            <a:ext cx="274320" cy="248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4754880" y="4331732"/>
            <a:ext cx="256032" cy="226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flipH="1">
            <a:off x="4876800" y="3866214"/>
            <a:ext cx="256032" cy="232014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 noChangeAspect="1"/>
          </p:cNvCxnSpPr>
          <p:nvPr/>
        </p:nvCxnSpPr>
        <p:spPr>
          <a:xfrm>
            <a:off x="4267200" y="3886200"/>
            <a:ext cx="256032" cy="22623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>
            <a:off x="4907280" y="4191000"/>
            <a:ext cx="256032" cy="226236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 noChangeAspect="1"/>
          </p:cNvCxnSpPr>
          <p:nvPr/>
        </p:nvCxnSpPr>
        <p:spPr>
          <a:xfrm>
            <a:off x="4419600" y="3733800"/>
            <a:ext cx="256032" cy="226236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flipH="1">
            <a:off x="4754880" y="3733800"/>
            <a:ext cx="256032" cy="23201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flipH="1">
            <a:off x="4423653" y="4343400"/>
            <a:ext cx="274320" cy="248586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26920" y="3962400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484120" y="3974068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3000" y="3974068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00200" y="3985736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</p:cNvCxnSpPr>
          <p:nvPr/>
        </p:nvCxnSpPr>
        <p:spPr>
          <a:xfrm>
            <a:off x="7668768" y="3507564"/>
            <a:ext cx="256032" cy="226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</p:cNvCxnSpPr>
          <p:nvPr/>
        </p:nvCxnSpPr>
        <p:spPr>
          <a:xfrm>
            <a:off x="7517373" y="3706892"/>
            <a:ext cx="102627" cy="3913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360920" y="3703320"/>
            <a:ext cx="10058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086600" y="3505200"/>
            <a:ext cx="252984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7620000" y="4343400"/>
            <a:ext cx="256032" cy="226236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7" name="Straight Arrow Connector 23566"/>
          <p:cNvCxnSpPr/>
          <p:nvPr/>
        </p:nvCxnSpPr>
        <p:spPr>
          <a:xfrm flipH="1">
            <a:off x="7461504" y="4697412"/>
            <a:ext cx="335280" cy="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9" name="Straight Arrow Connector 23568"/>
          <p:cNvCxnSpPr/>
          <p:nvPr/>
        </p:nvCxnSpPr>
        <p:spPr>
          <a:xfrm flipH="1" flipV="1">
            <a:off x="7796784" y="4147066"/>
            <a:ext cx="128016" cy="410902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71" name="Straight Arrow Connector 23570"/>
          <p:cNvCxnSpPr/>
          <p:nvPr/>
        </p:nvCxnSpPr>
        <p:spPr>
          <a:xfrm flipV="1">
            <a:off x="8028432" y="4112436"/>
            <a:ext cx="0" cy="477852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Intuitions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11" y="2133600"/>
            <a:ext cx="490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130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8839200" cy="4525963"/>
          </a:xfrm>
        </p:spPr>
        <p:txBody>
          <a:bodyPr/>
          <a:lstStyle/>
          <a:p>
            <a:r>
              <a:rPr lang="en-US" altLang="zh-CN" b="1" dirty="0"/>
              <a:t>Key 1: Model Dissemination </a:t>
            </a:r>
            <a:r>
              <a:rPr lang="en-US" altLang="zh-CN" b="1" dirty="0">
                <a:sym typeface="Wingdings" pitchFamily="2" charset="2"/>
              </a:rPr>
              <a:t>as an NLDS:</a:t>
            </a:r>
            <a:endParaRPr lang="en-US" altLang="zh-CN" b="1" dirty="0"/>
          </a:p>
          <a:p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b="1" dirty="0"/>
              <a:t>Key 2: Asymptotic Stability of NLDS [Tong+ 2010]: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en-US" altLang="zh-CN" i="1" dirty="0"/>
              <a:t>p</a:t>
            </a:r>
            <a:r>
              <a:rPr lang="en-US" altLang="zh-CN" dirty="0"/>
              <a:t> = </a:t>
            </a:r>
            <a:r>
              <a:rPr lang="en-US" altLang="zh-CN" i="1" dirty="0"/>
              <a:t>p*</a:t>
            </a:r>
            <a:r>
              <a:rPr lang="en-US" altLang="zh-CN" dirty="0"/>
              <a:t> = </a:t>
            </a:r>
            <a:r>
              <a:rPr lang="en-US" altLang="zh-CN" i="1" dirty="0"/>
              <a:t>0</a:t>
            </a:r>
            <a:r>
              <a:rPr lang="en-US" altLang="zh-CN" dirty="0"/>
              <a:t> is asymptotic stable if |</a:t>
            </a:r>
            <a:r>
              <a:rPr lang="en-US" altLang="zh-CN" i="1" dirty="0"/>
              <a:t> λ (J)</a:t>
            </a:r>
            <a:r>
              <a:rPr lang="en-US" altLang="zh-CN" dirty="0"/>
              <a:t>|&lt;1, where </a:t>
            </a:r>
          </a:p>
          <a:p>
            <a:endParaRPr lang="en-US" altLang="zh-CN" b="1" i="1" dirty="0">
              <a:solidFill>
                <a:srgbClr val="C00000"/>
              </a:solidFill>
            </a:endParaRP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Why is </a:t>
            </a:r>
            <a:r>
              <a:rPr lang="en-US" altLang="zh-CN" b="1" i="1" dirty="0">
                <a:solidFill>
                  <a:schemeClr val="accent2"/>
                </a:solidFill>
              </a:rPr>
              <a:t>λ</a:t>
            </a:r>
            <a:r>
              <a:rPr lang="en-US" altLang="zh-CN" dirty="0">
                <a:solidFill>
                  <a:schemeClr val="accent2"/>
                </a:solidFill>
              </a:rPr>
              <a:t> So Important?</a:t>
            </a:r>
          </a:p>
        </p:txBody>
      </p:sp>
      <p:sp>
        <p:nvSpPr>
          <p:cNvPr id="235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203671-FB43-4A10-A1ED-0CAF63583D9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24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Details</a:t>
            </a:r>
          </a:p>
        </p:txBody>
      </p:sp>
      <p:sp>
        <p:nvSpPr>
          <p:cNvPr id="140" name="Text Box 111"/>
          <p:cNvSpPr txBox="1">
            <a:spLocks noChangeArrowheads="1"/>
          </p:cNvSpPr>
          <p:nvPr/>
        </p:nvSpPr>
        <p:spPr bwMode="auto">
          <a:xfrm>
            <a:off x="471487" y="2041525"/>
            <a:ext cx="2728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4000" i="1" dirty="0">
                <a:solidFill>
                  <a:srgbClr val="0033CC"/>
                </a:solidFill>
              </a:rPr>
              <a:t>p</a:t>
            </a:r>
            <a:r>
              <a:rPr lang="en-US" altLang="zh-CN" sz="4000" i="1" baseline="-25000" dirty="0">
                <a:solidFill>
                  <a:srgbClr val="0033CC"/>
                </a:solidFill>
              </a:rPr>
              <a:t>t+1</a:t>
            </a:r>
            <a:r>
              <a:rPr lang="en-US" altLang="zh-CN" sz="4000" i="1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= </a:t>
            </a:r>
            <a:r>
              <a:rPr lang="en-US" altLang="zh-CN" sz="4000" i="1" dirty="0">
                <a:solidFill>
                  <a:srgbClr val="CC3300"/>
                </a:solidFill>
              </a:rPr>
              <a:t>g</a:t>
            </a:r>
            <a:r>
              <a:rPr lang="en-US" altLang="zh-CN" sz="4000" dirty="0">
                <a:solidFill>
                  <a:prstClr val="black"/>
                </a:solidFill>
              </a:rPr>
              <a:t> (</a:t>
            </a:r>
            <a:r>
              <a:rPr lang="en-US" altLang="zh-CN" sz="4000" i="1" dirty="0" err="1">
                <a:solidFill>
                  <a:srgbClr val="800080"/>
                </a:solidFill>
              </a:rPr>
              <a:t>p</a:t>
            </a:r>
            <a:r>
              <a:rPr lang="en-US" altLang="zh-CN" sz="2800" i="1" baseline="-25000" dirty="0" err="1">
                <a:solidFill>
                  <a:srgbClr val="800080"/>
                </a:solidFill>
              </a:rPr>
              <a:t>t</a:t>
            </a:r>
            <a:r>
              <a:rPr lang="en-US" altLang="zh-CN" sz="4000" dirty="0">
                <a:solidFill>
                  <a:prstClr val="black"/>
                </a:solidFill>
              </a:rPr>
              <a:t>)</a:t>
            </a:r>
            <a:endParaRPr lang="en-US" altLang="zh-CN" sz="4000" i="1" dirty="0">
              <a:solidFill>
                <a:prstClr val="black"/>
              </a:solidFill>
            </a:endParaRPr>
          </a:p>
        </p:txBody>
      </p:sp>
      <p:sp>
        <p:nvSpPr>
          <p:cNvPr id="144" name="Text Box 118"/>
          <p:cNvSpPr txBox="1">
            <a:spLocks noChangeArrowheads="1"/>
          </p:cNvSpPr>
          <p:nvPr/>
        </p:nvSpPr>
        <p:spPr bwMode="auto">
          <a:xfrm>
            <a:off x="457200" y="2590800"/>
            <a:ext cx="8658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i="1" dirty="0" err="1">
                <a:solidFill>
                  <a:prstClr val="black"/>
                </a:solidFill>
              </a:rPr>
              <a:t>p</a:t>
            </a:r>
            <a:r>
              <a:rPr lang="en-US" altLang="zh-CN" sz="2400" i="1" baseline="-25000" dirty="0" err="1">
                <a:solidFill>
                  <a:prstClr val="black"/>
                </a:solidFill>
              </a:rPr>
              <a:t>t</a:t>
            </a:r>
            <a:r>
              <a:rPr lang="en-US" altLang="zh-CN" sz="2400" i="1" baseline="-250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: Prob. vector: nodes being sick at </a:t>
            </a:r>
            <a:r>
              <a:rPr lang="en-US" altLang="zh-CN" sz="2400" i="1" dirty="0">
                <a:solidFill>
                  <a:prstClr val="black"/>
                </a:solidFill>
              </a:rPr>
              <a:t>t</a:t>
            </a:r>
          </a:p>
          <a:p>
            <a:pPr eaLnBrk="1" hangingPunct="1"/>
            <a:r>
              <a:rPr lang="en-US" altLang="zh-CN" sz="2400" i="1" dirty="0">
                <a:solidFill>
                  <a:prstClr val="black"/>
                </a:solidFill>
              </a:rPr>
              <a:t>g : </a:t>
            </a:r>
            <a:r>
              <a:rPr lang="en-US" altLang="zh-CN" sz="2400" dirty="0">
                <a:solidFill>
                  <a:prstClr val="black"/>
                </a:solidFill>
              </a:rPr>
              <a:t>Non-linear function (graph + virus parameters)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55" y="1238311"/>
            <a:ext cx="6034087" cy="158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19694"/>
            <a:ext cx="2339048" cy="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15884"/>
            <a:ext cx="2609524" cy="8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33"/>
          <p:cNvGrpSpPr>
            <a:grpSpLocks noChangeAspect="1"/>
          </p:cNvGrpSpPr>
          <p:nvPr/>
        </p:nvGrpSpPr>
        <p:grpSpPr>
          <a:xfrm>
            <a:off x="79148" y="5791200"/>
            <a:ext cx="3658743" cy="869046"/>
            <a:chOff x="304800" y="3657600"/>
            <a:chExt cx="8505825" cy="2085975"/>
          </a:xfrm>
        </p:grpSpPr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3657600"/>
              <a:ext cx="8505825" cy="20859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1" name="Straight Arrow Connector 150"/>
            <p:cNvCxnSpPr/>
            <p:nvPr/>
          </p:nvCxnSpPr>
          <p:spPr>
            <a:xfrm>
              <a:off x="2057400" y="3886200"/>
              <a:ext cx="5334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4876800" y="4724400"/>
              <a:ext cx="457200" cy="381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0800000" flipV="1">
              <a:off x="4800600" y="4572000"/>
              <a:ext cx="457200" cy="45719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3962399" y="4571998"/>
              <a:ext cx="457201" cy="4572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0800000">
              <a:off x="3886201" y="4648200"/>
              <a:ext cx="457198" cy="45719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 flipV="1">
              <a:off x="1143000" y="3886200"/>
              <a:ext cx="4572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0" y="1295400"/>
            <a:ext cx="2140000" cy="8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22" y="4876800"/>
            <a:ext cx="2538096" cy="1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34728"/>
            <a:ext cx="3042858" cy="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19" y="5867400"/>
            <a:ext cx="3452381" cy="9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52322" y="6124852"/>
            <a:ext cx="1738678" cy="4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14" y="5867400"/>
            <a:ext cx="3014286" cy="9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7218682" y="5543947"/>
            <a:ext cx="398254" cy="24865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Right Arrow 164"/>
          <p:cNvSpPr/>
          <p:nvPr/>
        </p:nvSpPr>
        <p:spPr>
          <a:xfrm rot="10800000">
            <a:off x="5896873" y="4926515"/>
            <a:ext cx="398254" cy="24865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Right Arrow 165"/>
          <p:cNvSpPr/>
          <p:nvPr/>
        </p:nvSpPr>
        <p:spPr>
          <a:xfrm rot="10800000">
            <a:off x="2743201" y="4986077"/>
            <a:ext cx="398254" cy="24865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7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Roadmap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 sz="3600" dirty="0"/>
              <a:t>Motivations</a:t>
            </a:r>
          </a:p>
          <a:p>
            <a:r>
              <a:rPr lang="en-US" altLang="zh-CN" sz="3600" dirty="0"/>
              <a:t>Q1: Theory – Tipping Point</a:t>
            </a:r>
          </a:p>
          <a:p>
            <a:r>
              <a:rPr lang="en-US" altLang="zh-CN" sz="3600" dirty="0">
                <a:solidFill>
                  <a:srgbClr val="CC3300"/>
                </a:solidFill>
              </a:rPr>
              <a:t>Q2: Algorithms</a:t>
            </a:r>
          </a:p>
          <a:p>
            <a:pPr lvl="1" eaLnBrk="1" hangingPunct="1"/>
            <a:r>
              <a:rPr lang="en-US" altLang="zh-CN" sz="3200" dirty="0">
                <a:solidFill>
                  <a:srgbClr val="CC3300"/>
                </a:solidFill>
              </a:rPr>
              <a:t>Minimize Dissemination</a:t>
            </a:r>
          </a:p>
          <a:p>
            <a:pPr lvl="1" eaLnBrk="1" hangingPunct="1"/>
            <a:r>
              <a:rPr lang="en-US" altLang="zh-CN" sz="3200" dirty="0">
                <a:solidFill>
                  <a:srgbClr val="CC3300"/>
                </a:solidFill>
              </a:rPr>
              <a:t>Maximize Dissemination</a:t>
            </a:r>
            <a:endParaRPr lang="en-US" altLang="zh-CN" dirty="0">
              <a:solidFill>
                <a:srgbClr val="CC3300"/>
              </a:solidFill>
            </a:endParaRPr>
          </a:p>
          <a:p>
            <a:r>
              <a:rPr lang="en-US" altLang="zh-CN" sz="3600" dirty="0"/>
              <a:t>Some of My Other Work</a:t>
            </a:r>
          </a:p>
          <a:p>
            <a:r>
              <a:rPr lang="en-US" altLang="zh-CN" sz="3600" dirty="0"/>
              <a:t>Future Plans</a:t>
            </a:r>
          </a:p>
          <a:p>
            <a:endParaRPr lang="en-US" altLang="zh-CN" sz="3600" dirty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9C27E1C-3E2F-4BA4-B409-305950B09067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25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6576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438400"/>
            <a:ext cx="313943" cy="251968"/>
            <a:chOff x="3810000" y="3111500"/>
            <a:chExt cx="490537" cy="393700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1752600"/>
            <a:ext cx="313943" cy="251968"/>
            <a:chOff x="3810000" y="3111500"/>
            <a:chExt cx="490537" cy="393700"/>
          </a:xfrm>
        </p:grpSpPr>
        <p:sp>
          <p:nvSpPr>
            <p:cNvPr id="10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Tm="206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</a:rPr>
              <a:t>Minimizing Dissemination: Immunization</a:t>
            </a: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392E25-792C-49F3-8739-5F55E38B07A6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2098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34</a:t>
            </a:r>
          </a:p>
        </p:txBody>
      </p:sp>
      <p:sp>
        <p:nvSpPr>
          <p:cNvPr id="149" name="Oval 148"/>
          <p:cNvSpPr/>
          <p:nvPr/>
        </p:nvSpPr>
        <p:spPr>
          <a:xfrm>
            <a:off x="1828800" y="4648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33</a:t>
            </a:r>
          </a:p>
        </p:txBody>
      </p:sp>
      <p:sp>
        <p:nvSpPr>
          <p:cNvPr id="150" name="Oval 149"/>
          <p:cNvSpPr/>
          <p:nvPr/>
        </p:nvSpPr>
        <p:spPr>
          <a:xfrm>
            <a:off x="18288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25</a:t>
            </a:r>
          </a:p>
        </p:txBody>
      </p:sp>
      <p:sp>
        <p:nvSpPr>
          <p:cNvPr id="151" name="Oval 150"/>
          <p:cNvSpPr/>
          <p:nvPr/>
        </p:nvSpPr>
        <p:spPr>
          <a:xfrm>
            <a:off x="990600" y="3200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26</a:t>
            </a:r>
          </a:p>
        </p:txBody>
      </p:sp>
      <p:sp>
        <p:nvSpPr>
          <p:cNvPr id="152" name="Oval 151"/>
          <p:cNvSpPr/>
          <p:nvPr/>
        </p:nvSpPr>
        <p:spPr>
          <a:xfrm>
            <a:off x="457200" y="3657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27</a:t>
            </a:r>
          </a:p>
        </p:txBody>
      </p:sp>
      <p:sp>
        <p:nvSpPr>
          <p:cNvPr id="153" name="Oval 152"/>
          <p:cNvSpPr/>
          <p:nvPr/>
        </p:nvSpPr>
        <p:spPr>
          <a:xfrm>
            <a:off x="228600" y="4419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28</a:t>
            </a:r>
          </a:p>
        </p:txBody>
      </p:sp>
      <p:sp>
        <p:nvSpPr>
          <p:cNvPr id="154" name="Oval 153"/>
          <p:cNvSpPr/>
          <p:nvPr/>
        </p:nvSpPr>
        <p:spPr>
          <a:xfrm>
            <a:off x="334963" y="510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29</a:t>
            </a:r>
          </a:p>
        </p:txBody>
      </p:sp>
      <p:sp>
        <p:nvSpPr>
          <p:cNvPr id="155" name="Oval 154"/>
          <p:cNvSpPr/>
          <p:nvPr/>
        </p:nvSpPr>
        <p:spPr>
          <a:xfrm>
            <a:off x="762000" y="563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30</a:t>
            </a:r>
          </a:p>
        </p:txBody>
      </p:sp>
      <p:sp>
        <p:nvSpPr>
          <p:cNvPr id="156" name="Oval 155"/>
          <p:cNvSpPr/>
          <p:nvPr/>
        </p:nvSpPr>
        <p:spPr>
          <a:xfrm>
            <a:off x="1706563" y="6049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31</a:t>
            </a:r>
          </a:p>
        </p:txBody>
      </p:sp>
      <p:sp>
        <p:nvSpPr>
          <p:cNvPr id="157" name="Oval 156"/>
          <p:cNvSpPr/>
          <p:nvPr/>
        </p:nvSpPr>
        <p:spPr>
          <a:xfrm>
            <a:off x="2438400" y="6019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32</a:t>
            </a:r>
          </a:p>
        </p:txBody>
      </p:sp>
      <p:sp>
        <p:nvSpPr>
          <p:cNvPr id="158" name="Oval 157"/>
          <p:cNvSpPr/>
          <p:nvPr/>
        </p:nvSpPr>
        <p:spPr>
          <a:xfrm>
            <a:off x="2590800" y="30480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159" name="Oval 158"/>
          <p:cNvSpPr/>
          <p:nvPr/>
        </p:nvSpPr>
        <p:spPr>
          <a:xfrm>
            <a:off x="3352800" y="3352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sp>
        <p:nvSpPr>
          <p:cNvPr id="160" name="Oval 159"/>
          <p:cNvSpPr/>
          <p:nvPr/>
        </p:nvSpPr>
        <p:spPr>
          <a:xfrm>
            <a:off x="38100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61" name="Oval 160"/>
          <p:cNvSpPr/>
          <p:nvPr/>
        </p:nvSpPr>
        <p:spPr>
          <a:xfrm>
            <a:off x="3886200" y="4800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62" name="Oval 161"/>
          <p:cNvSpPr/>
          <p:nvPr/>
        </p:nvSpPr>
        <p:spPr>
          <a:xfrm>
            <a:off x="3581400" y="541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163" name="Oval 162"/>
          <p:cNvSpPr/>
          <p:nvPr/>
        </p:nvSpPr>
        <p:spPr>
          <a:xfrm>
            <a:off x="3048000" y="5791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164" name="Oval 163"/>
          <p:cNvSpPr/>
          <p:nvPr/>
        </p:nvSpPr>
        <p:spPr>
          <a:xfrm>
            <a:off x="2239963" y="2316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23</a:t>
            </a:r>
          </a:p>
        </p:txBody>
      </p:sp>
      <p:sp>
        <p:nvSpPr>
          <p:cNvPr id="165" name="Oval 164"/>
          <p:cNvSpPr/>
          <p:nvPr/>
        </p:nvSpPr>
        <p:spPr>
          <a:xfrm>
            <a:off x="3001963" y="2392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24</a:t>
            </a:r>
          </a:p>
        </p:txBody>
      </p:sp>
      <p:sp>
        <p:nvSpPr>
          <p:cNvPr id="166" name="Oval 165"/>
          <p:cNvSpPr/>
          <p:nvPr/>
        </p:nvSpPr>
        <p:spPr>
          <a:xfrm>
            <a:off x="6308725" y="2620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67" name="Oval 166"/>
          <p:cNvSpPr/>
          <p:nvPr/>
        </p:nvSpPr>
        <p:spPr>
          <a:xfrm>
            <a:off x="6858000" y="3001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168" name="Oval 167"/>
          <p:cNvSpPr/>
          <p:nvPr/>
        </p:nvSpPr>
        <p:spPr>
          <a:xfrm>
            <a:off x="7680325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7299325" y="2438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170" name="Oval 169"/>
          <p:cNvSpPr/>
          <p:nvPr/>
        </p:nvSpPr>
        <p:spPr>
          <a:xfrm>
            <a:off x="7954963" y="2209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171" name="Oval 170"/>
          <p:cNvSpPr/>
          <p:nvPr/>
        </p:nvSpPr>
        <p:spPr>
          <a:xfrm>
            <a:off x="6583363" y="4068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72" name="Oval 171"/>
          <p:cNvSpPr/>
          <p:nvPr/>
        </p:nvSpPr>
        <p:spPr>
          <a:xfrm>
            <a:off x="7726363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173" name="Oval 172"/>
          <p:cNvSpPr/>
          <p:nvPr/>
        </p:nvSpPr>
        <p:spPr>
          <a:xfrm>
            <a:off x="4983163" y="3916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74" name="Oval 173"/>
          <p:cNvSpPr/>
          <p:nvPr/>
        </p:nvSpPr>
        <p:spPr>
          <a:xfrm>
            <a:off x="5821363" y="3230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175" name="Oval 174"/>
          <p:cNvSpPr/>
          <p:nvPr/>
        </p:nvSpPr>
        <p:spPr>
          <a:xfrm>
            <a:off x="4983163" y="5211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176" name="Oval 175"/>
          <p:cNvSpPr/>
          <p:nvPr/>
        </p:nvSpPr>
        <p:spPr>
          <a:xfrm>
            <a:off x="5973763" y="4343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77" name="Oval 176"/>
          <p:cNvSpPr/>
          <p:nvPr/>
        </p:nvSpPr>
        <p:spPr>
          <a:xfrm>
            <a:off x="6096000" y="5516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178" name="Oval 177"/>
          <p:cNvSpPr/>
          <p:nvPr/>
        </p:nvSpPr>
        <p:spPr>
          <a:xfrm>
            <a:off x="6858000" y="5668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79" name="Oval 178"/>
          <p:cNvSpPr/>
          <p:nvPr/>
        </p:nvSpPr>
        <p:spPr>
          <a:xfrm>
            <a:off x="7467600" y="5181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80" name="Oval 179"/>
          <p:cNvSpPr/>
          <p:nvPr/>
        </p:nvSpPr>
        <p:spPr>
          <a:xfrm>
            <a:off x="7650163" y="4449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181" name="Straight Connector 180"/>
          <p:cNvCxnSpPr>
            <a:stCxn id="149" idx="0"/>
            <a:endCxn id="148" idx="3"/>
          </p:cNvCxnSpPr>
          <p:nvPr/>
        </p:nvCxnSpPr>
        <p:spPr bwMode="auto">
          <a:xfrm rot="5400000" flipH="1" flipV="1">
            <a:off x="1843088" y="4241800"/>
            <a:ext cx="528637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56" idx="0"/>
            <a:endCxn id="149" idx="4"/>
          </p:cNvCxnSpPr>
          <p:nvPr/>
        </p:nvCxnSpPr>
        <p:spPr bwMode="auto">
          <a:xfrm rot="5400000" flipH="1" flipV="1">
            <a:off x="1341437" y="5426076"/>
            <a:ext cx="11271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57" idx="0"/>
            <a:endCxn id="148" idx="4"/>
          </p:cNvCxnSpPr>
          <p:nvPr/>
        </p:nvCxnSpPr>
        <p:spPr bwMode="auto">
          <a:xfrm rot="16200000" flipV="1">
            <a:off x="1531144" y="4976019"/>
            <a:ext cx="1858962" cy="228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57" idx="0"/>
            <a:endCxn id="149" idx="4"/>
          </p:cNvCxnSpPr>
          <p:nvPr/>
        </p:nvCxnSpPr>
        <p:spPr bwMode="auto">
          <a:xfrm rot="16200000" flipV="1">
            <a:off x="1721644" y="5166519"/>
            <a:ext cx="1096962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5" idx="7"/>
            <a:endCxn id="148" idx="3"/>
          </p:cNvCxnSpPr>
          <p:nvPr/>
        </p:nvCxnSpPr>
        <p:spPr bwMode="auto">
          <a:xfrm rot="5400000" flipH="1" flipV="1">
            <a:off x="842963" y="4271963"/>
            <a:ext cx="1558925" cy="1254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55" idx="7"/>
            <a:endCxn id="149" idx="3"/>
          </p:cNvCxnSpPr>
          <p:nvPr/>
        </p:nvCxnSpPr>
        <p:spPr bwMode="auto">
          <a:xfrm rot="5400000" flipH="1" flipV="1">
            <a:off x="1033463" y="4843463"/>
            <a:ext cx="796925" cy="873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54" idx="6"/>
          </p:cNvCxnSpPr>
          <p:nvPr/>
        </p:nvCxnSpPr>
        <p:spPr bwMode="auto">
          <a:xfrm flipV="1">
            <a:off x="609600" y="4156075"/>
            <a:ext cx="1665288" cy="10858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54" idx="6"/>
            <a:endCxn id="149" idx="3"/>
          </p:cNvCxnSpPr>
          <p:nvPr/>
        </p:nvCxnSpPr>
        <p:spPr bwMode="auto">
          <a:xfrm flipV="1">
            <a:off x="609600" y="4881563"/>
            <a:ext cx="1258888" cy="360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53" idx="6"/>
            <a:endCxn id="148" idx="3"/>
          </p:cNvCxnSpPr>
          <p:nvPr/>
        </p:nvCxnSpPr>
        <p:spPr bwMode="auto">
          <a:xfrm flipV="1">
            <a:off x="503238" y="4119563"/>
            <a:ext cx="1746250" cy="436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53" idx="6"/>
            <a:endCxn id="149" idx="3"/>
          </p:cNvCxnSpPr>
          <p:nvPr/>
        </p:nvCxnSpPr>
        <p:spPr bwMode="auto">
          <a:xfrm>
            <a:off x="503238" y="4556125"/>
            <a:ext cx="13652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51" idx="5"/>
          </p:cNvCxnSpPr>
          <p:nvPr/>
        </p:nvCxnSpPr>
        <p:spPr bwMode="auto">
          <a:xfrm rot="16200000" flipH="1">
            <a:off x="1391444" y="3266282"/>
            <a:ext cx="681037" cy="1016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51" idx="5"/>
            <a:endCxn id="149" idx="0"/>
          </p:cNvCxnSpPr>
          <p:nvPr/>
        </p:nvCxnSpPr>
        <p:spPr bwMode="auto">
          <a:xfrm rot="16200000" flipH="1">
            <a:off x="987425" y="3670301"/>
            <a:ext cx="1214437" cy="741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50" idx="4"/>
            <a:endCxn id="148" idx="3"/>
          </p:cNvCxnSpPr>
          <p:nvPr/>
        </p:nvCxnSpPr>
        <p:spPr bwMode="auto">
          <a:xfrm rot="16200000" flipH="1">
            <a:off x="1670844" y="3540919"/>
            <a:ext cx="873125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50" idx="4"/>
            <a:endCxn id="151" idx="6"/>
          </p:cNvCxnSpPr>
          <p:nvPr/>
        </p:nvCxnSpPr>
        <p:spPr bwMode="auto">
          <a:xfrm rot="5400000">
            <a:off x="1570038" y="2941638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8" idx="2"/>
            <a:endCxn id="150" idx="6"/>
          </p:cNvCxnSpPr>
          <p:nvPr/>
        </p:nvCxnSpPr>
        <p:spPr bwMode="auto">
          <a:xfrm rot="10800000">
            <a:off x="2103438" y="3108325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51" idx="3"/>
            <a:endCxn id="152" idx="7"/>
          </p:cNvCxnSpPr>
          <p:nvPr/>
        </p:nvCxnSpPr>
        <p:spPr bwMode="auto">
          <a:xfrm rot="5400000">
            <a:off x="728663" y="3395663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52" idx="6"/>
            <a:endCxn id="148" idx="3"/>
          </p:cNvCxnSpPr>
          <p:nvPr/>
        </p:nvCxnSpPr>
        <p:spPr bwMode="auto">
          <a:xfrm>
            <a:off x="731838" y="3794125"/>
            <a:ext cx="15176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50" idx="4"/>
            <a:endCxn id="149" idx="0"/>
          </p:cNvCxnSpPr>
          <p:nvPr/>
        </p:nvCxnSpPr>
        <p:spPr bwMode="auto">
          <a:xfrm rot="5400000">
            <a:off x="1264444" y="3947319"/>
            <a:ext cx="1403350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59" idx="1"/>
            <a:endCxn id="158" idx="6"/>
          </p:cNvCxnSpPr>
          <p:nvPr/>
        </p:nvCxnSpPr>
        <p:spPr bwMode="auto">
          <a:xfrm rot="16200000" flipV="1">
            <a:off x="3024981" y="3024982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60" idx="1"/>
            <a:endCxn id="159" idx="5"/>
          </p:cNvCxnSpPr>
          <p:nvPr/>
        </p:nvCxnSpPr>
        <p:spPr bwMode="auto">
          <a:xfrm rot="16200000" flipV="1">
            <a:off x="3548063" y="3624263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63" idx="6"/>
            <a:endCxn id="162" idx="3"/>
          </p:cNvCxnSpPr>
          <p:nvPr/>
        </p:nvCxnSpPr>
        <p:spPr bwMode="auto">
          <a:xfrm flipV="1">
            <a:off x="3322638" y="5643563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65" idx="2"/>
            <a:endCxn id="164" idx="6"/>
          </p:cNvCxnSpPr>
          <p:nvPr/>
        </p:nvCxnSpPr>
        <p:spPr bwMode="auto">
          <a:xfrm rot="10800000">
            <a:off x="2514600" y="2454275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59" idx="1"/>
            <a:endCxn id="164" idx="6"/>
          </p:cNvCxnSpPr>
          <p:nvPr/>
        </p:nvCxnSpPr>
        <p:spPr bwMode="auto">
          <a:xfrm rot="16200000" flipV="1">
            <a:off x="2484437" y="2484438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0" idx="7"/>
            <a:endCxn id="164" idx="4"/>
          </p:cNvCxnSpPr>
          <p:nvPr/>
        </p:nvCxnSpPr>
        <p:spPr bwMode="auto">
          <a:xfrm rot="5400000" flipH="1" flipV="1">
            <a:off x="2009775" y="26431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58" idx="7"/>
            <a:endCxn id="165" idx="4"/>
          </p:cNvCxnSpPr>
          <p:nvPr/>
        </p:nvCxnSpPr>
        <p:spPr bwMode="auto">
          <a:xfrm rot="5400000" flipH="1" flipV="1">
            <a:off x="2771775" y="27193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59" idx="1"/>
            <a:endCxn id="165" idx="4"/>
          </p:cNvCxnSpPr>
          <p:nvPr/>
        </p:nvCxnSpPr>
        <p:spPr bwMode="auto">
          <a:xfrm rot="16200000" flipV="1">
            <a:off x="2903538" y="2903537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63" idx="0"/>
            <a:endCxn id="148" idx="4"/>
          </p:cNvCxnSpPr>
          <p:nvPr/>
        </p:nvCxnSpPr>
        <p:spPr bwMode="auto">
          <a:xfrm rot="16200000" flipV="1">
            <a:off x="1950244" y="4556919"/>
            <a:ext cx="1630362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62" idx="1"/>
            <a:endCxn id="148" idx="6"/>
          </p:cNvCxnSpPr>
          <p:nvPr/>
        </p:nvCxnSpPr>
        <p:spPr bwMode="auto">
          <a:xfrm rot="16200000" flipV="1">
            <a:off x="2339181" y="4167982"/>
            <a:ext cx="1427163" cy="1136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61" idx="2"/>
            <a:endCxn id="148" idx="6"/>
          </p:cNvCxnSpPr>
          <p:nvPr/>
        </p:nvCxnSpPr>
        <p:spPr bwMode="auto">
          <a:xfrm rot="10800000">
            <a:off x="2484438" y="4022725"/>
            <a:ext cx="1401762" cy="9144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60" idx="2"/>
            <a:endCxn id="148" idx="6"/>
          </p:cNvCxnSpPr>
          <p:nvPr/>
        </p:nvCxnSpPr>
        <p:spPr bwMode="auto">
          <a:xfrm rot="10800000">
            <a:off x="2484438" y="4022725"/>
            <a:ext cx="13255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59" idx="3"/>
            <a:endCxn id="148" idx="6"/>
          </p:cNvCxnSpPr>
          <p:nvPr/>
        </p:nvCxnSpPr>
        <p:spPr bwMode="auto">
          <a:xfrm rot="5400000">
            <a:off x="2720182" y="3350419"/>
            <a:ext cx="436562" cy="908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76" idx="2"/>
            <a:endCxn id="148" idx="6"/>
          </p:cNvCxnSpPr>
          <p:nvPr/>
        </p:nvCxnSpPr>
        <p:spPr bwMode="auto">
          <a:xfrm rot="10800000">
            <a:off x="2484438" y="4022725"/>
            <a:ext cx="3489325" cy="45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63" idx="0"/>
            <a:endCxn id="149" idx="6"/>
          </p:cNvCxnSpPr>
          <p:nvPr/>
        </p:nvCxnSpPr>
        <p:spPr bwMode="auto">
          <a:xfrm rot="16200000" flipV="1">
            <a:off x="2140744" y="4747419"/>
            <a:ext cx="1006475" cy="1081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62" idx="1"/>
            <a:endCxn id="149" idx="6"/>
          </p:cNvCxnSpPr>
          <p:nvPr/>
        </p:nvCxnSpPr>
        <p:spPr bwMode="auto">
          <a:xfrm rot="16200000" flipV="1">
            <a:off x="2529681" y="4358482"/>
            <a:ext cx="665163" cy="1517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73" idx="2"/>
            <a:endCxn id="149" idx="6"/>
          </p:cNvCxnSpPr>
          <p:nvPr/>
        </p:nvCxnSpPr>
        <p:spPr bwMode="auto">
          <a:xfrm rot="10800000" flipV="1">
            <a:off x="2103438" y="4054475"/>
            <a:ext cx="2879725" cy="730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59" idx="3"/>
            <a:endCxn id="149" idx="6"/>
          </p:cNvCxnSpPr>
          <p:nvPr/>
        </p:nvCxnSpPr>
        <p:spPr bwMode="auto">
          <a:xfrm rot="5400000">
            <a:off x="2148682" y="3540919"/>
            <a:ext cx="1198562" cy="1289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56" idx="0"/>
            <a:endCxn id="148" idx="4"/>
          </p:cNvCxnSpPr>
          <p:nvPr/>
        </p:nvCxnSpPr>
        <p:spPr bwMode="auto">
          <a:xfrm rot="5400000" flipH="1" flipV="1">
            <a:off x="1150937" y="4854576"/>
            <a:ext cx="1889125" cy="501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74" idx="2"/>
            <a:endCxn id="148" idx="6"/>
          </p:cNvCxnSpPr>
          <p:nvPr/>
        </p:nvCxnSpPr>
        <p:spPr bwMode="auto">
          <a:xfrm rot="10800000" flipV="1">
            <a:off x="2484438" y="3368675"/>
            <a:ext cx="3336925" cy="654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73" idx="4"/>
            <a:endCxn id="162" idx="6"/>
          </p:cNvCxnSpPr>
          <p:nvPr/>
        </p:nvCxnSpPr>
        <p:spPr bwMode="auto">
          <a:xfrm rot="5400000">
            <a:off x="3810794" y="4236244"/>
            <a:ext cx="1355725" cy="12652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73" idx="4"/>
            <a:endCxn id="161" idx="7"/>
          </p:cNvCxnSpPr>
          <p:nvPr/>
        </p:nvCxnSpPr>
        <p:spPr bwMode="auto">
          <a:xfrm rot="5400000">
            <a:off x="4295775" y="4014788"/>
            <a:ext cx="649288" cy="10017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73" idx="2"/>
            <a:endCxn id="160" idx="6"/>
          </p:cNvCxnSpPr>
          <p:nvPr/>
        </p:nvCxnSpPr>
        <p:spPr bwMode="auto">
          <a:xfrm rot="10800000">
            <a:off x="4084638" y="4022725"/>
            <a:ext cx="898525" cy="317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73" idx="2"/>
            <a:endCxn id="159" idx="6"/>
          </p:cNvCxnSpPr>
          <p:nvPr/>
        </p:nvCxnSpPr>
        <p:spPr bwMode="auto">
          <a:xfrm rot="10800000">
            <a:off x="3627438" y="3489325"/>
            <a:ext cx="1355725" cy="565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71" idx="1"/>
            <a:endCxn id="174" idx="5"/>
          </p:cNvCxnSpPr>
          <p:nvPr/>
        </p:nvCxnSpPr>
        <p:spPr bwMode="auto">
          <a:xfrm rot="16200000" flipV="1">
            <a:off x="6018213" y="3503613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stCxn id="171" idx="1"/>
            <a:endCxn id="159" idx="6"/>
          </p:cNvCxnSpPr>
          <p:nvPr/>
        </p:nvCxnSpPr>
        <p:spPr bwMode="auto">
          <a:xfrm rot="16200000" flipV="1">
            <a:off x="4815681" y="2301082"/>
            <a:ext cx="620713" cy="299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76" idx="2"/>
            <a:endCxn id="162" idx="6"/>
          </p:cNvCxnSpPr>
          <p:nvPr/>
        </p:nvCxnSpPr>
        <p:spPr bwMode="auto">
          <a:xfrm rot="10800000" flipV="1">
            <a:off x="3856038" y="4479925"/>
            <a:ext cx="2117725" cy="1066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75" idx="3"/>
            <a:endCxn id="163" idx="6"/>
          </p:cNvCxnSpPr>
          <p:nvPr/>
        </p:nvCxnSpPr>
        <p:spPr bwMode="auto">
          <a:xfrm rot="5400000">
            <a:off x="3933032" y="4836319"/>
            <a:ext cx="481012" cy="1701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75" idx="0"/>
            <a:endCxn id="174" idx="4"/>
          </p:cNvCxnSpPr>
          <p:nvPr/>
        </p:nvCxnSpPr>
        <p:spPr bwMode="auto">
          <a:xfrm rot="5400000" flipH="1" flipV="1">
            <a:off x="4687093" y="3939382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67" idx="1"/>
            <a:endCxn id="166" idx="5"/>
          </p:cNvCxnSpPr>
          <p:nvPr/>
        </p:nvCxnSpPr>
        <p:spPr bwMode="auto">
          <a:xfrm rot="16200000" flipV="1">
            <a:off x="6627019" y="2772569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68" idx="3"/>
            <a:endCxn id="167" idx="6"/>
          </p:cNvCxnSpPr>
          <p:nvPr/>
        </p:nvCxnSpPr>
        <p:spPr bwMode="auto">
          <a:xfrm rot="5400000">
            <a:off x="7345363" y="2763838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170" idx="4"/>
            <a:endCxn id="168" idx="7"/>
          </p:cNvCxnSpPr>
          <p:nvPr/>
        </p:nvCxnSpPr>
        <p:spPr bwMode="auto">
          <a:xfrm rot="5400000">
            <a:off x="7854950" y="2544763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170" idx="4"/>
            <a:endCxn id="169" idx="6"/>
          </p:cNvCxnSpPr>
          <p:nvPr/>
        </p:nvCxnSpPr>
        <p:spPr bwMode="auto">
          <a:xfrm rot="5400000">
            <a:off x="7788275" y="2270126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68" idx="1"/>
            <a:endCxn id="169" idx="5"/>
          </p:cNvCxnSpPr>
          <p:nvPr/>
        </p:nvCxnSpPr>
        <p:spPr bwMode="auto">
          <a:xfrm rot="16200000" flipV="1">
            <a:off x="7572375" y="2633663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69" idx="2"/>
            <a:endCxn id="166" idx="6"/>
          </p:cNvCxnSpPr>
          <p:nvPr/>
        </p:nvCxnSpPr>
        <p:spPr bwMode="auto">
          <a:xfrm rot="10800000" flipV="1">
            <a:off x="6583363" y="2574925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169" idx="4"/>
            <a:endCxn id="171" idx="7"/>
          </p:cNvCxnSpPr>
          <p:nvPr/>
        </p:nvCxnSpPr>
        <p:spPr bwMode="auto">
          <a:xfrm rot="5400000">
            <a:off x="6429376" y="3101975"/>
            <a:ext cx="1397000" cy="619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68" idx="4"/>
            <a:endCxn id="171" idx="7"/>
          </p:cNvCxnSpPr>
          <p:nvPr/>
        </p:nvCxnSpPr>
        <p:spPr bwMode="auto">
          <a:xfrm rot="5400000">
            <a:off x="6772276" y="3063875"/>
            <a:ext cx="1092200" cy="1000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66" idx="4"/>
            <a:endCxn id="171" idx="0"/>
          </p:cNvCxnSpPr>
          <p:nvPr/>
        </p:nvCxnSpPr>
        <p:spPr bwMode="auto">
          <a:xfrm rot="16200000" flipH="1">
            <a:off x="5997575" y="3344863"/>
            <a:ext cx="1173163" cy="2746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172" idx="3"/>
            <a:endCxn id="171" idx="6"/>
          </p:cNvCxnSpPr>
          <p:nvPr/>
        </p:nvCxnSpPr>
        <p:spPr bwMode="auto">
          <a:xfrm rot="5400000">
            <a:off x="7116763" y="3556000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80" idx="2"/>
            <a:endCxn id="171" idx="6"/>
          </p:cNvCxnSpPr>
          <p:nvPr/>
        </p:nvCxnSpPr>
        <p:spPr bwMode="auto">
          <a:xfrm rot="10800000">
            <a:off x="6858000" y="4206875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80" idx="2"/>
            <a:endCxn id="175" idx="6"/>
          </p:cNvCxnSpPr>
          <p:nvPr/>
        </p:nvCxnSpPr>
        <p:spPr bwMode="auto">
          <a:xfrm rot="10800000" flipV="1">
            <a:off x="5257800" y="4587875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179" idx="1"/>
            <a:endCxn id="171" idx="4"/>
          </p:cNvCxnSpPr>
          <p:nvPr/>
        </p:nvCxnSpPr>
        <p:spPr bwMode="auto">
          <a:xfrm rot="16200000" flipV="1">
            <a:off x="6675438" y="4389437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79" idx="1"/>
            <a:endCxn id="175" idx="6"/>
          </p:cNvCxnSpPr>
          <p:nvPr/>
        </p:nvCxnSpPr>
        <p:spPr bwMode="auto">
          <a:xfrm rot="16200000" flipH="1" flipV="1">
            <a:off x="6318250" y="41608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178" idx="1"/>
            <a:endCxn id="177" idx="5"/>
          </p:cNvCxnSpPr>
          <p:nvPr/>
        </p:nvCxnSpPr>
        <p:spPr bwMode="auto">
          <a:xfrm rot="16200000" flipH="1" flipV="1">
            <a:off x="6592888" y="54467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178" idx="1"/>
            <a:endCxn id="171" idx="4"/>
          </p:cNvCxnSpPr>
          <p:nvPr/>
        </p:nvCxnSpPr>
        <p:spPr bwMode="auto">
          <a:xfrm rot="16200000" flipV="1">
            <a:off x="6126163" y="4938712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6888163" y="4906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245" name="Straight Connector 244"/>
          <p:cNvCxnSpPr>
            <a:stCxn id="244" idx="3"/>
            <a:endCxn id="177" idx="7"/>
          </p:cNvCxnSpPr>
          <p:nvPr/>
        </p:nvCxnSpPr>
        <p:spPr bwMode="auto">
          <a:xfrm rot="5400000">
            <a:off x="6421438" y="50498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171" idx="4"/>
            <a:endCxn id="177" idx="0"/>
          </p:cNvCxnSpPr>
          <p:nvPr/>
        </p:nvCxnSpPr>
        <p:spPr bwMode="auto">
          <a:xfrm rot="5400000">
            <a:off x="5890418" y="4685507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175" idx="6"/>
            <a:endCxn id="177" idx="2"/>
          </p:cNvCxnSpPr>
          <p:nvPr/>
        </p:nvCxnSpPr>
        <p:spPr bwMode="auto">
          <a:xfrm>
            <a:off x="5257800" y="53498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76" idx="4"/>
            <a:endCxn id="177" idx="0"/>
          </p:cNvCxnSpPr>
          <p:nvPr/>
        </p:nvCxnSpPr>
        <p:spPr bwMode="auto">
          <a:xfrm rot="16200000" flipH="1">
            <a:off x="5722937" y="5006976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73" idx="4"/>
            <a:endCxn id="177" idx="1"/>
          </p:cNvCxnSpPr>
          <p:nvPr/>
        </p:nvCxnSpPr>
        <p:spPr bwMode="auto">
          <a:xfrm rot="16200000" flipH="1">
            <a:off x="4945063" y="4367212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176" idx="6"/>
            <a:endCxn id="171" idx="3"/>
          </p:cNvCxnSpPr>
          <p:nvPr/>
        </p:nvCxnSpPr>
        <p:spPr bwMode="auto">
          <a:xfrm flipV="1">
            <a:off x="6248400" y="4303713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75" idx="7"/>
            <a:endCxn id="176" idx="3"/>
          </p:cNvCxnSpPr>
          <p:nvPr/>
        </p:nvCxnSpPr>
        <p:spPr bwMode="auto">
          <a:xfrm rot="5400000" flipH="1" flipV="1">
            <a:off x="5278438" y="4516438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>
            <a:stCxn id="171" idx="4"/>
            <a:endCxn id="175" idx="6"/>
          </p:cNvCxnSpPr>
          <p:nvPr/>
        </p:nvCxnSpPr>
        <p:spPr bwMode="auto">
          <a:xfrm rot="5400000">
            <a:off x="5486400" y="41148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244" idx="2"/>
          </p:cNvCxnSpPr>
          <p:nvPr/>
        </p:nvCxnSpPr>
        <p:spPr bwMode="auto">
          <a:xfrm rot="10800000" flipV="1">
            <a:off x="5562600" y="504507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175" idx="0"/>
            <a:endCxn id="173" idx="4"/>
          </p:cNvCxnSpPr>
          <p:nvPr/>
        </p:nvCxnSpPr>
        <p:spPr bwMode="auto">
          <a:xfrm rot="5400000" flipH="1" flipV="1">
            <a:off x="4610101" y="4702175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1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2133600" y="3376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781800" y="24844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3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4956175" y="54562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352800" y="2179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84175" y="31480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927975" y="1700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7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447800" y="5662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777163" y="49990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9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8001000" y="3322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20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5719763" y="2690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2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679575" y="2462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2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019800" y="4976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23" name="TextBox 142"/>
          <p:cNvSpPr txBox="1">
            <a:spLocks noChangeArrowheads="1"/>
          </p:cNvSpPr>
          <p:nvPr/>
        </p:nvSpPr>
        <p:spPr bwMode="auto">
          <a:xfrm>
            <a:off x="0" y="6442075"/>
            <a:ext cx="9144000" cy="492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600">
                <a:solidFill>
                  <a:schemeClr val="bg1"/>
                </a:solidFill>
              </a:rPr>
              <a:t>SARS costs 700+ lives; $40+ Bn; H1N1 costs Mexico $2.3bn</a:t>
            </a:r>
          </a:p>
        </p:txBody>
      </p:sp>
      <p:sp>
        <p:nvSpPr>
          <p:cNvPr id="25724" name="Rectangle 126"/>
          <p:cNvSpPr>
            <a:spLocks noChangeArrowheads="1"/>
          </p:cNvSpPr>
          <p:nvPr/>
        </p:nvSpPr>
        <p:spPr bwMode="auto">
          <a:xfrm>
            <a:off x="0" y="120808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 b="1"/>
              <a:t>Given</a:t>
            </a:r>
            <a:r>
              <a:rPr lang="en-US" altLang="zh-CN" sz="3000"/>
              <a:t>: a graph </a:t>
            </a:r>
            <a:r>
              <a:rPr lang="en-US" altLang="zh-CN" sz="3000" i="1"/>
              <a:t>A</a:t>
            </a:r>
            <a:r>
              <a:rPr lang="en-US" altLang="zh-CN" sz="3000"/>
              <a:t>, virus prop model and budget </a:t>
            </a:r>
            <a:r>
              <a:rPr lang="en-US" altLang="zh-CN" sz="3000" i="1"/>
              <a:t>k</a:t>
            </a:r>
            <a:r>
              <a:rPr lang="en-US" altLang="zh-CN" sz="3000"/>
              <a:t>; </a:t>
            </a:r>
          </a:p>
          <a:p>
            <a:pPr>
              <a:buFont typeface="Arial" charset="0"/>
              <a:buChar char="•"/>
            </a:pPr>
            <a:r>
              <a:rPr lang="en-US" altLang="zh-CN" sz="3000" b="1"/>
              <a:t>Find</a:t>
            </a:r>
            <a:r>
              <a:rPr lang="en-US" altLang="zh-CN" sz="3000"/>
              <a:t>: </a:t>
            </a:r>
            <a:r>
              <a:rPr lang="en-US" altLang="zh-CN" sz="3000" i="1"/>
              <a:t>k</a:t>
            </a:r>
            <a:r>
              <a:rPr lang="en-US" altLang="zh-CN" sz="3000"/>
              <a:t> ‘best’ nodes for immunization.</a:t>
            </a:r>
          </a:p>
        </p:txBody>
      </p:sp>
    </p:spTree>
  </p:cSld>
  <p:clrMapOvr>
    <a:masterClrMapping/>
  </p:clrMapOvr>
  <p:transition advTm="1023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076FFF9-E1A8-4A66-96CC-474EF490D82E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27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34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648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33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25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3200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26</a:t>
            </a:r>
          </a:p>
        </p:txBody>
      </p:sp>
      <p:sp>
        <p:nvSpPr>
          <p:cNvPr id="9" name="Oval 8"/>
          <p:cNvSpPr/>
          <p:nvPr/>
        </p:nvSpPr>
        <p:spPr>
          <a:xfrm>
            <a:off x="457200" y="3657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27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419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28</a:t>
            </a:r>
          </a:p>
        </p:txBody>
      </p:sp>
      <p:sp>
        <p:nvSpPr>
          <p:cNvPr id="11" name="Oval 10"/>
          <p:cNvSpPr/>
          <p:nvPr/>
        </p:nvSpPr>
        <p:spPr>
          <a:xfrm>
            <a:off x="334963" y="510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29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" y="563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30</a:t>
            </a:r>
          </a:p>
        </p:txBody>
      </p:sp>
      <p:sp>
        <p:nvSpPr>
          <p:cNvPr id="13" name="Oval 12"/>
          <p:cNvSpPr/>
          <p:nvPr/>
        </p:nvSpPr>
        <p:spPr>
          <a:xfrm>
            <a:off x="1706563" y="6049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31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6019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32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30480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16" name="Oval 15"/>
          <p:cNvSpPr/>
          <p:nvPr/>
        </p:nvSpPr>
        <p:spPr>
          <a:xfrm>
            <a:off x="3352800" y="3352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8" name="Oval 17"/>
          <p:cNvSpPr/>
          <p:nvPr/>
        </p:nvSpPr>
        <p:spPr>
          <a:xfrm>
            <a:off x="3886200" y="4800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41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20" name="Oval 19"/>
          <p:cNvSpPr/>
          <p:nvPr/>
        </p:nvSpPr>
        <p:spPr>
          <a:xfrm>
            <a:off x="3048000" y="5791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21" name="Oval 20"/>
          <p:cNvSpPr/>
          <p:nvPr/>
        </p:nvSpPr>
        <p:spPr>
          <a:xfrm>
            <a:off x="2239963" y="2316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3001963" y="2392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24</a:t>
            </a:r>
          </a:p>
        </p:txBody>
      </p:sp>
      <p:sp>
        <p:nvSpPr>
          <p:cNvPr id="23" name="Oval 22"/>
          <p:cNvSpPr/>
          <p:nvPr/>
        </p:nvSpPr>
        <p:spPr>
          <a:xfrm>
            <a:off x="6308725" y="2620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0" y="3001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680325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7299325" y="2438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27" name="Oval 26"/>
          <p:cNvSpPr/>
          <p:nvPr/>
        </p:nvSpPr>
        <p:spPr>
          <a:xfrm>
            <a:off x="7954963" y="2209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28" name="Oval 27"/>
          <p:cNvSpPr/>
          <p:nvPr/>
        </p:nvSpPr>
        <p:spPr>
          <a:xfrm>
            <a:off x="6583363" y="4068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7726363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4983163" y="3916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5821363" y="3230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4983163" y="5211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973763" y="4343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6096000" y="5516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6858000" y="5668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7467600" y="5181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37" name="Oval 36"/>
          <p:cNvSpPr/>
          <p:nvPr/>
        </p:nvSpPr>
        <p:spPr>
          <a:xfrm>
            <a:off x="7650163" y="4449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38" name="Straight Connector 37"/>
          <p:cNvCxnSpPr>
            <a:stCxn id="6" idx="0"/>
            <a:endCxn id="5" idx="3"/>
          </p:cNvCxnSpPr>
          <p:nvPr/>
        </p:nvCxnSpPr>
        <p:spPr bwMode="auto">
          <a:xfrm rot="5400000" flipH="1" flipV="1">
            <a:off x="1843088" y="4241800"/>
            <a:ext cx="528637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  <a:endCxn id="6" idx="4"/>
          </p:cNvCxnSpPr>
          <p:nvPr/>
        </p:nvCxnSpPr>
        <p:spPr bwMode="auto">
          <a:xfrm rot="5400000" flipH="1" flipV="1">
            <a:off x="1341437" y="5426076"/>
            <a:ext cx="11271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0"/>
            <a:endCxn id="5" idx="4"/>
          </p:cNvCxnSpPr>
          <p:nvPr/>
        </p:nvCxnSpPr>
        <p:spPr bwMode="auto">
          <a:xfrm rot="16200000" flipV="1">
            <a:off x="1531144" y="4976019"/>
            <a:ext cx="1858962" cy="228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6" idx="4"/>
          </p:cNvCxnSpPr>
          <p:nvPr/>
        </p:nvCxnSpPr>
        <p:spPr bwMode="auto">
          <a:xfrm rot="16200000" flipV="1">
            <a:off x="1721644" y="5166519"/>
            <a:ext cx="1096962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5" idx="3"/>
          </p:cNvCxnSpPr>
          <p:nvPr/>
        </p:nvCxnSpPr>
        <p:spPr bwMode="auto">
          <a:xfrm rot="5400000" flipH="1" flipV="1">
            <a:off x="842963" y="4271963"/>
            <a:ext cx="1558925" cy="1254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7"/>
            <a:endCxn id="6" idx="3"/>
          </p:cNvCxnSpPr>
          <p:nvPr/>
        </p:nvCxnSpPr>
        <p:spPr bwMode="auto">
          <a:xfrm rot="5400000" flipH="1" flipV="1">
            <a:off x="1033463" y="4843463"/>
            <a:ext cx="796925" cy="873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</p:cNvCxnSpPr>
          <p:nvPr/>
        </p:nvCxnSpPr>
        <p:spPr bwMode="auto">
          <a:xfrm flipV="1">
            <a:off x="609600" y="4156075"/>
            <a:ext cx="1665288" cy="10858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6"/>
            <a:endCxn id="6" idx="3"/>
          </p:cNvCxnSpPr>
          <p:nvPr/>
        </p:nvCxnSpPr>
        <p:spPr bwMode="auto">
          <a:xfrm flipV="1">
            <a:off x="609600" y="4881563"/>
            <a:ext cx="1258888" cy="360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6"/>
            <a:endCxn id="5" idx="3"/>
          </p:cNvCxnSpPr>
          <p:nvPr/>
        </p:nvCxnSpPr>
        <p:spPr bwMode="auto">
          <a:xfrm flipV="1">
            <a:off x="503238" y="4119563"/>
            <a:ext cx="1746250" cy="4365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6"/>
            <a:endCxn id="6" idx="3"/>
          </p:cNvCxnSpPr>
          <p:nvPr/>
        </p:nvCxnSpPr>
        <p:spPr bwMode="auto">
          <a:xfrm>
            <a:off x="503238" y="4556125"/>
            <a:ext cx="13652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</p:cNvCxnSpPr>
          <p:nvPr/>
        </p:nvCxnSpPr>
        <p:spPr bwMode="auto">
          <a:xfrm rot="16200000" flipH="1">
            <a:off x="1391444" y="3266282"/>
            <a:ext cx="681037" cy="1016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5"/>
            <a:endCxn id="6" idx="0"/>
          </p:cNvCxnSpPr>
          <p:nvPr/>
        </p:nvCxnSpPr>
        <p:spPr bwMode="auto">
          <a:xfrm rot="16200000" flipH="1">
            <a:off x="987425" y="3670301"/>
            <a:ext cx="1214437" cy="741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5" idx="3"/>
          </p:cNvCxnSpPr>
          <p:nvPr/>
        </p:nvCxnSpPr>
        <p:spPr bwMode="auto">
          <a:xfrm rot="16200000" flipH="1">
            <a:off x="1670844" y="3540919"/>
            <a:ext cx="873125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8" idx="6"/>
          </p:cNvCxnSpPr>
          <p:nvPr/>
        </p:nvCxnSpPr>
        <p:spPr bwMode="auto">
          <a:xfrm rot="5400000">
            <a:off x="1570038" y="2941638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2"/>
            <a:endCxn id="7" idx="6"/>
          </p:cNvCxnSpPr>
          <p:nvPr/>
        </p:nvCxnSpPr>
        <p:spPr bwMode="auto">
          <a:xfrm rot="10800000">
            <a:off x="2103438" y="3108325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9" idx="7"/>
          </p:cNvCxnSpPr>
          <p:nvPr/>
        </p:nvCxnSpPr>
        <p:spPr bwMode="auto">
          <a:xfrm rot="5400000">
            <a:off x="728663" y="3395663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6"/>
            <a:endCxn id="5" idx="3"/>
          </p:cNvCxnSpPr>
          <p:nvPr/>
        </p:nvCxnSpPr>
        <p:spPr bwMode="auto">
          <a:xfrm>
            <a:off x="731838" y="3794125"/>
            <a:ext cx="15176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4"/>
            <a:endCxn id="6" idx="0"/>
          </p:cNvCxnSpPr>
          <p:nvPr/>
        </p:nvCxnSpPr>
        <p:spPr bwMode="auto">
          <a:xfrm rot="5400000">
            <a:off x="1264444" y="3947319"/>
            <a:ext cx="1403350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1"/>
            <a:endCxn id="15" idx="6"/>
          </p:cNvCxnSpPr>
          <p:nvPr/>
        </p:nvCxnSpPr>
        <p:spPr bwMode="auto">
          <a:xfrm rot="16200000" flipV="1">
            <a:off x="3024981" y="3024982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1"/>
            <a:endCxn id="16" idx="5"/>
          </p:cNvCxnSpPr>
          <p:nvPr/>
        </p:nvCxnSpPr>
        <p:spPr bwMode="auto">
          <a:xfrm rot="16200000" flipV="1">
            <a:off x="3548063" y="3624263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0" idx="6"/>
            <a:endCxn id="19" idx="3"/>
          </p:cNvCxnSpPr>
          <p:nvPr/>
        </p:nvCxnSpPr>
        <p:spPr bwMode="auto">
          <a:xfrm flipV="1">
            <a:off x="3322638" y="5643563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2"/>
            <a:endCxn id="21" idx="6"/>
          </p:cNvCxnSpPr>
          <p:nvPr/>
        </p:nvCxnSpPr>
        <p:spPr bwMode="auto">
          <a:xfrm rot="10800000">
            <a:off x="2514600" y="2454275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1"/>
            <a:endCxn id="21" idx="6"/>
          </p:cNvCxnSpPr>
          <p:nvPr/>
        </p:nvCxnSpPr>
        <p:spPr bwMode="auto">
          <a:xfrm rot="16200000" flipV="1">
            <a:off x="2484437" y="2484438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7"/>
            <a:endCxn id="21" idx="4"/>
          </p:cNvCxnSpPr>
          <p:nvPr/>
        </p:nvCxnSpPr>
        <p:spPr bwMode="auto">
          <a:xfrm rot="5400000" flipH="1" flipV="1">
            <a:off x="2009775" y="26431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" idx="7"/>
            <a:endCxn id="22" idx="4"/>
          </p:cNvCxnSpPr>
          <p:nvPr/>
        </p:nvCxnSpPr>
        <p:spPr bwMode="auto">
          <a:xfrm rot="5400000" flipH="1" flipV="1">
            <a:off x="2771775" y="27193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1"/>
            <a:endCxn id="22" idx="4"/>
          </p:cNvCxnSpPr>
          <p:nvPr/>
        </p:nvCxnSpPr>
        <p:spPr bwMode="auto">
          <a:xfrm rot="16200000" flipV="1">
            <a:off x="2903538" y="2903537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0"/>
            <a:endCxn id="5" idx="4"/>
          </p:cNvCxnSpPr>
          <p:nvPr/>
        </p:nvCxnSpPr>
        <p:spPr bwMode="auto">
          <a:xfrm rot="16200000" flipV="1">
            <a:off x="1950244" y="4556919"/>
            <a:ext cx="1630362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9" idx="1"/>
            <a:endCxn id="5" idx="6"/>
          </p:cNvCxnSpPr>
          <p:nvPr/>
        </p:nvCxnSpPr>
        <p:spPr bwMode="auto">
          <a:xfrm rot="16200000" flipV="1">
            <a:off x="2339181" y="4167982"/>
            <a:ext cx="1427163" cy="1136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2"/>
            <a:endCxn id="5" idx="6"/>
          </p:cNvCxnSpPr>
          <p:nvPr/>
        </p:nvCxnSpPr>
        <p:spPr bwMode="auto">
          <a:xfrm rot="10800000">
            <a:off x="2484438" y="4022725"/>
            <a:ext cx="1401762" cy="9144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2"/>
            <a:endCxn id="5" idx="6"/>
          </p:cNvCxnSpPr>
          <p:nvPr/>
        </p:nvCxnSpPr>
        <p:spPr bwMode="auto">
          <a:xfrm rot="10800000">
            <a:off x="2484438" y="4022725"/>
            <a:ext cx="1325562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" idx="3"/>
            <a:endCxn id="5" idx="6"/>
          </p:cNvCxnSpPr>
          <p:nvPr/>
        </p:nvCxnSpPr>
        <p:spPr bwMode="auto">
          <a:xfrm rot="5400000">
            <a:off x="2720182" y="3350419"/>
            <a:ext cx="436562" cy="908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3" idx="2"/>
            <a:endCxn id="5" idx="6"/>
          </p:cNvCxnSpPr>
          <p:nvPr/>
        </p:nvCxnSpPr>
        <p:spPr bwMode="auto">
          <a:xfrm rot="10800000">
            <a:off x="2484438" y="4022725"/>
            <a:ext cx="3489325" cy="45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0"/>
            <a:endCxn id="6" idx="6"/>
          </p:cNvCxnSpPr>
          <p:nvPr/>
        </p:nvCxnSpPr>
        <p:spPr bwMode="auto">
          <a:xfrm rot="16200000" flipV="1">
            <a:off x="2140744" y="4747419"/>
            <a:ext cx="1006475" cy="10810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1"/>
            <a:endCxn id="6" idx="6"/>
          </p:cNvCxnSpPr>
          <p:nvPr/>
        </p:nvCxnSpPr>
        <p:spPr bwMode="auto">
          <a:xfrm rot="16200000" flipV="1">
            <a:off x="2529681" y="4358482"/>
            <a:ext cx="665163" cy="1517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0" idx="2"/>
            <a:endCxn id="6" idx="6"/>
          </p:cNvCxnSpPr>
          <p:nvPr/>
        </p:nvCxnSpPr>
        <p:spPr bwMode="auto">
          <a:xfrm rot="10800000" flipV="1">
            <a:off x="2103438" y="4054475"/>
            <a:ext cx="2879725" cy="7302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3"/>
            <a:endCxn id="6" idx="6"/>
          </p:cNvCxnSpPr>
          <p:nvPr/>
        </p:nvCxnSpPr>
        <p:spPr bwMode="auto">
          <a:xfrm rot="5400000">
            <a:off x="2148682" y="3540919"/>
            <a:ext cx="1198562" cy="1289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" idx="0"/>
            <a:endCxn id="5" idx="4"/>
          </p:cNvCxnSpPr>
          <p:nvPr/>
        </p:nvCxnSpPr>
        <p:spPr bwMode="auto">
          <a:xfrm rot="5400000" flipH="1" flipV="1">
            <a:off x="1150937" y="4854576"/>
            <a:ext cx="1889125" cy="501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2"/>
            <a:endCxn id="5" idx="6"/>
          </p:cNvCxnSpPr>
          <p:nvPr/>
        </p:nvCxnSpPr>
        <p:spPr bwMode="auto">
          <a:xfrm rot="10800000" flipV="1">
            <a:off x="2484438" y="3368675"/>
            <a:ext cx="3336925" cy="654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0" idx="4"/>
            <a:endCxn id="19" idx="6"/>
          </p:cNvCxnSpPr>
          <p:nvPr/>
        </p:nvCxnSpPr>
        <p:spPr bwMode="auto">
          <a:xfrm rot="5400000">
            <a:off x="3810794" y="4236244"/>
            <a:ext cx="1355725" cy="12652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0" idx="4"/>
            <a:endCxn id="18" idx="7"/>
          </p:cNvCxnSpPr>
          <p:nvPr/>
        </p:nvCxnSpPr>
        <p:spPr bwMode="auto">
          <a:xfrm rot="5400000">
            <a:off x="4295775" y="4014788"/>
            <a:ext cx="649288" cy="10017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0" idx="2"/>
            <a:endCxn id="17" idx="6"/>
          </p:cNvCxnSpPr>
          <p:nvPr/>
        </p:nvCxnSpPr>
        <p:spPr bwMode="auto">
          <a:xfrm rot="10800000">
            <a:off x="4084638" y="4022725"/>
            <a:ext cx="898525" cy="317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0" idx="2"/>
            <a:endCxn id="16" idx="6"/>
          </p:cNvCxnSpPr>
          <p:nvPr/>
        </p:nvCxnSpPr>
        <p:spPr bwMode="auto">
          <a:xfrm rot="10800000">
            <a:off x="3627438" y="3489325"/>
            <a:ext cx="1355725" cy="5651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8" idx="1"/>
            <a:endCxn id="31" idx="5"/>
          </p:cNvCxnSpPr>
          <p:nvPr/>
        </p:nvCxnSpPr>
        <p:spPr bwMode="auto">
          <a:xfrm rot="16200000" flipV="1">
            <a:off x="6018213" y="3503613"/>
            <a:ext cx="644525" cy="5683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8" idx="1"/>
            <a:endCxn id="16" idx="6"/>
          </p:cNvCxnSpPr>
          <p:nvPr/>
        </p:nvCxnSpPr>
        <p:spPr bwMode="auto">
          <a:xfrm rot="16200000" flipV="1">
            <a:off x="4815681" y="2301082"/>
            <a:ext cx="620713" cy="299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3" idx="2"/>
            <a:endCxn id="19" idx="6"/>
          </p:cNvCxnSpPr>
          <p:nvPr/>
        </p:nvCxnSpPr>
        <p:spPr bwMode="auto">
          <a:xfrm rot="10800000" flipV="1">
            <a:off x="3856038" y="4479925"/>
            <a:ext cx="2117725" cy="1066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2" idx="3"/>
            <a:endCxn id="20" idx="6"/>
          </p:cNvCxnSpPr>
          <p:nvPr/>
        </p:nvCxnSpPr>
        <p:spPr bwMode="auto">
          <a:xfrm rot="5400000">
            <a:off x="3933032" y="4836319"/>
            <a:ext cx="481012" cy="1701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  <a:endCxn id="31" idx="4"/>
          </p:cNvCxnSpPr>
          <p:nvPr/>
        </p:nvCxnSpPr>
        <p:spPr bwMode="auto">
          <a:xfrm rot="5400000" flipH="1" flipV="1">
            <a:off x="4687093" y="3939382"/>
            <a:ext cx="1706563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4" idx="1"/>
            <a:endCxn id="23" idx="5"/>
          </p:cNvCxnSpPr>
          <p:nvPr/>
        </p:nvCxnSpPr>
        <p:spPr bwMode="auto">
          <a:xfrm rot="16200000" flipV="1">
            <a:off x="6627019" y="2772569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3"/>
            <a:endCxn id="24" idx="6"/>
          </p:cNvCxnSpPr>
          <p:nvPr/>
        </p:nvCxnSpPr>
        <p:spPr bwMode="auto">
          <a:xfrm rot="5400000">
            <a:off x="7345363" y="2763838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7" idx="4"/>
            <a:endCxn id="25" idx="7"/>
          </p:cNvCxnSpPr>
          <p:nvPr/>
        </p:nvCxnSpPr>
        <p:spPr bwMode="auto">
          <a:xfrm rot="5400000">
            <a:off x="7854950" y="2544763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7" idx="4"/>
            <a:endCxn id="26" idx="6"/>
          </p:cNvCxnSpPr>
          <p:nvPr/>
        </p:nvCxnSpPr>
        <p:spPr bwMode="auto">
          <a:xfrm rot="5400000">
            <a:off x="7788275" y="2270126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5" idx="1"/>
            <a:endCxn id="26" idx="5"/>
          </p:cNvCxnSpPr>
          <p:nvPr/>
        </p:nvCxnSpPr>
        <p:spPr bwMode="auto">
          <a:xfrm rot="16200000" flipV="1">
            <a:off x="7572375" y="2633663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6" idx="2"/>
            <a:endCxn id="23" idx="6"/>
          </p:cNvCxnSpPr>
          <p:nvPr/>
        </p:nvCxnSpPr>
        <p:spPr bwMode="auto">
          <a:xfrm rot="10800000" flipV="1">
            <a:off x="6583363" y="2574925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6" idx="4"/>
            <a:endCxn id="28" idx="7"/>
          </p:cNvCxnSpPr>
          <p:nvPr/>
        </p:nvCxnSpPr>
        <p:spPr bwMode="auto">
          <a:xfrm rot="5400000">
            <a:off x="6429376" y="3101975"/>
            <a:ext cx="1397000" cy="619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5" idx="4"/>
            <a:endCxn id="28" idx="7"/>
          </p:cNvCxnSpPr>
          <p:nvPr/>
        </p:nvCxnSpPr>
        <p:spPr bwMode="auto">
          <a:xfrm rot="5400000">
            <a:off x="6772276" y="3063875"/>
            <a:ext cx="1092200" cy="1000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3" idx="4"/>
            <a:endCxn id="28" idx="0"/>
          </p:cNvCxnSpPr>
          <p:nvPr/>
        </p:nvCxnSpPr>
        <p:spPr bwMode="auto">
          <a:xfrm rot="16200000" flipH="1">
            <a:off x="5997575" y="3344863"/>
            <a:ext cx="1173163" cy="2746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9" idx="3"/>
            <a:endCxn id="28" idx="6"/>
          </p:cNvCxnSpPr>
          <p:nvPr/>
        </p:nvCxnSpPr>
        <p:spPr bwMode="auto">
          <a:xfrm rot="5400000">
            <a:off x="7116763" y="3556000"/>
            <a:ext cx="392112" cy="9096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7" idx="2"/>
            <a:endCxn id="28" idx="6"/>
          </p:cNvCxnSpPr>
          <p:nvPr/>
        </p:nvCxnSpPr>
        <p:spPr bwMode="auto">
          <a:xfrm rot="10800000">
            <a:off x="6858000" y="4206875"/>
            <a:ext cx="792163" cy="381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7" idx="2"/>
            <a:endCxn id="32" idx="6"/>
          </p:cNvCxnSpPr>
          <p:nvPr/>
        </p:nvCxnSpPr>
        <p:spPr bwMode="auto">
          <a:xfrm rot="10800000" flipV="1">
            <a:off x="5257800" y="4587875"/>
            <a:ext cx="2392363" cy="762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6" idx="1"/>
            <a:endCxn id="28" idx="4"/>
          </p:cNvCxnSpPr>
          <p:nvPr/>
        </p:nvCxnSpPr>
        <p:spPr bwMode="auto">
          <a:xfrm rot="16200000" flipV="1">
            <a:off x="6675438" y="4389437"/>
            <a:ext cx="877888" cy="7858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6" idx="1"/>
            <a:endCxn id="32" idx="6"/>
          </p:cNvCxnSpPr>
          <p:nvPr/>
        </p:nvCxnSpPr>
        <p:spPr bwMode="auto">
          <a:xfrm rot="16200000" flipH="1" flipV="1">
            <a:off x="6318250" y="41608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5" idx="1"/>
            <a:endCxn id="34" idx="5"/>
          </p:cNvCxnSpPr>
          <p:nvPr/>
        </p:nvCxnSpPr>
        <p:spPr bwMode="auto">
          <a:xfrm rot="16200000" flipH="1" flipV="1">
            <a:off x="6592888" y="54467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5" idx="1"/>
            <a:endCxn id="28" idx="4"/>
          </p:cNvCxnSpPr>
          <p:nvPr/>
        </p:nvCxnSpPr>
        <p:spPr bwMode="auto">
          <a:xfrm rot="16200000" flipV="1">
            <a:off x="6126163" y="4938712"/>
            <a:ext cx="1366838" cy="1762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888163" y="4906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102" name="Straight Connector 101"/>
          <p:cNvCxnSpPr>
            <a:stCxn id="101" idx="3"/>
            <a:endCxn id="34" idx="7"/>
          </p:cNvCxnSpPr>
          <p:nvPr/>
        </p:nvCxnSpPr>
        <p:spPr bwMode="auto">
          <a:xfrm rot="5400000">
            <a:off x="6421438" y="50498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28" idx="4"/>
            <a:endCxn id="34" idx="0"/>
          </p:cNvCxnSpPr>
          <p:nvPr/>
        </p:nvCxnSpPr>
        <p:spPr bwMode="auto">
          <a:xfrm rot="5400000">
            <a:off x="5890418" y="4685507"/>
            <a:ext cx="1173163" cy="4889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6"/>
            <a:endCxn id="34" idx="2"/>
          </p:cNvCxnSpPr>
          <p:nvPr/>
        </p:nvCxnSpPr>
        <p:spPr bwMode="auto">
          <a:xfrm>
            <a:off x="5257800" y="53498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33" idx="4"/>
            <a:endCxn id="34" idx="0"/>
          </p:cNvCxnSpPr>
          <p:nvPr/>
        </p:nvCxnSpPr>
        <p:spPr bwMode="auto">
          <a:xfrm rot="16200000" flipH="1">
            <a:off x="5722937" y="5006976"/>
            <a:ext cx="8985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0" idx="4"/>
            <a:endCxn id="34" idx="1"/>
          </p:cNvCxnSpPr>
          <p:nvPr/>
        </p:nvCxnSpPr>
        <p:spPr bwMode="auto">
          <a:xfrm rot="16200000" flipH="1">
            <a:off x="4945063" y="4367212"/>
            <a:ext cx="1366838" cy="10144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3" idx="6"/>
            <a:endCxn id="28" idx="3"/>
          </p:cNvCxnSpPr>
          <p:nvPr/>
        </p:nvCxnSpPr>
        <p:spPr bwMode="auto">
          <a:xfrm flipV="1">
            <a:off x="6248400" y="4303713"/>
            <a:ext cx="376238" cy="1762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2" idx="7"/>
            <a:endCxn id="33" idx="3"/>
          </p:cNvCxnSpPr>
          <p:nvPr/>
        </p:nvCxnSpPr>
        <p:spPr bwMode="auto">
          <a:xfrm rot="5400000" flipH="1" flipV="1">
            <a:off x="5278438" y="4516438"/>
            <a:ext cx="676275" cy="7969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8" idx="4"/>
            <a:endCxn id="32" idx="6"/>
          </p:cNvCxnSpPr>
          <p:nvPr/>
        </p:nvCxnSpPr>
        <p:spPr bwMode="auto">
          <a:xfrm rot="5400000">
            <a:off x="5486400" y="4114800"/>
            <a:ext cx="1006475" cy="146367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2"/>
          </p:cNvCxnSpPr>
          <p:nvPr/>
        </p:nvCxnSpPr>
        <p:spPr bwMode="auto">
          <a:xfrm rot="10800000" flipV="1">
            <a:off x="5562600" y="504507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32" idx="0"/>
            <a:endCxn id="30" idx="4"/>
          </p:cNvCxnSpPr>
          <p:nvPr/>
        </p:nvCxnSpPr>
        <p:spPr bwMode="auto">
          <a:xfrm rot="5400000" flipH="1" flipV="1">
            <a:off x="4610101" y="4702175"/>
            <a:ext cx="1020762" cy="15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73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2133600" y="3376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781800" y="24844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4956175" y="54562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7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352800" y="2179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84175" y="31480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9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927975" y="1700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0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447800" y="5662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777163" y="49990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8001000" y="3322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3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5719763" y="2690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679575" y="2462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019800" y="4976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0"/>
          <p:cNvGrpSpPr>
            <a:grpSpLocks noChangeAspect="1"/>
          </p:cNvGrpSpPr>
          <p:nvPr/>
        </p:nvGrpSpPr>
        <p:grpSpPr bwMode="auto">
          <a:xfrm>
            <a:off x="1524000" y="4389438"/>
            <a:ext cx="319088" cy="338137"/>
            <a:chOff x="381000" y="304800"/>
            <a:chExt cx="816221" cy="867513"/>
          </a:xfrm>
        </p:grpSpPr>
        <p:pic>
          <p:nvPicPr>
            <p:cNvPr id="26765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Rectangle 129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2" name="Group 131"/>
          <p:cNvGrpSpPr>
            <a:grpSpLocks noChangeAspect="1"/>
          </p:cNvGrpSpPr>
          <p:nvPr/>
        </p:nvGrpSpPr>
        <p:grpSpPr bwMode="auto">
          <a:xfrm>
            <a:off x="2438400" y="3975100"/>
            <a:ext cx="319088" cy="338138"/>
            <a:chOff x="381000" y="304800"/>
            <a:chExt cx="816221" cy="867513"/>
          </a:xfrm>
        </p:grpSpPr>
        <p:pic>
          <p:nvPicPr>
            <p:cNvPr id="26763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133"/>
            <p:cNvSpPr/>
            <p:nvPr/>
          </p:nvSpPr>
          <p:spPr>
            <a:xfrm>
              <a:off x="381000" y="304800"/>
              <a:ext cx="154310" cy="228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3" name="Group 134"/>
          <p:cNvGrpSpPr>
            <a:grpSpLocks noChangeAspect="1"/>
          </p:cNvGrpSpPr>
          <p:nvPr/>
        </p:nvGrpSpPr>
        <p:grpSpPr bwMode="auto">
          <a:xfrm>
            <a:off x="4953000" y="3551238"/>
            <a:ext cx="319088" cy="338137"/>
            <a:chOff x="381000" y="304800"/>
            <a:chExt cx="816221" cy="867513"/>
          </a:xfrm>
        </p:grpSpPr>
        <p:pic>
          <p:nvPicPr>
            <p:cNvPr id="26761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Rectangle 136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4" name="Group 137"/>
          <p:cNvGrpSpPr>
            <a:grpSpLocks noChangeAspect="1"/>
          </p:cNvGrpSpPr>
          <p:nvPr/>
        </p:nvGrpSpPr>
        <p:grpSpPr bwMode="auto">
          <a:xfrm>
            <a:off x="5929313" y="3975100"/>
            <a:ext cx="319087" cy="338138"/>
            <a:chOff x="381000" y="304800"/>
            <a:chExt cx="816221" cy="867513"/>
          </a:xfrm>
        </p:grpSpPr>
        <p:pic>
          <p:nvPicPr>
            <p:cNvPr id="26759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ctangle 139"/>
            <p:cNvSpPr/>
            <p:nvPr/>
          </p:nvSpPr>
          <p:spPr>
            <a:xfrm>
              <a:off x="381000" y="304800"/>
              <a:ext cx="154311" cy="228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5" name="Group 140"/>
          <p:cNvGrpSpPr>
            <a:grpSpLocks noChangeAspect="1"/>
          </p:cNvGrpSpPr>
          <p:nvPr/>
        </p:nvGrpSpPr>
        <p:grpSpPr bwMode="auto">
          <a:xfrm>
            <a:off x="6553200" y="3703638"/>
            <a:ext cx="319088" cy="338137"/>
            <a:chOff x="381000" y="304800"/>
            <a:chExt cx="816221" cy="867513"/>
          </a:xfrm>
        </p:grpSpPr>
        <p:pic>
          <p:nvPicPr>
            <p:cNvPr id="26757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ctangle 142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6" name="Group 143"/>
          <p:cNvGrpSpPr>
            <a:grpSpLocks noChangeAspect="1"/>
          </p:cNvGrpSpPr>
          <p:nvPr/>
        </p:nvGrpSpPr>
        <p:grpSpPr bwMode="auto">
          <a:xfrm>
            <a:off x="4724400" y="4922838"/>
            <a:ext cx="319088" cy="338137"/>
            <a:chOff x="381000" y="304800"/>
            <a:chExt cx="816221" cy="867513"/>
          </a:xfrm>
        </p:grpSpPr>
        <p:pic>
          <p:nvPicPr>
            <p:cNvPr id="26755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ctangle 145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6752" name="TextBox 147"/>
          <p:cNvSpPr txBox="1">
            <a:spLocks noChangeArrowheads="1"/>
          </p:cNvSpPr>
          <p:nvPr/>
        </p:nvSpPr>
        <p:spPr bwMode="auto">
          <a:xfrm>
            <a:off x="0" y="6442075"/>
            <a:ext cx="9144000" cy="492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600">
                <a:solidFill>
                  <a:schemeClr val="bg1"/>
                </a:solidFill>
              </a:rPr>
              <a:t>SARS costs 700+ lives; $40+ Bn; H1N1 costs Mexico $2.3bn</a:t>
            </a:r>
          </a:p>
        </p:txBody>
      </p:sp>
      <p:sp>
        <p:nvSpPr>
          <p:cNvPr id="26753" name="Rectangle 148"/>
          <p:cNvSpPr>
            <a:spLocks noChangeArrowheads="1"/>
          </p:cNvSpPr>
          <p:nvPr/>
        </p:nvSpPr>
        <p:spPr bwMode="auto">
          <a:xfrm>
            <a:off x="0" y="120808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 b="1"/>
              <a:t>Given</a:t>
            </a:r>
            <a:r>
              <a:rPr lang="en-US" altLang="zh-CN" sz="3000"/>
              <a:t>: a graph </a:t>
            </a:r>
            <a:r>
              <a:rPr lang="en-US" altLang="zh-CN" sz="3000" i="1"/>
              <a:t>A</a:t>
            </a:r>
            <a:r>
              <a:rPr lang="en-US" altLang="zh-CN" sz="3000"/>
              <a:t>, virus prop model and budget </a:t>
            </a:r>
            <a:r>
              <a:rPr lang="en-US" altLang="zh-CN" sz="3000" i="1"/>
              <a:t>k</a:t>
            </a:r>
            <a:r>
              <a:rPr lang="en-US" altLang="zh-CN" sz="3000"/>
              <a:t>; </a:t>
            </a:r>
          </a:p>
          <a:p>
            <a:pPr>
              <a:buFont typeface="Arial" charset="0"/>
              <a:buChar char="•"/>
            </a:pPr>
            <a:r>
              <a:rPr lang="en-US" altLang="zh-CN" sz="3000" b="1"/>
              <a:t>Find</a:t>
            </a:r>
            <a:r>
              <a:rPr lang="en-US" altLang="zh-CN" sz="3000"/>
              <a:t>: </a:t>
            </a:r>
            <a:r>
              <a:rPr lang="en-US" altLang="zh-CN" sz="3000" i="1"/>
              <a:t>k</a:t>
            </a:r>
            <a:r>
              <a:rPr lang="en-US" altLang="zh-CN" sz="3000"/>
              <a:t> ‘best’ nodes for immunization.</a:t>
            </a:r>
          </a:p>
        </p:txBody>
      </p:sp>
      <p:sp>
        <p:nvSpPr>
          <p:cNvPr id="144" name="Title 1"/>
          <p:cNvSpPr txBox="1">
            <a:spLocks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>
                <a:solidFill>
                  <a:srgbClr val="C00000"/>
                </a:solidFill>
              </a:rPr>
              <a:t>Minimizing Dissemination: Immunization</a:t>
            </a:r>
            <a:endParaRPr lang="en-US" altLang="zh-CN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1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Optimal Method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zh-CN"/>
              <a:t>Select </a:t>
            </a:r>
            <a:r>
              <a:rPr lang="en-US" altLang="zh-CN" i="1"/>
              <a:t>k</a:t>
            </a:r>
            <a:r>
              <a:rPr lang="en-US" altLang="zh-CN"/>
              <a:t> nodes, whose absence creates the largest drop in </a:t>
            </a:r>
            <a:r>
              <a:rPr lang="en-US" altLang="zh-CN" i="1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altLang="zh-CN" b="1" i="1" baseline="-2500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6553200" y="6127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26E7A2-BED2-436F-8510-E4652F4C14B5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28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53" name="Picture 5" descr="dell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71725"/>
            <a:ext cx="56499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583363" y="4098925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726363" y="3611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4983163" y="3946525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6" name="Oval 15"/>
          <p:cNvSpPr/>
          <p:nvPr/>
        </p:nvSpPr>
        <p:spPr>
          <a:xfrm>
            <a:off x="4983163" y="5241925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973763" y="4373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546725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7467600" y="52117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7650163" y="4479925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21" name="Straight Connector 20"/>
          <p:cNvCxnSpPr>
            <a:stCxn id="11" idx="1"/>
          </p:cNvCxnSpPr>
          <p:nvPr/>
        </p:nvCxnSpPr>
        <p:spPr bwMode="auto">
          <a:xfrm rot="16200000" flipV="1">
            <a:off x="6018213" y="3533775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</p:cNvCxnSpPr>
          <p:nvPr/>
        </p:nvCxnSpPr>
        <p:spPr bwMode="auto">
          <a:xfrm rot="5400000" flipH="1" flipV="1">
            <a:off x="4687094" y="3969544"/>
            <a:ext cx="1706562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11" idx="6"/>
          </p:cNvCxnSpPr>
          <p:nvPr/>
        </p:nvCxnSpPr>
        <p:spPr bwMode="auto">
          <a:xfrm rot="5400000">
            <a:off x="7116762" y="3586163"/>
            <a:ext cx="392113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11" idx="6"/>
          </p:cNvCxnSpPr>
          <p:nvPr/>
        </p:nvCxnSpPr>
        <p:spPr bwMode="auto">
          <a:xfrm rot="10800000">
            <a:off x="6858000" y="4237038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  <a:endCxn id="16" idx="6"/>
          </p:cNvCxnSpPr>
          <p:nvPr/>
        </p:nvCxnSpPr>
        <p:spPr bwMode="auto">
          <a:xfrm rot="10800000" flipV="1">
            <a:off x="5257800" y="4618038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1" idx="4"/>
          </p:cNvCxnSpPr>
          <p:nvPr/>
        </p:nvCxnSpPr>
        <p:spPr bwMode="auto">
          <a:xfrm rot="16200000" flipV="1">
            <a:off x="6675438" y="4419600"/>
            <a:ext cx="877887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6" idx="6"/>
          </p:cNvCxnSpPr>
          <p:nvPr/>
        </p:nvCxnSpPr>
        <p:spPr bwMode="auto">
          <a:xfrm rot="16200000" flipH="1" flipV="1">
            <a:off x="6318250" y="4191000"/>
            <a:ext cx="128588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8" idx="0"/>
          </p:cNvCxnSpPr>
          <p:nvPr/>
        </p:nvCxnSpPr>
        <p:spPr bwMode="auto">
          <a:xfrm rot="5400000">
            <a:off x="5890419" y="4715669"/>
            <a:ext cx="1173162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8" idx="2"/>
          </p:cNvCxnSpPr>
          <p:nvPr/>
        </p:nvCxnSpPr>
        <p:spPr bwMode="auto">
          <a:xfrm>
            <a:off x="5257800" y="5380038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4"/>
            <a:endCxn id="18" idx="0"/>
          </p:cNvCxnSpPr>
          <p:nvPr/>
        </p:nvCxnSpPr>
        <p:spPr bwMode="auto">
          <a:xfrm rot="16200000" flipH="1">
            <a:off x="5722937" y="5037138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4"/>
            <a:endCxn id="18" idx="1"/>
          </p:cNvCxnSpPr>
          <p:nvPr/>
        </p:nvCxnSpPr>
        <p:spPr bwMode="auto">
          <a:xfrm rot="16200000" flipH="1">
            <a:off x="4945063" y="4397375"/>
            <a:ext cx="1366837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6"/>
            <a:endCxn id="11" idx="3"/>
          </p:cNvCxnSpPr>
          <p:nvPr/>
        </p:nvCxnSpPr>
        <p:spPr bwMode="auto">
          <a:xfrm flipV="1">
            <a:off x="6248400" y="4333875"/>
            <a:ext cx="3762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7" idx="3"/>
          </p:cNvCxnSpPr>
          <p:nvPr/>
        </p:nvCxnSpPr>
        <p:spPr bwMode="auto">
          <a:xfrm rot="5400000" flipH="1" flipV="1">
            <a:off x="5278438" y="4546600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6" idx="6"/>
          </p:cNvCxnSpPr>
          <p:nvPr/>
        </p:nvCxnSpPr>
        <p:spPr bwMode="auto">
          <a:xfrm rot="5400000">
            <a:off x="5486400" y="4144963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76" name="Group 34"/>
          <p:cNvGrpSpPr>
            <a:grpSpLocks/>
          </p:cNvGrpSpPr>
          <p:nvPr/>
        </p:nvGrpSpPr>
        <p:grpSpPr bwMode="auto">
          <a:xfrm>
            <a:off x="5562600" y="4449763"/>
            <a:ext cx="1600200" cy="1524000"/>
            <a:chOff x="5562600" y="3535363"/>
            <a:chExt cx="1600200" cy="1524000"/>
          </a:xfrm>
        </p:grpSpPr>
        <p:sp>
          <p:nvSpPr>
            <p:cNvPr id="36" name="Oval 35"/>
            <p:cNvSpPr/>
            <p:nvPr/>
          </p:nvSpPr>
          <p:spPr>
            <a:xfrm>
              <a:off x="6858000" y="4784725"/>
              <a:ext cx="274638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chemeClr val="tx1"/>
                  </a:solidFill>
                  <a:cs typeface="Arial" charset="0"/>
                </a:rPr>
                <a:t>6</a:t>
              </a:r>
            </a:p>
          </p:txBody>
        </p:sp>
        <p:cxnSp>
          <p:nvCxnSpPr>
            <p:cNvPr id="37" name="Straight Connector 36"/>
            <p:cNvCxnSpPr>
              <a:stCxn id="36" idx="1"/>
              <a:endCxn id="18" idx="6"/>
            </p:cNvCxnSpPr>
            <p:nvPr/>
          </p:nvCxnSpPr>
          <p:spPr bwMode="auto">
            <a:xfrm rot="16200000" flipV="1">
              <a:off x="6607175" y="4533901"/>
              <a:ext cx="53975" cy="52705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1"/>
              <a:endCxn id="11" idx="4"/>
            </p:cNvCxnSpPr>
            <p:nvPr/>
          </p:nvCxnSpPr>
          <p:spPr bwMode="auto">
            <a:xfrm rot="16200000" flipV="1">
              <a:off x="6165057" y="4091781"/>
              <a:ext cx="1289050" cy="176213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888163" y="4022725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cxnSp>
          <p:nvCxnSpPr>
            <p:cNvPr id="40" name="Straight Connector 39"/>
            <p:cNvCxnSpPr>
              <a:stCxn id="39" idx="3"/>
              <a:endCxn id="18" idx="7"/>
            </p:cNvCxnSpPr>
            <p:nvPr/>
          </p:nvCxnSpPr>
          <p:spPr bwMode="auto">
            <a:xfrm rot="5400000">
              <a:off x="6384131" y="4204494"/>
              <a:ext cx="490538" cy="59690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 bwMode="auto">
            <a:xfrm rot="10800000" flipV="1">
              <a:off x="5562600" y="4160838"/>
              <a:ext cx="1325563" cy="28892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16" idx="0"/>
            <a:endCxn id="15" idx="4"/>
          </p:cNvCxnSpPr>
          <p:nvPr/>
        </p:nvCxnSpPr>
        <p:spPr bwMode="auto">
          <a:xfrm rot="5400000" flipH="1" flipV="1">
            <a:off x="4610100" y="4732338"/>
            <a:ext cx="1020763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91200" y="33067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2590800" y="4144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3733800" y="3657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6" name="Oval 45"/>
          <p:cNvSpPr/>
          <p:nvPr/>
        </p:nvSpPr>
        <p:spPr>
          <a:xfrm>
            <a:off x="990600" y="3992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990600" y="5287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1981200" y="4419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9" name="Oval 48"/>
          <p:cNvSpPr/>
          <p:nvPr/>
        </p:nvSpPr>
        <p:spPr>
          <a:xfrm>
            <a:off x="2103438" y="5592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50" name="Oval 49"/>
          <p:cNvSpPr/>
          <p:nvPr/>
        </p:nvSpPr>
        <p:spPr>
          <a:xfrm>
            <a:off x="2865438" y="5745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51" name="Oval 50"/>
          <p:cNvSpPr/>
          <p:nvPr/>
        </p:nvSpPr>
        <p:spPr>
          <a:xfrm>
            <a:off x="3475038" y="5257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52" name="Oval 51"/>
          <p:cNvSpPr/>
          <p:nvPr/>
        </p:nvSpPr>
        <p:spPr>
          <a:xfrm>
            <a:off x="3657600" y="4525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53" name="Straight Connector 52"/>
          <p:cNvCxnSpPr>
            <a:stCxn id="44" idx="1"/>
          </p:cNvCxnSpPr>
          <p:nvPr/>
        </p:nvCxnSpPr>
        <p:spPr bwMode="auto">
          <a:xfrm rot="16200000" flipV="1">
            <a:off x="2025650" y="3579813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</p:cNvCxnSpPr>
          <p:nvPr/>
        </p:nvCxnSpPr>
        <p:spPr bwMode="auto">
          <a:xfrm rot="5400000" flipH="1" flipV="1">
            <a:off x="694531" y="4015582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3"/>
            <a:endCxn id="44" idx="6"/>
          </p:cNvCxnSpPr>
          <p:nvPr/>
        </p:nvCxnSpPr>
        <p:spPr bwMode="auto">
          <a:xfrm rot="5400000">
            <a:off x="3124201" y="3632200"/>
            <a:ext cx="392112" cy="9096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2"/>
            <a:endCxn id="44" idx="6"/>
          </p:cNvCxnSpPr>
          <p:nvPr/>
        </p:nvCxnSpPr>
        <p:spPr bwMode="auto">
          <a:xfrm rot="10800000">
            <a:off x="2865438" y="4283075"/>
            <a:ext cx="792162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2"/>
            <a:endCxn id="47" idx="6"/>
          </p:cNvCxnSpPr>
          <p:nvPr/>
        </p:nvCxnSpPr>
        <p:spPr bwMode="auto">
          <a:xfrm rot="10800000" flipV="1">
            <a:off x="1265238" y="4664075"/>
            <a:ext cx="2392362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1"/>
            <a:endCxn id="44" idx="4"/>
          </p:cNvCxnSpPr>
          <p:nvPr/>
        </p:nvCxnSpPr>
        <p:spPr bwMode="auto">
          <a:xfrm rot="16200000" flipV="1">
            <a:off x="2682875" y="4465638"/>
            <a:ext cx="877888" cy="785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1"/>
            <a:endCxn id="47" idx="6"/>
          </p:cNvCxnSpPr>
          <p:nvPr/>
        </p:nvCxnSpPr>
        <p:spPr bwMode="auto">
          <a:xfrm rot="16200000" flipH="1" flipV="1">
            <a:off x="2325688" y="4237038"/>
            <a:ext cx="128587" cy="22494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1"/>
            <a:endCxn id="49" idx="5"/>
          </p:cNvCxnSpPr>
          <p:nvPr/>
        </p:nvCxnSpPr>
        <p:spPr bwMode="auto">
          <a:xfrm rot="16200000" flipH="1" flipV="1">
            <a:off x="2600325" y="55229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0" idx="1"/>
            <a:endCxn id="44" idx="4"/>
          </p:cNvCxnSpPr>
          <p:nvPr/>
        </p:nvCxnSpPr>
        <p:spPr bwMode="auto">
          <a:xfrm rot="16200000" flipV="1">
            <a:off x="2133600" y="5014913"/>
            <a:ext cx="13668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95600" y="49831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63" name="Straight Connector 62"/>
          <p:cNvCxnSpPr>
            <a:stCxn id="62" idx="3"/>
            <a:endCxn id="49" idx="7"/>
          </p:cNvCxnSpPr>
          <p:nvPr/>
        </p:nvCxnSpPr>
        <p:spPr bwMode="auto">
          <a:xfrm rot="5400000">
            <a:off x="2428875" y="51260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4" idx="4"/>
            <a:endCxn id="49" idx="0"/>
          </p:cNvCxnSpPr>
          <p:nvPr/>
        </p:nvCxnSpPr>
        <p:spPr bwMode="auto">
          <a:xfrm rot="5400000">
            <a:off x="1897856" y="4761707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6"/>
            <a:endCxn id="49" idx="2"/>
          </p:cNvCxnSpPr>
          <p:nvPr/>
        </p:nvCxnSpPr>
        <p:spPr bwMode="auto">
          <a:xfrm>
            <a:off x="1265238" y="54260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4"/>
            <a:endCxn id="49" idx="0"/>
          </p:cNvCxnSpPr>
          <p:nvPr/>
        </p:nvCxnSpPr>
        <p:spPr bwMode="auto">
          <a:xfrm rot="16200000" flipH="1">
            <a:off x="1730375" y="5083176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6" idx="4"/>
            <a:endCxn id="49" idx="1"/>
          </p:cNvCxnSpPr>
          <p:nvPr/>
        </p:nvCxnSpPr>
        <p:spPr bwMode="auto">
          <a:xfrm rot="16200000" flipH="1">
            <a:off x="952500" y="4443413"/>
            <a:ext cx="1366838" cy="10144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44" idx="3"/>
          </p:cNvCxnSpPr>
          <p:nvPr/>
        </p:nvCxnSpPr>
        <p:spPr bwMode="auto">
          <a:xfrm flipV="1">
            <a:off x="2255838" y="4379913"/>
            <a:ext cx="3762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7" idx="7"/>
            <a:endCxn id="48" idx="3"/>
          </p:cNvCxnSpPr>
          <p:nvPr/>
        </p:nvCxnSpPr>
        <p:spPr bwMode="auto">
          <a:xfrm rot="5400000" flipH="1" flipV="1">
            <a:off x="1285875" y="4592638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4" idx="4"/>
            <a:endCxn id="47" idx="6"/>
          </p:cNvCxnSpPr>
          <p:nvPr/>
        </p:nvCxnSpPr>
        <p:spPr bwMode="auto">
          <a:xfrm rot="5400000">
            <a:off x="1493838" y="41910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2"/>
          </p:cNvCxnSpPr>
          <p:nvPr/>
        </p:nvCxnSpPr>
        <p:spPr bwMode="auto">
          <a:xfrm rot="10800000" flipV="1">
            <a:off x="1570038" y="5121275"/>
            <a:ext cx="1325562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7" idx="0"/>
            <a:endCxn id="46" idx="4"/>
          </p:cNvCxnSpPr>
          <p:nvPr/>
        </p:nvCxnSpPr>
        <p:spPr bwMode="auto">
          <a:xfrm rot="5400000" flipH="1" flipV="1">
            <a:off x="617538" y="4778375"/>
            <a:ext cx="10207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798638" y="3352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27709" name="Rectangle 73"/>
          <p:cNvSpPr>
            <a:spLocks noChangeArrowheads="1"/>
          </p:cNvSpPr>
          <p:nvPr/>
        </p:nvSpPr>
        <p:spPr bwMode="auto">
          <a:xfrm>
            <a:off x="762000" y="6172200"/>
            <a:ext cx="280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Original Graph: 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altLang="zh-CN" sz="2800"/>
          </a:p>
        </p:txBody>
      </p:sp>
      <p:sp>
        <p:nvSpPr>
          <p:cNvPr id="27710" name="Rectangle 74"/>
          <p:cNvSpPr>
            <a:spLocks noChangeArrowheads="1"/>
          </p:cNvSpPr>
          <p:nvPr/>
        </p:nvSpPr>
        <p:spPr bwMode="auto">
          <a:xfrm>
            <a:off x="4933950" y="6172200"/>
            <a:ext cx="275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Without {2, 6}: 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en-US" altLang="zh-CN" sz="2800" i="1" baseline="-2500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en-US" altLang="zh-CN" sz="2800"/>
          </a:p>
        </p:txBody>
      </p:sp>
      <p:sp>
        <p:nvSpPr>
          <p:cNvPr id="76" name="Rectangle 75"/>
          <p:cNvSpPr/>
          <p:nvPr/>
        </p:nvSpPr>
        <p:spPr>
          <a:xfrm>
            <a:off x="5181600" y="2133600"/>
            <a:ext cx="2362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6000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λ-λ</a:t>
            </a:r>
            <a:r>
              <a:rPr lang="en-US" altLang="zh-CN" sz="6000" i="1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  <a:endParaRPr lang="en-US" altLang="zh-CN" sz="60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advTm="14593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Optimal Method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zh-CN" dirty="0"/>
              <a:t>Select </a:t>
            </a:r>
            <a:r>
              <a:rPr lang="en-US" altLang="zh-CN" i="1" dirty="0"/>
              <a:t>k</a:t>
            </a:r>
            <a:r>
              <a:rPr lang="en-US" altLang="zh-CN" dirty="0"/>
              <a:t> nodes, whose absence creates the largest drop in </a:t>
            </a:r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altLang="zh-CN" b="1" i="1" baseline="-250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zh-CN" dirty="0"/>
          </a:p>
          <a:p>
            <a:endParaRPr lang="en-US" altLang="zh-CN" sz="2400" dirty="0"/>
          </a:p>
          <a:p>
            <a:r>
              <a:rPr lang="en-US" altLang="zh-CN" dirty="0"/>
              <a:t>But, we need                     in time</a:t>
            </a:r>
          </a:p>
          <a:p>
            <a:pPr lvl="1"/>
            <a:r>
              <a:rPr lang="en-US" altLang="zh-CN" dirty="0"/>
              <a:t> Example: 1,000 nodes, with 10,000 edges </a:t>
            </a:r>
          </a:p>
          <a:p>
            <a:pPr lvl="2"/>
            <a:r>
              <a:rPr lang="en-US" altLang="zh-CN" dirty="0"/>
              <a:t>It takes 0.01 seconds to compute </a:t>
            </a:r>
            <a:r>
              <a:rPr lang="en-US" altLang="zh-CN" i="1" dirty="0">
                <a:latin typeface="Times New Roman" pitchFamily="18" charset="0"/>
              </a:rPr>
              <a:t>λ</a:t>
            </a:r>
          </a:p>
          <a:p>
            <a:pPr lvl="2"/>
            <a:r>
              <a:rPr lang="en-US" altLang="zh-CN" dirty="0">
                <a:latin typeface="Times New Roman" pitchFamily="18" charset="0"/>
              </a:rPr>
              <a:t>It takes</a:t>
            </a:r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2,615 years</a:t>
            </a:r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</a:rPr>
              <a:t>to find best-</a:t>
            </a:r>
            <a:r>
              <a:rPr lang="en-US" altLang="zh-CN" i="1" dirty="0">
                <a:latin typeface="Times New Roman" pitchFamily="18" charset="0"/>
              </a:rPr>
              <a:t>5</a:t>
            </a:r>
            <a:r>
              <a:rPr lang="en-US" altLang="zh-CN" dirty="0">
                <a:latin typeface="Times New Roman" pitchFamily="18" charset="0"/>
              </a:rPr>
              <a:t> nodes</a:t>
            </a:r>
            <a:r>
              <a:rPr lang="en-US" altLang="zh-CN" dirty="0"/>
              <a:t> !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D10A359-F2BC-4960-9DCC-B063DE14EA65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29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8677" name="Picture 5" descr="dell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6499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ex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51200"/>
            <a:ext cx="1517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6489700" y="3581400"/>
            <a:ext cx="2679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</a:rPr>
              <a:t>Largest eigenvalue </a:t>
            </a:r>
          </a:p>
          <a:p>
            <a:pPr algn="ctr" eaLnBrk="1" hangingPunct="1"/>
            <a:r>
              <a:rPr lang="en-US" altLang="zh-CN" sz="2000">
                <a:solidFill>
                  <a:srgbClr val="FF0000"/>
                </a:solidFill>
              </a:rPr>
              <a:t>w/o subset of nodes </a:t>
            </a:r>
            <a:r>
              <a:rPr lang="en-US" altLang="zh-CN" sz="2000" i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2286000"/>
            <a:ext cx="2362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6000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λ-λ</a:t>
            </a:r>
            <a:r>
              <a:rPr lang="en-US" altLang="zh-CN" sz="6000" i="1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  <a:endParaRPr lang="en-US" altLang="zh-CN" sz="6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5000" y="2328863"/>
            <a:ext cx="9906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</a:rPr>
              <a:t>Theorem: </a:t>
            </a:r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</a:rPr>
              <a:t>(Tong+ CIKM12 best paper)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</a:rPr>
              <a:t>Find Optimal k-node Immunization is NP-Hard</a:t>
            </a:r>
            <a:endParaRPr lang="en-US" altLang="zh-CN" sz="3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6705600" y="3124200"/>
            <a:ext cx="10668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2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graph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57200"/>
            <a:ext cx="74041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C00000"/>
                </a:solidFill>
              </a:rPr>
              <a:t>BIG Graphs #1: The Size of Graphs is Growing!</a:t>
            </a:r>
          </a:p>
        </p:txBody>
      </p:sp>
      <p:sp>
        <p:nvSpPr>
          <p:cNvPr id="4100" name="Slide Number Placeholder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32B7B84-49D4-498C-B874-99C4E82A493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-2" y="6356349"/>
            <a:ext cx="9144000" cy="50719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3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Q: How to Speed-up &amp; Scale-up?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6781800" y="54102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/>
              <a:t>Year</a:t>
            </a: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7315200" y="762000"/>
            <a:ext cx="15398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/>
              <a:t>Web Link </a:t>
            </a:r>
          </a:p>
          <a:p>
            <a:pPr algn="ctr" eaLnBrk="1" hangingPunct="1"/>
            <a:r>
              <a:rPr lang="en-US" altLang="zh-CN" sz="1400"/>
              <a:t>[Kang 2009]</a:t>
            </a: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1143000" y="5562600"/>
            <a:ext cx="749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</a:rPr>
              <a:t>1000</a:t>
            </a:r>
            <a:endParaRPr lang="en-US" altLang="zh-CN" sz="2000" b="1" i="1">
              <a:solidFill>
                <a:schemeClr val="bg1"/>
              </a:solidFill>
            </a:endParaRP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400800" y="2117725"/>
            <a:ext cx="272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NetFlix Rating </a:t>
            </a:r>
            <a:r>
              <a:rPr lang="en-US" altLang="zh-CN" sz="1200"/>
              <a:t>[Koren 2007]</a:t>
            </a:r>
          </a:p>
        </p:txBody>
      </p:sp>
      <p:sp>
        <p:nvSpPr>
          <p:cNvPr id="4106" name="Text Box 21"/>
          <p:cNvSpPr txBox="1">
            <a:spLocks noChangeArrowheads="1"/>
          </p:cNvSpPr>
          <p:nvPr/>
        </p:nvSpPr>
        <p:spPr bwMode="auto">
          <a:xfrm>
            <a:off x="5432425" y="2651125"/>
            <a:ext cx="302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Patent Citation </a:t>
            </a:r>
            <a:r>
              <a:rPr lang="en-US" altLang="zh-CN" sz="1200"/>
              <a:t>[Leskovec 2005]</a:t>
            </a:r>
          </a:p>
        </p:txBody>
      </p:sp>
      <p:sp>
        <p:nvSpPr>
          <p:cNvPr id="4107" name="Text Box 22"/>
          <p:cNvSpPr txBox="1">
            <a:spLocks noChangeArrowheads="1"/>
          </p:cNvSpPr>
          <p:nvPr/>
        </p:nvSpPr>
        <p:spPr bwMode="auto">
          <a:xfrm>
            <a:off x="3505200" y="4479925"/>
            <a:ext cx="2913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Co-authorship </a:t>
            </a:r>
            <a:r>
              <a:rPr lang="en-US" altLang="zh-CN" sz="1200"/>
              <a:t>[Newman 2001]</a:t>
            </a:r>
          </a:p>
        </p:txBody>
      </p:sp>
      <p:sp>
        <p:nvSpPr>
          <p:cNvPr id="4108" name="Text Box 26"/>
          <p:cNvSpPr txBox="1">
            <a:spLocks noChangeArrowheads="1"/>
          </p:cNvSpPr>
          <p:nvPr/>
        </p:nvSpPr>
        <p:spPr bwMode="auto">
          <a:xfrm>
            <a:off x="2532063" y="5029200"/>
            <a:ext cx="3182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Internet Routing </a:t>
            </a:r>
            <a:r>
              <a:rPr lang="en-US" altLang="zh-CN" sz="1200"/>
              <a:t>[Faloutsos 1999]</a:t>
            </a:r>
          </a:p>
        </p:txBody>
      </p:sp>
      <p:sp>
        <p:nvSpPr>
          <p:cNvPr id="4109" name="Text Box 27"/>
          <p:cNvSpPr txBox="1">
            <a:spLocks noChangeArrowheads="1"/>
          </p:cNvSpPr>
          <p:nvPr/>
        </p:nvSpPr>
        <p:spPr bwMode="auto">
          <a:xfrm>
            <a:off x="4684713" y="3886200"/>
            <a:ext cx="311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Paper Citation </a:t>
            </a:r>
            <a:r>
              <a:rPr lang="en-US" altLang="zh-CN" sz="1200"/>
              <a:t>[Chakrabarti 2003]</a:t>
            </a:r>
          </a:p>
        </p:txBody>
      </p:sp>
      <p:sp>
        <p:nvSpPr>
          <p:cNvPr id="4110" name="Rectangle 28"/>
          <p:cNvSpPr>
            <a:spLocks noChangeArrowheads="1"/>
          </p:cNvSpPr>
          <p:nvPr/>
        </p:nvSpPr>
        <p:spPr bwMode="auto">
          <a:xfrm>
            <a:off x="838200" y="685800"/>
            <a:ext cx="1066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1" name="Text Box 12"/>
          <p:cNvSpPr txBox="1">
            <a:spLocks noChangeArrowheads="1"/>
          </p:cNvSpPr>
          <p:nvPr/>
        </p:nvSpPr>
        <p:spPr bwMode="auto">
          <a:xfrm>
            <a:off x="0" y="2895600"/>
            <a:ext cx="182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b="1"/>
              <a:t># of edges</a:t>
            </a:r>
          </a:p>
          <a:p>
            <a:pPr algn="ctr" eaLnBrk="1" hangingPunct="1"/>
            <a:r>
              <a:rPr lang="en-US" altLang="zh-CN" sz="2400" b="1"/>
              <a:t>(Log Scale)</a:t>
            </a:r>
          </a:p>
        </p:txBody>
      </p:sp>
      <p:sp>
        <p:nvSpPr>
          <p:cNvPr id="4112" name="TextBox 9"/>
          <p:cNvSpPr txBox="1">
            <a:spLocks noChangeArrowheads="1"/>
          </p:cNvSpPr>
          <p:nvPr/>
        </p:nvSpPr>
        <p:spPr bwMode="auto">
          <a:xfrm>
            <a:off x="1254125" y="762000"/>
            <a:ext cx="650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10B</a:t>
            </a:r>
            <a:endParaRPr lang="en-US" altLang="zh-CN" sz="2000" b="1" i="1"/>
          </a:p>
        </p:txBody>
      </p:sp>
      <p:sp>
        <p:nvSpPr>
          <p:cNvPr id="4113" name="TextBox 9"/>
          <p:cNvSpPr txBox="1">
            <a:spLocks noChangeArrowheads="1"/>
          </p:cNvSpPr>
          <p:nvPr/>
        </p:nvSpPr>
        <p:spPr bwMode="auto">
          <a:xfrm>
            <a:off x="1143000" y="5638800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1,000</a:t>
            </a:r>
            <a:endParaRPr lang="en-US" altLang="zh-CN" sz="2000" b="1" i="1"/>
          </a:p>
        </p:txBody>
      </p:sp>
      <p:sp>
        <p:nvSpPr>
          <p:cNvPr id="4114" name="TextBox 9"/>
          <p:cNvSpPr txBox="1">
            <a:spLocks noChangeArrowheads="1"/>
          </p:cNvSpPr>
          <p:nvPr/>
        </p:nvSpPr>
        <p:spPr bwMode="auto">
          <a:xfrm>
            <a:off x="1171575" y="2133600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100M</a:t>
            </a:r>
            <a:endParaRPr lang="en-US" altLang="zh-CN" sz="2000" b="1" i="1"/>
          </a:p>
        </p:txBody>
      </p:sp>
      <p:sp>
        <p:nvSpPr>
          <p:cNvPr id="4115" name="TextBox 9"/>
          <p:cNvSpPr txBox="1">
            <a:spLocks noChangeArrowheads="1"/>
          </p:cNvSpPr>
          <p:nvPr/>
        </p:nvSpPr>
        <p:spPr bwMode="auto">
          <a:xfrm>
            <a:off x="1174750" y="42513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100K</a:t>
            </a:r>
            <a:endParaRPr lang="en-US" altLang="zh-CN" sz="2000" b="1" i="1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2209800" y="51054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2590800" y="4724400"/>
            <a:ext cx="68580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200400" y="45720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3505200" y="4114800"/>
            <a:ext cx="68580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4419600" y="3048000"/>
            <a:ext cx="762000" cy="914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4191000" y="38862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5410200" y="2362200"/>
            <a:ext cx="6858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6324600" y="1219200"/>
            <a:ext cx="762000" cy="990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5105400" y="27432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6096000" y="22098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7010400" y="8382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8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5564-3968-4730-ADED-D7A7FCBCBE8B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dirty="0">
                <a:solidFill>
                  <a:srgbClr val="C00000"/>
                </a:solidFill>
              </a:rPr>
              <a:t>Optimal </a:t>
            </a:r>
            <a:r>
              <a:rPr lang="en-US" altLang="zh-CN" sz="4000" i="1" dirty="0">
                <a:solidFill>
                  <a:srgbClr val="C00000"/>
                </a:solidFill>
              </a:rPr>
              <a:t>k</a:t>
            </a:r>
            <a:r>
              <a:rPr lang="en-US" altLang="zh-CN" sz="4000" dirty="0">
                <a:solidFill>
                  <a:srgbClr val="C00000"/>
                </a:solidFill>
              </a:rPr>
              <a:t>-node immunization is NP-Hard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Details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04800" y="1219200"/>
            <a:ext cx="8839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Basic Idea: </a:t>
            </a:r>
            <a:r>
              <a:rPr lang="en-US" altLang="zh-CN" dirty="0">
                <a:solidFill>
                  <a:srgbClr val="FF0000"/>
                </a:solidFill>
              </a:rPr>
              <a:t>Reduction from P1 (known NP-hard)</a:t>
            </a:r>
          </a:p>
          <a:p>
            <a:endParaRPr lang="en-US" altLang="zh-CN" b="1" dirty="0">
              <a:solidFill>
                <a:prstClr val="black"/>
              </a:solidFill>
            </a:endParaRPr>
          </a:p>
          <a:p>
            <a:endParaRPr lang="en-US" altLang="zh-CN" b="1" dirty="0">
              <a:solidFill>
                <a:prstClr val="black"/>
              </a:solidFill>
            </a:endParaRPr>
          </a:p>
          <a:p>
            <a:endParaRPr lang="en-US" altLang="zh-CN" b="1" dirty="0">
              <a:solidFill>
                <a:prstClr val="black"/>
              </a:solidFill>
            </a:endParaRPr>
          </a:p>
          <a:p>
            <a:r>
              <a:rPr lang="en-US" altLang="zh-CN" b="1" dirty="0">
                <a:solidFill>
                  <a:prstClr val="black"/>
                </a:solidFill>
              </a:rPr>
              <a:t>Proof #1: If YES to P1(</a:t>
            </a:r>
            <a:r>
              <a:rPr lang="en-US" altLang="zh-CN" b="1" i="1" dirty="0" err="1">
                <a:solidFill>
                  <a:prstClr val="black"/>
                </a:solidFill>
              </a:rPr>
              <a:t>G</a:t>
            </a:r>
            <a:r>
              <a:rPr lang="en-US" altLang="zh-CN" b="1" dirty="0" err="1">
                <a:solidFill>
                  <a:prstClr val="black"/>
                </a:solidFill>
              </a:rPr>
              <a:t>,</a:t>
            </a:r>
            <a:r>
              <a:rPr lang="en-US" altLang="zh-CN" b="1" i="1" dirty="0" err="1">
                <a:solidFill>
                  <a:prstClr val="black"/>
                </a:solidFill>
              </a:rPr>
              <a:t>k</a:t>
            </a:r>
            <a:r>
              <a:rPr lang="en-US" altLang="zh-CN" b="1" dirty="0">
                <a:solidFill>
                  <a:prstClr val="black"/>
                </a:solidFill>
              </a:rPr>
              <a:t>)</a:t>
            </a:r>
            <a:r>
              <a:rPr lang="en-US" altLang="zh-CN" b="1" dirty="0">
                <a:solidFill>
                  <a:prstClr val="black"/>
                </a:solidFill>
                <a:sym typeface="Wingdings" pitchFamily="2" charset="2"/>
              </a:rPr>
              <a:t> YES to </a:t>
            </a:r>
            <a:r>
              <a:rPr lang="en-US" altLang="zh-CN" b="1" dirty="0">
                <a:solidFill>
                  <a:prstClr val="black"/>
                </a:solidFill>
              </a:rPr>
              <a:t>P2(</a:t>
            </a:r>
            <a:r>
              <a:rPr lang="en-US" altLang="zh-CN" b="1" i="1" dirty="0">
                <a:solidFill>
                  <a:prstClr val="black"/>
                </a:solidFill>
              </a:rPr>
              <a:t>G</a:t>
            </a:r>
            <a:r>
              <a:rPr lang="en-US" altLang="zh-CN" b="1" dirty="0">
                <a:solidFill>
                  <a:prstClr val="black"/>
                </a:solidFill>
              </a:rPr>
              <a:t>, </a:t>
            </a:r>
            <a:r>
              <a:rPr lang="en-US" altLang="zh-CN" b="1" i="1" dirty="0">
                <a:solidFill>
                  <a:prstClr val="black"/>
                </a:solidFill>
              </a:rPr>
              <a:t>n-k</a:t>
            </a:r>
            <a:r>
              <a:rPr lang="en-US" altLang="zh-CN" b="1" dirty="0">
                <a:solidFill>
                  <a:prstClr val="black"/>
                </a:solidFill>
              </a:rPr>
              <a:t>)</a:t>
            </a:r>
          </a:p>
          <a:p>
            <a:pPr marL="457200" lvl="1" indent="0">
              <a:buFont typeface="Arial" charset="0"/>
              <a:buNone/>
            </a:pPr>
            <a:r>
              <a:rPr lang="en-US" altLang="zh-CN" dirty="0">
                <a:solidFill>
                  <a:prstClr val="black"/>
                </a:solidFill>
              </a:rPr>
              <a:t>YES to P1      </a:t>
            </a:r>
            <a:r>
              <a:rPr lang="en-US" i="1" dirty="0" err="1">
                <a:solidFill>
                  <a:prstClr val="black"/>
                </a:solidFill>
              </a:rPr>
              <a:t>S</a:t>
            </a:r>
            <a:r>
              <a:rPr lang="en-US" i="1" baseline="-25000" dirty="0" err="1">
                <a:solidFill>
                  <a:prstClr val="black"/>
                </a:solidFill>
              </a:rPr>
              <a:t>kxk</a:t>
            </a:r>
            <a:r>
              <a:rPr lang="en-US" i="1" baseline="-25000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  <a:sym typeface="Wingdings" pitchFamily="2" charset="2"/>
              </a:rPr>
              <a:t>= </a:t>
            </a:r>
            <a:r>
              <a:rPr lang="en-US" altLang="zh-CN" b="1" i="1" dirty="0">
                <a:solidFill>
                  <a:prstClr val="black"/>
                </a:solidFill>
                <a:sym typeface="Wingdings" pitchFamily="2" charset="2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Wingdings" pitchFamily="2" charset="2"/>
              </a:rPr>
              <a:t>               </a:t>
            </a: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i="1" dirty="0">
                <a:solidFill>
                  <a:prstClr val="black"/>
                </a:solidFill>
              </a:rPr>
              <a:t>A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  <a:r>
              <a:rPr lang="en-US" altLang="zh-CN" b="1" dirty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b="1" i="1" dirty="0">
                <a:solidFill>
                  <a:prstClr val="black"/>
                </a:solidFill>
              </a:rPr>
              <a:t>0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  <a:r>
              <a:rPr lang="en-US" altLang="zh-CN" b="1" dirty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</a:rPr>
              <a:t>0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      </a:t>
            </a:r>
            <a:r>
              <a:rPr lang="en-US" altLang="zh-CN" dirty="0">
                <a:solidFill>
                  <a:prstClr val="black"/>
                </a:solidFill>
              </a:rPr>
              <a:t>YES to P2</a:t>
            </a:r>
            <a:endParaRPr lang="en-US" altLang="zh-CN" dirty="0">
              <a:solidFill>
                <a:prstClr val="black"/>
              </a:solidFill>
              <a:sym typeface="Wingdings" pitchFamily="2" charset="2"/>
            </a:endParaRPr>
          </a:p>
          <a:p>
            <a:pPr lvl="1"/>
            <a:endParaRPr lang="en-US" altLang="zh-CN" sz="400" dirty="0">
              <a:solidFill>
                <a:prstClr val="black"/>
              </a:solidFill>
            </a:endParaRPr>
          </a:p>
          <a:p>
            <a:r>
              <a:rPr lang="en-US" altLang="zh-CN" b="1" dirty="0">
                <a:solidFill>
                  <a:prstClr val="black"/>
                </a:solidFill>
              </a:rPr>
              <a:t>Proof #2: If NO to P1(</a:t>
            </a:r>
            <a:r>
              <a:rPr lang="en-US" altLang="zh-CN" b="1" i="1" dirty="0" err="1">
                <a:solidFill>
                  <a:prstClr val="black"/>
                </a:solidFill>
              </a:rPr>
              <a:t>G</a:t>
            </a:r>
            <a:r>
              <a:rPr lang="en-US" altLang="zh-CN" b="1" dirty="0" err="1">
                <a:solidFill>
                  <a:prstClr val="black"/>
                </a:solidFill>
              </a:rPr>
              <a:t>,</a:t>
            </a:r>
            <a:r>
              <a:rPr lang="en-US" altLang="zh-CN" b="1" i="1" dirty="0" err="1">
                <a:solidFill>
                  <a:prstClr val="black"/>
                </a:solidFill>
              </a:rPr>
              <a:t>k</a:t>
            </a:r>
            <a:r>
              <a:rPr lang="en-US" altLang="zh-CN" b="1" dirty="0">
                <a:solidFill>
                  <a:prstClr val="black"/>
                </a:solidFill>
              </a:rPr>
              <a:t>)</a:t>
            </a:r>
            <a:r>
              <a:rPr lang="en-US" altLang="zh-CN" b="1" dirty="0">
                <a:solidFill>
                  <a:prstClr val="black"/>
                </a:solidFill>
                <a:sym typeface="Wingdings" pitchFamily="2" charset="2"/>
              </a:rPr>
              <a:t> NO to </a:t>
            </a:r>
            <a:r>
              <a:rPr lang="en-US" altLang="zh-CN" b="1" dirty="0">
                <a:solidFill>
                  <a:prstClr val="black"/>
                </a:solidFill>
              </a:rPr>
              <a:t>P2(</a:t>
            </a:r>
            <a:r>
              <a:rPr lang="en-US" altLang="zh-CN" b="1" i="1" dirty="0">
                <a:solidFill>
                  <a:prstClr val="black"/>
                </a:solidFill>
              </a:rPr>
              <a:t>G</a:t>
            </a:r>
            <a:r>
              <a:rPr lang="en-US" altLang="zh-CN" b="1" dirty="0">
                <a:solidFill>
                  <a:prstClr val="black"/>
                </a:solidFill>
              </a:rPr>
              <a:t>, </a:t>
            </a:r>
            <a:r>
              <a:rPr lang="en-US" altLang="zh-CN" b="1" i="1" dirty="0">
                <a:solidFill>
                  <a:prstClr val="black"/>
                </a:solidFill>
              </a:rPr>
              <a:t>n-k</a:t>
            </a:r>
            <a:r>
              <a:rPr lang="en-US" altLang="zh-CN" b="1" dirty="0">
                <a:solidFill>
                  <a:prstClr val="black"/>
                </a:solidFill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altLang="zh-CN" dirty="0">
                <a:solidFill>
                  <a:prstClr val="black"/>
                </a:solidFill>
              </a:rPr>
              <a:t>     </a:t>
            </a:r>
            <a:r>
              <a:rPr lang="en-US" altLang="zh-CN" sz="2800" dirty="0">
                <a:solidFill>
                  <a:prstClr val="black"/>
                </a:solidFill>
              </a:rPr>
              <a:t>Suppose YES to P2                 </a:t>
            </a:r>
            <a:r>
              <a:rPr lang="en-US" altLang="zh-CN" sz="2800" i="1" dirty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prstClr val="black"/>
                </a:solidFill>
              </a:rPr>
              <a:t>0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) ≤ </a:t>
            </a:r>
            <a:r>
              <a:rPr lang="en-US" altLang="zh-CN" sz="2800" i="1" dirty="0">
                <a:solidFill>
                  <a:prstClr val="black"/>
                </a:solidFill>
                <a:latin typeface="Times New Roman" pitchFamily="18" charset="0"/>
              </a:rPr>
              <a:t>0             </a:t>
            </a:r>
          </a:p>
          <a:p>
            <a:pPr marL="0" indent="0">
              <a:buFont typeface="Arial" charset="0"/>
              <a:buNone/>
            </a:pP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</a:rPr>
              <a:t>          </a:t>
            </a:r>
            <a:r>
              <a:rPr lang="en-US" sz="2800" i="1" dirty="0" err="1">
                <a:solidFill>
                  <a:prstClr val="black"/>
                </a:solidFill>
              </a:rPr>
              <a:t>S</a:t>
            </a:r>
            <a:r>
              <a:rPr lang="en-US" sz="2800" i="1" baseline="-25000" dirty="0" err="1">
                <a:solidFill>
                  <a:prstClr val="black"/>
                </a:solidFill>
              </a:rPr>
              <a:t>kxk</a:t>
            </a:r>
            <a:r>
              <a:rPr lang="en-US" sz="2800" i="1" baseline="-250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Wingdings" pitchFamily="2" charset="2"/>
              </a:rPr>
              <a:t>= </a:t>
            </a:r>
            <a:r>
              <a:rPr lang="en-US" altLang="zh-CN" sz="2800" b="1" i="1" dirty="0">
                <a:solidFill>
                  <a:prstClr val="black"/>
                </a:solidFill>
                <a:sym typeface="Wingdings" pitchFamily="2" charset="2"/>
              </a:rPr>
              <a:t>0          </a:t>
            </a:r>
            <a:r>
              <a:rPr lang="en-US" altLang="zh-CN" sz="2800" dirty="0">
                <a:solidFill>
                  <a:prstClr val="black"/>
                </a:solidFill>
                <a:sym typeface="Wingdings" pitchFamily="2" charset="2"/>
              </a:rPr>
              <a:t>Nodes in </a:t>
            </a:r>
            <a:r>
              <a:rPr lang="en-US" altLang="zh-CN" sz="2800" b="1" i="1" dirty="0">
                <a:solidFill>
                  <a:prstClr val="black"/>
                </a:solidFill>
                <a:sym typeface="Wingdings" pitchFamily="2" charset="2"/>
              </a:rPr>
              <a:t>S </a:t>
            </a:r>
            <a:r>
              <a:rPr lang="en-US" altLang="zh-CN" sz="2800" dirty="0">
                <a:solidFill>
                  <a:prstClr val="black"/>
                </a:solidFill>
                <a:sym typeface="Wingdings" pitchFamily="2" charset="2"/>
              </a:rPr>
              <a:t>being </a:t>
            </a:r>
            <a:r>
              <a:rPr lang="en-US" altLang="zh-CN" sz="2800" dirty="0" err="1">
                <a:solidFill>
                  <a:prstClr val="black"/>
                </a:solidFill>
                <a:sym typeface="Wingdings" pitchFamily="2" charset="2"/>
              </a:rPr>
              <a:t>ind.</a:t>
            </a:r>
            <a:r>
              <a:rPr lang="en-US" altLang="zh-CN" sz="2800" dirty="0">
                <a:solidFill>
                  <a:prstClr val="black"/>
                </a:solidFill>
                <a:sym typeface="Wingdings" pitchFamily="2" charset="2"/>
              </a:rPr>
              <a:t> set      contradict 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Given an undirected/</a:t>
            </a:r>
            <a:r>
              <a:rPr lang="en-US" altLang="zh-CN" dirty="0" err="1">
                <a:solidFill>
                  <a:prstClr val="black"/>
                </a:solidFill>
              </a:rPr>
              <a:t>unweighted</a:t>
            </a:r>
            <a:r>
              <a:rPr lang="en-US" altLang="zh-CN" dirty="0">
                <a:solidFill>
                  <a:prstClr val="black"/>
                </a:solidFill>
              </a:rPr>
              <a:t> graph </a:t>
            </a:r>
            <a:r>
              <a:rPr lang="en-US" altLang="zh-CN" i="1" dirty="0">
                <a:solidFill>
                  <a:prstClr val="black"/>
                </a:solidFill>
              </a:rPr>
              <a:t>G</a:t>
            </a:r>
            <a:r>
              <a:rPr lang="en-US" altLang="zh-CN" dirty="0">
                <a:solidFill>
                  <a:prstClr val="black"/>
                </a:solidFill>
              </a:rPr>
              <a:t>, and </a:t>
            </a:r>
            <a:r>
              <a:rPr lang="en-US" altLang="zh-CN" i="1" dirty="0">
                <a:solidFill>
                  <a:prstClr val="black"/>
                </a:solidFill>
              </a:rPr>
              <a:t>k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b="1" dirty="0">
                <a:solidFill>
                  <a:prstClr val="black"/>
                </a:solidFill>
              </a:rPr>
              <a:t>P1 (</a:t>
            </a:r>
            <a:r>
              <a:rPr lang="en-US" altLang="zh-CN" b="1" i="1" dirty="0">
                <a:solidFill>
                  <a:prstClr val="black"/>
                </a:solidFill>
              </a:rPr>
              <a:t>k</a:t>
            </a:r>
            <a:r>
              <a:rPr lang="en-US" altLang="zh-CN" b="1" dirty="0">
                <a:solidFill>
                  <a:prstClr val="black"/>
                </a:solidFill>
              </a:rPr>
              <a:t>-independent set problem)</a:t>
            </a:r>
            <a:r>
              <a:rPr lang="en-US" altLang="zh-CN" dirty="0">
                <a:solidFill>
                  <a:prstClr val="black"/>
                </a:solidFill>
              </a:rPr>
              <a:t>: is there </a:t>
            </a:r>
            <a:r>
              <a:rPr lang="en-US" altLang="zh-CN" i="1" dirty="0">
                <a:solidFill>
                  <a:prstClr val="black"/>
                </a:solidFill>
              </a:rPr>
              <a:t>k</a:t>
            </a:r>
            <a:r>
              <a:rPr lang="en-US" altLang="zh-CN" dirty="0">
                <a:solidFill>
                  <a:prstClr val="black"/>
                </a:solidFill>
              </a:rPr>
              <a:t> nodes, no two of which are adjacent?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b="1" dirty="0">
                <a:solidFill>
                  <a:prstClr val="black"/>
                </a:solidFill>
              </a:rPr>
              <a:t>P2 (</a:t>
            </a:r>
            <a:r>
              <a:rPr lang="en-US" altLang="zh-CN" b="1" i="1" dirty="0">
                <a:solidFill>
                  <a:prstClr val="black"/>
                </a:solidFill>
              </a:rPr>
              <a:t>k</a:t>
            </a:r>
            <a:r>
              <a:rPr lang="en-US" altLang="zh-CN" b="1" dirty="0">
                <a:solidFill>
                  <a:prstClr val="black"/>
                </a:solidFill>
              </a:rPr>
              <a:t>-node immunization problem)</a:t>
            </a:r>
            <a:r>
              <a:rPr lang="en-US" altLang="zh-CN" dirty="0">
                <a:solidFill>
                  <a:prstClr val="black"/>
                </a:solidFill>
              </a:rPr>
              <a:t>: is there k nodes, the deletions of which makes the leading eigenvalues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≤ </a:t>
            </a:r>
            <a:r>
              <a:rPr lang="en-US" altLang="zh-CN" dirty="0">
                <a:solidFill>
                  <a:prstClr val="black"/>
                </a:solidFill>
              </a:rPr>
              <a:t>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43600" y="2057400"/>
            <a:ext cx="3243714" cy="1143000"/>
            <a:chOff x="5943600" y="2057400"/>
            <a:chExt cx="3243714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5943600" y="2286000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prstClr val="black"/>
                  </a:solidFill>
                </a:rPr>
                <a:t>A</a:t>
              </a:r>
              <a:r>
                <a:rPr lang="en-US" sz="2400" dirty="0">
                  <a:solidFill>
                    <a:prstClr val="black"/>
                  </a:solidFill>
                </a:rPr>
                <a:t> =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77743" y="2057400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prstClr val="black"/>
                  </a:solidFill>
                </a:rPr>
                <a:t>S</a:t>
              </a:r>
              <a:r>
                <a:rPr lang="en-US" sz="2400" i="1" baseline="-25000" dirty="0" err="1">
                  <a:solidFill>
                    <a:prstClr val="black"/>
                  </a:solidFill>
                </a:rPr>
                <a:t>kxk</a:t>
              </a:r>
              <a:r>
                <a:rPr lang="en-US" sz="240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590800"/>
              <a:ext cx="1491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prstClr val="black"/>
                  </a:solidFill>
                </a:rPr>
                <a:t>T</a:t>
              </a:r>
              <a:r>
                <a:rPr lang="en-US" sz="2400" i="1" baseline="-25000" dirty="0">
                  <a:solidFill>
                    <a:prstClr val="black"/>
                  </a:solidFill>
                </a:rPr>
                <a:t>(n-k)x(n-k)</a:t>
              </a:r>
              <a:r>
                <a:rPr lang="en-US" sz="240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8038" y="2066544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prstClr val="black"/>
                  </a:solidFill>
                </a:rPr>
                <a:t>X</a:t>
              </a:r>
              <a:r>
                <a:rPr lang="en-US" sz="2400" i="1" baseline="-25000" dirty="0">
                  <a:solidFill>
                    <a:prstClr val="black"/>
                  </a:solidFill>
                </a:rPr>
                <a:t>(k)x(n-k)</a:t>
              </a:r>
              <a:r>
                <a:rPr lang="en-US" sz="240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4996" y="2579132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prstClr val="black"/>
                  </a:solidFill>
                </a:rPr>
                <a:t>X</a:t>
              </a:r>
              <a:r>
                <a:rPr lang="en-US" sz="2400" i="1" baseline="-25000" dirty="0">
                  <a:solidFill>
                    <a:prstClr val="black"/>
                  </a:solidFill>
                </a:rPr>
                <a:t>(k)x(n-k)</a:t>
              </a:r>
              <a:r>
                <a:rPr lang="en-US" sz="240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6629400" y="2066544"/>
              <a:ext cx="304800" cy="113385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Left Bracket 13"/>
            <p:cNvSpPr/>
            <p:nvPr/>
          </p:nvSpPr>
          <p:spPr>
            <a:xfrm rot="10800000">
              <a:off x="8686800" y="2057400"/>
              <a:ext cx="304800" cy="1143000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2286000" y="43434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10000" y="4343400"/>
            <a:ext cx="9144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86600" y="43434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1478" y="4038600"/>
            <a:ext cx="1175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Removing</a:t>
            </a:r>
          </a:p>
          <a:p>
            <a:r>
              <a:rPr lang="en-US" sz="700" dirty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Nodes in </a:t>
            </a:r>
            <a:r>
              <a:rPr lang="en-US" sz="1600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5998" y="397764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~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689922" y="5562600"/>
            <a:ext cx="9144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5257800"/>
            <a:ext cx="1175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Removing</a:t>
            </a:r>
          </a:p>
          <a:p>
            <a:r>
              <a:rPr lang="en-US" sz="700" dirty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Nodes in </a:t>
            </a:r>
            <a:r>
              <a:rPr lang="en-US" sz="1600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5998" y="51816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~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195122" y="5562600"/>
            <a:ext cx="9144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8721" y="5257800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S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i="1" dirty="0" err="1">
                <a:solidFill>
                  <a:prstClr val="black"/>
                </a:solidFill>
              </a:rPr>
              <a:t>i</a:t>
            </a:r>
            <a:r>
              <a:rPr lang="en-US" sz="1600" dirty="0" err="1">
                <a:solidFill>
                  <a:prstClr val="black"/>
                </a:solidFill>
              </a:rPr>
              <a:t>,</a:t>
            </a:r>
            <a:r>
              <a:rPr lang="en-US" sz="1600" i="1" dirty="0" err="1">
                <a:solidFill>
                  <a:prstClr val="black"/>
                </a:solidFill>
              </a:rPr>
              <a:t>j</a:t>
            </a:r>
            <a:r>
              <a:rPr lang="en-US" sz="1600" dirty="0">
                <a:solidFill>
                  <a:prstClr val="black"/>
                </a:solidFill>
              </a:rPr>
              <a:t>)≥0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914400" y="60960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2438400" y="6096000"/>
            <a:ext cx="457200" cy="15544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705600" y="60960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28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i="1">
                <a:solidFill>
                  <a:srgbClr val="C00000"/>
                </a:solidFill>
              </a:rPr>
              <a:t>Netshield</a:t>
            </a:r>
            <a:r>
              <a:rPr lang="en-US" altLang="zh-CN">
                <a:solidFill>
                  <a:srgbClr val="C00000"/>
                </a:solidFill>
              </a:rPr>
              <a:t> to the Rescue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200400"/>
            <a:ext cx="2286000" cy="22860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i="1">
                <a:solidFill>
                  <a:schemeClr val="tx1"/>
                </a:solidFill>
                <a:cs typeface="Arial" charset="0"/>
              </a:rPr>
              <a:t>A</a:t>
            </a:r>
            <a:endParaRPr lang="en-US" altLang="zh-CN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7000" y="3200400"/>
            <a:ext cx="381000" cy="2286000"/>
          </a:xfrm>
          <a:prstGeom prst="rect">
            <a:avLst/>
          </a:prstGeom>
          <a:solidFill>
            <a:srgbClr val="FF0000">
              <a:alpha val="10001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en-US" altLang="zh-CN" sz="3600" i="1">
                <a:latin typeface="+mn-lt"/>
              </a:rPr>
              <a:t>u</a:t>
            </a:r>
            <a:endParaRPr lang="en-US" altLang="zh-CN" i="1">
              <a:latin typeface="+mn-lt"/>
            </a:endParaRP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3117850" y="40386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/>
              <a:t>=</a:t>
            </a:r>
            <a:r>
              <a:rPr lang="en-US" altLang="zh-CN" sz="3600" i="1">
                <a:latin typeface="Times New Roman" pitchFamily="18" charset="0"/>
              </a:rPr>
              <a:t>λ </a:t>
            </a:r>
            <a:r>
              <a:rPr lang="en-US" altLang="zh-CN" sz="3600"/>
              <a:t>X</a:t>
            </a:r>
            <a:r>
              <a:rPr lang="en-US" altLang="zh-CN" sz="3600" i="1" baseline="-2500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altLang="zh-CN" sz="3600"/>
          </a:p>
        </p:txBody>
      </p:sp>
      <p:sp>
        <p:nvSpPr>
          <p:cNvPr id="11" name="Rectangle 10"/>
          <p:cNvSpPr/>
          <p:nvPr/>
        </p:nvSpPr>
        <p:spPr>
          <a:xfrm>
            <a:off x="2743200" y="5105400"/>
            <a:ext cx="2286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6200000" flipH="1">
            <a:off x="2570163" y="5545137"/>
            <a:ext cx="611188" cy="36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1447800" y="5664200"/>
            <a:ext cx="3113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</a:rPr>
              <a:t>u(i</a:t>
            </a:r>
            <a:r>
              <a:rPr lang="en-US" altLang="zh-CN" sz="2800" i="1">
                <a:solidFill>
                  <a:srgbClr val="FF0000"/>
                </a:solidFill>
              </a:rPr>
              <a:t>)</a:t>
            </a:r>
            <a:r>
              <a:rPr lang="en-US" altLang="zh-CN" sz="2800"/>
              <a:t>:</a:t>
            </a:r>
            <a:r>
              <a:rPr lang="en-US" altLang="zh-CN" sz="3200"/>
              <a:t> eigen-score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419600" y="3200400"/>
            <a:ext cx="381000" cy="2286000"/>
          </a:xfrm>
          <a:prstGeom prst="rect">
            <a:avLst/>
          </a:prstGeom>
          <a:solidFill>
            <a:srgbClr val="FF0000">
              <a:alpha val="10001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en-US" altLang="zh-CN" sz="3600" i="1">
                <a:latin typeface="+mn-lt"/>
              </a:rPr>
              <a:t>u</a:t>
            </a:r>
            <a:endParaRPr lang="en-US" altLang="zh-CN" i="1">
              <a:latin typeface="+mn-lt"/>
            </a:endParaRPr>
          </a:p>
        </p:txBody>
      </p:sp>
      <p:sp>
        <p:nvSpPr>
          <p:cNvPr id="29706" name="Rectangle 65"/>
          <p:cNvSpPr>
            <a:spLocks noChangeArrowheads="1"/>
          </p:cNvSpPr>
          <p:nvPr/>
        </p:nvSpPr>
        <p:spPr bwMode="auto">
          <a:xfrm>
            <a:off x="0" y="6334125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Footnote: </a:t>
            </a:r>
            <a:r>
              <a:rPr lang="en-US" altLang="zh-CN" sz="2800" i="1">
                <a:solidFill>
                  <a:schemeClr val="bg1"/>
                </a:solidFill>
              </a:rPr>
              <a:t>u(i)</a:t>
            </a:r>
            <a:r>
              <a:rPr lang="en-US" altLang="zh-CN" sz="2800">
                <a:solidFill>
                  <a:schemeClr val="bg1"/>
                </a:solidFill>
              </a:rPr>
              <a:t> ~ PageRank</a:t>
            </a:r>
            <a:r>
              <a:rPr lang="en-US" altLang="zh-CN" sz="2800" i="1">
                <a:solidFill>
                  <a:schemeClr val="bg1"/>
                </a:solidFill>
              </a:rPr>
              <a:t>(i)</a:t>
            </a:r>
            <a:r>
              <a:rPr lang="en-US" altLang="zh-CN" sz="2800">
                <a:solidFill>
                  <a:schemeClr val="bg1"/>
                </a:solidFill>
              </a:rPr>
              <a:t>  ~ in-degree</a:t>
            </a:r>
            <a:r>
              <a:rPr lang="en-US" altLang="zh-CN" sz="2800" i="1">
                <a:solidFill>
                  <a:schemeClr val="bg1"/>
                </a:solidFill>
              </a:rPr>
              <a:t>(i)</a:t>
            </a:r>
            <a:endParaRPr lang="en-US" altLang="zh-CN" sz="2800" i="1" baseline="30000">
              <a:solidFill>
                <a:schemeClr val="bg1"/>
              </a:solidFill>
            </a:endParaRPr>
          </a:p>
        </p:txBody>
      </p:sp>
      <p:pic>
        <p:nvPicPr>
          <p:cNvPr id="297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90800"/>
            <a:ext cx="4314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146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Theorem: (ICDM 2010b, TKDE14)</a:t>
            </a: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(1)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≈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2λu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defRPr/>
            </a:pPr>
            <a:endParaRPr lang="zh-CN" altLang="en-US" sz="9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advTm="36672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191000"/>
            <a:ext cx="21859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858000" cy="1143000"/>
          </a:xfrm>
        </p:spPr>
        <p:txBody>
          <a:bodyPr/>
          <a:lstStyle/>
          <a:p>
            <a:pPr algn="l"/>
            <a:r>
              <a:rPr lang="zh-CN" altLang="en-US" sz="4000">
                <a:solidFill>
                  <a:srgbClr val="C00000"/>
                </a:solidFill>
              </a:rPr>
              <a:t>   </a:t>
            </a:r>
            <a:r>
              <a:rPr lang="en-US" altLang="zh-CN" sz="4000" i="1">
                <a:solidFill>
                  <a:srgbClr val="C00000"/>
                </a:solidFill>
              </a:rPr>
              <a:t>Netshield</a:t>
            </a:r>
            <a:r>
              <a:rPr lang="en-US" altLang="zh-CN" sz="4000">
                <a:solidFill>
                  <a:srgbClr val="C00000"/>
                </a:solidFill>
              </a:rPr>
              <a:t>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90800"/>
            <a:ext cx="8763000" cy="45259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find a set of nodes </a:t>
            </a:r>
            <a:r>
              <a:rPr lang="en-US" altLang="zh-CN" i="1" dirty="0">
                <a:solidFill>
                  <a:srgbClr val="FF0000"/>
                </a:solidFill>
              </a:rPr>
              <a:t>S (e.g. k=4), </a:t>
            </a:r>
            <a:r>
              <a:rPr lang="en-US" altLang="zh-CN" dirty="0">
                <a:solidFill>
                  <a:srgbClr val="FF0000"/>
                </a:solidFill>
              </a:rPr>
              <a:t>which</a:t>
            </a:r>
          </a:p>
          <a:p>
            <a:pPr lvl="1"/>
            <a:r>
              <a:rPr lang="en-US" altLang="zh-CN" i="1" dirty="0"/>
              <a:t> </a:t>
            </a:r>
            <a:r>
              <a:rPr lang="en-US" altLang="zh-CN" dirty="0"/>
              <a:t>(C1) each has a high </a:t>
            </a:r>
            <a:r>
              <a:rPr lang="en-US" altLang="zh-CN" dirty="0" err="1"/>
              <a:t>eigen</a:t>
            </a:r>
            <a:r>
              <a:rPr lang="en-US" altLang="zh-CN" dirty="0"/>
              <a:t>-score</a:t>
            </a:r>
          </a:p>
          <a:p>
            <a:pPr lvl="1"/>
            <a:r>
              <a:rPr lang="en-US" altLang="zh-CN" i="1" dirty="0"/>
              <a:t> </a:t>
            </a:r>
            <a:r>
              <a:rPr lang="en-US" altLang="zh-CN" dirty="0"/>
              <a:t>(C2) diverse among themselves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0" y="1219200"/>
            <a:ext cx="91440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Theorem: (ICDM 2010b, TKDE14)</a:t>
            </a: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(1)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≈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2λu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defRPr/>
            </a:pPr>
            <a:endParaRPr lang="zh-CN" altLang="en-US" sz="9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3048000" y="1524000"/>
            <a:ext cx="1371600" cy="1828800"/>
            <a:chOff x="3581400" y="1524000"/>
            <a:chExt cx="1371600" cy="1828800"/>
          </a:xfrm>
        </p:grpSpPr>
        <p:sp>
          <p:nvSpPr>
            <p:cNvPr id="150" name="Oval 149"/>
            <p:cNvSpPr/>
            <p:nvPr/>
          </p:nvSpPr>
          <p:spPr>
            <a:xfrm>
              <a:off x="3581400" y="1524000"/>
              <a:ext cx="1371600" cy="1066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rot="5400000">
              <a:off x="3695700" y="2933700"/>
              <a:ext cx="762000" cy="76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>
            <a:grpSpLocks/>
          </p:cNvGrpSpPr>
          <p:nvPr/>
        </p:nvGrpSpPr>
        <p:grpSpPr bwMode="auto">
          <a:xfrm>
            <a:off x="5257800" y="1524000"/>
            <a:ext cx="2362200" cy="2286000"/>
            <a:chOff x="6172200" y="1524000"/>
            <a:chExt cx="2362200" cy="2286722"/>
          </a:xfrm>
        </p:grpSpPr>
        <p:sp>
          <p:nvSpPr>
            <p:cNvPr id="153" name="Oval 152"/>
            <p:cNvSpPr/>
            <p:nvPr/>
          </p:nvSpPr>
          <p:spPr>
            <a:xfrm>
              <a:off x="6172200" y="1524000"/>
              <a:ext cx="2362200" cy="106713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H="1">
              <a:off x="6172200" y="2591137"/>
              <a:ext cx="1373188" cy="1219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Explosion 2 161"/>
          <p:cNvSpPr/>
          <p:nvPr/>
        </p:nvSpPr>
        <p:spPr>
          <a:xfrm>
            <a:off x="6248400" y="0"/>
            <a:ext cx="2895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altLang="zh-CN" sz="2500">
                <a:solidFill>
                  <a:srgbClr val="FFFFFF"/>
                </a:solidFill>
                <a:cs typeface="Arial" charset="0"/>
              </a:rPr>
              <a:t>Intuition</a:t>
            </a:r>
          </a:p>
        </p:txBody>
      </p:sp>
      <p:sp>
        <p:nvSpPr>
          <p:cNvPr id="30729" name="TextBox 167"/>
          <p:cNvSpPr txBox="1">
            <a:spLocks noChangeArrowheads="1"/>
          </p:cNvSpPr>
          <p:nvPr/>
        </p:nvSpPr>
        <p:spPr bwMode="auto">
          <a:xfrm>
            <a:off x="141288" y="6324600"/>
            <a:ext cx="2525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Original Graph</a:t>
            </a:r>
          </a:p>
        </p:txBody>
      </p:sp>
      <p:grpSp>
        <p:nvGrpSpPr>
          <p:cNvPr id="173" name="Group 172"/>
          <p:cNvGrpSpPr>
            <a:grpSpLocks/>
          </p:cNvGrpSpPr>
          <p:nvPr/>
        </p:nvGrpSpPr>
        <p:grpSpPr bwMode="auto">
          <a:xfrm>
            <a:off x="3187700" y="4206875"/>
            <a:ext cx="2222500" cy="2641600"/>
            <a:chOff x="3188117" y="4206240"/>
            <a:chExt cx="2222083" cy="2641580"/>
          </a:xfrm>
        </p:grpSpPr>
        <p:grpSp>
          <p:nvGrpSpPr>
            <p:cNvPr id="30741" name="Group 166"/>
            <p:cNvGrpSpPr>
              <a:grpSpLocks/>
            </p:cNvGrpSpPr>
            <p:nvPr/>
          </p:nvGrpSpPr>
          <p:grpSpPr bwMode="auto">
            <a:xfrm>
              <a:off x="3200400" y="4206240"/>
              <a:ext cx="2165154" cy="2194560"/>
              <a:chOff x="5791200" y="4267200"/>
              <a:chExt cx="2165154" cy="2194560"/>
            </a:xfrm>
          </p:grpSpPr>
          <p:pic>
            <p:nvPicPr>
              <p:cNvPr id="3074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65"/>
              <a:stretch>
                <a:fillRect/>
              </a:stretch>
            </p:blipFill>
            <p:spPr bwMode="auto">
              <a:xfrm>
                <a:off x="5791200" y="4267200"/>
                <a:ext cx="2165154" cy="2194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Freeform 160"/>
              <p:cNvSpPr/>
              <p:nvPr/>
            </p:nvSpPr>
            <p:spPr>
              <a:xfrm>
                <a:off x="6401101" y="4952995"/>
                <a:ext cx="990414" cy="1142991"/>
              </a:xfrm>
              <a:custGeom>
                <a:avLst/>
                <a:gdLst>
                  <a:gd name="connsiteX0" fmla="*/ 538615 w 2023158"/>
                  <a:gd name="connsiteY0" fmla="*/ 711855 h 2095812"/>
                  <a:gd name="connsiteX1" fmla="*/ 563329 w 2023158"/>
                  <a:gd name="connsiteY1" fmla="*/ 600644 h 2095812"/>
                  <a:gd name="connsiteX2" fmla="*/ 588042 w 2023158"/>
                  <a:gd name="connsiteY2" fmla="*/ 563574 h 2095812"/>
                  <a:gd name="connsiteX3" fmla="*/ 625112 w 2023158"/>
                  <a:gd name="connsiteY3" fmla="*/ 489433 h 2095812"/>
                  <a:gd name="connsiteX4" fmla="*/ 662183 w 2023158"/>
                  <a:gd name="connsiteY4" fmla="*/ 365866 h 2095812"/>
                  <a:gd name="connsiteX5" fmla="*/ 686896 w 2023158"/>
                  <a:gd name="connsiteY5" fmla="*/ 328796 h 2095812"/>
                  <a:gd name="connsiteX6" fmla="*/ 723966 w 2023158"/>
                  <a:gd name="connsiteY6" fmla="*/ 316439 h 2095812"/>
                  <a:gd name="connsiteX7" fmla="*/ 773393 w 2023158"/>
                  <a:gd name="connsiteY7" fmla="*/ 229942 h 2095812"/>
                  <a:gd name="connsiteX8" fmla="*/ 822820 w 2023158"/>
                  <a:gd name="connsiteY8" fmla="*/ 168158 h 2095812"/>
                  <a:gd name="connsiteX9" fmla="*/ 847534 w 2023158"/>
                  <a:gd name="connsiteY9" fmla="*/ 118731 h 2095812"/>
                  <a:gd name="connsiteX10" fmla="*/ 909318 w 2023158"/>
                  <a:gd name="connsiteY10" fmla="*/ 44590 h 2095812"/>
                  <a:gd name="connsiteX11" fmla="*/ 946388 w 2023158"/>
                  <a:gd name="connsiteY11" fmla="*/ 19877 h 2095812"/>
                  <a:gd name="connsiteX12" fmla="*/ 1008172 w 2023158"/>
                  <a:gd name="connsiteY12" fmla="*/ 7520 h 2095812"/>
                  <a:gd name="connsiteX13" fmla="*/ 1255307 w 2023158"/>
                  <a:gd name="connsiteY13" fmla="*/ 32233 h 2095812"/>
                  <a:gd name="connsiteX14" fmla="*/ 1329448 w 2023158"/>
                  <a:gd name="connsiteY14" fmla="*/ 106374 h 2095812"/>
                  <a:gd name="connsiteX15" fmla="*/ 1366518 w 2023158"/>
                  <a:gd name="connsiteY15" fmla="*/ 131088 h 2095812"/>
                  <a:gd name="connsiteX16" fmla="*/ 1403588 w 2023158"/>
                  <a:gd name="connsiteY16" fmla="*/ 180515 h 2095812"/>
                  <a:gd name="connsiteX17" fmla="*/ 1440658 w 2023158"/>
                  <a:gd name="connsiteY17" fmla="*/ 205228 h 2095812"/>
                  <a:gd name="connsiteX18" fmla="*/ 1514799 w 2023158"/>
                  <a:gd name="connsiteY18" fmla="*/ 254655 h 2095812"/>
                  <a:gd name="connsiteX19" fmla="*/ 1613653 w 2023158"/>
                  <a:gd name="connsiteY19" fmla="*/ 328796 h 2095812"/>
                  <a:gd name="connsiteX20" fmla="*/ 1650723 w 2023158"/>
                  <a:gd name="connsiteY20" fmla="*/ 353509 h 2095812"/>
                  <a:gd name="connsiteX21" fmla="*/ 1687793 w 2023158"/>
                  <a:gd name="connsiteY21" fmla="*/ 365866 h 2095812"/>
                  <a:gd name="connsiteX22" fmla="*/ 1712507 w 2023158"/>
                  <a:gd name="connsiteY22" fmla="*/ 402936 h 2095812"/>
                  <a:gd name="connsiteX23" fmla="*/ 1786648 w 2023158"/>
                  <a:gd name="connsiteY23" fmla="*/ 477077 h 2095812"/>
                  <a:gd name="connsiteX24" fmla="*/ 1811361 w 2023158"/>
                  <a:gd name="connsiteY24" fmla="*/ 526504 h 2095812"/>
                  <a:gd name="connsiteX25" fmla="*/ 1860788 w 2023158"/>
                  <a:gd name="connsiteY25" fmla="*/ 600644 h 2095812"/>
                  <a:gd name="connsiteX26" fmla="*/ 1910215 w 2023158"/>
                  <a:gd name="connsiteY26" fmla="*/ 674785 h 2095812"/>
                  <a:gd name="connsiteX27" fmla="*/ 1934929 w 2023158"/>
                  <a:gd name="connsiteY27" fmla="*/ 711855 h 2095812"/>
                  <a:gd name="connsiteX28" fmla="*/ 1971999 w 2023158"/>
                  <a:gd name="connsiteY28" fmla="*/ 773639 h 2095812"/>
                  <a:gd name="connsiteX29" fmla="*/ 2009069 w 2023158"/>
                  <a:gd name="connsiteY29" fmla="*/ 847779 h 2095812"/>
                  <a:gd name="connsiteX30" fmla="*/ 2021426 w 2023158"/>
                  <a:gd name="connsiteY30" fmla="*/ 1094915 h 2095812"/>
                  <a:gd name="connsiteX31" fmla="*/ 2009069 w 2023158"/>
                  <a:gd name="connsiteY31" fmla="*/ 1576828 h 2095812"/>
                  <a:gd name="connsiteX32" fmla="*/ 1984356 w 2023158"/>
                  <a:gd name="connsiteY32" fmla="*/ 1650969 h 2095812"/>
                  <a:gd name="connsiteX33" fmla="*/ 1959642 w 2023158"/>
                  <a:gd name="connsiteY33" fmla="*/ 1688039 h 2095812"/>
                  <a:gd name="connsiteX34" fmla="*/ 1910215 w 2023158"/>
                  <a:gd name="connsiteY34" fmla="*/ 1762179 h 2095812"/>
                  <a:gd name="connsiteX35" fmla="*/ 1885502 w 2023158"/>
                  <a:gd name="connsiteY35" fmla="*/ 1799250 h 2095812"/>
                  <a:gd name="connsiteX36" fmla="*/ 1811361 w 2023158"/>
                  <a:gd name="connsiteY36" fmla="*/ 1848677 h 2095812"/>
                  <a:gd name="connsiteX37" fmla="*/ 1786648 w 2023158"/>
                  <a:gd name="connsiteY37" fmla="*/ 1885747 h 2095812"/>
                  <a:gd name="connsiteX38" fmla="*/ 1663080 w 2023158"/>
                  <a:gd name="connsiteY38" fmla="*/ 1922817 h 2095812"/>
                  <a:gd name="connsiteX39" fmla="*/ 1588939 w 2023158"/>
                  <a:gd name="connsiteY39" fmla="*/ 1947531 h 2095812"/>
                  <a:gd name="connsiteX40" fmla="*/ 1514799 w 2023158"/>
                  <a:gd name="connsiteY40" fmla="*/ 1972244 h 2095812"/>
                  <a:gd name="connsiteX41" fmla="*/ 1477729 w 2023158"/>
                  <a:gd name="connsiteY41" fmla="*/ 1984601 h 2095812"/>
                  <a:gd name="connsiteX42" fmla="*/ 1378875 w 2023158"/>
                  <a:gd name="connsiteY42" fmla="*/ 2009315 h 2095812"/>
                  <a:gd name="connsiteX43" fmla="*/ 1267664 w 2023158"/>
                  <a:gd name="connsiteY43" fmla="*/ 2046385 h 2095812"/>
                  <a:gd name="connsiteX44" fmla="*/ 1168810 w 2023158"/>
                  <a:gd name="connsiteY44" fmla="*/ 2058742 h 2095812"/>
                  <a:gd name="connsiteX45" fmla="*/ 1094669 w 2023158"/>
                  <a:gd name="connsiteY45" fmla="*/ 2071098 h 2095812"/>
                  <a:gd name="connsiteX46" fmla="*/ 1045242 w 2023158"/>
                  <a:gd name="connsiteY46" fmla="*/ 2083455 h 2095812"/>
                  <a:gd name="connsiteX47" fmla="*/ 946388 w 2023158"/>
                  <a:gd name="connsiteY47" fmla="*/ 2095812 h 2095812"/>
                  <a:gd name="connsiteX48" fmla="*/ 489188 w 2023158"/>
                  <a:gd name="connsiteY48" fmla="*/ 2083455 h 2095812"/>
                  <a:gd name="connsiteX49" fmla="*/ 353264 w 2023158"/>
                  <a:gd name="connsiteY49" fmla="*/ 2046385 h 2095812"/>
                  <a:gd name="connsiteX50" fmla="*/ 266766 w 2023158"/>
                  <a:gd name="connsiteY50" fmla="*/ 2021671 h 2095812"/>
                  <a:gd name="connsiteX51" fmla="*/ 192626 w 2023158"/>
                  <a:gd name="connsiteY51" fmla="*/ 1959888 h 2095812"/>
                  <a:gd name="connsiteX52" fmla="*/ 130842 w 2023158"/>
                  <a:gd name="connsiteY52" fmla="*/ 1898104 h 2095812"/>
                  <a:gd name="connsiteX53" fmla="*/ 69058 w 2023158"/>
                  <a:gd name="connsiteY53" fmla="*/ 1786893 h 2095812"/>
                  <a:gd name="connsiteX54" fmla="*/ 44345 w 2023158"/>
                  <a:gd name="connsiteY54" fmla="*/ 1737466 h 2095812"/>
                  <a:gd name="connsiteX55" fmla="*/ 7275 w 2023158"/>
                  <a:gd name="connsiteY55" fmla="*/ 1613898 h 2095812"/>
                  <a:gd name="connsiteX56" fmla="*/ 31988 w 2023158"/>
                  <a:gd name="connsiteY56" fmla="*/ 1292623 h 2095812"/>
                  <a:gd name="connsiteX57" fmla="*/ 56702 w 2023158"/>
                  <a:gd name="connsiteY57" fmla="*/ 1243196 h 2095812"/>
                  <a:gd name="connsiteX58" fmla="*/ 106129 w 2023158"/>
                  <a:gd name="connsiteY58" fmla="*/ 1107271 h 2095812"/>
                  <a:gd name="connsiteX59" fmla="*/ 143199 w 2023158"/>
                  <a:gd name="connsiteY59" fmla="*/ 1082558 h 2095812"/>
                  <a:gd name="connsiteX60" fmla="*/ 204983 w 2023158"/>
                  <a:gd name="connsiteY60" fmla="*/ 1008417 h 2095812"/>
                  <a:gd name="connsiteX61" fmla="*/ 242053 w 2023158"/>
                  <a:gd name="connsiteY61" fmla="*/ 983704 h 2095812"/>
                  <a:gd name="connsiteX62" fmla="*/ 266766 w 2023158"/>
                  <a:gd name="connsiteY62" fmla="*/ 934277 h 2095812"/>
                  <a:gd name="connsiteX63" fmla="*/ 340907 w 2023158"/>
                  <a:gd name="connsiteY63" fmla="*/ 872493 h 2095812"/>
                  <a:gd name="connsiteX64" fmla="*/ 353264 w 2023158"/>
                  <a:gd name="connsiteY64" fmla="*/ 835423 h 2095812"/>
                  <a:gd name="connsiteX65" fmla="*/ 427404 w 2023158"/>
                  <a:gd name="connsiteY65" fmla="*/ 785996 h 2095812"/>
                  <a:gd name="connsiteX66" fmla="*/ 439761 w 2023158"/>
                  <a:gd name="connsiteY66" fmla="*/ 748925 h 2095812"/>
                  <a:gd name="connsiteX67" fmla="*/ 476831 w 2023158"/>
                  <a:gd name="connsiteY67" fmla="*/ 736569 h 2095812"/>
                  <a:gd name="connsiteX68" fmla="*/ 513902 w 2023158"/>
                  <a:gd name="connsiteY68" fmla="*/ 711855 h 2095812"/>
                  <a:gd name="connsiteX69" fmla="*/ 538615 w 2023158"/>
                  <a:gd name="connsiteY69" fmla="*/ 711855 h 209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023158" h="2095812">
                    <a:moveTo>
                      <a:pt x="538615" y="711855"/>
                    </a:moveTo>
                    <a:cubicBezTo>
                      <a:pt x="546853" y="693320"/>
                      <a:pt x="551320" y="636670"/>
                      <a:pt x="563329" y="600644"/>
                    </a:cubicBezTo>
                    <a:cubicBezTo>
                      <a:pt x="568025" y="586555"/>
                      <a:pt x="581401" y="576857"/>
                      <a:pt x="588042" y="563574"/>
                    </a:cubicBezTo>
                    <a:cubicBezTo>
                      <a:pt x="639204" y="461251"/>
                      <a:pt x="554284" y="595679"/>
                      <a:pt x="625112" y="489433"/>
                    </a:cubicBezTo>
                    <a:cubicBezTo>
                      <a:pt x="632020" y="461802"/>
                      <a:pt x="650149" y="383918"/>
                      <a:pt x="662183" y="365866"/>
                    </a:cubicBezTo>
                    <a:cubicBezTo>
                      <a:pt x="670421" y="353509"/>
                      <a:pt x="675300" y="338073"/>
                      <a:pt x="686896" y="328796"/>
                    </a:cubicBezTo>
                    <a:cubicBezTo>
                      <a:pt x="697067" y="320659"/>
                      <a:pt x="711609" y="320558"/>
                      <a:pt x="723966" y="316439"/>
                    </a:cubicBezTo>
                    <a:cubicBezTo>
                      <a:pt x="750101" y="211900"/>
                      <a:pt x="714498" y="318285"/>
                      <a:pt x="773393" y="229942"/>
                    </a:cubicBezTo>
                    <a:cubicBezTo>
                      <a:pt x="821141" y="158319"/>
                      <a:pt x="739916" y="223427"/>
                      <a:pt x="822820" y="168158"/>
                    </a:cubicBezTo>
                    <a:cubicBezTo>
                      <a:pt x="831058" y="151682"/>
                      <a:pt x="838395" y="134724"/>
                      <a:pt x="847534" y="118731"/>
                    </a:cubicBezTo>
                    <a:cubicBezTo>
                      <a:pt x="865206" y="87806"/>
                      <a:pt x="881440" y="67822"/>
                      <a:pt x="909318" y="44590"/>
                    </a:cubicBezTo>
                    <a:cubicBezTo>
                      <a:pt x="920727" y="35083"/>
                      <a:pt x="932483" y="25091"/>
                      <a:pt x="946388" y="19877"/>
                    </a:cubicBezTo>
                    <a:cubicBezTo>
                      <a:pt x="966053" y="12503"/>
                      <a:pt x="987577" y="11639"/>
                      <a:pt x="1008172" y="7520"/>
                    </a:cubicBezTo>
                    <a:cubicBezTo>
                      <a:pt x="1020422" y="8241"/>
                      <a:pt x="1190841" y="0"/>
                      <a:pt x="1255307" y="32233"/>
                    </a:cubicBezTo>
                    <a:cubicBezTo>
                      <a:pt x="1313546" y="61352"/>
                      <a:pt x="1277874" y="54800"/>
                      <a:pt x="1329448" y="106374"/>
                    </a:cubicBezTo>
                    <a:cubicBezTo>
                      <a:pt x="1339949" y="116875"/>
                      <a:pt x="1356017" y="120587"/>
                      <a:pt x="1366518" y="131088"/>
                    </a:cubicBezTo>
                    <a:cubicBezTo>
                      <a:pt x="1381080" y="145651"/>
                      <a:pt x="1389025" y="165952"/>
                      <a:pt x="1403588" y="180515"/>
                    </a:cubicBezTo>
                    <a:cubicBezTo>
                      <a:pt x="1414089" y="191016"/>
                      <a:pt x="1429249" y="195721"/>
                      <a:pt x="1440658" y="205228"/>
                    </a:cubicBezTo>
                    <a:cubicBezTo>
                      <a:pt x="1502366" y="256650"/>
                      <a:pt x="1449652" y="232939"/>
                      <a:pt x="1514799" y="254655"/>
                    </a:cubicBezTo>
                    <a:cubicBezTo>
                      <a:pt x="1547750" y="279369"/>
                      <a:pt x="1579381" y="305949"/>
                      <a:pt x="1613653" y="328796"/>
                    </a:cubicBezTo>
                    <a:cubicBezTo>
                      <a:pt x="1626010" y="337034"/>
                      <a:pt x="1637440" y="346868"/>
                      <a:pt x="1650723" y="353509"/>
                    </a:cubicBezTo>
                    <a:cubicBezTo>
                      <a:pt x="1662373" y="359334"/>
                      <a:pt x="1675436" y="361747"/>
                      <a:pt x="1687793" y="365866"/>
                    </a:cubicBezTo>
                    <a:cubicBezTo>
                      <a:pt x="1696031" y="378223"/>
                      <a:pt x="1702640" y="391836"/>
                      <a:pt x="1712507" y="402936"/>
                    </a:cubicBezTo>
                    <a:cubicBezTo>
                      <a:pt x="1735727" y="429058"/>
                      <a:pt x="1786648" y="477077"/>
                      <a:pt x="1786648" y="477077"/>
                    </a:cubicBezTo>
                    <a:cubicBezTo>
                      <a:pt x="1794886" y="493553"/>
                      <a:pt x="1801884" y="510709"/>
                      <a:pt x="1811361" y="526504"/>
                    </a:cubicBezTo>
                    <a:cubicBezTo>
                      <a:pt x="1826642" y="551973"/>
                      <a:pt x="1844312" y="575931"/>
                      <a:pt x="1860788" y="600644"/>
                    </a:cubicBezTo>
                    <a:lnTo>
                      <a:pt x="1910215" y="674785"/>
                    </a:lnTo>
                    <a:cubicBezTo>
                      <a:pt x="1918453" y="687142"/>
                      <a:pt x="1927288" y="699120"/>
                      <a:pt x="1934929" y="711855"/>
                    </a:cubicBezTo>
                    <a:cubicBezTo>
                      <a:pt x="1947286" y="732450"/>
                      <a:pt x="1961258" y="752157"/>
                      <a:pt x="1971999" y="773639"/>
                    </a:cubicBezTo>
                    <a:cubicBezTo>
                      <a:pt x="2023158" y="875956"/>
                      <a:pt x="1938245" y="741542"/>
                      <a:pt x="2009069" y="847779"/>
                    </a:cubicBezTo>
                    <a:cubicBezTo>
                      <a:pt x="2013188" y="930158"/>
                      <a:pt x="2021426" y="1012433"/>
                      <a:pt x="2021426" y="1094915"/>
                    </a:cubicBezTo>
                    <a:cubicBezTo>
                      <a:pt x="2021426" y="1255605"/>
                      <a:pt x="2019758" y="1416493"/>
                      <a:pt x="2009069" y="1576828"/>
                    </a:cubicBezTo>
                    <a:cubicBezTo>
                      <a:pt x="2007336" y="1602821"/>
                      <a:pt x="1998806" y="1629294"/>
                      <a:pt x="1984356" y="1650969"/>
                    </a:cubicBezTo>
                    <a:lnTo>
                      <a:pt x="1959642" y="1688039"/>
                    </a:lnTo>
                    <a:cubicBezTo>
                      <a:pt x="1937177" y="1777898"/>
                      <a:pt x="1967105" y="1705288"/>
                      <a:pt x="1910215" y="1762179"/>
                    </a:cubicBezTo>
                    <a:cubicBezTo>
                      <a:pt x="1899714" y="1772680"/>
                      <a:pt x="1896679" y="1789470"/>
                      <a:pt x="1885502" y="1799250"/>
                    </a:cubicBezTo>
                    <a:cubicBezTo>
                      <a:pt x="1863149" y="1818809"/>
                      <a:pt x="1811361" y="1848677"/>
                      <a:pt x="1811361" y="1848677"/>
                    </a:cubicBezTo>
                    <a:cubicBezTo>
                      <a:pt x="1803123" y="1861034"/>
                      <a:pt x="1799241" y="1877876"/>
                      <a:pt x="1786648" y="1885747"/>
                    </a:cubicBezTo>
                    <a:cubicBezTo>
                      <a:pt x="1759757" y="1902554"/>
                      <a:pt x="1696474" y="1912799"/>
                      <a:pt x="1663080" y="1922817"/>
                    </a:cubicBezTo>
                    <a:cubicBezTo>
                      <a:pt x="1638128" y="1930302"/>
                      <a:pt x="1613653" y="1939293"/>
                      <a:pt x="1588939" y="1947531"/>
                    </a:cubicBezTo>
                    <a:lnTo>
                      <a:pt x="1514799" y="1972244"/>
                    </a:lnTo>
                    <a:cubicBezTo>
                      <a:pt x="1502442" y="1976363"/>
                      <a:pt x="1490365" y="1981442"/>
                      <a:pt x="1477729" y="1984601"/>
                    </a:cubicBezTo>
                    <a:cubicBezTo>
                      <a:pt x="1444778" y="1992839"/>
                      <a:pt x="1410411" y="1996701"/>
                      <a:pt x="1378875" y="2009315"/>
                    </a:cubicBezTo>
                    <a:cubicBezTo>
                      <a:pt x="1334419" y="2027097"/>
                      <a:pt x="1313270" y="2038784"/>
                      <a:pt x="1267664" y="2046385"/>
                    </a:cubicBezTo>
                    <a:cubicBezTo>
                      <a:pt x="1234908" y="2051844"/>
                      <a:pt x="1201684" y="2054046"/>
                      <a:pt x="1168810" y="2058742"/>
                    </a:cubicBezTo>
                    <a:cubicBezTo>
                      <a:pt x="1144007" y="2062285"/>
                      <a:pt x="1119237" y="2066185"/>
                      <a:pt x="1094669" y="2071098"/>
                    </a:cubicBezTo>
                    <a:cubicBezTo>
                      <a:pt x="1078016" y="2074429"/>
                      <a:pt x="1061994" y="2080663"/>
                      <a:pt x="1045242" y="2083455"/>
                    </a:cubicBezTo>
                    <a:cubicBezTo>
                      <a:pt x="1012486" y="2088914"/>
                      <a:pt x="979339" y="2091693"/>
                      <a:pt x="946388" y="2095812"/>
                    </a:cubicBezTo>
                    <a:cubicBezTo>
                      <a:pt x="793988" y="2091693"/>
                      <a:pt x="641471" y="2090707"/>
                      <a:pt x="489188" y="2083455"/>
                    </a:cubicBezTo>
                    <a:cubicBezTo>
                      <a:pt x="448437" y="2081514"/>
                      <a:pt x="389558" y="2058483"/>
                      <a:pt x="353264" y="2046385"/>
                    </a:cubicBezTo>
                    <a:cubicBezTo>
                      <a:pt x="300080" y="2028657"/>
                      <a:pt x="328832" y="2037188"/>
                      <a:pt x="266766" y="2021671"/>
                    </a:cubicBezTo>
                    <a:cubicBezTo>
                      <a:pt x="230316" y="1997371"/>
                      <a:pt x="222358" y="1995567"/>
                      <a:pt x="192626" y="1959888"/>
                    </a:cubicBezTo>
                    <a:cubicBezTo>
                      <a:pt x="141140" y="1898104"/>
                      <a:pt x="198803" y="1943411"/>
                      <a:pt x="130842" y="1898104"/>
                    </a:cubicBezTo>
                    <a:cubicBezTo>
                      <a:pt x="96669" y="1795584"/>
                      <a:pt x="154040" y="1956861"/>
                      <a:pt x="69058" y="1786893"/>
                    </a:cubicBezTo>
                    <a:cubicBezTo>
                      <a:pt x="60820" y="1770417"/>
                      <a:pt x="51186" y="1754569"/>
                      <a:pt x="44345" y="1737466"/>
                    </a:cubicBezTo>
                    <a:cubicBezTo>
                      <a:pt x="24286" y="1687319"/>
                      <a:pt x="19413" y="1662453"/>
                      <a:pt x="7275" y="1613898"/>
                    </a:cubicBezTo>
                    <a:cubicBezTo>
                      <a:pt x="7747" y="1603511"/>
                      <a:pt x="0" y="1377924"/>
                      <a:pt x="31988" y="1292623"/>
                    </a:cubicBezTo>
                    <a:cubicBezTo>
                      <a:pt x="38456" y="1275375"/>
                      <a:pt x="48464" y="1259672"/>
                      <a:pt x="56702" y="1243196"/>
                    </a:cubicBezTo>
                    <a:cubicBezTo>
                      <a:pt x="68415" y="1196341"/>
                      <a:pt x="69833" y="1143567"/>
                      <a:pt x="106129" y="1107271"/>
                    </a:cubicBezTo>
                    <a:cubicBezTo>
                      <a:pt x="116630" y="1096770"/>
                      <a:pt x="130842" y="1090796"/>
                      <a:pt x="143199" y="1082558"/>
                    </a:cubicBezTo>
                    <a:cubicBezTo>
                      <a:pt x="167499" y="1046108"/>
                      <a:pt x="169304" y="1038150"/>
                      <a:pt x="204983" y="1008417"/>
                    </a:cubicBezTo>
                    <a:cubicBezTo>
                      <a:pt x="216392" y="998910"/>
                      <a:pt x="229696" y="991942"/>
                      <a:pt x="242053" y="983704"/>
                    </a:cubicBezTo>
                    <a:cubicBezTo>
                      <a:pt x="250291" y="967228"/>
                      <a:pt x="256059" y="949266"/>
                      <a:pt x="266766" y="934277"/>
                    </a:cubicBezTo>
                    <a:cubicBezTo>
                      <a:pt x="288390" y="904004"/>
                      <a:pt x="311348" y="892199"/>
                      <a:pt x="340907" y="872493"/>
                    </a:cubicBezTo>
                    <a:cubicBezTo>
                      <a:pt x="345026" y="860136"/>
                      <a:pt x="344054" y="844633"/>
                      <a:pt x="353264" y="835423"/>
                    </a:cubicBezTo>
                    <a:cubicBezTo>
                      <a:pt x="374266" y="814421"/>
                      <a:pt x="427404" y="785996"/>
                      <a:pt x="427404" y="785996"/>
                    </a:cubicBezTo>
                    <a:cubicBezTo>
                      <a:pt x="431523" y="773639"/>
                      <a:pt x="430551" y="758135"/>
                      <a:pt x="439761" y="748925"/>
                    </a:cubicBezTo>
                    <a:cubicBezTo>
                      <a:pt x="448971" y="739715"/>
                      <a:pt x="465181" y="742394"/>
                      <a:pt x="476831" y="736569"/>
                    </a:cubicBezTo>
                    <a:cubicBezTo>
                      <a:pt x="490114" y="729927"/>
                      <a:pt x="500619" y="718497"/>
                      <a:pt x="513902" y="711855"/>
                    </a:cubicBezTo>
                    <a:cubicBezTo>
                      <a:pt x="525552" y="706030"/>
                      <a:pt x="530377" y="730390"/>
                      <a:pt x="538615" y="711855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742" name="TextBox 168"/>
            <p:cNvSpPr txBox="1">
              <a:spLocks noChangeArrowheads="1"/>
            </p:cNvSpPr>
            <p:nvPr/>
          </p:nvSpPr>
          <p:spPr bwMode="auto">
            <a:xfrm>
              <a:off x="3188117" y="6324600"/>
              <a:ext cx="22220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800"/>
                <a:t>Select by C1</a:t>
              </a:r>
            </a:p>
          </p:txBody>
        </p:sp>
      </p:grpSp>
      <p:grpSp>
        <p:nvGrpSpPr>
          <p:cNvPr id="174" name="Group 173"/>
          <p:cNvGrpSpPr>
            <a:grpSpLocks/>
          </p:cNvGrpSpPr>
          <p:nvPr/>
        </p:nvGrpSpPr>
        <p:grpSpPr bwMode="auto">
          <a:xfrm>
            <a:off x="6022975" y="4206875"/>
            <a:ext cx="2892425" cy="2651125"/>
            <a:chOff x="6023262" y="4206240"/>
            <a:chExt cx="2892138" cy="2651760"/>
          </a:xfrm>
        </p:grpSpPr>
        <p:grpSp>
          <p:nvGrpSpPr>
            <p:cNvPr id="30734" name="Group 165"/>
            <p:cNvGrpSpPr>
              <a:grpSpLocks/>
            </p:cNvGrpSpPr>
            <p:nvPr/>
          </p:nvGrpSpPr>
          <p:grpSpPr bwMode="auto">
            <a:xfrm>
              <a:off x="6248400" y="4206240"/>
              <a:ext cx="2200363" cy="2194560"/>
              <a:chOff x="3133637" y="4343400"/>
              <a:chExt cx="2200363" cy="2194560"/>
            </a:xfrm>
          </p:grpSpPr>
          <p:pic>
            <p:nvPicPr>
              <p:cNvPr id="3073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44"/>
              <a:stretch>
                <a:fillRect/>
              </a:stretch>
            </p:blipFill>
            <p:spPr bwMode="auto">
              <a:xfrm>
                <a:off x="3133637" y="4343400"/>
                <a:ext cx="2200363" cy="2194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Freeform 159"/>
              <p:cNvSpPr/>
              <p:nvPr/>
            </p:nvSpPr>
            <p:spPr>
              <a:xfrm>
                <a:off x="3276763" y="5943984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038687" y="5334237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4038687" y="4572055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4724419" y="5943984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735" name="TextBox 169"/>
            <p:cNvSpPr txBox="1">
              <a:spLocks noChangeArrowheads="1"/>
            </p:cNvSpPr>
            <p:nvPr/>
          </p:nvSpPr>
          <p:spPr bwMode="auto">
            <a:xfrm>
              <a:off x="6023262" y="6334780"/>
              <a:ext cx="28921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800"/>
                <a:t>Select by C1+C2</a:t>
              </a:r>
            </a:p>
          </p:txBody>
        </p:sp>
      </p:grpSp>
      <p:sp>
        <p:nvSpPr>
          <p:cNvPr id="171" name="Right Arrow 170"/>
          <p:cNvSpPr/>
          <p:nvPr/>
        </p:nvSpPr>
        <p:spPr>
          <a:xfrm>
            <a:off x="2514600" y="5181600"/>
            <a:ext cx="6096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2" name="Right Arrow 171"/>
          <p:cNvSpPr/>
          <p:nvPr/>
        </p:nvSpPr>
        <p:spPr>
          <a:xfrm>
            <a:off x="5638800" y="5181600"/>
            <a:ext cx="6096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zh-CN" i="1">
                <a:solidFill>
                  <a:srgbClr val="C00000"/>
                </a:solidFill>
              </a:rPr>
              <a:t>Netshield</a:t>
            </a:r>
            <a:r>
              <a:rPr lang="en-US" altLang="zh-CN">
                <a:solidFill>
                  <a:srgbClr val="C00000"/>
                </a:solidFill>
              </a:rPr>
              <a:t>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Example:  1,000 nodes, with 10,000 edges </a:t>
            </a:r>
          </a:p>
          <a:p>
            <a:pPr lvl="1"/>
            <a:r>
              <a:rPr lang="en-US" altLang="zh-CN" i="1">
                <a:latin typeface="Times New Roman" pitchFamily="18" charset="0"/>
              </a:rPr>
              <a:t>Netshield</a:t>
            </a:r>
            <a:r>
              <a:rPr lang="en-US" altLang="zh-CN">
                <a:latin typeface="Times New Roman" pitchFamily="18" charset="0"/>
              </a:rPr>
              <a:t>  takes</a:t>
            </a:r>
            <a:r>
              <a:rPr lang="en-US" altLang="zh-CN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&lt; 0.1 seconds</a:t>
            </a:r>
            <a:r>
              <a:rPr lang="en-US" altLang="zh-CN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>
                <a:latin typeface="Times New Roman" pitchFamily="18" charset="0"/>
              </a:rPr>
              <a:t>to find best-</a:t>
            </a:r>
            <a:r>
              <a:rPr lang="en-US" altLang="zh-CN" i="1">
                <a:latin typeface="Times New Roman" pitchFamily="18" charset="0"/>
              </a:rPr>
              <a:t>5</a:t>
            </a:r>
            <a:r>
              <a:rPr lang="en-US" altLang="zh-CN">
                <a:latin typeface="Times New Roman" pitchFamily="18" charset="0"/>
              </a:rPr>
              <a:t> nodes</a:t>
            </a:r>
            <a:r>
              <a:rPr lang="en-US" altLang="zh-CN"/>
              <a:t> !</a:t>
            </a:r>
          </a:p>
          <a:p>
            <a:pPr lvl="1"/>
            <a:r>
              <a:rPr lang="en-US" altLang="zh-CN"/>
              <a:t> … as opposed to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2,615 years</a:t>
            </a:r>
            <a:endParaRPr lang="en-US" altLang="zh-CN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1AF063-7709-4929-B25C-4969D20EEA6E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33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1646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Theorem: (ICDM 2010b, TKDE14)</a:t>
            </a: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(1)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≈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2λu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defRPr/>
            </a:pPr>
            <a:endParaRPr lang="en-US" altLang="zh-CN" sz="9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(2) 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(S) is sub-modular </a:t>
            </a:r>
            <a:r>
              <a:rPr lang="en-US" altLang="zh-CN" sz="2800" dirty="0">
                <a:solidFill>
                  <a:srgbClr val="FF0000"/>
                </a:solidFill>
                <a:cs typeface="Arial" charset="0"/>
              </a:rPr>
              <a:t>(+monotonically non-decreasing)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6446838"/>
            <a:ext cx="9144000" cy="411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Footnote: near-optimal means Sv(</a:t>
            </a:r>
            <a:r>
              <a:rPr lang="en-US" altLang="zh-CN" sz="2400" i="1">
                <a:solidFill>
                  <a:schemeClr val="bg1"/>
                </a:solidFill>
              </a:rPr>
              <a:t>S </a:t>
            </a:r>
            <a:r>
              <a:rPr lang="en-US" altLang="zh-CN" sz="2400" i="1" baseline="50000">
                <a:solidFill>
                  <a:schemeClr val="bg1"/>
                </a:solidFill>
              </a:rPr>
              <a:t>Netshield</a:t>
            </a:r>
            <a:r>
              <a:rPr lang="en-US" altLang="zh-CN" sz="2400">
                <a:solidFill>
                  <a:schemeClr val="bg1"/>
                </a:solidFill>
              </a:rPr>
              <a:t>) &gt;= (1-1/e) Sv(</a:t>
            </a:r>
            <a:r>
              <a:rPr lang="en-US" altLang="zh-CN" sz="2400" i="1">
                <a:solidFill>
                  <a:schemeClr val="bg1"/>
                </a:solidFill>
              </a:rPr>
              <a:t>S </a:t>
            </a:r>
            <a:r>
              <a:rPr lang="en-US" altLang="zh-CN" sz="2400" i="1" baseline="50000">
                <a:solidFill>
                  <a:schemeClr val="bg1"/>
                </a:solidFill>
              </a:rPr>
              <a:t>Opt</a:t>
            </a:r>
            <a:r>
              <a:rPr lang="en-US" altLang="zh-CN" sz="24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06763"/>
            <a:ext cx="9144000" cy="1646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Corollary: (ICDM 2010b, TKDE14)</a:t>
            </a: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(3)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Netshield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is near-optimal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wrt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max 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))</a:t>
            </a: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(4)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Netshield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is O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(nk</a:t>
            </a:r>
            <a:r>
              <a:rPr lang="en-US" altLang="zh-CN" sz="3200" i="1" baseline="4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+m)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191000" y="2895600"/>
            <a:ext cx="2286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17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8589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Group 10"/>
          <p:cNvGrpSpPr>
            <a:grpSpLocks noChangeAspect="1"/>
          </p:cNvGrpSpPr>
          <p:nvPr/>
        </p:nvGrpSpPr>
        <p:grpSpPr bwMode="auto"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33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A618D3D-5E39-4119-A4FB-FC804BABDF0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34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24495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20685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22971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35925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363855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2713038" y="404971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3379788"/>
            <a:ext cx="274638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840163" y="2647950"/>
            <a:ext cx="274637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3" name="Straight Connector 12"/>
          <p:cNvCxnSpPr>
            <a:stCxn id="5" idx="1"/>
            <a:endCxn id="30" idx="6"/>
          </p:cNvCxnSpPr>
          <p:nvPr/>
        </p:nvCxnSpPr>
        <p:spPr bwMode="auto">
          <a:xfrm rot="16200000" flipV="1">
            <a:off x="2095500" y="2108200"/>
            <a:ext cx="207963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30" idx="3"/>
          </p:cNvCxnSpPr>
          <p:nvPr/>
        </p:nvCxnSpPr>
        <p:spPr bwMode="auto">
          <a:xfrm rot="5400000" flipH="1" flipV="1">
            <a:off x="724694" y="2631282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6"/>
          </p:cNvCxnSpPr>
          <p:nvPr/>
        </p:nvCxnSpPr>
        <p:spPr bwMode="auto">
          <a:xfrm rot="5400000">
            <a:off x="2682082" y="2334419"/>
            <a:ext cx="284162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5" idx="6"/>
          </p:cNvCxnSpPr>
          <p:nvPr/>
        </p:nvCxnSpPr>
        <p:spPr bwMode="auto">
          <a:xfrm rot="10800000">
            <a:off x="2713038" y="2587625"/>
            <a:ext cx="1127125" cy="198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8" idx="6"/>
          </p:cNvCxnSpPr>
          <p:nvPr/>
        </p:nvCxnSpPr>
        <p:spPr bwMode="auto">
          <a:xfrm rot="10800000" flipV="1">
            <a:off x="1112838" y="2786063"/>
            <a:ext cx="2727325" cy="944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  <a:endCxn id="5" idx="4"/>
          </p:cNvCxnSpPr>
          <p:nvPr/>
        </p:nvCxnSpPr>
        <p:spPr bwMode="auto">
          <a:xfrm rot="16200000" flipV="1">
            <a:off x="2788444" y="2512219"/>
            <a:ext cx="696913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</p:cNvCxnSpPr>
          <p:nvPr/>
        </p:nvCxnSpPr>
        <p:spPr bwMode="auto">
          <a:xfrm rot="5400000" flipH="1" flipV="1">
            <a:off x="3642519" y="3075782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9" idx="5"/>
          </p:cNvCxnSpPr>
          <p:nvPr/>
        </p:nvCxnSpPr>
        <p:spPr bwMode="auto">
          <a:xfrm rot="16200000" flipV="1">
            <a:off x="2299494" y="3637756"/>
            <a:ext cx="217488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1"/>
            <a:endCxn id="5" idx="4"/>
          </p:cNvCxnSpPr>
          <p:nvPr/>
        </p:nvCxnSpPr>
        <p:spPr bwMode="auto">
          <a:xfrm rot="16200000" flipV="1">
            <a:off x="1981200" y="3319463"/>
            <a:ext cx="13668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3200" y="32877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3" name="Straight Connector 22"/>
          <p:cNvCxnSpPr>
            <a:stCxn id="22" idx="3"/>
            <a:endCxn id="9" idx="7"/>
          </p:cNvCxnSpPr>
          <p:nvPr/>
        </p:nvCxnSpPr>
        <p:spPr bwMode="auto">
          <a:xfrm rot="5400000">
            <a:off x="2344738" y="3241675"/>
            <a:ext cx="157162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9" idx="0"/>
          </p:cNvCxnSpPr>
          <p:nvPr/>
        </p:nvCxnSpPr>
        <p:spPr bwMode="auto">
          <a:xfrm rot="5400000">
            <a:off x="1814513" y="287655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 bwMode="auto">
          <a:xfrm>
            <a:off x="1112838" y="3730625"/>
            <a:ext cx="715962" cy="46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  <a:endCxn id="9" idx="1"/>
          </p:cNvCxnSpPr>
          <p:nvPr/>
        </p:nvCxnSpPr>
        <p:spPr bwMode="auto">
          <a:xfrm rot="16200000" flipH="1">
            <a:off x="868363" y="2679700"/>
            <a:ext cx="1108075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4"/>
            <a:endCxn id="8" idx="6"/>
          </p:cNvCxnSpPr>
          <p:nvPr/>
        </p:nvCxnSpPr>
        <p:spPr bwMode="auto">
          <a:xfrm rot="5400000">
            <a:off x="1341438" y="249555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  <a:endCxn id="5" idx="4"/>
          </p:cNvCxnSpPr>
          <p:nvPr/>
        </p:nvCxnSpPr>
        <p:spPr bwMode="auto">
          <a:xfrm rot="16200000" flipV="1">
            <a:off x="2447131" y="2853532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465138" y="3082925"/>
            <a:ext cx="10207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646238" y="214471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1" name="Straight Connector 30"/>
          <p:cNvCxnSpPr>
            <a:stCxn id="12" idx="2"/>
            <a:endCxn id="6" idx="5"/>
          </p:cNvCxnSpPr>
          <p:nvPr/>
        </p:nvCxnSpPr>
        <p:spPr bwMode="auto">
          <a:xfrm rot="10800000">
            <a:off x="3130550" y="2303463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0" idx="6"/>
          </p:cNvCxnSpPr>
          <p:nvPr/>
        </p:nvCxnSpPr>
        <p:spPr bwMode="auto">
          <a:xfrm rot="5400000">
            <a:off x="3124994" y="3517106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53000" y="3135313"/>
            <a:ext cx="457200" cy="1143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26781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7772400" y="22971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5715000" y="25257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0" name="Oval 39"/>
          <p:cNvSpPr/>
          <p:nvPr/>
        </p:nvSpPr>
        <p:spPr>
          <a:xfrm>
            <a:off x="5715000" y="38211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" name="Oval 40"/>
          <p:cNvSpPr/>
          <p:nvPr/>
        </p:nvSpPr>
        <p:spPr>
          <a:xfrm>
            <a:off x="6705600" y="386715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7589838" y="4278313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4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8534400" y="3608388"/>
            <a:ext cx="274638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8716963" y="2876550"/>
            <a:ext cx="274637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45" name="Straight Connector 44"/>
          <p:cNvCxnSpPr>
            <a:stCxn id="37" idx="1"/>
            <a:endCxn id="62" idx="6"/>
          </p:cNvCxnSpPr>
          <p:nvPr/>
        </p:nvCxnSpPr>
        <p:spPr bwMode="auto">
          <a:xfrm rot="16200000" flipV="1">
            <a:off x="6972300" y="2336800"/>
            <a:ext cx="207963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0"/>
            <a:endCxn id="62" idx="3"/>
          </p:cNvCxnSpPr>
          <p:nvPr/>
        </p:nvCxnSpPr>
        <p:spPr bwMode="auto">
          <a:xfrm rot="5400000" flipH="1" flipV="1">
            <a:off x="5601494" y="2859882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7" idx="6"/>
          </p:cNvCxnSpPr>
          <p:nvPr/>
        </p:nvCxnSpPr>
        <p:spPr bwMode="auto">
          <a:xfrm rot="5400000">
            <a:off x="7558882" y="2563019"/>
            <a:ext cx="284162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37" idx="6"/>
          </p:cNvCxnSpPr>
          <p:nvPr/>
        </p:nvCxnSpPr>
        <p:spPr bwMode="auto">
          <a:xfrm rot="10800000">
            <a:off x="7589838" y="2816225"/>
            <a:ext cx="1127125" cy="198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  <a:endCxn id="40" idx="6"/>
          </p:cNvCxnSpPr>
          <p:nvPr/>
        </p:nvCxnSpPr>
        <p:spPr bwMode="auto">
          <a:xfrm rot="10800000" flipV="1">
            <a:off x="5989638" y="3014663"/>
            <a:ext cx="2727325" cy="944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1"/>
            <a:endCxn id="37" idx="4"/>
          </p:cNvCxnSpPr>
          <p:nvPr/>
        </p:nvCxnSpPr>
        <p:spPr bwMode="auto">
          <a:xfrm rot="16200000" flipV="1">
            <a:off x="7665244" y="2740819"/>
            <a:ext cx="696913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 bwMode="auto">
          <a:xfrm rot="5400000" flipH="1" flipV="1">
            <a:off x="8519319" y="3304382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1"/>
            <a:endCxn id="41" idx="5"/>
          </p:cNvCxnSpPr>
          <p:nvPr/>
        </p:nvCxnSpPr>
        <p:spPr bwMode="auto">
          <a:xfrm rot="16200000" flipV="1">
            <a:off x="7176294" y="3866356"/>
            <a:ext cx="217488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1"/>
            <a:endCxn id="37" idx="4"/>
          </p:cNvCxnSpPr>
          <p:nvPr/>
        </p:nvCxnSpPr>
        <p:spPr bwMode="auto">
          <a:xfrm rot="16200000" flipV="1">
            <a:off x="6858000" y="3548063"/>
            <a:ext cx="13668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620000" y="35163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55" name="Straight Connector 54"/>
          <p:cNvCxnSpPr>
            <a:stCxn id="54" idx="3"/>
            <a:endCxn id="41" idx="7"/>
          </p:cNvCxnSpPr>
          <p:nvPr/>
        </p:nvCxnSpPr>
        <p:spPr bwMode="auto">
          <a:xfrm rot="5400000">
            <a:off x="7221538" y="3470275"/>
            <a:ext cx="157162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4"/>
            <a:endCxn id="41" idx="0"/>
          </p:cNvCxnSpPr>
          <p:nvPr/>
        </p:nvCxnSpPr>
        <p:spPr bwMode="auto">
          <a:xfrm rot="5400000">
            <a:off x="6691313" y="310515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6"/>
            <a:endCxn id="41" idx="2"/>
          </p:cNvCxnSpPr>
          <p:nvPr/>
        </p:nvCxnSpPr>
        <p:spPr bwMode="auto">
          <a:xfrm>
            <a:off x="5989638" y="3959225"/>
            <a:ext cx="715962" cy="46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4"/>
            <a:endCxn id="41" idx="1"/>
          </p:cNvCxnSpPr>
          <p:nvPr/>
        </p:nvCxnSpPr>
        <p:spPr bwMode="auto">
          <a:xfrm rot="16200000" flipH="1">
            <a:off x="5745163" y="2908300"/>
            <a:ext cx="1108075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4"/>
            <a:endCxn id="40" idx="6"/>
          </p:cNvCxnSpPr>
          <p:nvPr/>
        </p:nvCxnSpPr>
        <p:spPr bwMode="auto">
          <a:xfrm rot="5400000">
            <a:off x="6218238" y="272415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  <a:endCxn id="37" idx="4"/>
          </p:cNvCxnSpPr>
          <p:nvPr/>
        </p:nvCxnSpPr>
        <p:spPr bwMode="auto">
          <a:xfrm rot="16200000" flipV="1">
            <a:off x="7323931" y="3082132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9" idx="4"/>
          </p:cNvCxnSpPr>
          <p:nvPr/>
        </p:nvCxnSpPr>
        <p:spPr bwMode="auto">
          <a:xfrm rot="5400000" flipH="1" flipV="1">
            <a:off x="5341938" y="3311525"/>
            <a:ext cx="10207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523038" y="237331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63" name="Straight Connector 62"/>
          <p:cNvCxnSpPr>
            <a:stCxn id="44" idx="2"/>
            <a:endCxn id="38" idx="5"/>
          </p:cNvCxnSpPr>
          <p:nvPr/>
        </p:nvCxnSpPr>
        <p:spPr bwMode="auto">
          <a:xfrm rot="10800000">
            <a:off x="8007350" y="2532063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2" idx="6"/>
          </p:cNvCxnSpPr>
          <p:nvPr/>
        </p:nvCxnSpPr>
        <p:spPr bwMode="auto">
          <a:xfrm rot="5400000">
            <a:off x="8001794" y="3745706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52400" y="3440113"/>
            <a:ext cx="457200" cy="8382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Left-Right Arrow 72"/>
          <p:cNvSpPr/>
          <p:nvPr/>
        </p:nvSpPr>
        <p:spPr>
          <a:xfrm>
            <a:off x="2133600" y="5648325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830" name="TextBox 73"/>
          <p:cNvSpPr txBox="1">
            <a:spLocks noChangeArrowheads="1"/>
          </p:cNvSpPr>
          <p:nvPr/>
        </p:nvSpPr>
        <p:spPr bwMode="auto">
          <a:xfrm>
            <a:off x="2713038" y="5486400"/>
            <a:ext cx="658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Sub-Modular (i.e., Diminishing Returns) </a:t>
            </a:r>
          </a:p>
        </p:txBody>
      </p:sp>
      <p:sp>
        <p:nvSpPr>
          <p:cNvPr id="32831" name="TextBox 75"/>
          <p:cNvSpPr txBox="1">
            <a:spLocks noChangeArrowheads="1"/>
          </p:cNvSpPr>
          <p:nvPr/>
        </p:nvSpPr>
        <p:spPr bwMode="auto">
          <a:xfrm>
            <a:off x="5715000" y="55721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32832" name="TextBox 76"/>
          <p:cNvSpPr txBox="1">
            <a:spLocks noChangeArrowheads="1"/>
          </p:cNvSpPr>
          <p:nvPr/>
        </p:nvSpPr>
        <p:spPr bwMode="auto">
          <a:xfrm>
            <a:off x="914400" y="5572125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&gt;=</a:t>
            </a:r>
          </a:p>
        </p:txBody>
      </p:sp>
      <p:grpSp>
        <p:nvGrpSpPr>
          <p:cNvPr id="32833" name="Group 80"/>
          <p:cNvGrpSpPr>
            <a:grpSpLocks/>
          </p:cNvGrpSpPr>
          <p:nvPr/>
        </p:nvGrpSpPr>
        <p:grpSpPr bwMode="auto">
          <a:xfrm>
            <a:off x="152400" y="2906713"/>
            <a:ext cx="457200" cy="457200"/>
            <a:chOff x="152400" y="20574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2856" name="Picture 74" descr="del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Rectangle 77"/>
          <p:cNvSpPr/>
          <p:nvPr/>
        </p:nvSpPr>
        <p:spPr>
          <a:xfrm>
            <a:off x="4953000" y="2830513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5694363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2836" name="Group 85"/>
          <p:cNvGrpSpPr>
            <a:grpSpLocks/>
          </p:cNvGrpSpPr>
          <p:nvPr/>
        </p:nvGrpSpPr>
        <p:grpSpPr bwMode="auto">
          <a:xfrm>
            <a:off x="457200" y="5572125"/>
            <a:ext cx="457200" cy="457200"/>
            <a:chOff x="152400" y="2057400"/>
            <a:chExt cx="457200" cy="457200"/>
          </a:xfrm>
        </p:grpSpPr>
        <p:sp>
          <p:nvSpPr>
            <p:cNvPr id="87" name="Rectangle 86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2854" name="Picture 87" descr="del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2" name="Straight Arrow Connector 81"/>
          <p:cNvCxnSpPr>
            <a:stCxn id="35" idx="2"/>
          </p:cNvCxnSpPr>
          <p:nvPr/>
        </p:nvCxnSpPr>
        <p:spPr>
          <a:xfrm rot="16200000" flipH="1">
            <a:off x="5067300" y="4392613"/>
            <a:ext cx="304800" cy="762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38" name="Rectangle 82"/>
          <p:cNvSpPr>
            <a:spLocks noChangeArrowheads="1"/>
          </p:cNvSpPr>
          <p:nvPr/>
        </p:nvSpPr>
        <p:spPr bwMode="auto">
          <a:xfrm>
            <a:off x="4191000" y="4629150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Benefit of deleting {1,2, 3,4}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16200000" flipH="1">
            <a:off x="342900" y="4533900"/>
            <a:ext cx="304800" cy="762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40" name="Rectangle 88"/>
          <p:cNvSpPr>
            <a:spLocks noChangeArrowheads="1"/>
          </p:cNvSpPr>
          <p:nvPr/>
        </p:nvSpPr>
        <p:spPr bwMode="auto">
          <a:xfrm>
            <a:off x="-3175" y="4618038"/>
            <a:ext cx="336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Benefit of deleting {1,2}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4953000" y="2209800"/>
            <a:ext cx="762000" cy="304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42" name="Rectangle 92"/>
          <p:cNvSpPr>
            <a:spLocks noChangeArrowheads="1"/>
          </p:cNvSpPr>
          <p:nvPr/>
        </p:nvSpPr>
        <p:spPr bwMode="auto">
          <a:xfrm>
            <a:off x="4541838" y="1371600"/>
            <a:ext cx="455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Marginal benefit of deleting {5,6}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5400000" flipH="1" flipV="1">
            <a:off x="114300" y="2247900"/>
            <a:ext cx="6858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44" name="Rectangle 94"/>
          <p:cNvSpPr>
            <a:spLocks noChangeArrowheads="1"/>
          </p:cNvSpPr>
          <p:nvPr/>
        </p:nvSpPr>
        <p:spPr bwMode="auto">
          <a:xfrm>
            <a:off x="-76200" y="1371600"/>
            <a:ext cx="460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Marginal benefit of deleting {5,6}</a:t>
            </a:r>
          </a:p>
        </p:txBody>
      </p:sp>
      <p:sp>
        <p:nvSpPr>
          <p:cNvPr id="328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705600" cy="1417638"/>
          </a:xfrm>
        </p:spPr>
        <p:txBody>
          <a:bodyPr/>
          <a:lstStyle/>
          <a:p>
            <a:r>
              <a:rPr lang="en-US" altLang="zh-CN" sz="3800">
                <a:solidFill>
                  <a:srgbClr val="C00000"/>
                </a:solidFill>
              </a:rPr>
              <a:t>Why </a:t>
            </a:r>
            <a:r>
              <a:rPr lang="en-US" altLang="zh-CN" sz="3800" i="1">
                <a:solidFill>
                  <a:srgbClr val="C00000"/>
                </a:solidFill>
              </a:rPr>
              <a:t>Netshield </a:t>
            </a:r>
            <a:r>
              <a:rPr lang="en-US" altLang="zh-CN" sz="3800">
                <a:solidFill>
                  <a:srgbClr val="C00000"/>
                </a:solidFill>
              </a:rPr>
              <a:t>is Near-Optimal?</a:t>
            </a:r>
          </a:p>
        </p:txBody>
      </p:sp>
      <p:pic>
        <p:nvPicPr>
          <p:cNvPr id="3284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8589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7" name="Group 90"/>
          <p:cNvGrpSpPr>
            <a:grpSpLocks noChangeAspect="1"/>
          </p:cNvGrpSpPr>
          <p:nvPr/>
        </p:nvGrpSpPr>
        <p:grpSpPr bwMode="auto"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48" name="Group 96"/>
          <p:cNvGrpSpPr>
            <a:grpSpLocks noChangeAspect="1"/>
          </p:cNvGrpSpPr>
          <p:nvPr/>
        </p:nvGrpSpPr>
        <p:grpSpPr bwMode="auto">
          <a:xfrm>
            <a:off x="8648700" y="609600"/>
            <a:ext cx="190500" cy="152400"/>
            <a:chOff x="1371600" y="4648200"/>
            <a:chExt cx="685800" cy="533400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42016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705600" cy="1417638"/>
          </a:xfrm>
        </p:spPr>
        <p:txBody>
          <a:bodyPr/>
          <a:lstStyle/>
          <a:p>
            <a:r>
              <a:rPr lang="en-US" altLang="zh-CN" sz="3800">
                <a:solidFill>
                  <a:srgbClr val="C00000"/>
                </a:solidFill>
              </a:rPr>
              <a:t>Why </a:t>
            </a:r>
            <a:r>
              <a:rPr lang="en-US" altLang="zh-CN" sz="3800" i="1">
                <a:solidFill>
                  <a:srgbClr val="C00000"/>
                </a:solidFill>
              </a:rPr>
              <a:t>Netshield </a:t>
            </a:r>
            <a:r>
              <a:rPr lang="en-US" altLang="zh-CN" sz="3800">
                <a:solidFill>
                  <a:srgbClr val="C00000"/>
                </a:solidFill>
              </a:rPr>
              <a:t>is Near-Optimal?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B6757E-D5DC-4104-AD57-0EA1BD72093D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35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1600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1219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1447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2789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2713038" y="3200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530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840163" y="1798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3" name="Straight Connector 12"/>
          <p:cNvCxnSpPr>
            <a:stCxn id="5" idx="1"/>
            <a:endCxn id="30" idx="6"/>
          </p:cNvCxnSpPr>
          <p:nvPr/>
        </p:nvCxnSpPr>
        <p:spPr bwMode="auto">
          <a:xfrm rot="16200000" flipV="1">
            <a:off x="2096294" y="1258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30" idx="3"/>
          </p:cNvCxnSpPr>
          <p:nvPr/>
        </p:nvCxnSpPr>
        <p:spPr bwMode="auto">
          <a:xfrm rot="5400000" flipH="1" flipV="1">
            <a:off x="724694" y="1781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6"/>
          </p:cNvCxnSpPr>
          <p:nvPr/>
        </p:nvCxnSpPr>
        <p:spPr bwMode="auto">
          <a:xfrm rot="5400000">
            <a:off x="2682081" y="1485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5" idx="6"/>
          </p:cNvCxnSpPr>
          <p:nvPr/>
        </p:nvCxnSpPr>
        <p:spPr bwMode="auto">
          <a:xfrm rot="10800000">
            <a:off x="2713038" y="1738313"/>
            <a:ext cx="1127125" cy="1984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8" idx="6"/>
          </p:cNvCxnSpPr>
          <p:nvPr/>
        </p:nvCxnSpPr>
        <p:spPr bwMode="auto">
          <a:xfrm rot="10800000" flipV="1">
            <a:off x="1112838" y="1936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  <a:endCxn id="5" idx="4"/>
          </p:cNvCxnSpPr>
          <p:nvPr/>
        </p:nvCxnSpPr>
        <p:spPr bwMode="auto">
          <a:xfrm rot="16200000" flipV="1">
            <a:off x="2789238" y="1662113"/>
            <a:ext cx="695325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</p:cNvCxnSpPr>
          <p:nvPr/>
        </p:nvCxnSpPr>
        <p:spPr bwMode="auto">
          <a:xfrm rot="5400000" flipH="1" flipV="1">
            <a:off x="3642519" y="2226469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9" idx="5"/>
          </p:cNvCxnSpPr>
          <p:nvPr/>
        </p:nvCxnSpPr>
        <p:spPr bwMode="auto">
          <a:xfrm rot="16200000" flipV="1">
            <a:off x="2300288" y="2787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1"/>
            <a:endCxn id="5" idx="4"/>
          </p:cNvCxnSpPr>
          <p:nvPr/>
        </p:nvCxnSpPr>
        <p:spPr bwMode="auto">
          <a:xfrm rot="16200000" flipV="1">
            <a:off x="1981200" y="2470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3200" y="2438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3" name="Straight Connector 22"/>
          <p:cNvCxnSpPr>
            <a:stCxn id="22" idx="3"/>
            <a:endCxn id="9" idx="7"/>
          </p:cNvCxnSpPr>
          <p:nvPr/>
        </p:nvCxnSpPr>
        <p:spPr bwMode="auto">
          <a:xfrm rot="5400000">
            <a:off x="2345531" y="2391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9" idx="0"/>
          </p:cNvCxnSpPr>
          <p:nvPr/>
        </p:nvCxnSpPr>
        <p:spPr bwMode="auto">
          <a:xfrm rot="5400000">
            <a:off x="1814513" y="2027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 bwMode="auto">
          <a:xfrm>
            <a:off x="1112838" y="2881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  <a:endCxn id="9" idx="1"/>
          </p:cNvCxnSpPr>
          <p:nvPr/>
        </p:nvCxnSpPr>
        <p:spPr bwMode="auto">
          <a:xfrm rot="16200000" flipH="1">
            <a:off x="869157" y="1829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4"/>
            <a:endCxn id="8" idx="6"/>
          </p:cNvCxnSpPr>
          <p:nvPr/>
        </p:nvCxnSpPr>
        <p:spPr bwMode="auto">
          <a:xfrm rot="5400000">
            <a:off x="1341438" y="1646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  <a:endCxn id="5" idx="4"/>
          </p:cNvCxnSpPr>
          <p:nvPr/>
        </p:nvCxnSpPr>
        <p:spPr bwMode="auto">
          <a:xfrm rot="16200000" flipV="1">
            <a:off x="2447132" y="2004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465137" y="2233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646238" y="129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1" name="Straight Connector 30"/>
          <p:cNvCxnSpPr>
            <a:stCxn id="12" idx="2"/>
            <a:endCxn id="6" idx="5"/>
          </p:cNvCxnSpPr>
          <p:nvPr/>
        </p:nvCxnSpPr>
        <p:spPr bwMode="auto">
          <a:xfrm rot="10800000">
            <a:off x="3130550" y="14541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0" idx="6"/>
          </p:cNvCxnSpPr>
          <p:nvPr/>
        </p:nvCxnSpPr>
        <p:spPr bwMode="auto">
          <a:xfrm rot="5400000">
            <a:off x="3124994" y="26677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53000" y="2286000"/>
            <a:ext cx="457200" cy="1143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18288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7772400" y="14478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5715000" y="1676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0" name="Oval 39"/>
          <p:cNvSpPr/>
          <p:nvPr/>
        </p:nvSpPr>
        <p:spPr>
          <a:xfrm>
            <a:off x="57150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" name="Oval 40"/>
          <p:cNvSpPr/>
          <p:nvPr/>
        </p:nvSpPr>
        <p:spPr>
          <a:xfrm>
            <a:off x="6705600" y="30178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7589838" y="3429000"/>
            <a:ext cx="274637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8534400" y="27590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8716963" y="20272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45" name="Straight Connector 44"/>
          <p:cNvCxnSpPr>
            <a:stCxn id="37" idx="1"/>
            <a:endCxn id="62" idx="6"/>
          </p:cNvCxnSpPr>
          <p:nvPr/>
        </p:nvCxnSpPr>
        <p:spPr bwMode="auto">
          <a:xfrm rot="16200000" flipV="1">
            <a:off x="6973094" y="14866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0"/>
            <a:endCxn id="62" idx="3"/>
          </p:cNvCxnSpPr>
          <p:nvPr/>
        </p:nvCxnSpPr>
        <p:spPr bwMode="auto">
          <a:xfrm rot="5400000" flipH="1" flipV="1">
            <a:off x="5601494" y="20105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7" idx="6"/>
          </p:cNvCxnSpPr>
          <p:nvPr/>
        </p:nvCxnSpPr>
        <p:spPr bwMode="auto">
          <a:xfrm rot="5400000">
            <a:off x="7558881" y="17137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37" idx="6"/>
          </p:cNvCxnSpPr>
          <p:nvPr/>
        </p:nvCxnSpPr>
        <p:spPr bwMode="auto">
          <a:xfrm rot="10800000">
            <a:off x="7589838" y="1966913"/>
            <a:ext cx="1127125" cy="1984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  <a:endCxn id="40" idx="6"/>
          </p:cNvCxnSpPr>
          <p:nvPr/>
        </p:nvCxnSpPr>
        <p:spPr bwMode="auto">
          <a:xfrm rot="10800000" flipV="1">
            <a:off x="5989638" y="21653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1"/>
            <a:endCxn id="37" idx="4"/>
          </p:cNvCxnSpPr>
          <p:nvPr/>
        </p:nvCxnSpPr>
        <p:spPr bwMode="auto">
          <a:xfrm rot="16200000" flipV="1">
            <a:off x="7666038" y="1890713"/>
            <a:ext cx="695325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 bwMode="auto">
          <a:xfrm rot="5400000" flipH="1" flipV="1">
            <a:off x="8519319" y="2455069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1"/>
            <a:endCxn id="41" idx="5"/>
          </p:cNvCxnSpPr>
          <p:nvPr/>
        </p:nvCxnSpPr>
        <p:spPr bwMode="auto">
          <a:xfrm rot="16200000" flipV="1">
            <a:off x="7177088" y="30162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1"/>
            <a:endCxn id="37" idx="4"/>
          </p:cNvCxnSpPr>
          <p:nvPr/>
        </p:nvCxnSpPr>
        <p:spPr bwMode="auto">
          <a:xfrm rot="16200000" flipV="1">
            <a:off x="6858000" y="26987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620000" y="26670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55" name="Straight Connector 54"/>
          <p:cNvCxnSpPr>
            <a:stCxn id="54" idx="3"/>
            <a:endCxn id="41" idx="7"/>
          </p:cNvCxnSpPr>
          <p:nvPr/>
        </p:nvCxnSpPr>
        <p:spPr bwMode="auto">
          <a:xfrm rot="5400000">
            <a:off x="7222331" y="26201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4"/>
            <a:endCxn id="41" idx="0"/>
          </p:cNvCxnSpPr>
          <p:nvPr/>
        </p:nvCxnSpPr>
        <p:spPr bwMode="auto">
          <a:xfrm rot="5400000">
            <a:off x="6691313" y="22558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6"/>
            <a:endCxn id="41" idx="2"/>
          </p:cNvCxnSpPr>
          <p:nvPr/>
        </p:nvCxnSpPr>
        <p:spPr bwMode="auto">
          <a:xfrm>
            <a:off x="5989638" y="31099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4"/>
            <a:endCxn id="41" idx="1"/>
          </p:cNvCxnSpPr>
          <p:nvPr/>
        </p:nvCxnSpPr>
        <p:spPr bwMode="auto">
          <a:xfrm rot="16200000" flipH="1">
            <a:off x="5745957" y="20581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4"/>
            <a:endCxn id="40" idx="6"/>
          </p:cNvCxnSpPr>
          <p:nvPr/>
        </p:nvCxnSpPr>
        <p:spPr bwMode="auto">
          <a:xfrm rot="5400000">
            <a:off x="6218238" y="18748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  <a:endCxn id="37" idx="4"/>
          </p:cNvCxnSpPr>
          <p:nvPr/>
        </p:nvCxnSpPr>
        <p:spPr bwMode="auto">
          <a:xfrm rot="16200000" flipV="1">
            <a:off x="7323932" y="22328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9" idx="4"/>
          </p:cNvCxnSpPr>
          <p:nvPr/>
        </p:nvCxnSpPr>
        <p:spPr bwMode="auto">
          <a:xfrm rot="5400000" flipH="1" flipV="1">
            <a:off x="5341937" y="24622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523038" y="15240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63" name="Straight Connector 62"/>
          <p:cNvCxnSpPr>
            <a:stCxn id="44" idx="2"/>
            <a:endCxn id="38" idx="5"/>
          </p:cNvCxnSpPr>
          <p:nvPr/>
        </p:nvCxnSpPr>
        <p:spPr bwMode="auto">
          <a:xfrm rot="10800000">
            <a:off x="8007350" y="16827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2" idx="6"/>
          </p:cNvCxnSpPr>
          <p:nvPr/>
        </p:nvCxnSpPr>
        <p:spPr bwMode="auto">
          <a:xfrm rot="5400000">
            <a:off x="8001794" y="28963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52400" y="2590800"/>
            <a:ext cx="457200" cy="8382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Left-Right Arrow 72"/>
          <p:cNvSpPr/>
          <p:nvPr/>
        </p:nvSpPr>
        <p:spPr>
          <a:xfrm>
            <a:off x="2133600" y="40386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855" name="TextBox 73"/>
          <p:cNvSpPr txBox="1">
            <a:spLocks noChangeArrowheads="1"/>
          </p:cNvSpPr>
          <p:nvPr/>
        </p:nvSpPr>
        <p:spPr bwMode="auto">
          <a:xfrm>
            <a:off x="2713038" y="3962400"/>
            <a:ext cx="658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Sub-Modular (i.e., Diminishing Returns) </a:t>
            </a:r>
          </a:p>
        </p:txBody>
      </p:sp>
      <p:sp>
        <p:nvSpPr>
          <p:cNvPr id="33856" name="TextBox 75"/>
          <p:cNvSpPr txBox="1">
            <a:spLocks noChangeArrowheads="1"/>
          </p:cNvSpPr>
          <p:nvPr/>
        </p:nvSpPr>
        <p:spPr bwMode="auto">
          <a:xfrm>
            <a:off x="5715000" y="39624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33857" name="TextBox 76"/>
          <p:cNvSpPr txBox="1">
            <a:spLocks noChangeArrowheads="1"/>
          </p:cNvSpPr>
          <p:nvPr/>
        </p:nvSpPr>
        <p:spPr bwMode="auto">
          <a:xfrm>
            <a:off x="914400" y="396240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&gt;=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52400" y="4754563"/>
            <a:ext cx="8915400" cy="1281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377825" indent="-377825" algn="ctr" defTabSz="1008063">
              <a:defRPr/>
            </a:pPr>
            <a:r>
              <a:rPr lang="en-US" altLang="zh-CN" sz="3000" b="1">
                <a:solidFill>
                  <a:schemeClr val="tx1"/>
                </a:solidFill>
                <a:cs typeface="Arial" charset="0"/>
              </a:rPr>
              <a:t>Theorem</a:t>
            </a:r>
            <a:r>
              <a:rPr lang="en-US" altLang="zh-CN" sz="3000">
                <a:solidFill>
                  <a:schemeClr val="tx1"/>
                </a:solidFill>
                <a:cs typeface="Arial" charset="0"/>
              </a:rPr>
              <a:t>: </a:t>
            </a:r>
            <a:r>
              <a:rPr lang="en-US" altLang="zh-CN" sz="3000" i="1">
                <a:solidFill>
                  <a:schemeClr val="tx1"/>
                </a:solidFill>
                <a:cs typeface="Arial" charset="0"/>
              </a:rPr>
              <a:t>k</a:t>
            </a:r>
            <a:r>
              <a:rPr lang="en-US" altLang="zh-CN" sz="3000">
                <a:solidFill>
                  <a:schemeClr val="tx1"/>
                </a:solidFill>
                <a:cs typeface="Arial" charset="0"/>
              </a:rPr>
              <a:t>-step greedy alg. to maximize a sub-modular function guarantees (1-1/e) optimal </a:t>
            </a:r>
            <a:r>
              <a:rPr lang="en-US" altLang="zh-CN" sz="2800">
                <a:solidFill>
                  <a:schemeClr val="tx1"/>
                </a:solidFill>
                <a:cs typeface="Arial" charset="0"/>
              </a:rPr>
              <a:t>[Nemhauster+ 78]</a:t>
            </a:r>
            <a:endParaRPr lang="en-US" altLang="zh-CN" sz="30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3859" name="Group 80"/>
          <p:cNvGrpSpPr>
            <a:grpSpLocks/>
          </p:cNvGrpSpPr>
          <p:nvPr/>
        </p:nvGrpSpPr>
        <p:grpSpPr bwMode="auto">
          <a:xfrm>
            <a:off x="152400" y="2057400"/>
            <a:ext cx="457200" cy="457200"/>
            <a:chOff x="152400" y="20574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3874" name="Picture 74" descr="delt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3860" name="Object 70"/>
          <p:cNvGraphicFramePr>
            <a:graphicFrameLocks noChangeAspect="1"/>
          </p:cNvGraphicFramePr>
          <p:nvPr/>
        </p:nvGraphicFramePr>
        <p:xfrm>
          <a:off x="4489450" y="333375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" name="Equation" r:id="rId5" imgW="164957" imgH="190335" progId="">
                  <p:embed/>
                </p:oleObj>
              </mc:Choice>
              <mc:Fallback>
                <p:oleObj name="Equation" r:id="rId5" imgW="164957" imgH="190335" progId="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333750"/>
                        <a:ext cx="3111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61" name="Group 85"/>
          <p:cNvGrpSpPr>
            <a:grpSpLocks/>
          </p:cNvGrpSpPr>
          <p:nvPr/>
        </p:nvGrpSpPr>
        <p:grpSpPr bwMode="auto">
          <a:xfrm>
            <a:off x="457200" y="3962400"/>
            <a:ext cx="457200" cy="457200"/>
            <a:chOff x="152400" y="2057400"/>
            <a:chExt cx="457200" cy="457200"/>
          </a:xfrm>
        </p:grpSpPr>
        <p:sp>
          <p:nvSpPr>
            <p:cNvPr id="87" name="Rectangle 86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3872" name="Picture 87" descr="delt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88"/>
          <p:cNvSpPr/>
          <p:nvPr/>
        </p:nvSpPr>
        <p:spPr>
          <a:xfrm>
            <a:off x="4953000" y="1981200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000" y="4114800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3864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8589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65" name="Group 79"/>
          <p:cNvGrpSpPr>
            <a:grpSpLocks noChangeAspect="1"/>
          </p:cNvGrpSpPr>
          <p:nvPr/>
        </p:nvGrpSpPr>
        <p:grpSpPr bwMode="auto"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66" name="Group 83"/>
          <p:cNvGrpSpPr>
            <a:grpSpLocks noChangeAspect="1"/>
          </p:cNvGrpSpPr>
          <p:nvPr/>
        </p:nvGrpSpPr>
        <p:grpSpPr bwMode="auto">
          <a:xfrm>
            <a:off x="8648700" y="609600"/>
            <a:ext cx="190500" cy="152400"/>
            <a:chOff x="1371600" y="4648200"/>
            <a:chExt cx="685800" cy="533400"/>
          </a:xfrm>
        </p:grpSpPr>
        <p:cxnSp>
          <p:nvCxnSpPr>
            <p:cNvPr id="85" name="Straight Connector 84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493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>
                <a:solidFill>
                  <a:srgbClr val="C00000"/>
                </a:solidFill>
              </a:rPr>
              <a:t>Why Sv(</a:t>
            </a:r>
            <a:r>
              <a:rPr lang="en-US" altLang="zh-CN" sz="3600" b="1" i="1">
                <a:solidFill>
                  <a:srgbClr val="C00000"/>
                </a:solidFill>
              </a:rPr>
              <a:t>S</a:t>
            </a:r>
            <a:r>
              <a:rPr lang="en-US" altLang="zh-CN" sz="3600" b="1">
                <a:solidFill>
                  <a:srgbClr val="C00000"/>
                </a:solidFill>
              </a:rPr>
              <a:t>) is sub-modular?</a:t>
            </a: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EDA1058-F186-4CA0-BF29-E40394D2A74E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36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981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8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694" y="1639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5094" y="2162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481" y="1866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8" y="2119313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8" y="2317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638" y="2043113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919" y="2607469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688" y="3168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931" y="2772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913" y="2408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8" y="3262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557" y="2210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8" y="2027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7532" y="2385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3" y="2614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8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950" y="18351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4" y="30487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544638" y="1743075"/>
            <a:ext cx="1046162" cy="1643063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8" idx="24"/>
          </p:cNvCxnSpPr>
          <p:nvPr/>
        </p:nvCxnSpPr>
        <p:spPr>
          <a:xfrm flipH="1">
            <a:off x="1676400" y="3187700"/>
            <a:ext cx="300038" cy="6985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0" name="Rectangle 49"/>
          <p:cNvSpPr>
            <a:spLocks noChangeArrowheads="1"/>
          </p:cNvSpPr>
          <p:nvPr/>
        </p:nvSpPr>
        <p:spPr bwMode="auto">
          <a:xfrm>
            <a:off x="0" y="3886200"/>
            <a:ext cx="2325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Already deleted</a:t>
            </a:r>
          </a:p>
        </p:txBody>
      </p:sp>
      <p:sp>
        <p:nvSpPr>
          <p:cNvPr id="55" name="Freeform 54"/>
          <p:cNvSpPr/>
          <p:nvPr/>
        </p:nvSpPr>
        <p:spPr>
          <a:xfrm rot="2191626">
            <a:off x="2794000" y="1843088"/>
            <a:ext cx="830263" cy="1603375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781300" y="1638300"/>
            <a:ext cx="5334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3" name="Rectangle 65"/>
          <p:cNvSpPr>
            <a:spLocks noChangeArrowheads="1"/>
          </p:cNvSpPr>
          <p:nvPr/>
        </p:nvSpPr>
        <p:spPr bwMode="auto">
          <a:xfrm>
            <a:off x="1612900" y="1062038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Newly deleted</a:t>
            </a:r>
          </a:p>
        </p:txBody>
      </p:sp>
      <p:grpSp>
        <p:nvGrpSpPr>
          <p:cNvPr id="34854" name="Group 53"/>
          <p:cNvGrpSpPr>
            <a:grpSpLocks/>
          </p:cNvGrpSpPr>
          <p:nvPr/>
        </p:nvGrpSpPr>
        <p:grpSpPr bwMode="auto">
          <a:xfrm>
            <a:off x="7010400" y="76200"/>
            <a:ext cx="1858963" cy="1017588"/>
            <a:chOff x="7010400" y="76200"/>
            <a:chExt cx="1859048" cy="1017143"/>
          </a:xfrm>
        </p:grpSpPr>
        <p:pic>
          <p:nvPicPr>
            <p:cNvPr id="3485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6" name="Group 40"/>
            <p:cNvGrpSpPr>
              <a:grpSpLocks noChangeAspect="1"/>
            </p:cNvGrpSpPr>
            <p:nvPr/>
          </p:nvGrpSpPr>
          <p:grpSpPr bwMode="auto">
            <a:xfrm>
              <a:off x="8191500" y="152400"/>
              <a:ext cx="190500" cy="152400"/>
              <a:chOff x="1371600" y="4648200"/>
              <a:chExt cx="685800" cy="533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296224" y="4951363"/>
                <a:ext cx="305458" cy="1543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1525287" y="4648906"/>
                <a:ext cx="533166" cy="5315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57" name="Group 43"/>
            <p:cNvGrpSpPr>
              <a:grpSpLocks noChangeAspect="1"/>
            </p:cNvGrpSpPr>
            <p:nvPr/>
          </p:nvGrpSpPr>
          <p:grpSpPr bwMode="auto">
            <a:xfrm>
              <a:off x="8648700" y="381000"/>
              <a:ext cx="190500" cy="152400"/>
              <a:chOff x="1371600" y="4648200"/>
              <a:chExt cx="685800" cy="533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1296300" y="4951013"/>
                <a:ext cx="305458" cy="15431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525362" y="4648557"/>
                <a:ext cx="533166" cy="53151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58" name="Group 50"/>
            <p:cNvGrpSpPr>
              <a:grpSpLocks noChangeAspect="1"/>
            </p:cNvGrpSpPr>
            <p:nvPr/>
          </p:nvGrpSpPr>
          <p:grpSpPr bwMode="auto">
            <a:xfrm>
              <a:off x="8648700" y="609600"/>
              <a:ext cx="190500" cy="152400"/>
              <a:chOff x="1371600" y="4648200"/>
              <a:chExt cx="685800" cy="533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1296300" y="4950663"/>
                <a:ext cx="305458" cy="1543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525362" y="4648207"/>
                <a:ext cx="533166" cy="5315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Tm="19734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2"/>
          <p:cNvSpPr>
            <a:spLocks noChangeArrowheads="1"/>
          </p:cNvSpPr>
          <p:nvPr/>
        </p:nvSpPr>
        <p:spPr bwMode="auto">
          <a:xfrm>
            <a:off x="3581400" y="1543050"/>
            <a:ext cx="571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Sv(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i="1" baseline="-2500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altLang="zh-CN" b="1">
                <a:cs typeface="Times New Roman" pitchFamily="18" charset="0"/>
              </a:rPr>
              <a:t>U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i="1" baseline="-2500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 - Sv(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i="1" baseline="-2500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altLang="zh-CN">
                <a:cs typeface="Times New Roman" pitchFamily="18" charset="0"/>
              </a:rPr>
              <a:t> </a:t>
            </a:r>
          </a:p>
          <a:p>
            <a:r>
              <a:rPr lang="en-US" altLang="zh-CN">
                <a:cs typeface="Times New Roman" pitchFamily="18" charset="0"/>
              </a:rPr>
              <a:t>   ∑</a:t>
            </a:r>
            <a:r>
              <a:rPr lang="en-US" altLang="zh-CN" i="1" baseline="-25000">
                <a:cs typeface="Times New Roman" pitchFamily="18" charset="0"/>
              </a:rPr>
              <a:t>i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2λu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 baseline="30000">
                <a:cs typeface="Times New Roman" pitchFamily="18" charset="0"/>
              </a:rPr>
              <a:t>2</a:t>
            </a:r>
            <a:r>
              <a:rPr lang="en-US" altLang="zh-CN" i="1">
                <a:cs typeface="Times New Roman" pitchFamily="18" charset="0"/>
              </a:rPr>
              <a:t>-</a:t>
            </a:r>
            <a:r>
              <a:rPr lang="en-US" altLang="zh-CN">
                <a:cs typeface="Times New Roman" pitchFamily="18" charset="0"/>
              </a:rPr>
              <a:t>∑</a:t>
            </a:r>
            <a:r>
              <a:rPr lang="en-US" altLang="zh-CN" i="1" baseline="-25000">
                <a:cs typeface="Times New Roman" pitchFamily="18" charset="0"/>
              </a:rPr>
              <a:t>i,j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A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i,j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j</a:t>
            </a:r>
            <a:r>
              <a:rPr lang="en-US" altLang="zh-CN">
                <a:cs typeface="Times New Roman" pitchFamily="18" charset="0"/>
              </a:rPr>
              <a:t>) </a:t>
            </a:r>
          </a:p>
          <a:p>
            <a:endParaRPr lang="en-US" altLang="zh-CN">
              <a:cs typeface="Times New Roman" pitchFamily="18" charset="0"/>
            </a:endParaRPr>
          </a:p>
          <a:p>
            <a:endParaRPr lang="en-US" altLang="zh-CN">
              <a:cs typeface="Times New Roman" pitchFamily="18" charset="0"/>
            </a:endParaRPr>
          </a:p>
          <a:p>
            <a:r>
              <a:rPr lang="en-US" altLang="zh-CN">
                <a:cs typeface="Times New Roman" pitchFamily="18" charset="0"/>
              </a:rPr>
              <a:t>  (∑</a:t>
            </a:r>
            <a:r>
              <a:rPr lang="en-US" altLang="zh-CN" i="1" baseline="-25000">
                <a:cs typeface="Times New Roman" pitchFamily="18" charset="0"/>
              </a:rPr>
              <a:t>i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, j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green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A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i,j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j</a:t>
            </a:r>
            <a:r>
              <a:rPr lang="en-US" altLang="zh-CN">
                <a:cs typeface="Times New Roman" pitchFamily="18" charset="0"/>
              </a:rPr>
              <a:t>)+∑</a:t>
            </a:r>
            <a:r>
              <a:rPr lang="en-US" altLang="zh-CN" i="1" baseline="-25000">
                <a:cs typeface="Times New Roman" pitchFamily="18" charset="0"/>
              </a:rPr>
              <a:t>i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green</a:t>
            </a:r>
            <a:r>
              <a:rPr lang="en-US" altLang="zh-CN" i="1" baseline="-25000">
                <a:cs typeface="Times New Roman" pitchFamily="18" charset="0"/>
              </a:rPr>
              <a:t>, j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A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i,j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j</a:t>
            </a:r>
            <a:r>
              <a:rPr lang="en-US" altLang="zh-CN">
                <a:cs typeface="Times New Roman" pitchFamily="18" charset="0"/>
              </a:rPr>
              <a:t>))</a:t>
            </a:r>
            <a:endParaRPr lang="en-US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3800" y="1608138"/>
            <a:ext cx="2743200" cy="3651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4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>
                <a:solidFill>
                  <a:srgbClr val="C00000"/>
                </a:solidFill>
              </a:rPr>
              <a:t>Why Sv(</a:t>
            </a:r>
            <a:r>
              <a:rPr lang="en-US" altLang="zh-CN" sz="3600" b="1" i="1">
                <a:solidFill>
                  <a:srgbClr val="C00000"/>
                </a:solidFill>
              </a:rPr>
              <a:t>S</a:t>
            </a:r>
            <a:r>
              <a:rPr lang="en-US" altLang="zh-CN" sz="3600" b="1">
                <a:solidFill>
                  <a:srgbClr val="C00000"/>
                </a:solidFill>
              </a:rPr>
              <a:t>) is sub-modular?</a:t>
            </a:r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5F1CF60-4C18-497B-B2DF-4D656BF5D2ED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37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981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8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694" y="1639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5094" y="2162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481" y="1866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8" y="2119313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8" y="2317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638" y="2043113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919" y="2607469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688" y="3168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931" y="2772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913" y="2408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8" y="3262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557" y="2210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8" y="2027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7532" y="2385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3" y="2614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8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950" y="18351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4" y="30487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076700" y="14097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5" name="Rectangle 61"/>
          <p:cNvSpPr>
            <a:spLocks noChangeArrowheads="1"/>
          </p:cNvSpPr>
          <p:nvPr/>
        </p:nvSpPr>
        <p:spPr bwMode="auto">
          <a:xfrm>
            <a:off x="4343400" y="1066800"/>
            <a:ext cx="472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Marginal Benefit of deleting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en-US" altLang="zh-CN" sz="2400">
                <a:solidFill>
                  <a:srgbClr val="0000FF"/>
                </a:solidFill>
              </a:rPr>
              <a:t>{5,6}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endParaRPr lang="en-US" altLang="zh-CN" sz="2400"/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2805113" y="2041525"/>
            <a:ext cx="4616450" cy="2798763"/>
            <a:chOff x="2805514" y="2041364"/>
            <a:chExt cx="4616250" cy="2798943"/>
          </a:xfrm>
        </p:grpSpPr>
        <p:sp>
          <p:nvSpPr>
            <p:cNvPr id="52" name="Rectangle 51"/>
            <p:cNvSpPr/>
            <p:nvPr/>
          </p:nvSpPr>
          <p:spPr>
            <a:xfrm>
              <a:off x="3734161" y="2041364"/>
              <a:ext cx="3687603" cy="549310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2972124" y="3124121"/>
              <a:ext cx="1295483" cy="22859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03" name="Rectangle 64"/>
            <p:cNvSpPr>
              <a:spLocks noChangeArrowheads="1"/>
            </p:cNvSpPr>
            <p:nvPr/>
          </p:nvSpPr>
          <p:spPr bwMode="auto">
            <a:xfrm>
              <a:off x="2805514" y="3886200"/>
              <a:ext cx="222368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/>
                <a:t>Pure benefit </a:t>
              </a:r>
            </a:p>
            <a:p>
              <a:pPr algn="ctr"/>
              <a:r>
                <a:rPr lang="en-US" altLang="zh-CN" sz="2800"/>
                <a:t>from </a:t>
              </a:r>
              <a:r>
                <a:rPr lang="en-US" altLang="zh-CN" sz="2800">
                  <a:solidFill>
                    <a:srgbClr val="0000FF"/>
                  </a:solidFill>
                </a:rPr>
                <a:t>{5,6}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733800" y="2827338"/>
            <a:ext cx="5410200" cy="2012950"/>
            <a:chOff x="3733800" y="2826603"/>
            <a:chExt cx="5410200" cy="2013704"/>
          </a:xfrm>
        </p:grpSpPr>
        <p:sp>
          <p:nvSpPr>
            <p:cNvPr id="54" name="Rectangle 53"/>
            <p:cNvSpPr/>
            <p:nvPr/>
          </p:nvSpPr>
          <p:spPr>
            <a:xfrm>
              <a:off x="3733800" y="2826603"/>
              <a:ext cx="5410200" cy="622533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6200000" flipH="1">
              <a:off x="7214310" y="3708800"/>
              <a:ext cx="449430" cy="5715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00" name="Rectangle 69"/>
            <p:cNvSpPr>
              <a:spLocks noChangeArrowheads="1"/>
            </p:cNvSpPr>
            <p:nvPr/>
          </p:nvSpPr>
          <p:spPr bwMode="auto">
            <a:xfrm>
              <a:off x="5791200" y="3886200"/>
              <a:ext cx="334418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/>
                <a:t>Interaction between</a:t>
              </a:r>
            </a:p>
            <a:p>
              <a:r>
                <a:rPr lang="en-US" altLang="zh-CN" sz="2800">
                  <a:solidFill>
                    <a:srgbClr val="0000FF"/>
                  </a:solidFill>
                </a:rPr>
                <a:t> {5,6}</a:t>
              </a:r>
              <a:r>
                <a:rPr lang="en-US" altLang="zh-CN" sz="2800"/>
                <a:t> and </a:t>
              </a:r>
              <a:r>
                <a:rPr lang="en-US" altLang="zh-CN" sz="2800">
                  <a:solidFill>
                    <a:srgbClr val="007635"/>
                  </a:solidFill>
                </a:rPr>
                <a:t>{1,2}</a:t>
              </a:r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838200" y="5105400"/>
            <a:ext cx="746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/>
              <a:t>Only </a:t>
            </a:r>
            <a:r>
              <a:rPr lang="en-US" altLang="zh-CN" sz="3600">
                <a:solidFill>
                  <a:srgbClr val="7030A0"/>
                </a:solidFill>
              </a:rPr>
              <a:t>purple</a:t>
            </a:r>
            <a:r>
              <a:rPr lang="en-US" altLang="zh-CN" sz="3600"/>
              <a:t> term depends on </a:t>
            </a:r>
            <a:r>
              <a:rPr lang="en-US" altLang="zh-CN" sz="3600">
                <a:solidFill>
                  <a:srgbClr val="007635"/>
                </a:solidFill>
              </a:rPr>
              <a:t>{1, 2}</a:t>
            </a:r>
            <a:r>
              <a:rPr lang="en-US" altLang="zh-CN" sz="3600"/>
              <a:t>!</a:t>
            </a:r>
          </a:p>
        </p:txBody>
      </p:sp>
      <p:sp>
        <p:nvSpPr>
          <p:cNvPr id="35879" name="TextBox 75"/>
          <p:cNvSpPr txBox="1">
            <a:spLocks noChangeArrowheads="1"/>
          </p:cNvSpPr>
          <p:nvPr/>
        </p:nvSpPr>
        <p:spPr bwMode="auto">
          <a:xfrm>
            <a:off x="6648450" y="1531938"/>
            <a:ext cx="39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=</a:t>
            </a:r>
          </a:p>
        </p:txBody>
      </p:sp>
      <p:sp>
        <p:nvSpPr>
          <p:cNvPr id="35880" name="TextBox 76"/>
          <p:cNvSpPr txBox="1">
            <a:spLocks noChangeArrowheads="1"/>
          </p:cNvSpPr>
          <p:nvPr/>
        </p:nvSpPr>
        <p:spPr bwMode="auto">
          <a:xfrm>
            <a:off x="7543800" y="1752600"/>
            <a:ext cx="415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5400"/>
              <a:t>-</a:t>
            </a:r>
          </a:p>
        </p:txBody>
      </p:sp>
      <p:sp>
        <p:nvSpPr>
          <p:cNvPr id="48" name="Freeform 47"/>
          <p:cNvSpPr/>
          <p:nvPr/>
        </p:nvSpPr>
        <p:spPr>
          <a:xfrm>
            <a:off x="1544638" y="1743075"/>
            <a:ext cx="1046162" cy="1643063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8" idx="24"/>
          </p:cNvCxnSpPr>
          <p:nvPr/>
        </p:nvCxnSpPr>
        <p:spPr>
          <a:xfrm flipH="1">
            <a:off x="1676400" y="3187700"/>
            <a:ext cx="300038" cy="6985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3" name="Rectangle 49"/>
          <p:cNvSpPr>
            <a:spLocks noChangeArrowheads="1"/>
          </p:cNvSpPr>
          <p:nvPr/>
        </p:nvSpPr>
        <p:spPr bwMode="auto">
          <a:xfrm>
            <a:off x="0" y="3886200"/>
            <a:ext cx="2325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Already deleted</a:t>
            </a:r>
          </a:p>
        </p:txBody>
      </p:sp>
      <p:sp>
        <p:nvSpPr>
          <p:cNvPr id="55" name="Freeform 54"/>
          <p:cNvSpPr/>
          <p:nvPr/>
        </p:nvSpPr>
        <p:spPr>
          <a:xfrm rot="2191626">
            <a:off x="2794000" y="1843088"/>
            <a:ext cx="830263" cy="1603375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781300" y="1638300"/>
            <a:ext cx="5334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6" name="Rectangle 65"/>
          <p:cNvSpPr>
            <a:spLocks noChangeArrowheads="1"/>
          </p:cNvSpPr>
          <p:nvPr/>
        </p:nvSpPr>
        <p:spPr bwMode="auto">
          <a:xfrm>
            <a:off x="1612900" y="1062038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Newly deleted</a:t>
            </a:r>
          </a:p>
        </p:txBody>
      </p:sp>
      <p:grpSp>
        <p:nvGrpSpPr>
          <p:cNvPr id="35887" name="Group 56"/>
          <p:cNvGrpSpPr>
            <a:grpSpLocks/>
          </p:cNvGrpSpPr>
          <p:nvPr/>
        </p:nvGrpSpPr>
        <p:grpSpPr bwMode="auto">
          <a:xfrm>
            <a:off x="7010400" y="76200"/>
            <a:ext cx="1858963" cy="1017588"/>
            <a:chOff x="7010400" y="76200"/>
            <a:chExt cx="1859048" cy="1017143"/>
          </a:xfrm>
        </p:grpSpPr>
        <p:pic>
          <p:nvPicPr>
            <p:cNvPr id="35888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89" name="Group 40"/>
            <p:cNvGrpSpPr>
              <a:grpSpLocks noChangeAspect="1"/>
            </p:cNvGrpSpPr>
            <p:nvPr/>
          </p:nvGrpSpPr>
          <p:grpSpPr bwMode="auto">
            <a:xfrm>
              <a:off x="8191498" y="152409"/>
              <a:ext cx="190499" cy="152401"/>
              <a:chOff x="1371600" y="4648200"/>
              <a:chExt cx="685800" cy="5334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296233" y="49513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1525298" y="46488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90" name="Group 43"/>
            <p:cNvGrpSpPr>
              <a:grpSpLocks noChangeAspect="1"/>
            </p:cNvGrpSpPr>
            <p:nvPr/>
          </p:nvGrpSpPr>
          <p:grpSpPr bwMode="auto">
            <a:xfrm>
              <a:off x="8648698" y="381009"/>
              <a:ext cx="190499" cy="152401"/>
              <a:chOff x="1371600" y="4648200"/>
              <a:chExt cx="685800" cy="5334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1296309" y="495097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1525373" y="464852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91" name="Group 50"/>
            <p:cNvGrpSpPr>
              <a:grpSpLocks noChangeAspect="1"/>
            </p:cNvGrpSpPr>
            <p:nvPr/>
          </p:nvGrpSpPr>
          <p:grpSpPr bwMode="auto">
            <a:xfrm>
              <a:off x="8648698" y="609609"/>
              <a:ext cx="190499" cy="152401"/>
              <a:chOff x="1371600" y="4648200"/>
              <a:chExt cx="685800" cy="5334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1296309" y="49506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1525373" y="46481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 advTm="35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881E73-CAC8-4FF1-A014-F9B37D58D4D4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38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2316162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1935162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2163762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3459162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828800" y="35052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713038" y="39163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3246437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840163" y="2514600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2096294" y="1974056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724694" y="2497931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682081" y="2201069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713038" y="2454275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1112838" y="2652712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789238" y="2378075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642519" y="2942431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2300288" y="3503612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981200" y="3186113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43200" y="3154362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2345531" y="3107531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814513" y="274320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1112838" y="3597275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869157" y="2545556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1341438" y="23622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2447132" y="2720181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465137" y="2949575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46238" y="20113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3130550" y="2170112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3124994" y="3383756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5" name="TextBox 54"/>
          <p:cNvSpPr txBox="1">
            <a:spLocks noChangeArrowheads="1"/>
          </p:cNvSpPr>
          <p:nvPr/>
        </p:nvSpPr>
        <p:spPr bwMode="auto">
          <a:xfrm>
            <a:off x="1295400" y="1305580"/>
            <a:ext cx="6848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Marginal Benefit of </a:t>
            </a:r>
            <a:r>
              <a:rPr lang="en-US" altLang="zh-CN" sz="2800" dirty="0" err="1">
                <a:solidFill>
                  <a:srgbClr val="FF0000"/>
                </a:solidFill>
              </a:rPr>
              <a:t>Sv</a:t>
            </a:r>
            <a:r>
              <a:rPr lang="en-US" altLang="zh-CN" sz="2800" dirty="0">
                <a:solidFill>
                  <a:srgbClr val="FF0000"/>
                </a:solidFill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</a:rPr>
              <a:t>S</a:t>
            </a:r>
            <a:r>
              <a:rPr lang="en-US" altLang="zh-CN" sz="2800" dirty="0">
                <a:solidFill>
                  <a:srgbClr val="FF0000"/>
                </a:solidFill>
              </a:rPr>
              <a:t>) </a:t>
            </a:r>
            <a:r>
              <a:rPr lang="en-US" altLang="zh-CN" sz="2800" dirty="0"/>
              <a:t>=  </a:t>
            </a:r>
            <a:r>
              <a:rPr lang="en-US" altLang="zh-CN" sz="2800" dirty="0">
                <a:solidFill>
                  <a:srgbClr val="0000CC"/>
                </a:solidFill>
              </a:rPr>
              <a:t>Blue</a:t>
            </a:r>
            <a:r>
              <a:rPr lang="en-US" altLang="zh-CN" sz="2800" dirty="0"/>
              <a:t> – </a:t>
            </a:r>
            <a:r>
              <a:rPr lang="en-US" altLang="zh-CN" sz="2800" dirty="0">
                <a:solidFill>
                  <a:srgbClr val="7030A0"/>
                </a:solidFill>
              </a:rPr>
              <a:t>Purple</a:t>
            </a:r>
          </a:p>
        </p:txBody>
      </p:sp>
      <p:sp>
        <p:nvSpPr>
          <p:cNvPr id="36896" name="TextBox 73"/>
          <p:cNvSpPr txBox="1">
            <a:spLocks noChangeArrowheads="1"/>
          </p:cNvSpPr>
          <p:nvPr/>
        </p:nvSpPr>
        <p:spPr bwMode="auto">
          <a:xfrm>
            <a:off x="990600" y="4648200"/>
            <a:ext cx="220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More Green </a:t>
            </a:r>
          </a:p>
        </p:txBody>
      </p:sp>
      <p:sp>
        <p:nvSpPr>
          <p:cNvPr id="36897" name="Rectangle 74"/>
          <p:cNvSpPr>
            <a:spLocks noChangeArrowheads="1"/>
          </p:cNvSpPr>
          <p:nvPr/>
        </p:nvSpPr>
        <p:spPr bwMode="auto">
          <a:xfrm>
            <a:off x="0" y="5965825"/>
            <a:ext cx="9144000" cy="892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chemeClr val="bg1"/>
                </a:solidFill>
              </a:rPr>
              <a:t>Footnote: greens are nodes already deleted; blue {5,6} nodes are nodes to be deleted</a:t>
            </a:r>
          </a:p>
        </p:txBody>
      </p:sp>
      <p:sp>
        <p:nvSpPr>
          <p:cNvPr id="56" name="Oval 55"/>
          <p:cNvSpPr/>
          <p:nvPr/>
        </p:nvSpPr>
        <p:spPr>
          <a:xfrm>
            <a:off x="6553200" y="2316162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7010400" y="1935162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8" name="Oval 57"/>
          <p:cNvSpPr/>
          <p:nvPr/>
        </p:nvSpPr>
        <p:spPr>
          <a:xfrm>
            <a:off x="4953000" y="2163762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9" name="Oval 58"/>
          <p:cNvSpPr/>
          <p:nvPr/>
        </p:nvSpPr>
        <p:spPr>
          <a:xfrm>
            <a:off x="4953000" y="3459162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60" name="Oval 59"/>
          <p:cNvSpPr/>
          <p:nvPr/>
        </p:nvSpPr>
        <p:spPr>
          <a:xfrm>
            <a:off x="5943600" y="35052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63" name="Oval 62"/>
          <p:cNvSpPr/>
          <p:nvPr/>
        </p:nvSpPr>
        <p:spPr>
          <a:xfrm>
            <a:off x="6827838" y="3916362"/>
            <a:ext cx="274637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66" name="Oval 65"/>
          <p:cNvSpPr/>
          <p:nvPr/>
        </p:nvSpPr>
        <p:spPr>
          <a:xfrm>
            <a:off x="7772400" y="3246437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71" name="Oval 70"/>
          <p:cNvSpPr/>
          <p:nvPr/>
        </p:nvSpPr>
        <p:spPr>
          <a:xfrm>
            <a:off x="7954963" y="2514600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72" name="Straight Connector 71"/>
          <p:cNvCxnSpPr>
            <a:stCxn id="56" idx="1"/>
            <a:endCxn id="95" idx="6"/>
          </p:cNvCxnSpPr>
          <p:nvPr/>
        </p:nvCxnSpPr>
        <p:spPr bwMode="auto">
          <a:xfrm rot="16200000" flipV="1">
            <a:off x="6211094" y="1974056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9" idx="0"/>
            <a:endCxn id="95" idx="3"/>
          </p:cNvCxnSpPr>
          <p:nvPr/>
        </p:nvCxnSpPr>
        <p:spPr bwMode="auto">
          <a:xfrm rot="5400000" flipH="1" flipV="1">
            <a:off x="4839494" y="2497931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7" idx="3"/>
            <a:endCxn id="56" idx="6"/>
          </p:cNvCxnSpPr>
          <p:nvPr/>
        </p:nvCxnSpPr>
        <p:spPr bwMode="auto">
          <a:xfrm rot="5400000">
            <a:off x="6796881" y="2201069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2"/>
            <a:endCxn id="56" idx="6"/>
          </p:cNvCxnSpPr>
          <p:nvPr/>
        </p:nvCxnSpPr>
        <p:spPr bwMode="auto">
          <a:xfrm rot="10800000">
            <a:off x="6827838" y="2454275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2"/>
            <a:endCxn id="59" idx="6"/>
          </p:cNvCxnSpPr>
          <p:nvPr/>
        </p:nvCxnSpPr>
        <p:spPr bwMode="auto">
          <a:xfrm rot="10800000" flipV="1">
            <a:off x="5227638" y="2652712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1"/>
            <a:endCxn id="56" idx="4"/>
          </p:cNvCxnSpPr>
          <p:nvPr/>
        </p:nvCxnSpPr>
        <p:spPr bwMode="auto">
          <a:xfrm rot="16200000" flipV="1">
            <a:off x="6904038" y="2378075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0"/>
          </p:cNvCxnSpPr>
          <p:nvPr/>
        </p:nvCxnSpPr>
        <p:spPr bwMode="auto">
          <a:xfrm rot="5400000" flipH="1" flipV="1">
            <a:off x="7757319" y="2942431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3" idx="1"/>
            <a:endCxn id="60" idx="5"/>
          </p:cNvCxnSpPr>
          <p:nvPr/>
        </p:nvCxnSpPr>
        <p:spPr bwMode="auto">
          <a:xfrm rot="16200000" flipV="1">
            <a:off x="6415088" y="3503612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3" idx="1"/>
            <a:endCxn id="56" idx="4"/>
          </p:cNvCxnSpPr>
          <p:nvPr/>
        </p:nvCxnSpPr>
        <p:spPr bwMode="auto">
          <a:xfrm rot="16200000" flipV="1">
            <a:off x="6096000" y="3186113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858000" y="3154362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88" name="Straight Connector 87"/>
          <p:cNvCxnSpPr>
            <a:stCxn id="87" idx="3"/>
            <a:endCxn id="60" idx="7"/>
          </p:cNvCxnSpPr>
          <p:nvPr/>
        </p:nvCxnSpPr>
        <p:spPr bwMode="auto">
          <a:xfrm rot="5400000">
            <a:off x="6460331" y="3107531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6" idx="4"/>
            <a:endCxn id="60" idx="0"/>
          </p:cNvCxnSpPr>
          <p:nvPr/>
        </p:nvCxnSpPr>
        <p:spPr bwMode="auto">
          <a:xfrm rot="5400000">
            <a:off x="5929313" y="274320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9" idx="6"/>
            <a:endCxn id="60" idx="2"/>
          </p:cNvCxnSpPr>
          <p:nvPr/>
        </p:nvCxnSpPr>
        <p:spPr bwMode="auto">
          <a:xfrm>
            <a:off x="5227638" y="3597275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8" idx="4"/>
            <a:endCxn id="60" idx="1"/>
          </p:cNvCxnSpPr>
          <p:nvPr/>
        </p:nvCxnSpPr>
        <p:spPr bwMode="auto">
          <a:xfrm rot="16200000" flipH="1">
            <a:off x="4983957" y="2545556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6" idx="4"/>
            <a:endCxn id="59" idx="6"/>
          </p:cNvCxnSpPr>
          <p:nvPr/>
        </p:nvCxnSpPr>
        <p:spPr bwMode="auto">
          <a:xfrm rot="5400000">
            <a:off x="5456238" y="23622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7" idx="0"/>
            <a:endCxn id="56" idx="4"/>
          </p:cNvCxnSpPr>
          <p:nvPr/>
        </p:nvCxnSpPr>
        <p:spPr bwMode="auto">
          <a:xfrm rot="16200000" flipV="1">
            <a:off x="6561932" y="2720181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9" idx="0"/>
            <a:endCxn id="58" idx="4"/>
          </p:cNvCxnSpPr>
          <p:nvPr/>
        </p:nvCxnSpPr>
        <p:spPr bwMode="auto">
          <a:xfrm rot="5400000" flipH="1" flipV="1">
            <a:off x="4579937" y="2949575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761038" y="20113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96" name="Straight Connector 95"/>
          <p:cNvCxnSpPr>
            <a:stCxn id="71" idx="2"/>
            <a:endCxn id="57" idx="5"/>
          </p:cNvCxnSpPr>
          <p:nvPr/>
        </p:nvCxnSpPr>
        <p:spPr bwMode="auto">
          <a:xfrm rot="10800000">
            <a:off x="7245350" y="2170112"/>
            <a:ext cx="709613" cy="482600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6" idx="4"/>
            <a:endCxn id="63" idx="6"/>
          </p:cNvCxnSpPr>
          <p:nvPr/>
        </p:nvCxnSpPr>
        <p:spPr bwMode="auto">
          <a:xfrm rot="5400000">
            <a:off x="7239794" y="3383756"/>
            <a:ext cx="533400" cy="808038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Left-Right Arrow 97"/>
          <p:cNvSpPr/>
          <p:nvPr/>
        </p:nvSpPr>
        <p:spPr>
          <a:xfrm>
            <a:off x="3124200" y="48006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927" name="TextBox 98"/>
          <p:cNvSpPr txBox="1">
            <a:spLocks noChangeArrowheads="1"/>
          </p:cNvSpPr>
          <p:nvPr/>
        </p:nvSpPr>
        <p:spPr bwMode="auto">
          <a:xfrm>
            <a:off x="3962400" y="4648200"/>
            <a:ext cx="224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More Purple </a:t>
            </a:r>
          </a:p>
        </p:txBody>
      </p:sp>
      <p:sp>
        <p:nvSpPr>
          <p:cNvPr id="100" name="Left-Right Arrow 99"/>
          <p:cNvSpPr/>
          <p:nvPr/>
        </p:nvSpPr>
        <p:spPr>
          <a:xfrm>
            <a:off x="6137275" y="48006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929" name="TextBox 100"/>
          <p:cNvSpPr txBox="1">
            <a:spLocks noChangeArrowheads="1"/>
          </p:cNvSpPr>
          <p:nvPr/>
        </p:nvSpPr>
        <p:spPr bwMode="auto">
          <a:xfrm>
            <a:off x="6975475" y="4648200"/>
            <a:ext cx="180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Less Red </a:t>
            </a:r>
          </a:p>
        </p:txBody>
      </p:sp>
      <p:sp>
        <p:nvSpPr>
          <p:cNvPr id="36930" name="TextBox 102"/>
          <p:cNvSpPr txBox="1">
            <a:spLocks noChangeArrowheads="1"/>
          </p:cNvSpPr>
          <p:nvPr/>
        </p:nvSpPr>
        <p:spPr bwMode="auto">
          <a:xfrm>
            <a:off x="304800" y="5257800"/>
            <a:ext cx="863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Marginal Benefit of Left &gt;= Marginal Benefit  of Right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36931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600" b="1">
                <a:solidFill>
                  <a:srgbClr val="C00000"/>
                </a:solidFill>
                <a:latin typeface="Calibri" pitchFamily="34" charset="0"/>
              </a:rPr>
              <a:t>Why Sv(</a:t>
            </a:r>
            <a:r>
              <a:rPr lang="en-US" altLang="zh-CN" sz="3600" b="1" i="1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altLang="zh-CN" sz="3600" b="1">
                <a:solidFill>
                  <a:srgbClr val="C00000"/>
                </a:solidFill>
                <a:latin typeface="Calibri" pitchFamily="34" charset="0"/>
              </a:rPr>
              <a:t>) is sub-modular?</a:t>
            </a:r>
          </a:p>
        </p:txBody>
      </p:sp>
      <p:grpSp>
        <p:nvGrpSpPr>
          <p:cNvPr id="36932" name="Group 75"/>
          <p:cNvGrpSpPr>
            <a:grpSpLocks/>
          </p:cNvGrpSpPr>
          <p:nvPr/>
        </p:nvGrpSpPr>
        <p:grpSpPr bwMode="auto">
          <a:xfrm>
            <a:off x="7010400" y="76200"/>
            <a:ext cx="1858963" cy="1017588"/>
            <a:chOff x="7010400" y="76200"/>
            <a:chExt cx="1859048" cy="1017143"/>
          </a:xfrm>
        </p:grpSpPr>
        <p:pic>
          <p:nvPicPr>
            <p:cNvPr id="36933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34" name="Group 40"/>
            <p:cNvGrpSpPr>
              <a:grpSpLocks noChangeAspect="1"/>
            </p:cNvGrpSpPr>
            <p:nvPr/>
          </p:nvGrpSpPr>
          <p:grpSpPr bwMode="auto">
            <a:xfrm>
              <a:off x="8191498" y="152409"/>
              <a:ext cx="190499" cy="152401"/>
              <a:chOff x="1371600" y="4648200"/>
              <a:chExt cx="6858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1296233" y="49513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1525298" y="46488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35" name="Group 43"/>
            <p:cNvGrpSpPr>
              <a:grpSpLocks noChangeAspect="1"/>
            </p:cNvGrpSpPr>
            <p:nvPr/>
          </p:nvGrpSpPr>
          <p:grpSpPr bwMode="auto">
            <a:xfrm>
              <a:off x="8648698" y="381009"/>
              <a:ext cx="190499" cy="152401"/>
              <a:chOff x="1371600" y="4648200"/>
              <a:chExt cx="685800" cy="5334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296309" y="495097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1525373" y="464852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36" name="Group 50"/>
            <p:cNvGrpSpPr>
              <a:grpSpLocks noChangeAspect="1"/>
            </p:cNvGrpSpPr>
            <p:nvPr/>
          </p:nvGrpSpPr>
          <p:grpSpPr bwMode="auto">
            <a:xfrm>
              <a:off x="8648698" y="609609"/>
              <a:ext cx="190499" cy="152401"/>
              <a:chOff x="1371600" y="4648200"/>
              <a:chExt cx="685800" cy="533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296309" y="49506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525373" y="46481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Straight Arrow Connector 3"/>
          <p:cNvCxnSpPr/>
          <p:nvPr/>
        </p:nvCxnSpPr>
        <p:spPr>
          <a:xfrm flipH="1">
            <a:off x="2478088" y="3848099"/>
            <a:ext cx="3282951" cy="723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5969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Quality of </a:t>
            </a:r>
            <a:r>
              <a:rPr lang="en-US" altLang="zh-CN" i="1">
                <a:solidFill>
                  <a:srgbClr val="C00000"/>
                </a:solidFill>
              </a:rPr>
              <a:t>Netshield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59DC6FE-15FE-4AF8-9E36-8FAF2505B498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39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4340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 rot="-5400000">
            <a:off x="399257" y="3317081"/>
            <a:ext cx="2133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Eig-Drop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5199063" y="6248400"/>
            <a:ext cx="287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600"/>
              <a:t># of vaccines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5600" y="3175000"/>
            <a:ext cx="3048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934200" y="3073400"/>
            <a:ext cx="189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rgbClr val="FF0000"/>
                </a:solidFill>
              </a:rPr>
              <a:t>Netshield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75300" y="2197100"/>
            <a:ext cx="66040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5715000" y="1524000"/>
            <a:ext cx="189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00FF"/>
                </a:solidFill>
              </a:rPr>
              <a:t>Optimal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981700" y="4229100"/>
            <a:ext cx="457200" cy="3810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14"/>
          <p:cNvSpPr txBox="1">
            <a:spLocks noChangeArrowheads="1"/>
          </p:cNvSpPr>
          <p:nvPr/>
        </p:nvSpPr>
        <p:spPr bwMode="auto">
          <a:xfrm>
            <a:off x="5410200" y="4597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7635"/>
                </a:solidFill>
              </a:rPr>
              <a:t>(1-1/e) x Optimal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1981200"/>
            <a:ext cx="281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600200" y="1371600"/>
            <a:ext cx="381000" cy="1066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3" name="TextBox 9"/>
          <p:cNvSpPr txBox="1">
            <a:spLocks noChangeArrowheads="1"/>
          </p:cNvSpPr>
          <p:nvPr/>
        </p:nvSpPr>
        <p:spPr bwMode="auto">
          <a:xfrm>
            <a:off x="381000" y="1600200"/>
            <a:ext cx="134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(better)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4838" y="32004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advTm="2836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32B7B84-49D4-498C-B874-99C4E82A493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1" name="Picture 4" descr="http://www.bnb.tv/img/global_map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00" y="1228725"/>
            <a:ext cx="8677275" cy="5019675"/>
          </a:xfrm>
          <a:prstGeom prst="rect">
            <a:avLst/>
          </a:prstGeom>
          <a:noFill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295525" y="32004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219325" y="22860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971800" y="21336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6248400" y="21336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3017838" y="4648200"/>
            <a:ext cx="1825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7010400" y="48006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2676525" y="4546600"/>
            <a:ext cx="284163" cy="2905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789238" y="5027613"/>
            <a:ext cx="261937" cy="2301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2376487" y="4832351"/>
            <a:ext cx="430213" cy="619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7" idx="1"/>
            <a:endCxn id="80" idx="3"/>
          </p:cNvCxnSpPr>
          <p:nvPr/>
        </p:nvCxnSpPr>
        <p:spPr>
          <a:xfrm rot="10800000">
            <a:off x="1971675" y="3641725"/>
            <a:ext cx="436563" cy="76200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9" idx="0"/>
            <a:endCxn id="58" idx="3"/>
          </p:cNvCxnSpPr>
          <p:nvPr/>
        </p:nvCxnSpPr>
        <p:spPr>
          <a:xfrm rot="16200000" flipV="1">
            <a:off x="1054100" y="2670176"/>
            <a:ext cx="422275" cy="3365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3" idx="3"/>
          </p:cNvCxnSpPr>
          <p:nvPr/>
        </p:nvCxnSpPr>
        <p:spPr>
          <a:xfrm rot="10800000" flipV="1">
            <a:off x="2438400" y="2438400"/>
            <a:ext cx="533400" cy="603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484437" y="2697163"/>
            <a:ext cx="593725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0"/>
            <a:endCxn id="33" idx="2"/>
          </p:cNvCxnSpPr>
          <p:nvPr/>
        </p:nvCxnSpPr>
        <p:spPr>
          <a:xfrm rot="16200000" flipV="1">
            <a:off x="2123282" y="2918619"/>
            <a:ext cx="487362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1981200" y="3327400"/>
            <a:ext cx="265113" cy="25400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3"/>
            <a:endCxn id="64" idx="1"/>
          </p:cNvCxnSpPr>
          <p:nvPr/>
        </p:nvCxnSpPr>
        <p:spPr>
          <a:xfrm>
            <a:off x="2514600" y="3413125"/>
            <a:ext cx="1457325" cy="5651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876800" y="3581400"/>
            <a:ext cx="304800" cy="355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1" idx="3"/>
            <a:endCxn id="35" idx="1"/>
          </p:cNvCxnSpPr>
          <p:nvPr/>
        </p:nvCxnSpPr>
        <p:spPr>
          <a:xfrm flipV="1">
            <a:off x="5668963" y="2346325"/>
            <a:ext cx="579437" cy="1317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9" idx="3"/>
            <a:endCxn id="74" idx="1"/>
          </p:cNvCxnSpPr>
          <p:nvPr/>
        </p:nvCxnSpPr>
        <p:spPr>
          <a:xfrm>
            <a:off x="5211763" y="3316288"/>
            <a:ext cx="579437" cy="4016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5" idx="2"/>
            <a:endCxn id="70" idx="0"/>
          </p:cNvCxnSpPr>
          <p:nvPr/>
        </p:nvCxnSpPr>
        <p:spPr>
          <a:xfrm rot="16200000" flipH="1">
            <a:off x="6257132" y="2661444"/>
            <a:ext cx="487362" cy="2857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8" idx="2"/>
          </p:cNvCxnSpPr>
          <p:nvPr/>
        </p:nvCxnSpPr>
        <p:spPr>
          <a:xfrm rot="5400000">
            <a:off x="5686425" y="3275013"/>
            <a:ext cx="395287" cy="333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70" idx="1"/>
            <a:endCxn id="68" idx="3"/>
          </p:cNvCxnSpPr>
          <p:nvPr/>
        </p:nvCxnSpPr>
        <p:spPr>
          <a:xfrm rot="10800000">
            <a:off x="6010275" y="2879725"/>
            <a:ext cx="542925" cy="3571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0"/>
          </p:cNvCxnSpPr>
          <p:nvPr/>
        </p:nvCxnSpPr>
        <p:spPr>
          <a:xfrm rot="16200000" flipV="1">
            <a:off x="6217444" y="3917156"/>
            <a:ext cx="1371600" cy="395288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2514600" y="51054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408238" y="4191000"/>
            <a:ext cx="2206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914400" y="24384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1341438" y="3049588"/>
            <a:ext cx="1825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1676400" y="23622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Connector 60"/>
          <p:cNvCxnSpPr>
            <a:stCxn id="59" idx="0"/>
            <a:endCxn id="60" idx="1"/>
          </p:cNvCxnSpPr>
          <p:nvPr/>
        </p:nvCxnSpPr>
        <p:spPr>
          <a:xfrm rot="5400000" flipH="1" flipV="1">
            <a:off x="1305719" y="2678907"/>
            <a:ext cx="498475" cy="2428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1"/>
            <a:endCxn id="58" idx="3"/>
          </p:cNvCxnSpPr>
          <p:nvPr/>
        </p:nvCxnSpPr>
        <p:spPr>
          <a:xfrm rot="10800000" flipV="1">
            <a:off x="1096963" y="2551113"/>
            <a:ext cx="579437" cy="76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2"/>
          </p:cNvCxnSpPr>
          <p:nvPr/>
        </p:nvCxnSpPr>
        <p:spPr>
          <a:xfrm rot="16200000" flipV="1">
            <a:off x="1454150" y="3054351"/>
            <a:ext cx="687387" cy="61912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3971925" y="3763963"/>
            <a:ext cx="219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7239000" y="2362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7781925" y="2362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>
            <a:stCxn id="66" idx="1"/>
            <a:endCxn id="65" idx="3"/>
          </p:cNvCxnSpPr>
          <p:nvPr/>
        </p:nvCxnSpPr>
        <p:spPr>
          <a:xfrm rot="10800000">
            <a:off x="7458075" y="2574925"/>
            <a:ext cx="32385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5791200" y="26670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5029200" y="3125788"/>
            <a:ext cx="1825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6553200" y="30480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5486400" y="2287588"/>
            <a:ext cx="1825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/>
          <p:cNvCxnSpPr>
            <a:stCxn id="68" idx="3"/>
            <a:endCxn id="35" idx="2"/>
          </p:cNvCxnSpPr>
          <p:nvPr/>
        </p:nvCxnSpPr>
        <p:spPr>
          <a:xfrm flipV="1">
            <a:off x="6010275" y="2560638"/>
            <a:ext cx="347663" cy="3190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9" idx="0"/>
            <a:endCxn id="71" idx="1"/>
          </p:cNvCxnSpPr>
          <p:nvPr/>
        </p:nvCxnSpPr>
        <p:spPr>
          <a:xfrm rot="5400000" flipH="1" flipV="1">
            <a:off x="4979194" y="2618582"/>
            <a:ext cx="647700" cy="36671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5791200" y="3505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/>
          <p:cNvCxnSpPr>
            <a:endCxn id="69" idx="3"/>
          </p:cNvCxnSpPr>
          <p:nvPr/>
        </p:nvCxnSpPr>
        <p:spPr>
          <a:xfrm rot="10800000" flipV="1">
            <a:off x="5211763" y="2819400"/>
            <a:ext cx="588962" cy="4968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4572000" y="3886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4419600" y="44958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>
            <a:endCxn id="76" idx="1"/>
          </p:cNvCxnSpPr>
          <p:nvPr/>
        </p:nvCxnSpPr>
        <p:spPr>
          <a:xfrm>
            <a:off x="4191000" y="4089400"/>
            <a:ext cx="381000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7" idx="0"/>
          </p:cNvCxnSpPr>
          <p:nvPr/>
        </p:nvCxnSpPr>
        <p:spPr>
          <a:xfrm rot="5400000" flipH="1" flipV="1">
            <a:off x="4512469" y="4360069"/>
            <a:ext cx="152400" cy="1190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1752600" y="34290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Connector 80"/>
          <p:cNvCxnSpPr>
            <a:stCxn id="33" idx="1"/>
            <a:endCxn id="80" idx="0"/>
          </p:cNvCxnSpPr>
          <p:nvPr/>
        </p:nvCxnSpPr>
        <p:spPr>
          <a:xfrm rot="10800000" flipV="1">
            <a:off x="1862138" y="2498725"/>
            <a:ext cx="357187" cy="930275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6" idx="1"/>
            <a:endCxn id="80" idx="2"/>
          </p:cNvCxnSpPr>
          <p:nvPr/>
        </p:nvCxnSpPr>
        <p:spPr>
          <a:xfrm rot="10800000">
            <a:off x="1862138" y="3856038"/>
            <a:ext cx="652462" cy="1438275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59" idx="2"/>
          </p:cNvCxnSpPr>
          <p:nvPr/>
        </p:nvCxnSpPr>
        <p:spPr>
          <a:xfrm rot="16200000" flipH="1">
            <a:off x="1478757" y="3383756"/>
            <a:ext cx="228600" cy="319087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196"/>
          <p:cNvGrpSpPr>
            <a:grpSpLocks/>
          </p:cNvGrpSpPr>
          <p:nvPr/>
        </p:nvGrpSpPr>
        <p:grpSpPr bwMode="auto">
          <a:xfrm>
            <a:off x="7921625" y="3505200"/>
            <a:ext cx="1298575" cy="1600200"/>
            <a:chOff x="152400" y="3962400"/>
            <a:chExt cx="1298932" cy="1600200"/>
          </a:xfrm>
        </p:grpSpPr>
        <p:pic>
          <p:nvPicPr>
            <p:cNvPr id="8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0" r="8350" b="32545"/>
            <a:stretch>
              <a:fillRect/>
            </a:stretch>
          </p:blipFill>
          <p:spPr bwMode="auto">
            <a:xfrm>
              <a:off x="152400" y="3962400"/>
              <a:ext cx="182493" cy="37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198"/>
            <p:cNvSpPr txBox="1">
              <a:spLocks noChangeArrowheads="1"/>
            </p:cNvSpPr>
            <p:nvPr/>
          </p:nvSpPr>
          <p:spPr bwMode="auto">
            <a:xfrm>
              <a:off x="304800" y="3962400"/>
              <a:ext cx="1146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Teenager</a:t>
              </a:r>
            </a:p>
          </p:txBody>
        </p:sp>
        <p:pic>
          <p:nvPicPr>
            <p:cNvPr id="8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" r="3841" b="30003"/>
            <a:stretch>
              <a:fillRect/>
            </a:stretch>
          </p:blipFill>
          <p:spPr bwMode="auto">
            <a:xfrm>
              <a:off x="152400" y="4419600"/>
              <a:ext cx="219835" cy="426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200"/>
            <p:cNvSpPr txBox="1">
              <a:spLocks noChangeArrowheads="1"/>
            </p:cNvSpPr>
            <p:nvPr/>
          </p:nvSpPr>
          <p:spPr bwMode="auto">
            <a:xfrm>
              <a:off x="304800" y="4431268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Adult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0800000" flipV="1">
              <a:off x="152400" y="5040313"/>
              <a:ext cx="304884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202"/>
            <p:cNvSpPr txBox="1">
              <a:spLocks noChangeArrowheads="1"/>
            </p:cNvSpPr>
            <p:nvPr/>
          </p:nvSpPr>
          <p:spPr bwMode="auto">
            <a:xfrm>
              <a:off x="432547" y="4812268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Phone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152400" y="5334000"/>
              <a:ext cx="304884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204"/>
            <p:cNvSpPr txBox="1">
              <a:spLocks noChangeArrowheads="1"/>
            </p:cNvSpPr>
            <p:nvPr/>
          </p:nvSpPr>
          <p:spPr bwMode="auto">
            <a:xfrm>
              <a:off x="443885" y="5193268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MSN</a:t>
              </a:r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16200000" flipH="1">
            <a:off x="5926931" y="3906045"/>
            <a:ext cx="1057275" cy="11096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7620000" y="2819400"/>
            <a:ext cx="1600200" cy="2895600"/>
            <a:chOff x="7620000" y="2971800"/>
            <a:chExt cx="1600200" cy="2895600"/>
          </a:xfrm>
        </p:grpSpPr>
        <p:sp>
          <p:nvSpPr>
            <p:cNvPr id="95" name="Oval 94"/>
            <p:cNvSpPr/>
            <p:nvPr/>
          </p:nvSpPr>
          <p:spPr>
            <a:xfrm>
              <a:off x="7620000" y="3505200"/>
              <a:ext cx="15240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696200" y="4495800"/>
              <a:ext cx="1524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7" name="Straight Arrow Connector 96"/>
            <p:cNvCxnSpPr>
              <a:stCxn id="95" idx="0"/>
            </p:cNvCxnSpPr>
            <p:nvPr/>
          </p:nvCxnSpPr>
          <p:spPr>
            <a:xfrm rot="5400000" flipH="1" flipV="1">
              <a:off x="8267701" y="3390900"/>
              <a:ext cx="228600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74"/>
            <p:cNvSpPr txBox="1">
              <a:spLocks noChangeArrowheads="1"/>
            </p:cNvSpPr>
            <p:nvPr/>
          </p:nvSpPr>
          <p:spPr bwMode="auto">
            <a:xfrm>
              <a:off x="7696200" y="2971800"/>
              <a:ext cx="13088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Node Attr.</a:t>
              </a:r>
            </a:p>
          </p:txBody>
        </p:sp>
        <p:sp>
          <p:nvSpPr>
            <p:cNvPr id="99" name="TextBox 76"/>
            <p:cNvSpPr txBox="1">
              <a:spLocks noChangeArrowheads="1"/>
            </p:cNvSpPr>
            <p:nvPr/>
          </p:nvSpPr>
          <p:spPr bwMode="auto">
            <a:xfrm>
              <a:off x="7835116" y="5467290"/>
              <a:ext cx="1294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Edge Attr.</a:t>
              </a:r>
            </a:p>
          </p:txBody>
        </p:sp>
        <p:cxnSp>
          <p:nvCxnSpPr>
            <p:cNvPr id="100" name="Straight Arrow Connector 99"/>
            <p:cNvCxnSpPr>
              <a:stCxn id="96" idx="4"/>
            </p:cNvCxnSpPr>
            <p:nvPr/>
          </p:nvCxnSpPr>
          <p:spPr>
            <a:xfrm rot="5400000">
              <a:off x="8305801" y="5410200"/>
              <a:ext cx="304800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152400" y="1889125"/>
            <a:ext cx="7951788" cy="3835400"/>
            <a:chOff x="152400" y="2041819"/>
            <a:chExt cx="7952292" cy="3834625"/>
          </a:xfrm>
        </p:grpSpPr>
        <p:sp>
          <p:nvSpPr>
            <p:cNvPr id="103" name="Oval 102"/>
            <p:cNvSpPr/>
            <p:nvPr/>
          </p:nvSpPr>
          <p:spPr>
            <a:xfrm rot="20284330">
              <a:off x="3730852" y="3689311"/>
              <a:ext cx="1352636" cy="160305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20284330">
              <a:off x="1652683" y="3478217"/>
              <a:ext cx="481042" cy="6031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20284330">
              <a:off x="7071163" y="2217996"/>
              <a:ext cx="1033529" cy="9284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20284330">
              <a:off x="895397" y="2202125"/>
              <a:ext cx="1033529" cy="132688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20284330">
              <a:off x="5220021" y="2041819"/>
              <a:ext cx="1882894" cy="383462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rot="20284330">
              <a:off x="2108324" y="4140070"/>
              <a:ext cx="1089094" cy="152051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333464">
              <a:off x="2013068" y="2230694"/>
              <a:ext cx="1409789" cy="15221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rot="5400000">
              <a:off x="952652" y="4000327"/>
              <a:ext cx="761846" cy="5334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95"/>
            <p:cNvSpPr txBox="1">
              <a:spLocks noChangeArrowheads="1"/>
            </p:cNvSpPr>
            <p:nvPr/>
          </p:nvSpPr>
          <p:spPr bwMode="auto">
            <a:xfrm>
              <a:off x="152400" y="4648200"/>
              <a:ext cx="18966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telemarketer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 bwMode="auto">
          <a:xfrm>
            <a:off x="0" y="5715000"/>
            <a:ext cx="92202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Q: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difference between North America and Asia?; How to find patterns? (e.g., anomalies, communities,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C00000"/>
                </a:solidFill>
              </a:rPr>
              <a:t>BIG Graphs #2: Data Complexity</a:t>
            </a:r>
            <a:br>
              <a:rPr lang="en-US" altLang="zh-CN" sz="3600" dirty="0">
                <a:solidFill>
                  <a:srgbClr val="C00000"/>
                </a:solidFill>
              </a:rPr>
            </a:br>
            <a:r>
              <a:rPr lang="en-US" sz="3600" dirty="0"/>
              <a:t>(Rich graphs, e.g., geo-coded, attributed)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435345"/>
      </p:ext>
    </p:extLst>
  </p:cSld>
  <p:clrMapOvr>
    <a:masterClrMapping/>
  </p:clrMapOvr>
  <p:transition advTm="28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4" descr="re_karate_new_2_9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1476375"/>
            <a:ext cx="6591300" cy="5249863"/>
          </a:xfrm>
        </p:spPr>
      </p:pic>
      <p:sp>
        <p:nvSpPr>
          <p:cNvPr id="34" name="Rectangle 33"/>
          <p:cNvSpPr/>
          <p:nvPr/>
        </p:nvSpPr>
        <p:spPr>
          <a:xfrm>
            <a:off x="5562600" y="3667125"/>
            <a:ext cx="1812925" cy="24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1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Comparison of Immunization</a:t>
            </a:r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DA6805-890C-47CE-BC1F-E428C413855C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40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76200" y="1981200"/>
            <a:ext cx="134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(better)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1828800" y="1457325"/>
            <a:ext cx="31662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Log(infection ratio)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5605463" y="6334125"/>
            <a:ext cx="1905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Time Ticks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048000" y="52578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2057400" y="5634038"/>
            <a:ext cx="180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</a:rPr>
              <a:t>Netshield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2590800"/>
            <a:ext cx="3048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1371600" y="1600200"/>
            <a:ext cx="381000" cy="1828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076700" y="5143500"/>
            <a:ext cx="990600" cy="457200"/>
          </a:xfrm>
          <a:prstGeom prst="straightConnector1">
            <a:avLst/>
          </a:prstGeom>
          <a:ln w="127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4495800" y="4419600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FFFF"/>
                </a:solidFill>
              </a:rPr>
              <a:t>Degree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267200" y="2590800"/>
            <a:ext cx="3048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Box 9"/>
          <p:cNvSpPr txBox="1">
            <a:spLocks noChangeArrowheads="1"/>
          </p:cNvSpPr>
          <p:nvPr/>
        </p:nvSpPr>
        <p:spPr bwMode="auto">
          <a:xfrm>
            <a:off x="4332288" y="2057400"/>
            <a:ext cx="208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Abnormality</a:t>
            </a:r>
          </a:p>
        </p:txBody>
      </p:sp>
      <p:cxnSp>
        <p:nvCxnSpPr>
          <p:cNvPr id="23" name="Straight Arrow Connector 22"/>
          <p:cNvCxnSpPr>
            <a:endCxn id="38930" idx="1"/>
          </p:cNvCxnSpPr>
          <p:nvPr/>
        </p:nvCxnSpPr>
        <p:spPr>
          <a:xfrm flipV="1">
            <a:off x="5394325" y="3157538"/>
            <a:ext cx="244475" cy="195262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9"/>
          <p:cNvSpPr txBox="1">
            <a:spLocks noChangeArrowheads="1"/>
          </p:cNvSpPr>
          <p:nvPr/>
        </p:nvSpPr>
        <p:spPr bwMode="auto">
          <a:xfrm>
            <a:off x="5638800" y="2895600"/>
            <a:ext cx="186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3CC33"/>
                </a:solidFill>
              </a:rPr>
              <a:t>PageRank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181600" y="5945188"/>
            <a:ext cx="457200" cy="15081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5562600" y="5562600"/>
            <a:ext cx="225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Eigs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(=HITS)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991100" y="5524500"/>
            <a:ext cx="609600" cy="5334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4" name="TextBox 9"/>
          <p:cNvSpPr txBox="1">
            <a:spLocks noChangeArrowheads="1"/>
          </p:cNvSpPr>
          <p:nvPr/>
        </p:nvSpPr>
        <p:spPr bwMode="auto">
          <a:xfrm>
            <a:off x="5559425" y="510540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</a:rPr>
              <a:t>Acquaintance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657600" y="4648200"/>
            <a:ext cx="838200" cy="38100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6" name="TextBox 9"/>
          <p:cNvSpPr txBox="1">
            <a:spLocks noChangeArrowheads="1"/>
          </p:cNvSpPr>
          <p:nvPr/>
        </p:nvSpPr>
        <p:spPr bwMode="auto">
          <a:xfrm>
            <a:off x="4191000" y="3886200"/>
            <a:ext cx="272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030A0"/>
                </a:solidFill>
              </a:rPr>
              <a:t>Between (short)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00600" y="5181600"/>
            <a:ext cx="838200" cy="8382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8" name="TextBox 9"/>
          <p:cNvSpPr txBox="1">
            <a:spLocks noChangeArrowheads="1"/>
          </p:cNvSpPr>
          <p:nvPr/>
        </p:nvSpPr>
        <p:spPr bwMode="auto">
          <a:xfrm>
            <a:off x="5562600" y="47244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FF00"/>
                </a:solidFill>
              </a:rPr>
              <a:t>Between (RW)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91000" y="63246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133600" y="6145213"/>
            <a:ext cx="51054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8895" y="4040981"/>
            <a:ext cx="4189412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3969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Speed of </a:t>
            </a:r>
            <a:r>
              <a:rPr lang="en-US" altLang="zh-CN" i="1">
                <a:solidFill>
                  <a:srgbClr val="C00000"/>
                </a:solidFill>
              </a:rPr>
              <a:t>Netshield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52E7DE9-3B9A-4D62-8C0F-202E9DD14A0A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41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6200000" flipV="1">
            <a:off x="1177925" y="1565275"/>
            <a:ext cx="284163" cy="201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166688" y="1066800"/>
            <a:ext cx="181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 b="1"/>
              <a:t>&gt; 10 days</a:t>
            </a:r>
            <a:endParaRPr lang="en-US" altLang="zh-CN" sz="2800" b="1" i="1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rot="10800000">
            <a:off x="1676400" y="5181600"/>
            <a:ext cx="457200" cy="190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Box 18"/>
          <p:cNvSpPr txBox="1">
            <a:spLocks noChangeArrowheads="1"/>
          </p:cNvSpPr>
          <p:nvPr/>
        </p:nvSpPr>
        <p:spPr bwMode="auto">
          <a:xfrm>
            <a:off x="76200" y="4724400"/>
            <a:ext cx="224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 b="1"/>
              <a:t>0.1 seconds</a:t>
            </a:r>
            <a:endParaRPr lang="en-US" altLang="zh-CN" sz="2800" b="1" i="1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4419600" y="51054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TextBox 21"/>
          <p:cNvSpPr txBox="1">
            <a:spLocks noChangeArrowheads="1"/>
          </p:cNvSpPr>
          <p:nvPr/>
        </p:nvSpPr>
        <p:spPr bwMode="auto">
          <a:xfrm>
            <a:off x="3516313" y="4445000"/>
            <a:ext cx="189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rgbClr val="FF0000"/>
                </a:solidFill>
              </a:rPr>
              <a:t>Netshield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2600" y="2514600"/>
            <a:ext cx="167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48" name="TextBox 9"/>
          <p:cNvSpPr txBox="1">
            <a:spLocks noChangeArrowheads="1"/>
          </p:cNvSpPr>
          <p:nvPr/>
        </p:nvSpPr>
        <p:spPr bwMode="auto">
          <a:xfrm>
            <a:off x="447675" y="3562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/>
              <a:t>(better)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1295400"/>
            <a:ext cx="4114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50" name="TextBox 24"/>
          <p:cNvSpPr txBox="1">
            <a:spLocks noChangeArrowheads="1"/>
          </p:cNvSpPr>
          <p:nvPr/>
        </p:nvSpPr>
        <p:spPr bwMode="auto">
          <a:xfrm>
            <a:off x="1554163" y="2286000"/>
            <a:ext cx="925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100,000</a:t>
            </a:r>
          </a:p>
        </p:txBody>
      </p:sp>
      <p:sp>
        <p:nvSpPr>
          <p:cNvPr id="39951" name="TextBox 26"/>
          <p:cNvSpPr txBox="1">
            <a:spLocks noChangeArrowheads="1"/>
          </p:cNvSpPr>
          <p:nvPr/>
        </p:nvSpPr>
        <p:spPr bwMode="auto">
          <a:xfrm>
            <a:off x="1101725" y="1752600"/>
            <a:ext cx="13874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&gt;=1,000,000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1752600"/>
            <a:ext cx="1371600" cy="381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53" name="TextBox 28"/>
          <p:cNvSpPr txBox="1">
            <a:spLocks noChangeArrowheads="1"/>
          </p:cNvSpPr>
          <p:nvPr/>
        </p:nvSpPr>
        <p:spPr bwMode="auto">
          <a:xfrm>
            <a:off x="1692275" y="2678113"/>
            <a:ext cx="796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10,000</a:t>
            </a:r>
          </a:p>
        </p:txBody>
      </p:sp>
      <p:sp>
        <p:nvSpPr>
          <p:cNvPr id="39954" name="TextBox 29"/>
          <p:cNvSpPr txBox="1">
            <a:spLocks noChangeArrowheads="1"/>
          </p:cNvSpPr>
          <p:nvPr/>
        </p:nvSpPr>
        <p:spPr bwMode="auto">
          <a:xfrm>
            <a:off x="2125663" y="4267200"/>
            <a:ext cx="3476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</a:t>
            </a:r>
          </a:p>
        </p:txBody>
      </p:sp>
      <p:sp>
        <p:nvSpPr>
          <p:cNvPr id="39955" name="TextBox 30"/>
          <p:cNvSpPr txBox="1">
            <a:spLocks noChangeArrowheads="1"/>
          </p:cNvSpPr>
          <p:nvPr/>
        </p:nvSpPr>
        <p:spPr bwMode="auto">
          <a:xfrm>
            <a:off x="2293938" y="4659313"/>
            <a:ext cx="2206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</a:t>
            </a:r>
          </a:p>
        </p:txBody>
      </p:sp>
      <p:sp>
        <p:nvSpPr>
          <p:cNvPr id="39956" name="TextBox 31"/>
          <p:cNvSpPr txBox="1">
            <a:spLocks noChangeArrowheads="1"/>
          </p:cNvSpPr>
          <p:nvPr/>
        </p:nvSpPr>
        <p:spPr bwMode="auto">
          <a:xfrm>
            <a:off x="2101850" y="5192713"/>
            <a:ext cx="4127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0.1</a:t>
            </a:r>
          </a:p>
        </p:txBody>
      </p:sp>
      <p:sp>
        <p:nvSpPr>
          <p:cNvPr id="17" name="Oval 16"/>
          <p:cNvSpPr/>
          <p:nvPr/>
        </p:nvSpPr>
        <p:spPr>
          <a:xfrm>
            <a:off x="2133600" y="5105400"/>
            <a:ext cx="381000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58" name="TextBox 32"/>
          <p:cNvSpPr txBox="1">
            <a:spLocks noChangeArrowheads="1"/>
          </p:cNvSpPr>
          <p:nvPr/>
        </p:nvSpPr>
        <p:spPr bwMode="auto">
          <a:xfrm>
            <a:off x="1973263" y="5726113"/>
            <a:ext cx="5413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0.01</a:t>
            </a:r>
          </a:p>
          <a:p>
            <a:pPr algn="r" eaLnBrk="1" hangingPunct="1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2514600" y="5943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76600" y="2032000"/>
            <a:ext cx="381000" cy="15240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1" name="TextBox 40"/>
          <p:cNvSpPr txBox="1">
            <a:spLocks noChangeArrowheads="1"/>
          </p:cNvSpPr>
          <p:nvPr/>
        </p:nvSpPr>
        <p:spPr bwMode="auto">
          <a:xfrm>
            <a:off x="3578225" y="1981200"/>
            <a:ext cx="198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00FF"/>
                </a:solidFill>
              </a:rPr>
              <a:t>Com-Eigs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00400" y="2743200"/>
            <a:ext cx="381000" cy="152400"/>
          </a:xfrm>
          <a:prstGeom prst="straightConnector1">
            <a:avLst/>
          </a:prstGeom>
          <a:ln w="28575">
            <a:solidFill>
              <a:srgbClr val="00763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3" name="TextBox 44"/>
          <p:cNvSpPr txBox="1">
            <a:spLocks noChangeArrowheads="1"/>
          </p:cNvSpPr>
          <p:nvPr/>
        </p:nvSpPr>
        <p:spPr bwMode="auto">
          <a:xfrm>
            <a:off x="3502025" y="2692400"/>
            <a:ext cx="198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7635"/>
                </a:solidFill>
              </a:rPr>
              <a:t>Com-Eval</a:t>
            </a:r>
          </a:p>
        </p:txBody>
      </p:sp>
      <p:sp>
        <p:nvSpPr>
          <p:cNvPr id="39964" name="TextBox 27"/>
          <p:cNvSpPr txBox="1">
            <a:spLocks noChangeArrowheads="1"/>
          </p:cNvSpPr>
          <p:nvPr/>
        </p:nvSpPr>
        <p:spPr bwMode="auto">
          <a:xfrm>
            <a:off x="533400" y="6248400"/>
            <a:ext cx="8382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NIPS co-authorship Network: 3K nodes, 15K edges</a:t>
            </a:r>
            <a:endParaRPr lang="en-US" altLang="zh-CN" sz="2800" i="1"/>
          </a:p>
        </p:txBody>
      </p:sp>
      <p:sp>
        <p:nvSpPr>
          <p:cNvPr id="39965" name="TextBox 35"/>
          <p:cNvSpPr txBox="1">
            <a:spLocks noChangeArrowheads="1"/>
          </p:cNvSpPr>
          <p:nvPr/>
        </p:nvSpPr>
        <p:spPr bwMode="auto">
          <a:xfrm>
            <a:off x="346075" y="3011488"/>
            <a:ext cx="12541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Time</a:t>
            </a:r>
          </a:p>
        </p:txBody>
      </p:sp>
      <p:sp>
        <p:nvSpPr>
          <p:cNvPr id="20" name="Up Arrow 19"/>
          <p:cNvSpPr/>
          <p:nvPr/>
        </p:nvSpPr>
        <p:spPr>
          <a:xfrm>
            <a:off x="1447800" y="3048000"/>
            <a:ext cx="381000" cy="1066800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67" name="TextBox 37"/>
          <p:cNvSpPr txBox="1">
            <a:spLocks noChangeArrowheads="1"/>
          </p:cNvSpPr>
          <p:nvPr/>
        </p:nvSpPr>
        <p:spPr bwMode="auto">
          <a:xfrm>
            <a:off x="1804988" y="3200400"/>
            <a:ext cx="6683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1,000</a:t>
            </a:r>
          </a:p>
        </p:txBody>
      </p:sp>
      <p:sp>
        <p:nvSpPr>
          <p:cNvPr id="39968" name="TextBox 38"/>
          <p:cNvSpPr txBox="1">
            <a:spLocks noChangeArrowheads="1"/>
          </p:cNvSpPr>
          <p:nvPr/>
        </p:nvSpPr>
        <p:spPr bwMode="auto">
          <a:xfrm>
            <a:off x="1981200" y="3733800"/>
            <a:ext cx="4778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100</a:t>
            </a:r>
          </a:p>
        </p:txBody>
      </p:sp>
      <p:sp>
        <p:nvSpPr>
          <p:cNvPr id="39969" name="Text Box 7"/>
          <p:cNvSpPr txBox="1">
            <a:spLocks noChangeArrowheads="1"/>
          </p:cNvSpPr>
          <p:nvPr/>
        </p:nvSpPr>
        <p:spPr bwMode="auto">
          <a:xfrm>
            <a:off x="6248400" y="3124200"/>
            <a:ext cx="2438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200"/>
              <a:t>10,000,000x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541838" y="3670300"/>
            <a:ext cx="3565525" cy="31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2200" y="1903413"/>
            <a:ext cx="304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5486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3" name="TextBox 46"/>
          <p:cNvSpPr txBox="1">
            <a:spLocks noChangeArrowheads="1"/>
          </p:cNvSpPr>
          <p:nvPr/>
        </p:nvSpPr>
        <p:spPr bwMode="auto">
          <a:xfrm>
            <a:off x="6265863" y="5410200"/>
            <a:ext cx="287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600"/>
              <a:t># of vaccines</a:t>
            </a:r>
          </a:p>
        </p:txBody>
      </p:sp>
    </p:spTree>
  </p:cSld>
  <p:clrMapOvr>
    <a:masterClrMapping/>
  </p:clrMapOvr>
  <p:transition advTm="20828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Scalability of </a:t>
            </a:r>
            <a:r>
              <a:rPr lang="en-US" altLang="zh-CN" i="1" dirty="0" err="1">
                <a:solidFill>
                  <a:srgbClr val="C00000"/>
                </a:solidFill>
              </a:rPr>
              <a:t>Netshield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44378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0" y="1447800"/>
            <a:ext cx="12541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Time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248400" y="5373688"/>
            <a:ext cx="24669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# of edges</a:t>
            </a:r>
          </a:p>
        </p:txBody>
      </p:sp>
      <p:sp>
        <p:nvSpPr>
          <p:cNvPr id="8" name="Up Arrow 7"/>
          <p:cNvSpPr/>
          <p:nvPr/>
        </p:nvSpPr>
        <p:spPr>
          <a:xfrm>
            <a:off x="1066800" y="1600200"/>
            <a:ext cx="381000" cy="1371600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76200" y="19812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/>
              <a:t>(better)</a:t>
            </a:r>
          </a:p>
        </p:txBody>
      </p:sp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8315325" y="6096000"/>
            <a:ext cx="74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/>
              <a:t>X 10</a:t>
            </a:r>
            <a:r>
              <a:rPr lang="en-US" altLang="zh-CN" baseline="30000"/>
              <a:t>8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28800" y="2819400"/>
            <a:ext cx="5334000" cy="32004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2EDF55-7982-4A3E-B85F-AF32C4A2BAF6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42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Roadmap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 sz="3600" dirty="0"/>
              <a:t>Motivations</a:t>
            </a:r>
          </a:p>
          <a:p>
            <a:r>
              <a:rPr lang="en-US" altLang="zh-CN" sz="3600" dirty="0"/>
              <a:t>Q1: Theory – Tipping Point</a:t>
            </a:r>
          </a:p>
          <a:p>
            <a:r>
              <a:rPr lang="en-US" altLang="zh-CN" sz="3600" dirty="0">
                <a:solidFill>
                  <a:srgbClr val="CC3300"/>
                </a:solidFill>
              </a:rPr>
              <a:t>Q2: Algorithms</a:t>
            </a:r>
          </a:p>
          <a:p>
            <a:pPr lvl="1" eaLnBrk="1" hangingPunct="1"/>
            <a:r>
              <a:rPr lang="en-US" altLang="zh-CN" sz="3200" dirty="0">
                <a:solidFill>
                  <a:srgbClr val="CC3300"/>
                </a:solidFill>
              </a:rPr>
              <a:t>Minimize Dissemination</a:t>
            </a:r>
          </a:p>
          <a:p>
            <a:pPr lvl="1" eaLnBrk="1" hangingPunct="1"/>
            <a:r>
              <a:rPr lang="en-US" altLang="zh-CN" sz="3200" dirty="0">
                <a:solidFill>
                  <a:srgbClr val="CC3300"/>
                </a:solidFill>
              </a:rPr>
              <a:t>Maximize Dissemination</a:t>
            </a:r>
            <a:endParaRPr lang="en-US" altLang="zh-CN" dirty="0">
              <a:solidFill>
                <a:srgbClr val="CC3300"/>
              </a:solidFill>
            </a:endParaRPr>
          </a:p>
          <a:p>
            <a:r>
              <a:rPr lang="en-US" altLang="zh-CN" sz="3600" dirty="0"/>
              <a:t>Some of My Other Work</a:t>
            </a:r>
          </a:p>
          <a:p>
            <a:r>
              <a:rPr lang="en-US" altLang="zh-CN" sz="3600" dirty="0"/>
              <a:t>Future Plans</a:t>
            </a:r>
          </a:p>
          <a:p>
            <a:endParaRPr lang="en-US" altLang="zh-CN" sz="3600" dirty="0"/>
          </a:p>
          <a:p>
            <a:endParaRPr lang="en-US" altLang="zh-CN" sz="3600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7E39607-A4EA-4D3F-A707-6EF36832C224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43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42672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438400"/>
            <a:ext cx="313943" cy="251968"/>
            <a:chOff x="3810000" y="3111500"/>
            <a:chExt cx="490537" cy="393700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1752600"/>
            <a:ext cx="313943" cy="251968"/>
            <a:chOff x="3810000" y="3111500"/>
            <a:chExt cx="490537" cy="393700"/>
          </a:xfrm>
        </p:grpSpPr>
        <p:sp>
          <p:nvSpPr>
            <p:cNvPr id="10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Tm="2063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Maximizing Dissemination: Edge Addition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3012" name="Rectangle 148"/>
          <p:cNvSpPr>
            <a:spLocks noChangeArrowheads="1"/>
          </p:cNvSpPr>
          <p:nvPr/>
        </p:nvSpPr>
        <p:spPr bwMode="auto">
          <a:xfrm>
            <a:off x="0" y="127952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 b="1"/>
              <a:t>Given</a:t>
            </a:r>
            <a:r>
              <a:rPr lang="en-US" altLang="zh-CN" sz="3000"/>
              <a:t>: a graph </a:t>
            </a:r>
            <a:r>
              <a:rPr lang="en-US" altLang="zh-CN" sz="3000" i="1"/>
              <a:t>A</a:t>
            </a:r>
            <a:r>
              <a:rPr lang="en-US" altLang="zh-CN" sz="3000"/>
              <a:t>, virus prop model and budget </a:t>
            </a:r>
            <a:r>
              <a:rPr lang="en-US" altLang="zh-CN" sz="3000" i="1"/>
              <a:t>k</a:t>
            </a:r>
            <a:r>
              <a:rPr lang="en-US" altLang="zh-CN" sz="3000"/>
              <a:t>; </a:t>
            </a:r>
          </a:p>
          <a:p>
            <a:pPr>
              <a:buFont typeface="Arial" charset="0"/>
              <a:buChar char="•"/>
            </a:pPr>
            <a:r>
              <a:rPr lang="en-US" altLang="zh-CN" sz="3000" b="1"/>
              <a:t>Find</a:t>
            </a:r>
            <a:r>
              <a:rPr lang="en-US" altLang="zh-CN" sz="3000"/>
              <a:t>: add </a:t>
            </a:r>
            <a:r>
              <a:rPr lang="en-US" altLang="zh-CN" sz="3000" i="1"/>
              <a:t>k</a:t>
            </a:r>
            <a:r>
              <a:rPr lang="en-US" altLang="zh-CN" sz="3000"/>
              <a:t> ‘best’ new edges into </a:t>
            </a:r>
            <a:r>
              <a:rPr lang="en-US" altLang="zh-CN" sz="3000" i="1"/>
              <a:t>A</a:t>
            </a:r>
            <a:r>
              <a:rPr lang="en-US" altLang="zh-CN" sz="3000"/>
              <a:t>.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1524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2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latin typeface="Calibri" pitchFamily="34" charset="0"/>
              </a:rPr>
              <a:t>By 1</a:t>
            </a:r>
            <a:r>
              <a:rPr lang="en-US" altLang="zh-CN" sz="3200" baseline="30000" dirty="0">
                <a:latin typeface="Calibri" pitchFamily="34" charset="0"/>
              </a:rPr>
              <a:t>st</a:t>
            </a:r>
            <a:r>
              <a:rPr lang="en-US" altLang="zh-CN" sz="3200" dirty="0">
                <a:latin typeface="Calibri" pitchFamily="34" charset="0"/>
              </a:rPr>
              <a:t> order perturbation, we have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 i="1" dirty="0" err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n-US" altLang="zh-CN" sz="2800" i="1" baseline="-25000" dirty="0" err="1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 - λ ≈</a:t>
            </a:r>
            <a:r>
              <a:rPr lang="en-US" altLang="zh-CN" sz="2800" i="1" dirty="0" err="1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altLang="zh-CN" sz="2800" dirty="0" err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 c ∑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az-Cyrl-AZ" sz="2800" i="1" baseline="-25000" dirty="0">
                <a:solidFill>
                  <a:srgbClr val="FF0000"/>
                </a:solidFill>
                <a:latin typeface="Calibri" pitchFamily="34" charset="0"/>
              </a:rPr>
              <a:t>є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 u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 err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altLang="zh-CN" sz="2800" i="1" baseline="-25000" dirty="0" err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altLang="zh-CN" sz="2800" dirty="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800" dirty="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latin typeface="Calibri" pitchFamily="34" charset="0"/>
              </a:rPr>
              <a:t>So, we are done. But…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latin typeface="Calibri" pitchFamily="34" charset="0"/>
                <a:sym typeface="Wingdings" pitchFamily="2" charset="2"/>
              </a:rPr>
              <a:t>Real graphs are sparse </a:t>
            </a:r>
            <a:r>
              <a:rPr lang="en-US" altLang="zh-CN" sz="3200" dirty="0">
                <a:latin typeface="Calibri" pitchFamily="34" charset="0"/>
              </a:rPr>
              <a:t> O(</a:t>
            </a:r>
            <a:r>
              <a:rPr lang="en-US" altLang="zh-CN" sz="3200" i="1" dirty="0">
                <a:latin typeface="Calibri" pitchFamily="34" charset="0"/>
              </a:rPr>
              <a:t>n</a:t>
            </a:r>
            <a:r>
              <a:rPr lang="en-US" altLang="zh-CN" sz="3200" i="1" baseline="30000" dirty="0">
                <a:latin typeface="Calibri" pitchFamily="34" charset="0"/>
              </a:rPr>
              <a:t>2</a:t>
            </a:r>
            <a:r>
              <a:rPr lang="en-US" altLang="zh-CN" sz="3200" dirty="0">
                <a:latin typeface="Calibri" pitchFamily="34" charset="0"/>
              </a:rPr>
              <a:t>-</a:t>
            </a:r>
            <a:r>
              <a:rPr lang="en-US" altLang="zh-CN" sz="3200" i="1" dirty="0">
                <a:latin typeface="Calibri" pitchFamily="34" charset="0"/>
              </a:rPr>
              <a:t>m</a:t>
            </a:r>
            <a:r>
              <a:rPr lang="en-US" altLang="zh-CN" sz="3200" dirty="0">
                <a:latin typeface="Calibri" pitchFamily="34" charset="0"/>
              </a:rPr>
              <a:t>) complexity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2133600" y="3390403"/>
            <a:ext cx="1600200" cy="419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2073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/>
              <a:t>Left eigen-score </a:t>
            </a:r>
          </a:p>
          <a:p>
            <a:pPr eaLnBrk="1" hangingPunct="1"/>
            <a:r>
              <a:rPr lang="en-US" altLang="zh-CN" sz="2000"/>
              <a:t>of source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267200" y="341312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335338" y="3717925"/>
            <a:ext cx="224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/>
              <a:t>Right eigen-score </a:t>
            </a:r>
          </a:p>
          <a:p>
            <a:pPr eaLnBrk="1" hangingPunct="1"/>
            <a:r>
              <a:rPr lang="en-US" altLang="zh-CN" sz="2000"/>
              <a:t>of target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248400" y="35594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5943600" y="40166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6400800" y="40166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7543800" y="35594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5715000" y="35594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5943600" y="30260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6553200" y="30260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934200" y="35594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26" name="AutoShape 18"/>
          <p:cNvCxnSpPr>
            <a:cxnSpLocks noChangeShapeType="1"/>
            <a:stCxn id="43018" idx="0"/>
            <a:endCxn id="43024" idx="3"/>
          </p:cNvCxnSpPr>
          <p:nvPr/>
        </p:nvCxnSpPr>
        <p:spPr bwMode="auto">
          <a:xfrm flipV="1">
            <a:off x="6362700" y="3221335"/>
            <a:ext cx="223838" cy="338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7" name="AutoShape 20"/>
          <p:cNvCxnSpPr>
            <a:cxnSpLocks noChangeShapeType="1"/>
            <a:stCxn id="43018" idx="0"/>
            <a:endCxn id="43023" idx="4"/>
          </p:cNvCxnSpPr>
          <p:nvPr/>
        </p:nvCxnSpPr>
        <p:spPr bwMode="auto">
          <a:xfrm flipH="1" flipV="1">
            <a:off x="6057900" y="3254672"/>
            <a:ext cx="3048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8" name="AutoShape 21"/>
          <p:cNvCxnSpPr>
            <a:cxnSpLocks noChangeShapeType="1"/>
            <a:stCxn id="43018" idx="2"/>
            <a:endCxn id="43022" idx="6"/>
          </p:cNvCxnSpPr>
          <p:nvPr/>
        </p:nvCxnSpPr>
        <p:spPr bwMode="auto">
          <a:xfrm flipH="1">
            <a:off x="5943600" y="3673772"/>
            <a:ext cx="304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9" name="AutoShape 22"/>
          <p:cNvCxnSpPr>
            <a:cxnSpLocks noChangeShapeType="1"/>
            <a:stCxn id="43019" idx="0"/>
          </p:cNvCxnSpPr>
          <p:nvPr/>
        </p:nvCxnSpPr>
        <p:spPr bwMode="auto">
          <a:xfrm flipV="1">
            <a:off x="6057900" y="3788072"/>
            <a:ext cx="261938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0" name="AutoShape 23"/>
          <p:cNvCxnSpPr>
            <a:cxnSpLocks noChangeShapeType="1"/>
            <a:stCxn id="43020" idx="0"/>
            <a:endCxn id="43018" idx="5"/>
          </p:cNvCxnSpPr>
          <p:nvPr/>
        </p:nvCxnSpPr>
        <p:spPr bwMode="auto">
          <a:xfrm flipH="1" flipV="1">
            <a:off x="6443663" y="3754735"/>
            <a:ext cx="71437" cy="261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1" name="AutoShape 24"/>
          <p:cNvCxnSpPr>
            <a:cxnSpLocks noChangeShapeType="1"/>
            <a:stCxn id="43018" idx="6"/>
            <a:endCxn id="43025" idx="2"/>
          </p:cNvCxnSpPr>
          <p:nvPr/>
        </p:nvCxnSpPr>
        <p:spPr bwMode="auto">
          <a:xfrm>
            <a:off x="6477000" y="3673772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2" name="AutoShape 25"/>
          <p:cNvCxnSpPr>
            <a:cxnSpLocks noChangeShapeType="1"/>
            <a:stCxn id="43025" idx="6"/>
            <a:endCxn id="43021" idx="2"/>
          </p:cNvCxnSpPr>
          <p:nvPr/>
        </p:nvCxnSpPr>
        <p:spPr bwMode="auto">
          <a:xfrm>
            <a:off x="7162800" y="3673772"/>
            <a:ext cx="381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33" name="Oval 26"/>
          <p:cNvSpPr>
            <a:spLocks noChangeArrowheads="1"/>
          </p:cNvSpPr>
          <p:nvPr/>
        </p:nvSpPr>
        <p:spPr bwMode="auto">
          <a:xfrm>
            <a:off x="8229600" y="35594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Oval 27"/>
          <p:cNvSpPr>
            <a:spLocks noChangeArrowheads="1"/>
          </p:cNvSpPr>
          <p:nvPr/>
        </p:nvSpPr>
        <p:spPr bwMode="auto">
          <a:xfrm>
            <a:off x="7924800" y="40166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Oval 28"/>
          <p:cNvSpPr>
            <a:spLocks noChangeArrowheads="1"/>
          </p:cNvSpPr>
          <p:nvPr/>
        </p:nvSpPr>
        <p:spPr bwMode="auto">
          <a:xfrm>
            <a:off x="8382000" y="40166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Oval 29"/>
          <p:cNvSpPr>
            <a:spLocks noChangeArrowheads="1"/>
          </p:cNvSpPr>
          <p:nvPr/>
        </p:nvSpPr>
        <p:spPr bwMode="auto">
          <a:xfrm>
            <a:off x="8915400" y="35594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Oval 30"/>
          <p:cNvSpPr>
            <a:spLocks noChangeArrowheads="1"/>
          </p:cNvSpPr>
          <p:nvPr/>
        </p:nvSpPr>
        <p:spPr bwMode="auto">
          <a:xfrm>
            <a:off x="7924800" y="30260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Oval 31"/>
          <p:cNvSpPr>
            <a:spLocks noChangeArrowheads="1"/>
          </p:cNvSpPr>
          <p:nvPr/>
        </p:nvSpPr>
        <p:spPr bwMode="auto">
          <a:xfrm>
            <a:off x="8534400" y="3026072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39" name="AutoShape 32"/>
          <p:cNvCxnSpPr>
            <a:cxnSpLocks noChangeShapeType="1"/>
            <a:stCxn id="43033" idx="0"/>
            <a:endCxn id="43038" idx="3"/>
          </p:cNvCxnSpPr>
          <p:nvPr/>
        </p:nvCxnSpPr>
        <p:spPr bwMode="auto">
          <a:xfrm flipV="1">
            <a:off x="8343900" y="3221335"/>
            <a:ext cx="223838" cy="338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0" name="AutoShape 33"/>
          <p:cNvCxnSpPr>
            <a:cxnSpLocks noChangeShapeType="1"/>
            <a:stCxn id="43033" idx="0"/>
            <a:endCxn id="43037" idx="4"/>
          </p:cNvCxnSpPr>
          <p:nvPr/>
        </p:nvCxnSpPr>
        <p:spPr bwMode="auto">
          <a:xfrm flipH="1" flipV="1">
            <a:off x="8039100" y="3254672"/>
            <a:ext cx="3048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1" name="AutoShape 34"/>
          <p:cNvCxnSpPr>
            <a:cxnSpLocks noChangeShapeType="1"/>
            <a:stCxn id="43033" idx="6"/>
            <a:endCxn id="43036" idx="2"/>
          </p:cNvCxnSpPr>
          <p:nvPr/>
        </p:nvCxnSpPr>
        <p:spPr bwMode="auto">
          <a:xfrm>
            <a:off x="8458200" y="3673772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2" name="AutoShape 35"/>
          <p:cNvCxnSpPr>
            <a:cxnSpLocks noChangeShapeType="1"/>
            <a:stCxn id="43034" idx="0"/>
          </p:cNvCxnSpPr>
          <p:nvPr/>
        </p:nvCxnSpPr>
        <p:spPr bwMode="auto">
          <a:xfrm flipV="1">
            <a:off x="8039100" y="3788072"/>
            <a:ext cx="261938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3" name="AutoShape 36"/>
          <p:cNvCxnSpPr>
            <a:cxnSpLocks noChangeShapeType="1"/>
            <a:stCxn id="43035" idx="0"/>
            <a:endCxn id="43033" idx="5"/>
          </p:cNvCxnSpPr>
          <p:nvPr/>
        </p:nvCxnSpPr>
        <p:spPr bwMode="auto">
          <a:xfrm flipH="1" flipV="1">
            <a:off x="8424863" y="3754735"/>
            <a:ext cx="71437" cy="261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4" name="AutoShape 37"/>
          <p:cNvCxnSpPr>
            <a:cxnSpLocks noChangeShapeType="1"/>
            <a:stCxn id="43021" idx="6"/>
            <a:endCxn id="43033" idx="2"/>
          </p:cNvCxnSpPr>
          <p:nvPr/>
        </p:nvCxnSpPr>
        <p:spPr bwMode="auto">
          <a:xfrm>
            <a:off x="7772400" y="3673772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45" name="Freeform 38"/>
          <p:cNvSpPr>
            <a:spLocks/>
          </p:cNvSpPr>
          <p:nvPr/>
        </p:nvSpPr>
        <p:spPr bwMode="auto">
          <a:xfrm>
            <a:off x="6477000" y="3711872"/>
            <a:ext cx="1752600" cy="381000"/>
          </a:xfrm>
          <a:custGeom>
            <a:avLst/>
            <a:gdLst>
              <a:gd name="T0" fmla="*/ 0 w 1104"/>
              <a:gd name="T1" fmla="*/ 0 h 240"/>
              <a:gd name="T2" fmla="*/ 2147483647 w 1104"/>
              <a:gd name="T3" fmla="*/ 2147483647 h 240"/>
              <a:gd name="T4" fmla="*/ 2147483647 w 1104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240">
                <a:moveTo>
                  <a:pt x="0" y="0"/>
                </a:moveTo>
                <a:cubicBezTo>
                  <a:pt x="220" y="120"/>
                  <a:pt x="440" y="240"/>
                  <a:pt x="624" y="240"/>
                </a:cubicBezTo>
                <a:cubicBezTo>
                  <a:pt x="808" y="240"/>
                  <a:pt x="1024" y="40"/>
                  <a:pt x="1104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39"/>
          <p:cNvSpPr>
            <a:spLocks noChangeShapeType="1"/>
          </p:cNvSpPr>
          <p:nvPr/>
        </p:nvSpPr>
        <p:spPr bwMode="auto">
          <a:xfrm>
            <a:off x="8191500" y="3140371"/>
            <a:ext cx="338138" cy="37603"/>
          </a:xfrm>
          <a:prstGeom prst="line">
            <a:avLst/>
          </a:prstGeom>
          <a:noFill/>
          <a:ln w="25400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40"/>
          <p:cNvSpPr>
            <a:spLocks noChangeShapeType="1"/>
          </p:cNvSpPr>
          <p:nvPr/>
        </p:nvSpPr>
        <p:spPr bwMode="auto">
          <a:xfrm flipH="1" flipV="1">
            <a:off x="7847888" y="2743200"/>
            <a:ext cx="457200" cy="397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Text Box 41"/>
          <p:cNvSpPr txBox="1">
            <a:spLocks noChangeArrowheads="1"/>
          </p:cNvSpPr>
          <p:nvPr/>
        </p:nvSpPr>
        <p:spPr bwMode="auto">
          <a:xfrm>
            <a:off x="7083425" y="22860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CC"/>
                </a:solidFill>
              </a:rPr>
              <a:t>Low </a:t>
            </a:r>
            <a:r>
              <a:rPr lang="en-US" altLang="zh-CN" sz="2400" i="1" dirty="0" err="1">
                <a:solidFill>
                  <a:srgbClr val="0000CC"/>
                </a:solidFill>
              </a:rPr>
              <a:t>Gv</a:t>
            </a:r>
            <a:endParaRPr lang="en-US" altLang="zh-CN" sz="2400" i="1" dirty="0">
              <a:solidFill>
                <a:srgbClr val="0000CC"/>
              </a:solidFill>
            </a:endParaRPr>
          </a:p>
        </p:txBody>
      </p:sp>
      <p:sp>
        <p:nvSpPr>
          <p:cNvPr id="43049" name="Text Box 42"/>
          <p:cNvSpPr txBox="1">
            <a:spLocks noChangeArrowheads="1"/>
          </p:cNvSpPr>
          <p:nvPr/>
        </p:nvSpPr>
        <p:spPr bwMode="auto">
          <a:xfrm>
            <a:off x="6783388" y="4262735"/>
            <a:ext cx="129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High </a:t>
            </a:r>
            <a:r>
              <a:rPr lang="en-US" altLang="zh-CN" sz="2400" i="1" dirty="0" err="1">
                <a:solidFill>
                  <a:srgbClr val="FF0000"/>
                </a:solidFill>
              </a:rPr>
              <a:t>Gv</a:t>
            </a:r>
            <a:endParaRPr lang="en-US" altLang="zh-CN" sz="2400" i="1" dirty="0">
              <a:solidFill>
                <a:srgbClr val="FF0000"/>
              </a:solidFill>
            </a:endParaRPr>
          </a:p>
        </p:txBody>
      </p:sp>
      <p:sp>
        <p:nvSpPr>
          <p:cNvPr id="43050" name="Line 43"/>
          <p:cNvSpPr>
            <a:spLocks noChangeShapeType="1"/>
          </p:cNvSpPr>
          <p:nvPr/>
        </p:nvSpPr>
        <p:spPr bwMode="auto">
          <a:xfrm flipH="1">
            <a:off x="7391400" y="409287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DCD6936-5791-428F-963B-D6BEE03AF02D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44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72300" y="0"/>
            <a:ext cx="21717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Best Paper CIKM12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251200"/>
            <a:ext cx="2806700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6096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i="1" dirty="0">
                <a:solidFill>
                  <a:srgbClr val="FF0000"/>
                </a:solidFill>
                <a:latin typeface="Calibri" pitchFamily="34" charset="0"/>
              </a:rPr>
              <a:t>                 </a:t>
            </a:r>
            <a:r>
              <a:rPr lang="en-US" altLang="zh-CN" sz="3200" i="1" dirty="0" err="1">
                <a:latin typeface="Calibri" pitchFamily="34" charset="0"/>
              </a:rPr>
              <a:t>λ</a:t>
            </a:r>
            <a:r>
              <a:rPr lang="en-US" altLang="zh-CN" sz="3200" i="1" baseline="-25000" dirty="0" err="1">
                <a:latin typeface="Calibri" pitchFamily="34" charset="0"/>
              </a:rPr>
              <a:t>s</a:t>
            </a:r>
            <a:r>
              <a:rPr lang="en-US" altLang="zh-CN" sz="3200" i="1" dirty="0">
                <a:latin typeface="Calibri" pitchFamily="34" charset="0"/>
              </a:rPr>
              <a:t> - λ ≈</a:t>
            </a:r>
            <a:r>
              <a:rPr lang="en-US" altLang="zh-CN" sz="3200" i="1" dirty="0" err="1">
                <a:latin typeface="Calibri" pitchFamily="34" charset="0"/>
              </a:rPr>
              <a:t>G</a:t>
            </a:r>
            <a:r>
              <a:rPr lang="en-US" altLang="zh-CN" sz="3200" dirty="0" err="1">
                <a:latin typeface="Calibri" pitchFamily="34" charset="0"/>
              </a:rPr>
              <a:t>v</a:t>
            </a:r>
            <a:r>
              <a:rPr lang="en-US" altLang="zh-CN" sz="3200" dirty="0">
                <a:latin typeface="Calibri" pitchFamily="34" charset="0"/>
              </a:rPr>
              <a:t>(</a:t>
            </a:r>
            <a:r>
              <a:rPr lang="en-US" altLang="zh-CN" sz="3200" i="1" dirty="0">
                <a:latin typeface="Calibri" pitchFamily="34" charset="0"/>
              </a:rPr>
              <a:t>S</a:t>
            </a:r>
            <a:r>
              <a:rPr lang="en-US" altLang="zh-CN" sz="3200" dirty="0">
                <a:latin typeface="Calibri" pitchFamily="34" charset="0"/>
              </a:rPr>
              <a:t>)</a:t>
            </a:r>
            <a:r>
              <a:rPr lang="en-US" altLang="zh-CN" sz="3200" i="1" dirty="0">
                <a:latin typeface="Calibri" pitchFamily="34" charset="0"/>
              </a:rPr>
              <a:t>=</a:t>
            </a:r>
            <a:r>
              <a:rPr lang="en-US" altLang="zh-CN" sz="3200" dirty="0">
                <a:latin typeface="Calibri" pitchFamily="34" charset="0"/>
              </a:rPr>
              <a:t> c ∑</a:t>
            </a:r>
            <a:r>
              <a:rPr lang="en-US" altLang="zh-CN" sz="3200" i="1" baseline="-25000" dirty="0">
                <a:latin typeface="Calibri" pitchFamily="34" charset="0"/>
              </a:rPr>
              <a:t>e</a:t>
            </a:r>
            <a:r>
              <a:rPr lang="az-Cyrl-AZ" sz="3200" i="1" baseline="-25000" dirty="0">
                <a:latin typeface="Calibri" pitchFamily="34" charset="0"/>
              </a:rPr>
              <a:t>є</a:t>
            </a:r>
            <a:r>
              <a:rPr lang="en-US" altLang="zh-CN" sz="3200" i="1" baseline="-25000" dirty="0">
                <a:latin typeface="Calibri" pitchFamily="34" charset="0"/>
              </a:rPr>
              <a:t>S</a:t>
            </a:r>
            <a:r>
              <a:rPr lang="en-US" altLang="zh-CN" sz="3200" i="1" dirty="0">
                <a:latin typeface="Calibri" pitchFamily="34" charset="0"/>
              </a:rPr>
              <a:t> u</a:t>
            </a:r>
            <a:r>
              <a:rPr lang="en-US" altLang="zh-CN" sz="3200" dirty="0">
                <a:latin typeface="Calibri" pitchFamily="34" charset="0"/>
              </a:rPr>
              <a:t>(</a:t>
            </a:r>
            <a:r>
              <a:rPr lang="en-US" altLang="zh-CN" sz="3200" i="1" dirty="0" err="1">
                <a:latin typeface="Calibri" pitchFamily="34" charset="0"/>
              </a:rPr>
              <a:t>i</a:t>
            </a:r>
            <a:r>
              <a:rPr lang="en-US" altLang="zh-CN" sz="3200" i="1" baseline="-25000" dirty="0" err="1">
                <a:latin typeface="Calibri" pitchFamily="34" charset="0"/>
              </a:rPr>
              <a:t>e</a:t>
            </a:r>
            <a:r>
              <a:rPr lang="en-US" altLang="zh-CN" sz="3200" dirty="0">
                <a:latin typeface="Calibri" pitchFamily="34" charset="0"/>
              </a:rPr>
              <a:t>)</a:t>
            </a:r>
            <a:r>
              <a:rPr lang="en-US" altLang="zh-CN" sz="3200" i="1" dirty="0">
                <a:latin typeface="Calibri" pitchFamily="34" charset="0"/>
              </a:rPr>
              <a:t>v</a:t>
            </a:r>
            <a:r>
              <a:rPr lang="en-US" altLang="zh-CN" sz="3200" dirty="0">
                <a:latin typeface="Calibri" pitchFamily="34" charset="0"/>
              </a:rPr>
              <a:t>(</a:t>
            </a:r>
            <a:r>
              <a:rPr lang="en-US" altLang="zh-CN" sz="3200" i="1" dirty="0">
                <a:latin typeface="Calibri" pitchFamily="34" charset="0"/>
              </a:rPr>
              <a:t>j</a:t>
            </a:r>
            <a:r>
              <a:rPr lang="en-US" altLang="zh-CN" sz="3200" i="1" baseline="-25000" dirty="0">
                <a:latin typeface="Calibri" pitchFamily="34" charset="0"/>
              </a:rPr>
              <a:t>e</a:t>
            </a:r>
            <a:r>
              <a:rPr lang="en-US" altLang="zh-CN" sz="3200" dirty="0">
                <a:latin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</a:rPr>
              <a:t>Q: How to Find k new edges w/ highest </a:t>
            </a:r>
            <a:r>
              <a:rPr lang="en-US" altLang="zh-CN" sz="3200" i="1" dirty="0" err="1">
                <a:solidFill>
                  <a:srgbClr val="FF0000"/>
                </a:solidFill>
                <a:latin typeface="Calibri" pitchFamily="34" charset="0"/>
              </a:rPr>
              <a:t>Gv</a:t>
            </a: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</a:rPr>
              <a:t>) 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solidFill>
                  <a:srgbClr val="007635"/>
                </a:solidFill>
                <a:latin typeface="Calibri" pitchFamily="34" charset="0"/>
              </a:rPr>
              <a:t>A: Modified Fagin’s algorithm</a:t>
            </a:r>
            <a:endParaRPr lang="en-US" altLang="zh-CN" sz="3200" i="1" dirty="0">
              <a:solidFill>
                <a:srgbClr val="007635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800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44038" name="Picture 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200400"/>
            <a:ext cx="28162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Text Box 173"/>
          <p:cNvSpPr txBox="1">
            <a:spLocks noChangeArrowheads="1"/>
          </p:cNvSpPr>
          <p:nvPr/>
        </p:nvSpPr>
        <p:spPr bwMode="auto">
          <a:xfrm>
            <a:off x="1295400" y="3713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</a:t>
            </a:r>
          </a:p>
        </p:txBody>
      </p:sp>
      <p:sp>
        <p:nvSpPr>
          <p:cNvPr id="44040" name="Text Box 174"/>
          <p:cNvSpPr txBox="1">
            <a:spLocks noChangeArrowheads="1"/>
          </p:cNvSpPr>
          <p:nvPr/>
        </p:nvSpPr>
        <p:spPr bwMode="auto">
          <a:xfrm>
            <a:off x="220345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</a:t>
            </a:r>
          </a:p>
        </p:txBody>
      </p:sp>
      <p:sp>
        <p:nvSpPr>
          <p:cNvPr id="44041" name="Rectangle 175"/>
          <p:cNvSpPr>
            <a:spLocks noChangeArrowheads="1"/>
          </p:cNvSpPr>
          <p:nvPr/>
        </p:nvSpPr>
        <p:spPr bwMode="auto">
          <a:xfrm>
            <a:off x="1905000" y="3484563"/>
            <a:ext cx="990600" cy="990600"/>
          </a:xfrm>
          <a:prstGeom prst="rect">
            <a:avLst/>
          </a:prstGeom>
          <a:solidFill>
            <a:srgbClr val="80808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#3:</a:t>
            </a:r>
          </a:p>
          <a:p>
            <a:pPr algn="ctr"/>
            <a:r>
              <a:rPr lang="en-US" altLang="zh-CN" sz="2000"/>
              <a:t>Search</a:t>
            </a:r>
          </a:p>
          <a:p>
            <a:pPr algn="ctr"/>
            <a:r>
              <a:rPr lang="en-US" altLang="zh-CN" sz="2000"/>
              <a:t>space</a:t>
            </a:r>
          </a:p>
        </p:txBody>
      </p:sp>
      <p:sp>
        <p:nvSpPr>
          <p:cNvPr id="44042" name="AutoShape 176"/>
          <p:cNvSpPr>
            <a:spLocks noChangeArrowheads="1"/>
          </p:cNvSpPr>
          <p:nvPr/>
        </p:nvSpPr>
        <p:spPr bwMode="auto">
          <a:xfrm>
            <a:off x="4724400" y="4551363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78"/>
          <p:cNvSpPr txBox="1">
            <a:spLocks noChangeArrowheads="1"/>
          </p:cNvSpPr>
          <p:nvPr/>
        </p:nvSpPr>
        <p:spPr bwMode="auto">
          <a:xfrm>
            <a:off x="5105400" y="40179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k+d</a:t>
            </a:r>
          </a:p>
        </p:txBody>
      </p:sp>
      <p:sp>
        <p:nvSpPr>
          <p:cNvPr id="44044" name="Text Box 179"/>
          <p:cNvSpPr txBox="1">
            <a:spLocks noChangeArrowheads="1"/>
          </p:cNvSpPr>
          <p:nvPr/>
        </p:nvSpPr>
        <p:spPr bwMode="auto">
          <a:xfrm>
            <a:off x="6394450" y="28194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k+d</a:t>
            </a:r>
          </a:p>
        </p:txBody>
      </p:sp>
      <p:sp>
        <p:nvSpPr>
          <p:cNvPr id="44045" name="Rectangle 180"/>
          <p:cNvSpPr>
            <a:spLocks noChangeArrowheads="1"/>
          </p:cNvSpPr>
          <p:nvPr/>
        </p:nvSpPr>
        <p:spPr bwMode="auto">
          <a:xfrm>
            <a:off x="6096000" y="3484563"/>
            <a:ext cx="1447800" cy="1524000"/>
          </a:xfrm>
          <a:prstGeom prst="rect">
            <a:avLst/>
          </a:prstGeom>
          <a:solidFill>
            <a:srgbClr val="80808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Search</a:t>
            </a:r>
          </a:p>
          <a:p>
            <a:pPr algn="ctr"/>
            <a:r>
              <a:rPr lang="en-US" altLang="zh-CN" sz="2000"/>
              <a:t>space</a:t>
            </a:r>
          </a:p>
        </p:txBody>
      </p:sp>
      <p:sp>
        <p:nvSpPr>
          <p:cNvPr id="44046" name="Rectangle 182"/>
          <p:cNvSpPr>
            <a:spLocks noChangeArrowheads="1"/>
          </p:cNvSpPr>
          <p:nvPr/>
        </p:nvSpPr>
        <p:spPr bwMode="auto">
          <a:xfrm>
            <a:off x="6324600" y="3484563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3"/>
          <p:cNvSpPr>
            <a:spLocks noChangeArrowheads="1"/>
          </p:cNvSpPr>
          <p:nvPr/>
        </p:nvSpPr>
        <p:spPr bwMode="auto">
          <a:xfrm>
            <a:off x="7029450" y="3503613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84"/>
          <p:cNvSpPr>
            <a:spLocks noChangeArrowheads="1"/>
          </p:cNvSpPr>
          <p:nvPr/>
        </p:nvSpPr>
        <p:spPr bwMode="auto">
          <a:xfrm>
            <a:off x="6553200" y="3741738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85"/>
          <p:cNvSpPr>
            <a:spLocks noChangeArrowheads="1"/>
          </p:cNvSpPr>
          <p:nvPr/>
        </p:nvSpPr>
        <p:spPr bwMode="auto">
          <a:xfrm>
            <a:off x="6808788" y="4765675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86"/>
          <p:cNvSpPr>
            <a:spLocks noChangeArrowheads="1"/>
          </p:cNvSpPr>
          <p:nvPr/>
        </p:nvSpPr>
        <p:spPr bwMode="auto">
          <a:xfrm>
            <a:off x="6629400" y="6477000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Text Box 187"/>
          <p:cNvSpPr txBox="1">
            <a:spLocks noChangeArrowheads="1"/>
          </p:cNvSpPr>
          <p:nvPr/>
        </p:nvSpPr>
        <p:spPr bwMode="auto">
          <a:xfrm>
            <a:off x="6934200" y="63246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:existing edge</a:t>
            </a:r>
          </a:p>
        </p:txBody>
      </p:sp>
      <p:sp>
        <p:nvSpPr>
          <p:cNvPr id="44052" name="Text Box 188"/>
          <p:cNvSpPr txBox="1">
            <a:spLocks noChangeArrowheads="1"/>
          </p:cNvSpPr>
          <p:nvPr/>
        </p:nvSpPr>
        <p:spPr bwMode="auto">
          <a:xfrm>
            <a:off x="441325" y="6324600"/>
            <a:ext cx="614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Time Complexity: O(</a:t>
            </a:r>
            <a:r>
              <a:rPr lang="en-US" altLang="zh-CN" sz="2400" i="1"/>
              <a:t>m+nt+kt</a:t>
            </a:r>
            <a:r>
              <a:rPr lang="en-US" altLang="zh-CN" sz="2400" i="1" baseline="30000"/>
              <a:t>2</a:t>
            </a:r>
            <a:r>
              <a:rPr lang="en-US" altLang="zh-CN" sz="2400"/>
              <a:t>), </a:t>
            </a:r>
            <a:r>
              <a:rPr lang="en-US" altLang="zh-CN" sz="2400" i="1"/>
              <a:t>t</a:t>
            </a:r>
            <a:r>
              <a:rPr lang="en-US" altLang="zh-CN" sz="2400"/>
              <a:t> =  max(</a:t>
            </a:r>
            <a:r>
              <a:rPr lang="en-US" altLang="zh-CN" sz="2400" i="1"/>
              <a:t>k</a:t>
            </a:r>
            <a:r>
              <a:rPr lang="en-US" altLang="zh-CN" sz="2400"/>
              <a:t>,</a:t>
            </a:r>
            <a:r>
              <a:rPr lang="en-US" altLang="zh-CN" sz="2400" i="1"/>
              <a:t>d</a:t>
            </a:r>
            <a:r>
              <a:rPr lang="en-US" altLang="zh-CN" sz="2400"/>
              <a:t>)</a:t>
            </a:r>
          </a:p>
        </p:txBody>
      </p:sp>
      <p:sp>
        <p:nvSpPr>
          <p:cNvPr id="44053" name="Text Box 190"/>
          <p:cNvSpPr txBox="1">
            <a:spLocks noChangeArrowheads="1"/>
          </p:cNvSpPr>
          <p:nvPr/>
        </p:nvSpPr>
        <p:spPr bwMode="auto">
          <a:xfrm>
            <a:off x="0" y="4572000"/>
            <a:ext cx="1963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#1: Sorting </a:t>
            </a:r>
          </a:p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Sources by </a:t>
            </a:r>
            <a:r>
              <a:rPr lang="en-US" altLang="zh-CN" sz="2400" i="1">
                <a:solidFill>
                  <a:srgbClr val="007635"/>
                </a:solidFill>
              </a:rPr>
              <a:t>u</a:t>
            </a:r>
          </a:p>
        </p:txBody>
      </p:sp>
      <p:sp>
        <p:nvSpPr>
          <p:cNvPr id="44054" name="Text Box 191"/>
          <p:cNvSpPr txBox="1">
            <a:spLocks noChangeArrowheads="1"/>
          </p:cNvSpPr>
          <p:nvPr/>
        </p:nvSpPr>
        <p:spPr bwMode="auto">
          <a:xfrm>
            <a:off x="2963863" y="2743200"/>
            <a:ext cx="186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#2: Sorting </a:t>
            </a:r>
          </a:p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Targets by </a:t>
            </a:r>
            <a:r>
              <a:rPr lang="en-US" altLang="zh-CN" sz="2400" i="1">
                <a:solidFill>
                  <a:srgbClr val="007635"/>
                </a:solidFill>
              </a:rPr>
              <a:t>v</a:t>
            </a: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Maximizing Dissemination: Edge Addition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2300" y="0"/>
            <a:ext cx="21717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Best Paper CIKM12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2"/>
                </a:solidFill>
              </a:rPr>
              <a:t>Maximizing Dissemination: Evaluation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>
            <a:fillRect/>
          </a:stretch>
        </p:blipFill>
        <p:spPr bwMode="auto">
          <a:xfrm>
            <a:off x="1447800" y="1267951"/>
            <a:ext cx="7110128" cy="53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385050" y="5867400"/>
            <a:ext cx="175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 dirty="0"/>
              <a:t>Time Ticks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909762" y="1143000"/>
            <a:ext cx="3172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 dirty="0"/>
              <a:t>Log (Infection Ratio)</a:t>
            </a:r>
          </a:p>
        </p:txBody>
      </p:sp>
      <p:sp>
        <p:nvSpPr>
          <p:cNvPr id="45062" name="AutoShape 7"/>
          <p:cNvSpPr>
            <a:spLocks noChangeArrowheads="1"/>
          </p:cNvSpPr>
          <p:nvPr/>
        </p:nvSpPr>
        <p:spPr bwMode="auto">
          <a:xfrm>
            <a:off x="1219200" y="1782762"/>
            <a:ext cx="304800" cy="1295400"/>
          </a:xfrm>
          <a:prstGeom prst="upArrow">
            <a:avLst>
              <a:gd name="adj1" fmla="val 50000"/>
              <a:gd name="adj2" fmla="val 10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-38100" y="2178050"/>
            <a:ext cx="133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(better)</a:t>
            </a:r>
          </a:p>
        </p:txBody>
      </p:sp>
      <p:sp>
        <p:nvSpPr>
          <p:cNvPr id="45064" name="Slide Number Placeholder 3"/>
          <p:cNvSpPr txBox="1">
            <a:spLocks noGrp="1"/>
          </p:cNvSpPr>
          <p:nvPr/>
        </p:nvSpPr>
        <p:spPr bwMode="auto">
          <a:xfrm>
            <a:off x="-1600200" y="615791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F8E4A0A-56F8-401F-9938-09D0AB5AAD43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46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2300" y="0"/>
            <a:ext cx="21717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Best Paper CIKM12</a:t>
            </a:r>
            <a:endParaRPr lang="en-US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Optimal Dissemination: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0762"/>
            <a:ext cx="883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Goal</a:t>
            </a:r>
            <a:r>
              <a:rPr lang="en-US" dirty="0"/>
              <a:t>: </a:t>
            </a:r>
            <a:r>
              <a:rPr lang="en-US" altLang="zh-CN" dirty="0">
                <a:ea typeface="宋体" pitchFamily="2" charset="-122"/>
              </a:rPr>
              <a:t>Guild Dissemination by Opt. Link Structure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Theory</a:t>
            </a:r>
            <a:r>
              <a:rPr lang="en-US" dirty="0"/>
              <a:t>: Opt. Dissemination = Opt. </a:t>
            </a:r>
            <a:r>
              <a:rPr lang="en-US" altLang="zh-CN" i="1" dirty="0">
                <a:latin typeface="Calibri" pitchFamily="34" charset="0"/>
                <a:ea typeface="宋体" pitchFamily="2" charset="-122"/>
              </a:rPr>
              <a:t>λ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Algorithms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Netshield</a:t>
            </a:r>
            <a:r>
              <a:rPr lang="en-US" sz="2400" dirty="0">
                <a:solidFill>
                  <a:srgbClr val="000000"/>
                </a:solidFill>
              </a:rPr>
              <a:t> to Minimize Dissemination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NetGel</a:t>
            </a:r>
            <a:r>
              <a:rPr lang="en-US" sz="2400" dirty="0">
                <a:solidFill>
                  <a:srgbClr val="000000"/>
                </a:solidFill>
              </a:rPr>
              <a:t> to Maximize Dissemination</a:t>
            </a:r>
          </a:p>
          <a:p>
            <a:pPr lvl="1" eaLnBrk="1" hangingPunct="1">
              <a:lnSpc>
                <a:spcPct val="90000"/>
              </a:lnSpc>
            </a:pPr>
            <a:endParaRPr lang="en-US" sz="1000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More on This Topic</a:t>
            </a:r>
          </a:p>
          <a:p>
            <a:pPr lvl="1"/>
            <a:r>
              <a:rPr lang="en-US" sz="2400" dirty="0"/>
              <a:t>Beyond Link Structure </a:t>
            </a:r>
            <a:r>
              <a:rPr lang="en-US" sz="2400" dirty="0">
                <a:sym typeface="Wingdings" pitchFamily="2" charset="2"/>
              </a:rPr>
              <a:t>(content, attribute) [WWW11]</a:t>
            </a:r>
          </a:p>
          <a:p>
            <a:pPr lvl="1"/>
            <a:r>
              <a:rPr lang="en-US" sz="2400" dirty="0">
                <a:sym typeface="Wingdings" pitchFamily="2" charset="2"/>
              </a:rPr>
              <a:t>Beyond Full Immunity [SDM13b]</a:t>
            </a:r>
          </a:p>
          <a:p>
            <a:pPr lvl="1"/>
            <a:r>
              <a:rPr lang="en-US" sz="2400" dirty="0">
                <a:sym typeface="Wingdings" pitchFamily="2" charset="2"/>
              </a:rPr>
              <a:t>Higher Order Variants [CIKM12a]</a:t>
            </a:r>
          </a:p>
          <a:p>
            <a:pPr lvl="1"/>
            <a:r>
              <a:rPr lang="en-US" sz="2400" dirty="0">
                <a:sym typeface="Wingdings" pitchFamily="2" charset="2"/>
              </a:rPr>
              <a:t>Equivalence (node deletion vs. edge deletion) [CIKM12a]</a:t>
            </a:r>
          </a:p>
          <a:p>
            <a:pPr lvl="1"/>
            <a:r>
              <a:rPr lang="en-US" sz="2400" dirty="0">
                <a:sym typeface="Wingdings" pitchFamily="2" charset="2"/>
              </a:rPr>
              <a:t>Immunization on Dynamic Graphs [PKDD10]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50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solidFill>
                  <a:srgbClr val="C00000"/>
                </a:solidFill>
              </a:rPr>
              <a:t>Roadmap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zh-CN" sz="3600" dirty="0"/>
              <a:t>Motivations</a:t>
            </a:r>
          </a:p>
          <a:p>
            <a:r>
              <a:rPr lang="en-US" altLang="zh-CN" sz="3600" dirty="0"/>
              <a:t>Q1: Theory – Tipping Point</a:t>
            </a:r>
          </a:p>
          <a:p>
            <a:r>
              <a:rPr lang="en-US" altLang="zh-CN" sz="3600" dirty="0"/>
              <a:t>Q2: Algorithms – Minimize vs. Maximize</a:t>
            </a:r>
          </a:p>
          <a:p>
            <a:r>
              <a:rPr lang="en-US" altLang="zh-CN" sz="3600" dirty="0">
                <a:solidFill>
                  <a:srgbClr val="FF0000"/>
                </a:solidFill>
              </a:rPr>
              <a:t>Some of My Other Work</a:t>
            </a:r>
          </a:p>
          <a:p>
            <a:pPr lvl="1"/>
            <a:endParaRPr lang="en-US" altLang="zh-CN" dirty="0">
              <a:solidFill>
                <a:srgbClr val="CC3300"/>
              </a:solidFill>
            </a:endParaRPr>
          </a:p>
          <a:p>
            <a:endParaRPr lang="en-US" altLang="zh-CN" sz="3600" dirty="0">
              <a:solidFill>
                <a:srgbClr val="CC3300"/>
              </a:solidFill>
            </a:endParaRPr>
          </a:p>
          <a:p>
            <a:endParaRPr lang="en-US" altLang="zh-CN" sz="4800" dirty="0">
              <a:solidFill>
                <a:srgbClr val="CC3300"/>
              </a:solidFill>
            </a:endParaRPr>
          </a:p>
          <a:p>
            <a:r>
              <a:rPr lang="en-US" altLang="zh-CN" sz="3600" dirty="0"/>
              <a:t>Future Plans</a:t>
            </a: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3A0F6E-E588-4349-957A-3382058B1B17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48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35052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955652" y="4004608"/>
            <a:ext cx="721864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– W1: Mining Clinical Notes</a:t>
            </a:r>
          </a:p>
          <a:p>
            <a:pPr eaLnBrk="1" hangingPunct="1"/>
            <a:r>
              <a:rPr lang="en-US" altLang="zh-CN" sz="2800" dirty="0"/>
              <a:t>– W2: Graph Linkage</a:t>
            </a:r>
          </a:p>
          <a:p>
            <a:pPr eaLnBrk="1" hangingPunct="1"/>
            <a:r>
              <a:rPr lang="en-US" altLang="zh-CN" sz="2800" dirty="0"/>
              <a:t>– W3: Graph Management &amp; Mining System</a:t>
            </a:r>
          </a:p>
          <a:p>
            <a:pPr eaLnBrk="1" hangingPunct="1"/>
            <a:r>
              <a:rPr lang="en-US" altLang="zh-CN" sz="2800" dirty="0"/>
              <a:t>– W4: Want a Good Answer on CQA?</a:t>
            </a:r>
          </a:p>
          <a:p>
            <a:pPr eaLnBrk="1" hangingPunct="1"/>
            <a:r>
              <a:rPr lang="en-US" altLang="zh-CN" sz="2800" dirty="0"/>
              <a:t>– W5: Sense-Making on Large Graphs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81000" y="2895600"/>
            <a:ext cx="313943" cy="251968"/>
            <a:chOff x="3810000" y="3111500"/>
            <a:chExt cx="490537" cy="393700"/>
          </a:xfrm>
        </p:grpSpPr>
        <p:sp>
          <p:nvSpPr>
            <p:cNvPr id="9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81000" y="2262632"/>
            <a:ext cx="313943" cy="251968"/>
            <a:chOff x="3810000" y="3111500"/>
            <a:chExt cx="490537" cy="393700"/>
          </a:xfrm>
        </p:grpSpPr>
        <p:sp>
          <p:nvSpPr>
            <p:cNvPr id="12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81000" y="1600200"/>
            <a:ext cx="313943" cy="251968"/>
            <a:chOff x="3810000" y="3111500"/>
            <a:chExt cx="490537" cy="393700"/>
          </a:xfrm>
        </p:grpSpPr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Tm="2063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7772400" y="1371600"/>
            <a:ext cx="1234440" cy="48006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Overall Research Theme (since 2005): </a:t>
            </a:r>
            <a:br>
              <a:rPr lang="en-US" altLang="zh-CN" sz="3600" dirty="0">
                <a:solidFill>
                  <a:schemeClr val="accent2"/>
                </a:solidFill>
              </a:rPr>
            </a:br>
            <a:r>
              <a:rPr lang="en-US" altLang="zh-CN" sz="3600" i="1" u="sng" dirty="0">
                <a:solidFill>
                  <a:schemeClr val="accent2"/>
                </a:solidFill>
              </a:rPr>
              <a:t>Understand</a:t>
            </a:r>
            <a:r>
              <a:rPr lang="en-US" altLang="zh-CN" sz="3600" u="sng" dirty="0">
                <a:solidFill>
                  <a:schemeClr val="accent2"/>
                </a:solidFill>
              </a:rPr>
              <a:t> </a:t>
            </a:r>
            <a:r>
              <a:rPr lang="en-US" altLang="zh-CN" sz="3600" dirty="0">
                <a:solidFill>
                  <a:schemeClr val="accent2"/>
                </a:solidFill>
              </a:rPr>
              <a:t>and </a:t>
            </a:r>
            <a:r>
              <a:rPr lang="en-US" altLang="zh-CN" sz="3600" i="1" u="sng" dirty="0">
                <a:solidFill>
                  <a:schemeClr val="accent2"/>
                </a:solidFill>
              </a:rPr>
              <a:t>Utilize</a:t>
            </a:r>
            <a:r>
              <a:rPr lang="en-US" altLang="zh-CN" sz="3600" dirty="0">
                <a:solidFill>
                  <a:schemeClr val="accent2"/>
                </a:solidFill>
              </a:rPr>
              <a:t>  BIG Graphs</a:t>
            </a:r>
            <a:endParaRPr lang="en-US" altLang="zh-CN" sz="3600" i="1" u="sng" dirty="0">
              <a:solidFill>
                <a:schemeClr val="accent2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25412" y="3048000"/>
            <a:ext cx="1243013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25412" y="5410200"/>
            <a:ext cx="7161784" cy="7620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7775963" y="2057400"/>
            <a:ext cx="1234440" cy="175408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Visualize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prstClr val="white"/>
                </a:solidFill>
              </a:rPr>
              <a:t> BIG = Large + Complex + Volatile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24012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124200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4595812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6043612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125412" y="1706563"/>
            <a:ext cx="1828800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Social Networks</a:t>
            </a: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6019800" y="1706563"/>
            <a:ext cx="1268413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Commence</a:t>
            </a: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2106612" y="1706563"/>
            <a:ext cx="1524000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Healthcare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4114800" y="1706563"/>
            <a:ext cx="1752600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Cyber-security</a:t>
            </a:r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125413" y="1371600"/>
            <a:ext cx="7162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25412" y="2590800"/>
            <a:ext cx="7162801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2819400" y="1295400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33CC"/>
                </a:solidFill>
              </a:rPr>
              <a:t>Applications</a:t>
            </a: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2946400" y="259080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33CC"/>
                </a:solidFill>
              </a:rPr>
              <a:t>Algorithms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3581400" y="16764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109537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>
            <a:off x="1600200" y="2971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7190" name="Text Box 23"/>
          <p:cNvSpPr txBox="1">
            <a:spLocks noChangeArrowheads="1"/>
          </p:cNvSpPr>
          <p:nvPr/>
        </p:nvSpPr>
        <p:spPr bwMode="auto">
          <a:xfrm>
            <a:off x="3124200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4572000" y="2971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192" name="Text Box 25"/>
          <p:cNvSpPr txBox="1">
            <a:spLocks noChangeArrowheads="1"/>
          </p:cNvSpPr>
          <p:nvPr/>
        </p:nvSpPr>
        <p:spPr bwMode="auto">
          <a:xfrm>
            <a:off x="6019800" y="297180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7193" name="Rectangle 26"/>
          <p:cNvSpPr>
            <a:spLocks noChangeArrowheads="1"/>
          </p:cNvSpPr>
          <p:nvPr/>
        </p:nvSpPr>
        <p:spPr bwMode="auto">
          <a:xfrm>
            <a:off x="128143" y="3708737"/>
            <a:ext cx="1178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[WWW13,14] 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[KDD12a,11a]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[PKDD12]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[ICDM10a]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[KDD08b]</a:t>
            </a:r>
          </a:p>
        </p:txBody>
      </p:sp>
      <p:sp>
        <p:nvSpPr>
          <p:cNvPr id="7194" name="Rectangle 27"/>
          <p:cNvSpPr>
            <a:spLocks noChangeArrowheads="1"/>
          </p:cNvSpPr>
          <p:nvPr/>
        </p:nvSpPr>
        <p:spPr bwMode="auto">
          <a:xfrm>
            <a:off x="76200" y="3352800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Prediction</a:t>
            </a:r>
          </a:p>
        </p:txBody>
      </p:sp>
      <p:sp>
        <p:nvSpPr>
          <p:cNvPr id="7195" name="Rectangle 28"/>
          <p:cNvSpPr>
            <a:spLocks noChangeArrowheads="1"/>
          </p:cNvSpPr>
          <p:nvPr/>
        </p:nvSpPr>
        <p:spPr bwMode="auto">
          <a:xfrm>
            <a:off x="1660108" y="335280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Recom’d</a:t>
            </a:r>
          </a:p>
        </p:txBody>
      </p:sp>
      <p:sp>
        <p:nvSpPr>
          <p:cNvPr id="7196" name="AutoShape 29"/>
          <p:cNvSpPr>
            <a:spLocks noChangeArrowheads="1"/>
          </p:cNvSpPr>
          <p:nvPr/>
        </p:nvSpPr>
        <p:spPr bwMode="auto">
          <a:xfrm>
            <a:off x="685800" y="2286000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97" name="AutoShape 30"/>
          <p:cNvSpPr>
            <a:spLocks noChangeArrowheads="1"/>
          </p:cNvSpPr>
          <p:nvPr/>
        </p:nvSpPr>
        <p:spPr bwMode="auto">
          <a:xfrm>
            <a:off x="6477000" y="2286000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00" name="AutoShape 34"/>
          <p:cNvSpPr>
            <a:spLocks noChangeArrowheads="1"/>
          </p:cNvSpPr>
          <p:nvPr/>
        </p:nvSpPr>
        <p:spPr bwMode="auto">
          <a:xfrm>
            <a:off x="7360920" y="5641975"/>
            <a:ext cx="381000" cy="301625"/>
          </a:xfrm>
          <a:prstGeom prst="leftRightArrow">
            <a:avLst>
              <a:gd name="adj1" fmla="val 50000"/>
              <a:gd name="adj2" fmla="val 252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01" name="AutoShape 35"/>
          <p:cNvSpPr>
            <a:spLocks noChangeArrowheads="1"/>
          </p:cNvSpPr>
          <p:nvPr/>
        </p:nvSpPr>
        <p:spPr bwMode="auto">
          <a:xfrm>
            <a:off x="3581400" y="2286000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02" name="Rectangle 36"/>
          <p:cNvSpPr>
            <a:spLocks noChangeArrowheads="1"/>
          </p:cNvSpPr>
          <p:nvPr/>
        </p:nvSpPr>
        <p:spPr bwMode="auto">
          <a:xfrm>
            <a:off x="1716870" y="3712464"/>
            <a:ext cx="11382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[SDM14b]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[ICDM13b]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[NIPS12]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[KDD09, 11b] 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[WCRE’11]</a:t>
            </a:r>
          </a:p>
        </p:txBody>
      </p:sp>
      <p:sp>
        <p:nvSpPr>
          <p:cNvPr id="7203" name="Rectangle 37"/>
          <p:cNvSpPr>
            <a:spLocks noChangeArrowheads="1"/>
          </p:cNvSpPr>
          <p:nvPr/>
        </p:nvSpPr>
        <p:spPr bwMode="auto">
          <a:xfrm>
            <a:off x="3198024" y="3352800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prstClr val="black"/>
                </a:solidFill>
              </a:rPr>
              <a:t>Affecting</a:t>
            </a:r>
          </a:p>
        </p:txBody>
      </p:sp>
      <p:sp>
        <p:nvSpPr>
          <p:cNvPr id="7204" name="Rectangle 38"/>
          <p:cNvSpPr>
            <a:spLocks noChangeArrowheads="1"/>
          </p:cNvSpPr>
          <p:nvPr/>
        </p:nvSpPr>
        <p:spPr bwMode="auto">
          <a:xfrm>
            <a:off x="4663286" y="3352800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prstClr val="black"/>
                </a:solidFill>
              </a:rPr>
              <a:t>Detection</a:t>
            </a:r>
          </a:p>
        </p:txBody>
      </p:sp>
      <p:sp>
        <p:nvSpPr>
          <p:cNvPr id="7205" name="Rectangle 39"/>
          <p:cNvSpPr>
            <a:spLocks noChangeArrowheads="1"/>
          </p:cNvSpPr>
          <p:nvPr/>
        </p:nvSpPr>
        <p:spPr bwMode="auto">
          <a:xfrm>
            <a:off x="6117436" y="3352800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prstClr val="black"/>
                </a:solidFill>
              </a:rPr>
              <a:t>Querying</a:t>
            </a:r>
          </a:p>
        </p:txBody>
      </p:sp>
      <p:sp>
        <p:nvSpPr>
          <p:cNvPr id="7206" name="Rectangle 41"/>
          <p:cNvSpPr>
            <a:spLocks noChangeArrowheads="1"/>
          </p:cNvSpPr>
          <p:nvPr/>
        </p:nvSpPr>
        <p:spPr bwMode="auto">
          <a:xfrm>
            <a:off x="4507560" y="3712464"/>
            <a:ext cx="1361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[SDM12a-b]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[KDD12b,10,08b]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[SAM12]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[CIKM12b,08]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 [AAAI’11]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7207" name="Rectangle 42"/>
          <p:cNvSpPr>
            <a:spLocks noChangeArrowheads="1"/>
          </p:cNvSpPr>
          <p:nvPr/>
        </p:nvSpPr>
        <p:spPr bwMode="auto">
          <a:xfrm>
            <a:off x="5912233" y="3712464"/>
            <a:ext cx="14957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[SDM13a,12b,11a]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[KDDa-c,07a-b,06]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[ICDM08,06]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[CIKM09,KAIS08]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[SDM08,SAM08]</a:t>
            </a:r>
          </a:p>
        </p:txBody>
      </p:sp>
      <p:sp>
        <p:nvSpPr>
          <p:cNvPr id="7208" name="Rectangle 43"/>
          <p:cNvSpPr>
            <a:spLocks noChangeArrowheads="1"/>
          </p:cNvSpPr>
          <p:nvPr/>
        </p:nvSpPr>
        <p:spPr bwMode="auto">
          <a:xfrm>
            <a:off x="3102356" y="3712464"/>
            <a:ext cx="12410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[SDM14a,13b]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[CIKM12a]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[ICDM10b]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[PKDD’10]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[Networking’10]</a:t>
            </a:r>
          </a:p>
        </p:txBody>
      </p:sp>
      <p:sp>
        <p:nvSpPr>
          <p:cNvPr id="721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6891B1-E4B2-49E4-A762-3FBCEBE33ED8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49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96200" y="1427718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FF"/>
                </a:solidFill>
              </a:rPr>
              <a:t>Systems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7360920" y="1706880"/>
            <a:ext cx="381000" cy="301625"/>
          </a:xfrm>
          <a:prstGeom prst="leftRightArrow">
            <a:avLst>
              <a:gd name="adj1" fmla="val 50000"/>
              <a:gd name="adj2" fmla="val 252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7772400" y="4416552"/>
            <a:ext cx="1234440" cy="175564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Manage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47" name="AutoShape 34"/>
          <p:cNvSpPr>
            <a:spLocks noChangeArrowheads="1"/>
          </p:cNvSpPr>
          <p:nvPr/>
        </p:nvSpPr>
        <p:spPr bwMode="auto">
          <a:xfrm>
            <a:off x="7360920" y="3508375"/>
            <a:ext cx="381000" cy="301625"/>
          </a:xfrm>
          <a:prstGeom prst="leftRightArrow">
            <a:avLst>
              <a:gd name="adj1" fmla="val 50000"/>
              <a:gd name="adj2" fmla="val 252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52400" y="5349240"/>
            <a:ext cx="7259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prstClr val="black"/>
                </a:solidFill>
              </a:rPr>
              <a:t>[NIPS12, CIKM12a, WWW11, KDD11b,08b] </a:t>
            </a:r>
            <a:r>
              <a:rPr lang="en-US" altLang="zh-CN" sz="2400" dirty="0">
                <a:solidFill>
                  <a:srgbClr val="0033CC"/>
                </a:solidFill>
              </a:rPr>
              <a:t>Theory</a:t>
            </a:r>
            <a:r>
              <a:rPr lang="en-US" altLang="zh-CN" sz="1200" dirty="0">
                <a:solidFill>
                  <a:prstClr val="black"/>
                </a:solidFill>
              </a:rPr>
              <a:t>[SDM13a-b,12a-b,08, ICDM10b,06, PKDD10]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15240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Hardness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190500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Optimality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576072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Equivalence</a:t>
            </a: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400812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Complexity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3505200" y="564898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54" name="AutoShape 29"/>
          <p:cNvSpPr>
            <a:spLocks noChangeArrowheads="1"/>
          </p:cNvSpPr>
          <p:nvPr/>
        </p:nvSpPr>
        <p:spPr bwMode="auto">
          <a:xfrm>
            <a:off x="685800" y="4983162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AutoShape 30"/>
          <p:cNvSpPr>
            <a:spLocks noChangeArrowheads="1"/>
          </p:cNvSpPr>
          <p:nvPr/>
        </p:nvSpPr>
        <p:spPr bwMode="auto">
          <a:xfrm>
            <a:off x="6477000" y="4983162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3581400" y="4983162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7890481" y="4953000"/>
            <a:ext cx="1005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[J. VLDB12]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[P. IEEE12]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[KDD11c]</a:t>
            </a: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7784681" y="2590800"/>
            <a:ext cx="11036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[PacificViz14]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[ICDM13a]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[TKDE13]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[SDM13a]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[KDD12c]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[VLDB06]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425" y="4876800"/>
            <a:ext cx="4749011" cy="54864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This Talk: Optimal Dissemination</a:t>
            </a: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124200" y="3048000"/>
            <a:ext cx="1243584" cy="1828800"/>
          </a:xfrm>
          <a:prstGeom prst="rect">
            <a:avLst/>
          </a:prstGeom>
          <a:solidFill>
            <a:srgbClr val="007635">
              <a:alpha val="40000"/>
            </a:srgbClr>
          </a:solidFill>
          <a:ln w="50800">
            <a:solidFill>
              <a:srgbClr val="0076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152400" y="5410200"/>
            <a:ext cx="7134796" cy="762000"/>
          </a:xfrm>
          <a:prstGeom prst="rect">
            <a:avLst/>
          </a:prstGeom>
          <a:solidFill>
            <a:srgbClr val="007635">
              <a:alpha val="40000"/>
            </a:srgbClr>
          </a:solidFill>
          <a:ln w="50800">
            <a:solidFill>
              <a:srgbClr val="0076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3931920" y="3111500"/>
            <a:ext cx="392429" cy="314960"/>
            <a:chOff x="3810000" y="3111500"/>
            <a:chExt cx="490537" cy="393700"/>
          </a:xfrm>
        </p:grpSpPr>
        <p:sp>
          <p:nvSpPr>
            <p:cNvPr id="63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6858000" y="5476240"/>
            <a:ext cx="313943" cy="251968"/>
            <a:chOff x="3810000" y="3111500"/>
            <a:chExt cx="490537" cy="393700"/>
          </a:xfrm>
        </p:grpSpPr>
        <p:sp>
          <p:nvSpPr>
            <p:cNvPr id="66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890481" y="4974336"/>
            <a:ext cx="99783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863840" y="3154680"/>
            <a:ext cx="99783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783080" y="3931920"/>
            <a:ext cx="99783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21365" y="3895344"/>
            <a:ext cx="99783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19800" y="3733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20000"/>
          <a:stretch/>
        </p:blipFill>
        <p:spPr>
          <a:xfrm>
            <a:off x="0" y="609600"/>
            <a:ext cx="9151620" cy="5410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5564-3968-4730-ADED-D7A7FCBCBE8B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676" y="-76200"/>
            <a:ext cx="71499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altLang="zh-CN" sz="4000" dirty="0">
                <a:solidFill>
                  <a:srgbClr val="C00000"/>
                </a:solidFill>
              </a:rPr>
              <a:t>BIG Graphs #3: High Volatility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27003"/>
            <a:ext cx="91658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amount of the data that is created every one minute</a:t>
            </a:r>
          </a:p>
          <a:p>
            <a:r>
              <a:rPr lang="en-US" sz="2400" dirty="0">
                <a:solidFill>
                  <a:schemeClr val="bg1"/>
                </a:solidFill>
              </a:rPr>
              <a:t>Q: How to respond in real-time or near-real time?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3400" dirty="0">
                <a:solidFill>
                  <a:srgbClr val="C00000"/>
                </a:solidFill>
                <a:latin typeface="Calibri" pitchFamily="34" charset="0"/>
              </a:rPr>
              <a:t>W1. Mining Clinical Notes </a:t>
            </a:r>
            <a:r>
              <a:rPr lang="en-US" altLang="zh-CN" sz="1900" dirty="0">
                <a:solidFill>
                  <a:srgbClr val="C00000"/>
                </a:solidFill>
                <a:latin typeface="Calibri" pitchFamily="34" charset="0"/>
              </a:rPr>
              <a:t>[KDD 2012a]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883150" y="6046788"/>
            <a:ext cx="1155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400" baseline="-25000">
                <a:solidFill>
                  <a:prstClr val="black"/>
                </a:solidFill>
                <a:ea typeface="MS PGothic" pitchFamily="34" charset="-128"/>
              </a:rPr>
              <a:t>                 </a:t>
            </a:r>
          </a:p>
        </p:txBody>
      </p:sp>
      <p:sp>
        <p:nvSpPr>
          <p:cNvPr id="5939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81408F8-A076-46C3-B0F9-E7F1514CF650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50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7" name="Group 18"/>
          <p:cNvGrpSpPr/>
          <p:nvPr/>
        </p:nvGrpSpPr>
        <p:grpSpPr>
          <a:xfrm>
            <a:off x="1752600" y="1066800"/>
            <a:ext cx="7162800" cy="1447800"/>
            <a:chOff x="304800" y="1219200"/>
            <a:chExt cx="7162800" cy="1447800"/>
          </a:xfrm>
        </p:grpSpPr>
        <p:sp>
          <p:nvSpPr>
            <p:cNvPr id="8" name="Flowchart: Multidocument 7"/>
            <p:cNvSpPr/>
            <p:nvPr/>
          </p:nvSpPr>
          <p:spPr bwMode="auto">
            <a:xfrm>
              <a:off x="5791200" y="1219200"/>
              <a:ext cx="1676400" cy="1447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Identified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 Symptoms</a:t>
              </a: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5105400" y="1447800"/>
              <a:ext cx="609600" cy="4572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lowchart: Multidocument 9"/>
            <p:cNvSpPr/>
            <p:nvPr/>
          </p:nvSpPr>
          <p:spPr bwMode="auto">
            <a:xfrm>
              <a:off x="304800" y="1219200"/>
              <a:ext cx="2209800" cy="7620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Clinical Notes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0" y="1219200"/>
              <a:ext cx="1524000" cy="1066800"/>
            </a:xfrm>
            <a:prstGeom prst="rect">
              <a:avLst/>
            </a:prstGeom>
            <a:solidFill>
              <a:srgbClr val="F3E8A5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Symptom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Identification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2667000" y="1447800"/>
              <a:ext cx="609600" cy="4572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4953000" y="2514600"/>
            <a:ext cx="3962400" cy="4298415"/>
            <a:chOff x="4572000" y="2357973"/>
            <a:chExt cx="3962400" cy="4298415"/>
          </a:xfrm>
        </p:grpSpPr>
        <p:sp>
          <p:nvSpPr>
            <p:cNvPr id="14" name="Rectangle 13"/>
            <p:cNvSpPr/>
            <p:nvPr/>
          </p:nvSpPr>
          <p:spPr>
            <a:xfrm>
              <a:off x="7010400" y="2738973"/>
              <a:ext cx="1354666" cy="990600"/>
            </a:xfrm>
            <a:prstGeom prst="rect">
              <a:avLst/>
            </a:prstGeom>
            <a:solidFill>
              <a:srgbClr val="F3E8A5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/>
                <a:t>Graph Construction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65134" y="4262973"/>
              <a:ext cx="1354666" cy="990600"/>
            </a:xfrm>
            <a:prstGeom prst="rect">
              <a:avLst/>
            </a:prstGeom>
            <a:solidFill>
              <a:srgbClr val="F3E8A5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/>
                <a:t>RWR Symptom Expansion</a:t>
              </a:r>
            </a:p>
          </p:txBody>
        </p:sp>
        <p:sp>
          <p:nvSpPr>
            <p:cNvPr id="16" name="Flowchart: Magnetic Disk 15"/>
            <p:cNvSpPr/>
            <p:nvPr/>
          </p:nvSpPr>
          <p:spPr bwMode="auto">
            <a:xfrm>
              <a:off x="4572000" y="2662773"/>
              <a:ext cx="1447800" cy="1143000"/>
            </a:xfrm>
            <a:prstGeom prst="flowChartMagneticDisk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Symptom Graphs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5400000">
              <a:off x="7437120" y="2312253"/>
              <a:ext cx="365760" cy="4572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6096000" y="4491573"/>
              <a:ext cx="609600" cy="4572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Flowchart: Document 18"/>
            <p:cNvSpPr/>
            <p:nvPr/>
          </p:nvSpPr>
          <p:spPr bwMode="auto">
            <a:xfrm>
              <a:off x="6858000" y="4186773"/>
              <a:ext cx="1676400" cy="1143000"/>
            </a:xfrm>
            <a:prstGeom prst="flowChart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Related 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ymptoms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 rot="5400000">
              <a:off x="5151120" y="3760053"/>
              <a:ext cx="365760" cy="4572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Flowchart: Document 20"/>
            <p:cNvSpPr/>
            <p:nvPr/>
          </p:nvSpPr>
          <p:spPr bwMode="auto">
            <a:xfrm>
              <a:off x="4709886" y="5661561"/>
              <a:ext cx="1447800" cy="994827"/>
            </a:xfrm>
            <a:prstGeom prst="flowChart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Initial symptoms</a:t>
              </a:r>
            </a:p>
          </p:txBody>
        </p:sp>
        <p:sp>
          <p:nvSpPr>
            <p:cNvPr id="22" name="Right Arrow 21"/>
            <p:cNvSpPr/>
            <p:nvPr/>
          </p:nvSpPr>
          <p:spPr bwMode="auto">
            <a:xfrm rot="10800000">
              <a:off x="6172201" y="3043773"/>
              <a:ext cx="609600" cy="4572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16200000">
              <a:off x="5151120" y="5207854"/>
              <a:ext cx="365760" cy="4572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2286000"/>
            <a:ext cx="4629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1981200" y="1900535"/>
            <a:ext cx="228600" cy="390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4487" y="5558135"/>
            <a:ext cx="4662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SOAP sections of a Clinical Note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5448" y="5486400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1000" y="6096000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5529" y="1819870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6125933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3000" dirty="0">
                <a:solidFill>
                  <a:srgbClr val="C00000"/>
                </a:solidFill>
                <a:latin typeface="Calibri" pitchFamily="34" charset="0"/>
              </a:rPr>
              <a:t>W1. Mining Clinical Notes: Symptom Expansion </a:t>
            </a:r>
            <a:r>
              <a:rPr lang="en-US" altLang="zh-CN" sz="1600" dirty="0">
                <a:solidFill>
                  <a:srgbClr val="C00000"/>
                </a:solidFill>
                <a:latin typeface="Calibri" pitchFamily="34" charset="0"/>
              </a:rPr>
              <a:t>[KDD 2012a]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52029" y="6064250"/>
            <a:ext cx="1155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400" baseline="-25000">
                <a:solidFill>
                  <a:prstClr val="black"/>
                </a:solidFill>
                <a:ea typeface="MS PGothic" pitchFamily="34" charset="-128"/>
              </a:rPr>
              <a:t>                 </a:t>
            </a:r>
          </a:p>
        </p:txBody>
      </p:sp>
      <p:sp>
        <p:nvSpPr>
          <p:cNvPr id="5939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81408F8-A076-46C3-B0F9-E7F1514CF650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51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430" y="762000"/>
            <a:ext cx="87769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Key Idea:</a:t>
            </a:r>
            <a:r>
              <a:rPr lang="zh-CN" altLang="en-US" sz="2600" dirty="0">
                <a:solidFill>
                  <a:srgbClr val="FF0000"/>
                </a:solidFill>
              </a:rPr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Symptom Expansion </a:t>
            </a:r>
            <a:r>
              <a:rPr lang="en-US" altLang="zh-CN" sz="26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G</a:t>
            </a:r>
            <a:r>
              <a:rPr lang="en-US" sz="2600" dirty="0">
                <a:solidFill>
                  <a:srgbClr val="FF0000"/>
                </a:solidFill>
              </a:rPr>
              <a:t>raph </a:t>
            </a:r>
            <a:r>
              <a:rPr lang="en-US" altLang="zh-CN" sz="2600">
                <a:solidFill>
                  <a:srgbClr val="FF0000"/>
                </a:solidFill>
              </a:rPr>
              <a:t>Node P</a:t>
            </a:r>
            <a:r>
              <a:rPr lang="en-US" sz="2600">
                <a:solidFill>
                  <a:srgbClr val="FF0000"/>
                </a:solidFill>
              </a:rPr>
              <a:t>roximity 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/>
              <a:t>i.e., which </a:t>
            </a:r>
            <a:r>
              <a:rPr lang="en-US" altLang="zh-CN" sz="2600" dirty="0"/>
              <a:t>s</a:t>
            </a:r>
            <a:r>
              <a:rPr lang="en-US" sz="2600" dirty="0"/>
              <a:t>ymptoms are most relevan</a:t>
            </a:r>
            <a:r>
              <a:rPr lang="en-US" altLang="zh-CN" sz="2600" dirty="0"/>
              <a:t>t to initial symptoms? </a:t>
            </a:r>
            <a:endParaRPr lang="en-US" sz="2600" dirty="0"/>
          </a:p>
        </p:txBody>
      </p:sp>
      <p:sp>
        <p:nvSpPr>
          <p:cNvPr id="28" name="Oval 27"/>
          <p:cNvSpPr/>
          <p:nvPr/>
        </p:nvSpPr>
        <p:spPr>
          <a:xfrm>
            <a:off x="1604633" y="1777319"/>
            <a:ext cx="1447800" cy="1143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Heart Attack</a:t>
            </a:r>
          </a:p>
        </p:txBody>
      </p:sp>
      <p:sp>
        <p:nvSpPr>
          <p:cNvPr id="31" name="Oval 30"/>
          <p:cNvSpPr/>
          <p:nvPr/>
        </p:nvSpPr>
        <p:spPr>
          <a:xfrm>
            <a:off x="5795633" y="4672919"/>
            <a:ext cx="14478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Rales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5833" y="3072719"/>
            <a:ext cx="1447800" cy="1143000"/>
          </a:xfrm>
          <a:prstGeom prst="ellipse">
            <a:avLst/>
          </a:prstGeom>
          <a:solidFill>
            <a:srgbClr val="0076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Cough</a:t>
            </a:r>
          </a:p>
        </p:txBody>
      </p:sp>
      <p:sp>
        <p:nvSpPr>
          <p:cNvPr id="33" name="Oval 32"/>
          <p:cNvSpPr/>
          <p:nvPr/>
        </p:nvSpPr>
        <p:spPr>
          <a:xfrm>
            <a:off x="4881233" y="1701119"/>
            <a:ext cx="1828800" cy="1143000"/>
          </a:xfrm>
          <a:prstGeom prst="ellipse">
            <a:avLst/>
          </a:prstGeom>
          <a:solidFill>
            <a:srgbClr val="F3E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Wheezing</a:t>
            </a:r>
          </a:p>
        </p:txBody>
      </p:sp>
      <p:sp>
        <p:nvSpPr>
          <p:cNvPr id="34" name="Oval 33"/>
          <p:cNvSpPr/>
          <p:nvPr/>
        </p:nvSpPr>
        <p:spPr>
          <a:xfrm>
            <a:off x="2976233" y="4901519"/>
            <a:ext cx="1447800" cy="1143000"/>
          </a:xfrm>
          <a:prstGeom prst="ellipse">
            <a:avLst/>
          </a:prstGeom>
          <a:solidFill>
            <a:srgbClr val="0076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Chest Pain</a:t>
            </a:r>
          </a:p>
        </p:txBody>
      </p:sp>
      <p:sp>
        <p:nvSpPr>
          <p:cNvPr id="35" name="Oval 34"/>
          <p:cNvSpPr/>
          <p:nvPr/>
        </p:nvSpPr>
        <p:spPr>
          <a:xfrm>
            <a:off x="6710033" y="3148919"/>
            <a:ext cx="1447800" cy="1143000"/>
          </a:xfrm>
          <a:prstGeom prst="ellipse">
            <a:avLst/>
          </a:prstGeom>
          <a:solidFill>
            <a:srgbClr val="F3E8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Fever</a:t>
            </a:r>
          </a:p>
        </p:txBody>
      </p:sp>
      <p:sp>
        <p:nvSpPr>
          <p:cNvPr id="36" name="Oval 35"/>
          <p:cNvSpPr/>
          <p:nvPr/>
        </p:nvSpPr>
        <p:spPr>
          <a:xfrm>
            <a:off x="995033" y="3606119"/>
            <a:ext cx="14478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Ankle Edema</a:t>
            </a:r>
          </a:p>
        </p:txBody>
      </p:sp>
      <p:cxnSp>
        <p:nvCxnSpPr>
          <p:cNvPr id="37" name="Straight Connector 36"/>
          <p:cNvCxnSpPr>
            <a:stCxn id="28" idx="4"/>
          </p:cNvCxnSpPr>
          <p:nvPr/>
        </p:nvCxnSpPr>
        <p:spPr>
          <a:xfrm flipH="1">
            <a:off x="1909433" y="2920319"/>
            <a:ext cx="4191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</p:cNvCxnSpPr>
          <p:nvPr/>
        </p:nvCxnSpPr>
        <p:spPr>
          <a:xfrm flipH="1">
            <a:off x="4576433" y="2676731"/>
            <a:ext cx="572622" cy="472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623933" y="4406219"/>
            <a:ext cx="6858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6" idx="5"/>
          </p:cNvCxnSpPr>
          <p:nvPr/>
        </p:nvCxnSpPr>
        <p:spPr>
          <a:xfrm rot="10800000">
            <a:off x="2230807" y="4581731"/>
            <a:ext cx="897826" cy="624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1" idx="2"/>
          </p:cNvCxnSpPr>
          <p:nvPr/>
        </p:nvCxnSpPr>
        <p:spPr>
          <a:xfrm rot="10800000" flipV="1">
            <a:off x="4424033" y="5244419"/>
            <a:ext cx="1371600" cy="266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2" idx="1"/>
          </p:cNvCxnSpPr>
          <p:nvPr/>
        </p:nvCxnSpPr>
        <p:spPr>
          <a:xfrm>
            <a:off x="3052433" y="2539319"/>
            <a:ext cx="745426" cy="700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5"/>
          </p:cNvCxnSpPr>
          <p:nvPr/>
        </p:nvCxnSpPr>
        <p:spPr>
          <a:xfrm>
            <a:off x="6442211" y="2676731"/>
            <a:ext cx="725022" cy="548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2"/>
          </p:cNvCxnSpPr>
          <p:nvPr/>
        </p:nvCxnSpPr>
        <p:spPr>
          <a:xfrm rot="10800000" flipV="1">
            <a:off x="2442833" y="3644219"/>
            <a:ext cx="1143000" cy="495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1" idx="1"/>
          </p:cNvCxnSpPr>
          <p:nvPr/>
        </p:nvCxnSpPr>
        <p:spPr>
          <a:xfrm>
            <a:off x="4957433" y="3910919"/>
            <a:ext cx="1050226" cy="929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0" y="6068040"/>
            <a:ext cx="9144000" cy="7899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800" b="1" baseline="-25000" dirty="0">
                <a:solidFill>
                  <a:schemeClr val="bg1"/>
                </a:solidFill>
                <a:ea typeface="MS PGothic" pitchFamily="34" charset="-128"/>
              </a:rPr>
              <a:t>Graph</a:t>
            </a:r>
            <a:r>
              <a:rPr lang="zh-CN" altLang="en-US" sz="2800" b="1" baseline="-250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US" altLang="zh-CN" sz="2800" b="1" baseline="-25000" dirty="0">
                <a:solidFill>
                  <a:schemeClr val="bg1"/>
                </a:solidFill>
                <a:ea typeface="MS PGothic" pitchFamily="34" charset="-128"/>
              </a:rPr>
              <a:t>Proximity</a:t>
            </a:r>
            <a:r>
              <a:rPr lang="zh-CN" altLang="en-US" sz="2800" b="1" baseline="-250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US" altLang="zh-CN" sz="2800" b="1" baseline="-25000" dirty="0">
                <a:solidFill>
                  <a:schemeClr val="bg1"/>
                </a:solidFill>
                <a:ea typeface="MS PGothic" pitchFamily="34" charset="-128"/>
              </a:rPr>
              <a:t>Algorithms</a:t>
            </a:r>
            <a:r>
              <a:rPr lang="zh-CN" altLang="en-US" sz="2800" b="1" baseline="-25000" dirty="0">
                <a:solidFill>
                  <a:schemeClr val="bg1"/>
                </a:solidFill>
                <a:ea typeface="MS PGothic" pitchFamily="34" charset="-128"/>
              </a:rPr>
              <a:t>：</a:t>
            </a:r>
            <a:r>
              <a:rPr lang="en-US" altLang="zh-CN" sz="2800" b="1" baseline="-25000" dirty="0">
                <a:solidFill>
                  <a:schemeClr val="bg1"/>
                </a:solidFill>
                <a:ea typeface="MS PGothic" pitchFamily="34" charset="-128"/>
              </a:rPr>
              <a:t>best papers at ICDM06 &amp; SDM08</a:t>
            </a:r>
          </a:p>
          <a:p>
            <a:r>
              <a:rPr lang="en-US" altLang="zh-CN" sz="2800" b="1" baseline="-25000" dirty="0">
                <a:solidFill>
                  <a:schemeClr val="bg1"/>
                </a:solidFill>
                <a:ea typeface="MS PGothic" pitchFamily="34" charset="-128"/>
              </a:rPr>
              <a:t>Generalizations: comorbidity [KDD06, TKDE13a], negations [ICDM08, CIKM09]</a:t>
            </a:r>
          </a:p>
          <a:p>
            <a:endParaRPr lang="en-US" altLang="zh-CN" sz="1100" b="1" baseline="-25000" dirty="0">
              <a:solidFill>
                <a:schemeClr val="bg1"/>
              </a:solidFill>
              <a:ea typeface="MS PGothic" pitchFamily="34" charset="-128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299833" y="4753584"/>
            <a:ext cx="228600" cy="390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74562" y="505391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Initial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7312375" y="5284751"/>
            <a:ext cx="439571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00633" y="506260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Initial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030809" y="3377519"/>
            <a:ext cx="518547" cy="2221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09833" y="2920319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Expanded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052433" y="2158319"/>
            <a:ext cx="518547" cy="2221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131457" y="1701119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Expanded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966833" y="4755576"/>
            <a:ext cx="518547" cy="2221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045857" y="4298376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Expanded</a:t>
            </a:r>
          </a:p>
        </p:txBody>
      </p:sp>
    </p:spTree>
    <p:extLst>
      <p:ext uri="{BB962C8B-B14F-4D97-AF65-F5344CB8AC3E}">
        <p14:creationId xmlns:p14="http://schemas.microsoft.com/office/powerpoint/2010/main" val="248668098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/>
          </p:cNvSpPr>
          <p:nvPr/>
        </p:nvSpPr>
        <p:spPr bwMode="auto">
          <a:xfrm>
            <a:off x="5486400" y="0"/>
            <a:ext cx="365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r>
              <a:rPr lang="en-US" altLang="zh-CN" sz="4000" dirty="0">
                <a:solidFill>
                  <a:srgbClr val="C00000"/>
                </a:solidFill>
                <a:latin typeface="Calibri" pitchFamily="34" charset="0"/>
              </a:rPr>
              <a:t>W1. Evaluations</a:t>
            </a:r>
          </a:p>
          <a:p>
            <a:pPr algn="r" eaLnBrk="0" hangingPunct="0"/>
            <a:r>
              <a:rPr lang="en-US" altLang="zh-CN" sz="2400" dirty="0">
                <a:solidFill>
                  <a:srgbClr val="C00000"/>
                </a:solidFill>
                <a:latin typeface="Calibri" pitchFamily="34" charset="0"/>
              </a:rPr>
              <a:t>[KDD 2012a]</a:t>
            </a:r>
          </a:p>
        </p:txBody>
      </p:sp>
      <p:sp>
        <p:nvSpPr>
          <p:cNvPr id="5939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81408F8-A076-46C3-B0F9-E7F1514CF650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52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9"/>
          <a:stretch/>
        </p:blipFill>
        <p:spPr bwMode="auto">
          <a:xfrm>
            <a:off x="151686" y="4191000"/>
            <a:ext cx="548640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 descr="D:\predmed\kdd final\kdd12\fig\locsense.jpg"/>
          <p:cNvPicPr>
            <a:picLocks noChangeAspect="1" noChangeArrowheads="1"/>
          </p:cNvPicPr>
          <p:nvPr/>
        </p:nvPicPr>
        <p:blipFill rotWithShape="1">
          <a:blip r:embed="rId4"/>
          <a:srcRect l="1" r="1666"/>
          <a:stretch/>
        </p:blipFill>
        <p:spPr bwMode="auto">
          <a:xfrm>
            <a:off x="151686" y="0"/>
            <a:ext cx="5394960" cy="3602258"/>
          </a:xfrm>
          <a:prstGeom prst="rect">
            <a:avLst/>
          </a:prstGeom>
          <a:noFill/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188262" y="3625011"/>
            <a:ext cx="5449824" cy="45878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CHF Prediction (AUC)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92024" y="4422"/>
            <a:ext cx="5449824" cy="45878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Framingham Symptom Expansion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262" y="3645869"/>
            <a:ext cx="5450538" cy="315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87548" y="20858"/>
            <a:ext cx="5450538" cy="3560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5000" y="990600"/>
            <a:ext cx="3505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Evaluation Details</a:t>
            </a:r>
            <a:r>
              <a:rPr lang="en-US" sz="2000" dirty="0"/>
              <a:t>:</a:t>
            </a:r>
          </a:p>
          <a:p>
            <a:endParaRPr lang="en-US" sz="1100" dirty="0"/>
          </a:p>
          <a:p>
            <a:r>
              <a:rPr lang="en-US" sz="1600" dirty="0"/>
              <a:t>Experts: 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dirty="0"/>
              <a:t>;</a:t>
            </a:r>
            <a:r>
              <a:rPr lang="en-US" sz="1600" dirty="0">
                <a:solidFill>
                  <a:srgbClr val="FF0000"/>
                </a:solidFill>
              </a:rPr>
              <a:t> 175 </a:t>
            </a:r>
            <a:r>
              <a:rPr lang="en-US" sz="1600" dirty="0"/>
              <a:t>symptoms judged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100" dirty="0"/>
          </a:p>
          <a:p>
            <a:r>
              <a:rPr lang="en-US" sz="1600" dirty="0"/>
              <a:t>Relevant: </a:t>
            </a:r>
            <a:r>
              <a:rPr lang="en-US" sz="1600" dirty="0">
                <a:solidFill>
                  <a:srgbClr val="FF0000"/>
                </a:solidFill>
              </a:rPr>
              <a:t>72</a:t>
            </a:r>
            <a:r>
              <a:rPr lang="en-US" sz="1600" dirty="0"/>
              <a:t> ,  Irrelevant: </a:t>
            </a:r>
            <a:r>
              <a:rPr lang="en-US" sz="1600" dirty="0">
                <a:solidFill>
                  <a:srgbClr val="FF0000"/>
                </a:solidFill>
              </a:rPr>
              <a:t>103</a:t>
            </a:r>
          </a:p>
          <a:p>
            <a:r>
              <a:rPr lang="en-US" sz="1600" dirty="0"/>
              <a:t>Inter-annotator agreement : </a:t>
            </a:r>
            <a:r>
              <a:rPr lang="en-US" sz="1600" dirty="0">
                <a:solidFill>
                  <a:srgbClr val="FF0000"/>
                </a:solidFill>
              </a:rPr>
              <a:t>81.8% </a:t>
            </a:r>
          </a:p>
          <a:p>
            <a:endParaRPr lang="en-US" sz="1100" dirty="0"/>
          </a:p>
          <a:p>
            <a:r>
              <a:rPr lang="en-US" sz="1600" dirty="0"/>
              <a:t>Symptoms labeled as related by both experts were considered as relevant. 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71" y="4088405"/>
            <a:ext cx="3354857" cy="163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3581400"/>
            <a:ext cx="246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Evaluation Details</a:t>
            </a:r>
            <a:r>
              <a:rPr lang="en-US" sz="2000" dirty="0"/>
              <a:t>: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88770" y="5867400"/>
            <a:ext cx="3455229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400" b="1" baseline="-25000" dirty="0">
                <a:solidFill>
                  <a:schemeClr val="bg1"/>
                </a:solidFill>
                <a:ea typeface="MS PGothic" pitchFamily="34" charset="-128"/>
              </a:rPr>
              <a:t>CHF</a:t>
            </a:r>
            <a:r>
              <a:rPr lang="zh-CN" altLang="en-US" sz="2400" b="1" baseline="-25000" dirty="0">
                <a:solidFill>
                  <a:schemeClr val="bg1"/>
                </a:solidFill>
                <a:ea typeface="MS PGothic" pitchFamily="34" charset="-128"/>
              </a:rPr>
              <a:t>： </a:t>
            </a:r>
            <a:r>
              <a:rPr lang="en-US" altLang="zh-CN" sz="2400" b="1" baseline="-25000" dirty="0">
                <a:solidFill>
                  <a:schemeClr val="bg1"/>
                </a:solidFill>
                <a:ea typeface="MS PGothic" pitchFamily="34" charset="-128"/>
              </a:rPr>
              <a:t>affecting 1 out of 5 adults in US; </a:t>
            </a:r>
            <a:r>
              <a:rPr lang="en-US" altLang="zh-CN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US" altLang="zh-CN" sz="2400" b="1" baseline="-25000" dirty="0">
                <a:solidFill>
                  <a:schemeClr val="bg1"/>
                </a:solidFill>
                <a:ea typeface="MS PGothic" pitchFamily="34" charset="-128"/>
              </a:rPr>
              <a:t>most costly in CMS</a:t>
            </a:r>
          </a:p>
          <a:p>
            <a:r>
              <a:rPr lang="en-US" altLang="zh-CN" sz="2400" b="1" baseline="-25000" dirty="0">
                <a:solidFill>
                  <a:schemeClr val="bg1"/>
                </a:solidFill>
                <a:ea typeface="MS PGothic" pitchFamily="34" charset="-128"/>
              </a:rPr>
              <a:t>Framingham, 1971 </a:t>
            </a:r>
            <a:r>
              <a:rPr lang="en-US" altLang="zh-CN" sz="2400" b="1" baseline="-25000" dirty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 50s, 60s</a:t>
            </a:r>
            <a:endParaRPr lang="en-US" altLang="zh-CN" sz="2400" b="1" baseline="-25000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25383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5564-3968-4730-ADED-D7A7FCBCBE8B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3988" y="304800"/>
            <a:ext cx="8990012" cy="16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zh-CN" sz="3600" dirty="0">
                <a:solidFill>
                  <a:srgbClr val="C00000"/>
                </a:solidFill>
              </a:rPr>
              <a:t>W1: </a:t>
            </a:r>
            <a:r>
              <a:rPr lang="en-US" sz="3600" dirty="0">
                <a:solidFill>
                  <a:srgbClr val="C00000"/>
                </a:solidFill>
              </a:rPr>
              <a:t>Framingham Symptom Expansion </a:t>
            </a:r>
            <a:r>
              <a:rPr lang="en-US" altLang="zh-CN" sz="2400" dirty="0">
                <a:solidFill>
                  <a:srgbClr val="C00000"/>
                </a:solidFill>
              </a:rPr>
              <a:t>[KDD 2012a]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2" descr="D:\predmed\kdd final\kdd12\fig\relatedsy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389" y="1239313"/>
            <a:ext cx="7597811" cy="46280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8746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We are able to identify related disease and symptom mentions, confirmed by clinical experts</a:t>
            </a:r>
          </a:p>
        </p:txBody>
      </p:sp>
    </p:spTree>
    <p:extLst>
      <p:ext uri="{BB962C8B-B14F-4D97-AF65-F5344CB8AC3E}">
        <p14:creationId xmlns:p14="http://schemas.microsoft.com/office/powerpoint/2010/main" val="3748534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1"/>
            <a:r>
              <a:rPr lang="en-US" sz="4000" dirty="0">
                <a:solidFill>
                  <a:srgbClr val="C00000"/>
                </a:solidFill>
              </a:rPr>
              <a:t>W2: Fast Bipartite Graph Alignment </a:t>
            </a:r>
            <a:r>
              <a:rPr lang="en-US" sz="2400" dirty="0">
                <a:solidFill>
                  <a:schemeClr val="tx1"/>
                </a:solidFill>
              </a:rPr>
              <a:t>[ICDM13]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2025"/>
            <a:ext cx="9047163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67" y="4114800"/>
            <a:ext cx="1725333" cy="18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62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55</a:t>
            </a:fld>
            <a:endParaRPr lang="en-US" altLang="zh-CN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89" r="26178" b="3993"/>
          <a:stretch/>
        </p:blipFill>
        <p:spPr bwMode="auto">
          <a:xfrm>
            <a:off x="4035749" y="1215330"/>
            <a:ext cx="5669280" cy="32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98" y="4791286"/>
            <a:ext cx="1520000" cy="16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>
            <a:off x="4796135" y="1504890"/>
            <a:ext cx="461665" cy="16183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Runtime (sec)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1" b="8771"/>
          <a:stretch/>
        </p:blipFill>
        <p:spPr bwMode="auto">
          <a:xfrm>
            <a:off x="290066" y="941010"/>
            <a:ext cx="4053334" cy="34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0" y="1475425"/>
            <a:ext cx="304800" cy="1079376"/>
          </a:xfrm>
          <a:prstGeom prst="upArrow">
            <a:avLst>
              <a:gd name="adj1" fmla="val 50000"/>
              <a:gd name="adj2" fmla="val 10625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124" y="1043225"/>
            <a:ext cx="136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itchFamily="66" charset="0"/>
              </a:rPr>
              <a:t>(better)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1043225"/>
            <a:ext cx="205740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5973" y="4457580"/>
            <a:ext cx="3046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solidFill>
                  <a:prstClr val="black"/>
                </a:solidFill>
              </a:rPr>
              <a:t>Runtime vs. Graph Size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23652" y="4476690"/>
            <a:ext cx="25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solidFill>
                  <a:prstClr val="black"/>
                </a:solidFill>
              </a:rPr>
              <a:t>Accuracy vs. Noise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181600"/>
            <a:ext cx="5991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1"/>
            <a:r>
              <a:rPr lang="en-US" sz="4000" dirty="0">
                <a:solidFill>
                  <a:srgbClr val="C00000"/>
                </a:solidFill>
              </a:rPr>
              <a:t>W2: Fast Bipartite Graph Alignment </a:t>
            </a:r>
            <a:r>
              <a:rPr lang="en-US" sz="2400" dirty="0">
                <a:solidFill>
                  <a:schemeClr val="tx1"/>
                </a:solidFill>
              </a:rPr>
              <a:t>[ICDM13]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9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r="977"/>
          <a:stretch>
            <a:fillRect/>
          </a:stretch>
        </p:blipFill>
        <p:spPr bwMode="auto">
          <a:xfrm>
            <a:off x="5029200" y="834448"/>
            <a:ext cx="3779507" cy="207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648200" y="865108"/>
            <a:ext cx="4495800" cy="23471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6200" y="864929"/>
            <a:ext cx="4495800" cy="2347139"/>
          </a:xfrm>
          <a:noFill/>
          <a:ln w="28575">
            <a:solidFill>
              <a:schemeClr val="tx1"/>
            </a:solidFill>
          </a:ln>
        </p:spPr>
        <p:txBody>
          <a:bodyPr lIns="0" rIns="0"/>
          <a:lstStyle/>
          <a:p>
            <a:pPr marL="457200" lvl="1" indent="0" algn="ctr">
              <a:buNone/>
            </a:pPr>
            <a:r>
              <a:rPr lang="en-US" dirty="0"/>
              <a:t>~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694"/>
            <a:ext cx="9144000" cy="1143000"/>
          </a:xfrm>
        </p:spPr>
        <p:txBody>
          <a:bodyPr/>
          <a:lstStyle/>
          <a:p>
            <a:r>
              <a:rPr lang="en-US" sz="4000" dirty="0"/>
              <a:t>W2. Beyond BIG-Align: Multi-Way Linkage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87018"/>
            <a:ext cx="2133600" cy="365125"/>
          </a:xfrm>
        </p:spPr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  <p:sp>
        <p:nvSpPr>
          <p:cNvPr id="5" name="Rectangle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(1) All build upon BIG-Align [ICDM2013]</a:t>
            </a:r>
          </a:p>
          <a:p>
            <a:r>
              <a:rPr lang="en-US" sz="2400" dirty="0">
                <a:solidFill>
                  <a:prstClr val="white"/>
                </a:solidFill>
              </a:rPr>
              <a:t>(2) Filed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400" dirty="0">
                <a:solidFill>
                  <a:prstClr val="white"/>
                </a:solidFill>
              </a:rPr>
              <a:t> patents, September 2013</a:t>
            </a:r>
            <a:endParaRPr lang="en-US" sz="24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6068"/>
            <a:ext cx="4388572" cy="15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4" y="3688563"/>
            <a:ext cx="4354286" cy="176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8563"/>
            <a:ext cx="4384286" cy="186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3531929"/>
            <a:ext cx="4495800" cy="23471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dirty="0">
                <a:solidFill>
                  <a:prstClr val="white"/>
                </a:solidFill>
              </a:rPr>
              <a:t>~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236586" y="2678668"/>
            <a:ext cx="4732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CN" sz="2400" b="1" dirty="0">
                <a:solidFill>
                  <a:prstClr val="black"/>
                </a:solidFill>
              </a:rPr>
              <a:t>S1: </a:t>
            </a:r>
            <a:r>
              <a:rPr lang="en-US" sz="2400" b="1" dirty="0">
                <a:solidFill>
                  <a:prstClr val="black"/>
                </a:solidFill>
              </a:rPr>
              <a:t>Dynamic Graph Linkage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648200" y="3531929"/>
            <a:ext cx="4495800" cy="23471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dirty="0">
                <a:solidFill>
                  <a:prstClr val="white"/>
                </a:solidFill>
              </a:rPr>
              <a:t>~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64613" y="2750403"/>
            <a:ext cx="4937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CN" sz="2400" b="1" dirty="0">
                <a:solidFill>
                  <a:prstClr val="black"/>
                </a:solidFill>
              </a:rPr>
              <a:t>S2: Community-level </a:t>
            </a:r>
            <a:r>
              <a:rPr lang="en-US" sz="2400" b="1" dirty="0">
                <a:solidFill>
                  <a:prstClr val="black"/>
                </a:solidFill>
              </a:rPr>
              <a:t>Linkage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125178" y="5417403"/>
            <a:ext cx="4509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CN" sz="2400" b="1" dirty="0">
                <a:solidFill>
                  <a:prstClr val="black"/>
                </a:solidFill>
              </a:rPr>
              <a:t>S3: </a:t>
            </a:r>
            <a:r>
              <a:rPr lang="en-US" sz="2400" b="1" dirty="0">
                <a:solidFill>
                  <a:prstClr val="black"/>
                </a:solidFill>
              </a:rPr>
              <a:t>Hetero. Graph Linkage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73212" y="5421868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zh-CN" sz="2400" b="1" dirty="0">
                <a:solidFill>
                  <a:prstClr val="black"/>
                </a:solidFill>
              </a:rPr>
              <a:t>S4: Multi-relational DB </a:t>
            </a:r>
            <a:r>
              <a:rPr lang="en-US" sz="2400" b="1" dirty="0">
                <a:solidFill>
                  <a:prstClr val="black"/>
                </a:solidFill>
              </a:rPr>
              <a:t>Linkage</a:t>
            </a:r>
          </a:p>
        </p:txBody>
      </p:sp>
    </p:spTree>
    <p:extLst>
      <p:ext uri="{BB962C8B-B14F-4D97-AF65-F5344CB8AC3E}">
        <p14:creationId xmlns:p14="http://schemas.microsoft.com/office/powerpoint/2010/main" val="1551247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/>
          <a:lstStyle/>
          <a:p>
            <a:r>
              <a:rPr lang="en-US" altLang="zh-CN" sz="3600" dirty="0"/>
              <a:t>W3. </a:t>
            </a:r>
            <a:r>
              <a:rPr lang="en-US" altLang="zh-CN" sz="3600" dirty="0" err="1"/>
              <a:t>GBase</a:t>
            </a:r>
            <a:r>
              <a:rPr lang="en-US" altLang="zh-CN" sz="3600" dirty="0"/>
              <a:t>: Large-Scale Graph </a:t>
            </a:r>
            <a:br>
              <a:rPr lang="en-US" altLang="zh-CN" sz="3600" dirty="0"/>
            </a:br>
            <a:r>
              <a:rPr lang="en-US" altLang="zh-CN" sz="3600" dirty="0"/>
              <a:t>Management and Mining System</a:t>
            </a:r>
            <a:r>
              <a:rPr lang="en-US" altLang="zh-CN" sz="3600" dirty="0">
                <a:solidFill>
                  <a:schemeClr val="accent2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[KDD’11 c, VLDB12]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71600"/>
            <a:ext cx="8447087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3A54D5E-F467-4214-BC5C-64DAEEAFEEC2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57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85764"/>
      </p:ext>
    </p:extLst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altLang="zh-CN" sz="4000" dirty="0"/>
              <a:t>W3. Efficiency Comparison &amp; Scalability</a:t>
            </a:r>
            <a:br>
              <a:rPr lang="en-US" altLang="zh-CN" sz="4000" dirty="0"/>
            </a:br>
            <a:endParaRPr lang="en-US" altLang="zh-CN" sz="28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427413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990600"/>
            <a:ext cx="354647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33775"/>
            <a:ext cx="33274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654425"/>
            <a:ext cx="3198812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981200" y="3276600"/>
            <a:ext cx="1790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400" b="1" baseline="-25000" dirty="0">
                <a:solidFill>
                  <a:prstClr val="black"/>
                </a:solidFill>
                <a:ea typeface="MS PGothic" pitchFamily="34" charset="-128"/>
              </a:rPr>
              <a:t>Storage Savings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600200" y="5819775"/>
            <a:ext cx="23914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400" b="1" baseline="-25000">
                <a:solidFill>
                  <a:prstClr val="black"/>
                </a:solidFill>
                <a:ea typeface="MS PGothic" pitchFamily="34" charset="-128"/>
              </a:rPr>
              <a:t>Running Time Savings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358894" y="5743575"/>
            <a:ext cx="2698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b="1" baseline="-25000" dirty="0">
                <a:solidFill>
                  <a:prstClr val="black"/>
                </a:solidFill>
                <a:ea typeface="MS PGothic" pitchFamily="34" charset="-128"/>
              </a:rPr>
              <a:t>Scalability (# of Machine) 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342910" y="3228975"/>
            <a:ext cx="2720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b="1" baseline="-25000" dirty="0">
                <a:solidFill>
                  <a:prstClr val="black"/>
                </a:solidFill>
                <a:ea typeface="MS PGothic" pitchFamily="34" charset="-128"/>
              </a:rPr>
              <a:t>Scalability (size of graph) </a:t>
            </a:r>
          </a:p>
        </p:txBody>
      </p:sp>
      <p:sp>
        <p:nvSpPr>
          <p:cNvPr id="634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CAF16C-D0ED-4C72-BE17-897AE9836CD2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58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314261"/>
            <a:ext cx="9144000" cy="5437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200" b="1" baseline="-25000" dirty="0">
                <a:solidFill>
                  <a:prstClr val="white"/>
                </a:solidFill>
                <a:ea typeface="MS PGothic" pitchFamily="34" charset="-128"/>
              </a:rPr>
              <a:t>Impact: Led to System G. (a world-wide software initiative at IBM)</a:t>
            </a:r>
            <a:endParaRPr lang="en-US" altLang="zh-CN" sz="2800" b="1" baseline="-25000" dirty="0">
              <a:solidFill>
                <a:prstClr val="white"/>
              </a:solidFill>
              <a:ea typeface="MS PGothic" pitchFamily="34" charset="-128"/>
            </a:endParaRPr>
          </a:p>
          <a:p>
            <a:endParaRPr lang="en-US" altLang="zh-CN" sz="1200" b="1" baseline="-25000" dirty="0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875471"/>
      </p:ext>
    </p:extLst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8200" y="762000"/>
            <a:ext cx="464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Algorithms: </a:t>
            </a:r>
          </a:p>
          <a:p>
            <a:pPr lvl="1"/>
            <a:r>
              <a:rPr lang="en-US" sz="2400" dirty="0"/>
              <a:t>Joint Prediction</a:t>
            </a:r>
          </a:p>
          <a:p>
            <a:pPr lvl="1"/>
            <a:r>
              <a:rPr lang="en-US" altLang="zh-CN" sz="2400" dirty="0">
                <a:latin typeface="Comic Sans MS" pitchFamily="66" charset="0"/>
              </a:rPr>
              <a:t>30% net increase</a:t>
            </a:r>
            <a:endParaRPr lang="en-US" sz="2400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400" dirty="0"/>
          </a:p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648200" cy="4525963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Observations: </a:t>
            </a:r>
          </a:p>
          <a:p>
            <a:pPr lvl="1"/>
            <a:r>
              <a:rPr lang="en-US" sz="2400" dirty="0"/>
              <a:t>Positive Correlation</a:t>
            </a:r>
          </a:p>
          <a:p>
            <a:pPr lvl="1"/>
            <a:r>
              <a:rPr lang="en-US" altLang="zh-CN" sz="2400" dirty="0">
                <a:latin typeface="Comic Sans MS" pitchFamily="66" charset="0"/>
              </a:rPr>
              <a:t>r = 0.67, p-value&lt;0.0001</a:t>
            </a:r>
            <a:endParaRPr lang="en-US" sz="2400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4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l"/>
            <a:r>
              <a:rPr lang="en-US" dirty="0"/>
              <a:t>W4: </a:t>
            </a:r>
            <a:r>
              <a:rPr lang="en-US" altLang="zh-CN" dirty="0"/>
              <a:t>Want a Good Answer on CQA?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59</a:t>
            </a:fld>
            <a:endParaRPr lang="en-US" altLang="zh-CN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/>
          <a:stretch/>
        </p:blipFill>
        <p:spPr bwMode="auto">
          <a:xfrm>
            <a:off x="335280" y="2133600"/>
            <a:ext cx="46177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191150"/>
            <a:ext cx="9144000" cy="666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MIT Technology Review, December 2013 </a:t>
            </a:r>
          </a:p>
          <a:p>
            <a:r>
              <a:rPr lang="en-US" sz="2400" dirty="0"/>
              <a:t>“Data Mining Reveals the Secret to Getting Good Answers”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34" y="2375933"/>
            <a:ext cx="4886666" cy="31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5715000" y="3431917"/>
            <a:ext cx="356363" cy="1181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41285" y="56388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5650468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Answers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" y="2133600"/>
            <a:ext cx="228600" cy="3777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669334" y="3277677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Better questions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360685" y="3200400"/>
            <a:ext cx="356363" cy="1181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631936" y="2496312"/>
            <a:ext cx="1234440" cy="2036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2188" y="249631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380990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7772400" y="1371600"/>
            <a:ext cx="1234440" cy="48006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Overall Research Theme (since 2005): </a:t>
            </a:r>
            <a:br>
              <a:rPr lang="en-US" altLang="zh-CN" sz="3600" dirty="0">
                <a:solidFill>
                  <a:schemeClr val="accent2"/>
                </a:solidFill>
              </a:rPr>
            </a:br>
            <a:r>
              <a:rPr lang="en-US" altLang="zh-CN" sz="3600" i="1" u="sng" dirty="0">
                <a:solidFill>
                  <a:schemeClr val="accent2"/>
                </a:solidFill>
              </a:rPr>
              <a:t>Understand</a:t>
            </a:r>
            <a:r>
              <a:rPr lang="en-US" altLang="zh-CN" sz="3600" u="sng" dirty="0">
                <a:solidFill>
                  <a:schemeClr val="accent2"/>
                </a:solidFill>
              </a:rPr>
              <a:t> </a:t>
            </a:r>
            <a:r>
              <a:rPr lang="en-US" altLang="zh-CN" sz="3600" dirty="0">
                <a:solidFill>
                  <a:schemeClr val="accent2"/>
                </a:solidFill>
              </a:rPr>
              <a:t>and </a:t>
            </a:r>
            <a:r>
              <a:rPr lang="en-US" altLang="zh-CN" sz="3600" i="1" u="sng" dirty="0">
                <a:solidFill>
                  <a:schemeClr val="accent2"/>
                </a:solidFill>
              </a:rPr>
              <a:t>Utilize</a:t>
            </a:r>
            <a:r>
              <a:rPr lang="en-US" altLang="zh-CN" sz="3600" dirty="0">
                <a:solidFill>
                  <a:schemeClr val="accent2"/>
                </a:solidFill>
              </a:rPr>
              <a:t>  BIG Graphs</a:t>
            </a:r>
            <a:endParaRPr lang="en-US" altLang="zh-CN" sz="3600" i="1" u="sng" dirty="0">
              <a:solidFill>
                <a:schemeClr val="accent2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25412" y="3048000"/>
            <a:ext cx="1243013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25412" y="5410200"/>
            <a:ext cx="7161784" cy="7620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7775963" y="2057400"/>
            <a:ext cx="1234440" cy="175408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/>
              <a:t>Visualize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</a:rPr>
              <a:t> BIG = Large + Complex + Volatile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24012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124200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4595812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6043612" y="3048000"/>
            <a:ext cx="1243584" cy="182880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125412" y="1706563"/>
            <a:ext cx="1828800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Social Networks</a:t>
            </a: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6019800" y="1706563"/>
            <a:ext cx="1268413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Commence</a:t>
            </a: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2106612" y="1706563"/>
            <a:ext cx="1524000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Healthcare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4114800" y="1706563"/>
            <a:ext cx="1752600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Cyber-security</a:t>
            </a:r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125413" y="1371600"/>
            <a:ext cx="7162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25412" y="2590800"/>
            <a:ext cx="7162801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2819400" y="1295400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33CC"/>
                </a:solidFill>
              </a:rPr>
              <a:t>Applications</a:t>
            </a: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2946400" y="259080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33CC"/>
                </a:solidFill>
              </a:rPr>
              <a:t>Algorithms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3581400" y="16764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109537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>
            <a:off x="1600200" y="2971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7190" name="Text Box 23"/>
          <p:cNvSpPr txBox="1">
            <a:spLocks noChangeArrowheads="1"/>
          </p:cNvSpPr>
          <p:nvPr/>
        </p:nvSpPr>
        <p:spPr bwMode="auto">
          <a:xfrm>
            <a:off x="3124200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4572000" y="2971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192" name="Text Box 25"/>
          <p:cNvSpPr txBox="1">
            <a:spLocks noChangeArrowheads="1"/>
          </p:cNvSpPr>
          <p:nvPr/>
        </p:nvSpPr>
        <p:spPr bwMode="auto">
          <a:xfrm>
            <a:off x="6019800" y="297180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7193" name="Rectangle 26"/>
          <p:cNvSpPr>
            <a:spLocks noChangeArrowheads="1"/>
          </p:cNvSpPr>
          <p:nvPr/>
        </p:nvSpPr>
        <p:spPr bwMode="auto">
          <a:xfrm>
            <a:off x="128143" y="3708737"/>
            <a:ext cx="1178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[WWW13,14] 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[KDD12a,11a]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[PKDD12]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[ICDM10a]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[KDD08b]</a:t>
            </a:r>
          </a:p>
        </p:txBody>
      </p:sp>
      <p:sp>
        <p:nvSpPr>
          <p:cNvPr id="7194" name="Rectangle 27"/>
          <p:cNvSpPr>
            <a:spLocks noChangeArrowheads="1"/>
          </p:cNvSpPr>
          <p:nvPr/>
        </p:nvSpPr>
        <p:spPr bwMode="auto">
          <a:xfrm>
            <a:off x="76200" y="3352800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Prediction</a:t>
            </a:r>
          </a:p>
        </p:txBody>
      </p:sp>
      <p:sp>
        <p:nvSpPr>
          <p:cNvPr id="7195" name="Rectangle 28"/>
          <p:cNvSpPr>
            <a:spLocks noChangeArrowheads="1"/>
          </p:cNvSpPr>
          <p:nvPr/>
        </p:nvSpPr>
        <p:spPr bwMode="auto">
          <a:xfrm>
            <a:off x="1660108" y="335280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Recom’d</a:t>
            </a:r>
          </a:p>
        </p:txBody>
      </p:sp>
      <p:sp>
        <p:nvSpPr>
          <p:cNvPr id="7196" name="AutoShape 29"/>
          <p:cNvSpPr>
            <a:spLocks noChangeArrowheads="1"/>
          </p:cNvSpPr>
          <p:nvPr/>
        </p:nvSpPr>
        <p:spPr bwMode="auto">
          <a:xfrm>
            <a:off x="685800" y="2286000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97" name="AutoShape 30"/>
          <p:cNvSpPr>
            <a:spLocks noChangeArrowheads="1"/>
          </p:cNvSpPr>
          <p:nvPr/>
        </p:nvSpPr>
        <p:spPr bwMode="auto">
          <a:xfrm>
            <a:off x="6477000" y="2286000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00" name="AutoShape 34"/>
          <p:cNvSpPr>
            <a:spLocks noChangeArrowheads="1"/>
          </p:cNvSpPr>
          <p:nvPr/>
        </p:nvSpPr>
        <p:spPr bwMode="auto">
          <a:xfrm>
            <a:off x="7360920" y="5641975"/>
            <a:ext cx="381000" cy="301625"/>
          </a:xfrm>
          <a:prstGeom prst="leftRightArrow">
            <a:avLst>
              <a:gd name="adj1" fmla="val 50000"/>
              <a:gd name="adj2" fmla="val 252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01" name="AutoShape 35"/>
          <p:cNvSpPr>
            <a:spLocks noChangeArrowheads="1"/>
          </p:cNvSpPr>
          <p:nvPr/>
        </p:nvSpPr>
        <p:spPr bwMode="auto">
          <a:xfrm>
            <a:off x="3581400" y="2286000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02" name="Rectangle 36"/>
          <p:cNvSpPr>
            <a:spLocks noChangeArrowheads="1"/>
          </p:cNvSpPr>
          <p:nvPr/>
        </p:nvSpPr>
        <p:spPr bwMode="auto">
          <a:xfrm>
            <a:off x="1716870" y="3712464"/>
            <a:ext cx="11382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[SDM14b]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[ICDM13b]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[NIPS12]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[KDD09, 11b] 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[WCRE’11]</a:t>
            </a:r>
          </a:p>
        </p:txBody>
      </p:sp>
      <p:sp>
        <p:nvSpPr>
          <p:cNvPr id="7203" name="Rectangle 37"/>
          <p:cNvSpPr>
            <a:spLocks noChangeArrowheads="1"/>
          </p:cNvSpPr>
          <p:nvPr/>
        </p:nvSpPr>
        <p:spPr bwMode="auto">
          <a:xfrm>
            <a:off x="3198024" y="3352800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prstClr val="black"/>
                </a:solidFill>
              </a:rPr>
              <a:t>Affecting</a:t>
            </a:r>
          </a:p>
        </p:txBody>
      </p:sp>
      <p:sp>
        <p:nvSpPr>
          <p:cNvPr id="7204" name="Rectangle 38"/>
          <p:cNvSpPr>
            <a:spLocks noChangeArrowheads="1"/>
          </p:cNvSpPr>
          <p:nvPr/>
        </p:nvSpPr>
        <p:spPr bwMode="auto">
          <a:xfrm>
            <a:off x="4663286" y="3352800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prstClr val="black"/>
                </a:solidFill>
              </a:rPr>
              <a:t>Detection</a:t>
            </a:r>
          </a:p>
        </p:txBody>
      </p:sp>
      <p:sp>
        <p:nvSpPr>
          <p:cNvPr id="7205" name="Rectangle 39"/>
          <p:cNvSpPr>
            <a:spLocks noChangeArrowheads="1"/>
          </p:cNvSpPr>
          <p:nvPr/>
        </p:nvSpPr>
        <p:spPr bwMode="auto">
          <a:xfrm>
            <a:off x="6117436" y="3352800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prstClr val="black"/>
                </a:solidFill>
              </a:rPr>
              <a:t>Querying</a:t>
            </a:r>
          </a:p>
        </p:txBody>
      </p:sp>
      <p:sp>
        <p:nvSpPr>
          <p:cNvPr id="7206" name="Rectangle 41"/>
          <p:cNvSpPr>
            <a:spLocks noChangeArrowheads="1"/>
          </p:cNvSpPr>
          <p:nvPr/>
        </p:nvSpPr>
        <p:spPr bwMode="auto">
          <a:xfrm>
            <a:off x="4507560" y="3712464"/>
            <a:ext cx="1361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[SDM12a-b]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[KDD12b,10,08b]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[SAM12]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[CIKM12b,08]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 [AAAI’11]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7207" name="Rectangle 42"/>
          <p:cNvSpPr>
            <a:spLocks noChangeArrowheads="1"/>
          </p:cNvSpPr>
          <p:nvPr/>
        </p:nvSpPr>
        <p:spPr bwMode="auto">
          <a:xfrm>
            <a:off x="5912233" y="3712464"/>
            <a:ext cx="14957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[SDM13a,12b,11a]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[KDDa-c,07a-b,06]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[ICDM08,06]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[CIKM09,KAIS08]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[SDM08,SAM08]</a:t>
            </a:r>
          </a:p>
        </p:txBody>
      </p:sp>
      <p:sp>
        <p:nvSpPr>
          <p:cNvPr id="7208" name="Rectangle 43"/>
          <p:cNvSpPr>
            <a:spLocks noChangeArrowheads="1"/>
          </p:cNvSpPr>
          <p:nvPr/>
        </p:nvSpPr>
        <p:spPr bwMode="auto">
          <a:xfrm>
            <a:off x="3102356" y="3712464"/>
            <a:ext cx="12410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[SDM14a,13b]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[CIKM12a]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[ICDM10b]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[PKDD’10]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[Networking’10]</a:t>
            </a:r>
          </a:p>
        </p:txBody>
      </p:sp>
      <p:sp>
        <p:nvSpPr>
          <p:cNvPr id="1413164" name="Rectangle 44"/>
          <p:cNvSpPr>
            <a:spLocks noChangeArrowheads="1"/>
          </p:cNvSpPr>
          <p:nvPr/>
        </p:nvSpPr>
        <p:spPr bwMode="auto">
          <a:xfrm>
            <a:off x="3124200" y="3048000"/>
            <a:ext cx="1243584" cy="1828800"/>
          </a:xfrm>
          <a:prstGeom prst="rect">
            <a:avLst/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1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6891B1-E4B2-49E4-A762-3FBCEBE33ED8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6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96200" y="1427718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FF"/>
                </a:solidFill>
              </a:rPr>
              <a:t>Systems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7360920" y="1706880"/>
            <a:ext cx="381000" cy="301625"/>
          </a:xfrm>
          <a:prstGeom prst="leftRightArrow">
            <a:avLst>
              <a:gd name="adj1" fmla="val 50000"/>
              <a:gd name="adj2" fmla="val 252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7772400" y="4416552"/>
            <a:ext cx="1234440" cy="175564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/>
              <a:t>Manage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  <a:p>
            <a:pPr algn="ctr"/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47" name="AutoShape 34"/>
          <p:cNvSpPr>
            <a:spLocks noChangeArrowheads="1"/>
          </p:cNvSpPr>
          <p:nvPr/>
        </p:nvSpPr>
        <p:spPr bwMode="auto">
          <a:xfrm>
            <a:off x="7360920" y="3508375"/>
            <a:ext cx="381000" cy="301625"/>
          </a:xfrm>
          <a:prstGeom prst="leftRightArrow">
            <a:avLst>
              <a:gd name="adj1" fmla="val 50000"/>
              <a:gd name="adj2" fmla="val 252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52400" y="5349240"/>
            <a:ext cx="7259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/>
              <a:t>[NIPS12, CIKM12a, WWW11, KDD11b,08b] </a:t>
            </a:r>
            <a:r>
              <a:rPr lang="en-US" altLang="zh-CN" sz="2400" dirty="0">
                <a:solidFill>
                  <a:srgbClr val="0033CC"/>
                </a:solidFill>
              </a:rPr>
              <a:t>Theory</a:t>
            </a:r>
            <a:r>
              <a:rPr lang="en-US" altLang="zh-CN" sz="1200" dirty="0"/>
              <a:t>[SDM13a-b,12a-b,08, </a:t>
            </a:r>
            <a:r>
              <a:rPr lang="en-US" altLang="zh-CN" sz="1200" dirty="0">
                <a:solidFill>
                  <a:prstClr val="black"/>
                </a:solidFill>
              </a:rPr>
              <a:t>ICDM10b,06,</a:t>
            </a:r>
            <a:r>
              <a:rPr lang="en-US" altLang="zh-CN" sz="1200" dirty="0"/>
              <a:t> PKDD10]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15240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Hardness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190500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Optimality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576072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Equivalence</a:t>
            </a: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4008120" y="5760720"/>
            <a:ext cx="1554480" cy="41148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Complexity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3505200" y="564898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54" name="AutoShape 29"/>
          <p:cNvSpPr>
            <a:spLocks noChangeArrowheads="1"/>
          </p:cNvSpPr>
          <p:nvPr/>
        </p:nvSpPr>
        <p:spPr bwMode="auto">
          <a:xfrm>
            <a:off x="685800" y="4983162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AutoShape 30"/>
          <p:cNvSpPr>
            <a:spLocks noChangeArrowheads="1"/>
          </p:cNvSpPr>
          <p:nvPr/>
        </p:nvSpPr>
        <p:spPr bwMode="auto">
          <a:xfrm>
            <a:off x="6477000" y="4983162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3581400" y="4983162"/>
            <a:ext cx="304800" cy="2746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7890481" y="4953000"/>
            <a:ext cx="1005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[J. VLDB12]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[P. IEEE12]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[KDD11c]</a:t>
            </a: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7784681" y="2590800"/>
            <a:ext cx="11036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[PacificViz14]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[ICDM13a]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[TKDE13]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[SDM13a]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[KDD12c]</a:t>
            </a:r>
          </a:p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[VLDB06]</a:t>
            </a:r>
          </a:p>
        </p:txBody>
      </p:sp>
      <p:sp>
        <p:nvSpPr>
          <p:cNvPr id="59" name="Rectangle 44"/>
          <p:cNvSpPr>
            <a:spLocks noChangeArrowheads="1"/>
          </p:cNvSpPr>
          <p:nvPr/>
        </p:nvSpPr>
        <p:spPr bwMode="auto">
          <a:xfrm>
            <a:off x="152400" y="5410200"/>
            <a:ext cx="7134796" cy="762000"/>
          </a:xfrm>
          <a:prstGeom prst="rect">
            <a:avLst/>
          </a:prstGeom>
          <a:solidFill>
            <a:srgbClr val="FF0000">
              <a:alpha val="4000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8425" y="4876800"/>
            <a:ext cx="4749011" cy="54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/>
              <a:t>This Talk: Optimal Dissemination</a:t>
            </a:r>
          </a:p>
        </p:txBody>
      </p:sp>
    </p:spTree>
    <p:extLst>
      <p:ext uri="{BB962C8B-B14F-4D97-AF65-F5344CB8AC3E}">
        <p14:creationId xmlns:p14="http://schemas.microsoft.com/office/powerpoint/2010/main" val="21095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4" grpId="0" animBg="1"/>
      <p:bldP spid="59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6" name="灯片编号占位符 3"/>
          <p:cNvSpPr txBox="1">
            <a:spLocks noGrp="1"/>
          </p:cNvSpPr>
          <p:nvPr/>
        </p:nvSpPr>
        <p:spPr bwMode="black">
          <a:xfrm>
            <a:off x="153988" y="6502400"/>
            <a:ext cx="1006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BCA8C21-4566-426E-A7DF-706768147B4B}" type="slidenum">
              <a:rPr lang="en-US" altLang="zh-CN" sz="1000" b="1">
                <a:solidFill>
                  <a:prstClr val="white"/>
                </a:solidFill>
              </a:rPr>
              <a:pPr eaLnBrk="1" hangingPunct="1">
                <a:spcBef>
                  <a:spcPct val="50000"/>
                </a:spcBef>
              </a:pPr>
              <a:t>60</a:t>
            </a:fld>
            <a:endParaRPr lang="en-US" altLang="zh-CN" sz="1000" b="1">
              <a:solidFill>
                <a:prstClr val="white"/>
              </a:solidFill>
            </a:endParaRPr>
          </a:p>
        </p:txBody>
      </p:sp>
      <p:sp>
        <p:nvSpPr>
          <p:cNvPr id="5429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43018BC-2593-4E79-9E1B-DB314AE136F2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60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464"/>
            <a:ext cx="4272858" cy="26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04178"/>
            <a:ext cx="4307143" cy="232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Grp="1"/>
          </p:cNvSpPr>
          <p:nvPr>
            <p:ph type="title"/>
          </p:nvPr>
        </p:nvSpPr>
        <p:spPr>
          <a:xfrm>
            <a:off x="182563" y="-180975"/>
            <a:ext cx="8961437" cy="1095375"/>
          </a:xfrm>
        </p:spPr>
        <p:txBody>
          <a:bodyPr/>
          <a:lstStyle/>
          <a:p>
            <a:pPr algn="r"/>
            <a:r>
              <a:rPr lang="en-US" altLang="zh-CN" sz="3200" dirty="0"/>
              <a:t>W5. Sense-Making of Marked Nodes </a:t>
            </a:r>
            <a:r>
              <a:rPr lang="en-US" altLang="zh-CN" sz="2000" dirty="0"/>
              <a:t>[SDM 2013a, KDD 2011d]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5080953" cy="26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340798"/>
            <a:ext cx="387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(a) Too many connections?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388" y="5890589"/>
            <a:ext cx="3602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(b) Too few connections?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9600" y="3352467"/>
            <a:ext cx="4416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(c) Our sol.: ‘right’ connections </a:t>
            </a:r>
          </a:p>
          <a:p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    better sense-making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343400" y="4419109"/>
            <a:ext cx="4800600" cy="18979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200" baseline="-25000" dirty="0">
                <a:solidFill>
                  <a:prstClr val="white"/>
                </a:solidFill>
                <a:ea typeface="MS PGothic" pitchFamily="34" charset="-128"/>
              </a:rPr>
              <a:t>+ ‘right’ connections =  most  succinct way to describe marked nodes</a:t>
            </a:r>
          </a:p>
          <a:p>
            <a:endParaRPr lang="en-US" altLang="zh-CN" sz="2400" baseline="-25000" dirty="0">
              <a:solidFill>
                <a:prstClr val="white"/>
              </a:solidFill>
              <a:ea typeface="MS PGothic" pitchFamily="34" charset="-128"/>
            </a:endParaRPr>
          </a:p>
          <a:p>
            <a:r>
              <a:rPr lang="en-US" altLang="zh-CN" sz="3200" baseline="-25000" dirty="0">
                <a:solidFill>
                  <a:prstClr val="white"/>
                </a:solidFill>
                <a:ea typeface="MS PGothic" pitchFamily="34" charset="-128"/>
              </a:rPr>
              <a:t>+ MDL-based formulation, NP-Hard</a:t>
            </a:r>
          </a:p>
          <a:p>
            <a:endParaRPr lang="en-US" altLang="zh-CN" sz="2400" baseline="-25000" dirty="0">
              <a:solidFill>
                <a:prstClr val="white"/>
              </a:solidFill>
              <a:ea typeface="MS PGothic" pitchFamily="34" charset="-128"/>
            </a:endParaRPr>
          </a:p>
          <a:p>
            <a:r>
              <a:rPr lang="en-US" altLang="zh-CN" sz="3200" baseline="-25000" dirty="0">
                <a:solidFill>
                  <a:prstClr val="white"/>
                </a:solidFill>
                <a:ea typeface="MS PGothic" pitchFamily="34" charset="-128"/>
              </a:rPr>
              <a:t>+ Effective Approximate Algorithms </a:t>
            </a:r>
          </a:p>
        </p:txBody>
      </p:sp>
    </p:spTree>
    <p:extLst>
      <p:ext uri="{BB962C8B-B14F-4D97-AF65-F5344CB8AC3E}">
        <p14:creationId xmlns:p14="http://schemas.microsoft.com/office/powerpoint/2010/main" val="211190415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/>
              <a:t>Roadmap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8915400" cy="4525963"/>
          </a:xfrm>
        </p:spPr>
        <p:txBody>
          <a:bodyPr/>
          <a:lstStyle/>
          <a:p>
            <a:r>
              <a:rPr lang="en-US" altLang="zh-CN" sz="4000" dirty="0"/>
              <a:t>Motivations</a:t>
            </a:r>
          </a:p>
          <a:p>
            <a:r>
              <a:rPr lang="en-US" altLang="zh-CN" sz="4000" dirty="0"/>
              <a:t>Q1: Theory – Tipping Point</a:t>
            </a:r>
          </a:p>
          <a:p>
            <a:r>
              <a:rPr lang="en-US" altLang="zh-CN" sz="4000" dirty="0"/>
              <a:t>Q2: Algorithms – Minimize vs. Maximize</a:t>
            </a:r>
          </a:p>
          <a:p>
            <a:r>
              <a:rPr lang="en-US" altLang="zh-CN" sz="4000" dirty="0"/>
              <a:t>Some of My Other Work</a:t>
            </a:r>
          </a:p>
          <a:p>
            <a:r>
              <a:rPr lang="en-US" altLang="zh-CN" sz="4000" dirty="0"/>
              <a:t>Future Plans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F1: Task-aware Graph Construction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F2: The Power of Scale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F3: Complex Similarity 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F4: Social-Good Informatics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F5: Big Data Analysis</a:t>
            </a:r>
          </a:p>
          <a:p>
            <a:endParaRPr lang="en-US" altLang="zh-CN" sz="40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D037E8-8194-4D2F-8CDA-C1CA96E01CDD}" type="slidenum">
              <a:rPr lang="zh-CN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61</a:t>
            </a:fld>
            <a:endParaRPr lang="en-US" alt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199" y="4572000"/>
            <a:ext cx="547437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28600" y="1112837"/>
            <a:ext cx="322205" cy="251968"/>
            <a:chOff x="3810000" y="3111500"/>
            <a:chExt cx="490537" cy="393700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28600" y="1905000"/>
            <a:ext cx="322205" cy="251968"/>
            <a:chOff x="3810000" y="3111500"/>
            <a:chExt cx="490537" cy="393700"/>
          </a:xfrm>
        </p:grpSpPr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28600" y="2567432"/>
            <a:ext cx="322205" cy="251968"/>
            <a:chOff x="3810000" y="3111500"/>
            <a:chExt cx="490537" cy="393700"/>
          </a:xfrm>
        </p:grpSpPr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28600" y="3352800"/>
            <a:ext cx="322205" cy="251968"/>
            <a:chOff x="3810000" y="3111500"/>
            <a:chExt cx="490537" cy="393700"/>
          </a:xfrm>
        </p:grpSpPr>
        <p:sp>
          <p:nvSpPr>
            <p:cNvPr id="1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736114"/>
      </p:ext>
    </p:extLst>
  </p:cSld>
  <p:clrMapOvr>
    <a:masterClrMapping/>
  </p:clrMapOvr>
  <p:transition advTm="2063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F1: Task-Aware Graph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  <p:grpSp>
        <p:nvGrpSpPr>
          <p:cNvPr id="10" name="Group 9"/>
          <p:cNvGrpSpPr/>
          <p:nvPr/>
        </p:nvGrpSpPr>
        <p:grpSpPr>
          <a:xfrm>
            <a:off x="2170781" y="2775995"/>
            <a:ext cx="5487264" cy="1828800"/>
            <a:chOff x="3274762" y="2209800"/>
            <a:chExt cx="5487264" cy="1828800"/>
          </a:xfrm>
        </p:grpSpPr>
        <p:sp>
          <p:nvSpPr>
            <p:cNvPr id="5" name="Right Arrow 4"/>
            <p:cNvSpPr/>
            <p:nvPr/>
          </p:nvSpPr>
          <p:spPr>
            <a:xfrm>
              <a:off x="5294981" y="2259925"/>
              <a:ext cx="1295400" cy="685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" name="Curved Down Arrow 5"/>
            <p:cNvSpPr/>
            <p:nvPr/>
          </p:nvSpPr>
          <p:spPr>
            <a:xfrm>
              <a:off x="3429000" y="2971800"/>
              <a:ext cx="4953000" cy="1066800"/>
            </a:xfrm>
            <a:prstGeom prst="curvedDownArrow">
              <a:avLst>
                <a:gd name="adj1" fmla="val 38643"/>
                <a:gd name="adj2" fmla="val 67963"/>
                <a:gd name="adj3" fmla="val 21653"/>
              </a:avLst>
            </a:prstGeom>
            <a:solidFill>
              <a:srgbClr val="007635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6581" y="2209800"/>
              <a:ext cx="20954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</a:rPr>
                <a:t>Patterns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4762" y="2209800"/>
              <a:ext cx="18678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</a:rPr>
                <a:t>Graphs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3200400"/>
              <a:ext cx="3514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635"/>
                  </a:solidFill>
                </a:rPr>
                <a:t>Optimal Diss. (This Talk)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2775995"/>
            <a:ext cx="26869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Raw Data</a:t>
            </a:r>
          </a:p>
          <a:p>
            <a:r>
              <a:rPr lang="en-US" sz="1600" dirty="0">
                <a:solidFill>
                  <a:prstClr val="black"/>
                </a:solidFill>
              </a:rPr>
              <a:t>(text, image, </a:t>
            </a:r>
            <a:r>
              <a:rPr lang="en-US" sz="1600" dirty="0" err="1">
                <a:solidFill>
                  <a:prstClr val="black"/>
                </a:solidFill>
              </a:rPr>
              <a:t>subgraph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etc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14600" y="2852195"/>
            <a:ext cx="914400" cy="685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405175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Step 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2394995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Step 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0" y="6191151"/>
            <a:ext cx="9144000" cy="6668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600" baseline="-25000" dirty="0">
                <a:solidFill>
                  <a:prstClr val="white"/>
                </a:solidFill>
                <a:ea typeface="MS PGothic" pitchFamily="34" charset="-128"/>
              </a:rPr>
              <a:t>Observation</a:t>
            </a:r>
            <a:r>
              <a:rPr lang="zh-CN" altLang="en-US" sz="3600" baseline="-25000" dirty="0">
                <a:solidFill>
                  <a:prstClr val="white"/>
                </a:solidFill>
                <a:ea typeface="MS PGothic" pitchFamily="34" charset="-128"/>
              </a:rPr>
              <a:t>ｓ：</a:t>
            </a:r>
            <a:r>
              <a:rPr lang="en-US" altLang="zh-CN" sz="3600" baseline="-25000" dirty="0">
                <a:solidFill>
                  <a:prstClr val="white"/>
                </a:solidFill>
                <a:ea typeface="MS PGothic" pitchFamily="34" charset="-128"/>
              </a:rPr>
              <a:t> #1</a:t>
            </a:r>
            <a:r>
              <a:rPr lang="zh-CN" altLang="en-US" sz="3600" baseline="-25000" dirty="0">
                <a:solidFill>
                  <a:prstClr val="white"/>
                </a:solidFill>
                <a:ea typeface="MS PGothic" pitchFamily="34" charset="-128"/>
              </a:rPr>
              <a:t>： </a:t>
            </a:r>
            <a:r>
              <a:rPr lang="en-US" altLang="zh-CN" sz="3600" baseline="-25000" dirty="0">
                <a:solidFill>
                  <a:prstClr val="white"/>
                </a:solidFill>
                <a:ea typeface="MS PGothic" pitchFamily="34" charset="-128"/>
              </a:rPr>
              <a:t>step 2 &gt;&gt; step 1;   #2:  step 1 ┴  step 2</a:t>
            </a:r>
          </a:p>
          <a:p>
            <a:endParaRPr lang="en-US" altLang="zh-CN" sz="2000" baseline="-250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3505200" y="1676400"/>
            <a:ext cx="4953000" cy="1066800"/>
          </a:xfrm>
          <a:prstGeom prst="curvedDownArrow">
            <a:avLst>
              <a:gd name="adj1" fmla="val 38643"/>
              <a:gd name="adj2" fmla="val 67963"/>
              <a:gd name="adj3" fmla="val 21653"/>
            </a:avLst>
          </a:prstGeom>
          <a:solidFill>
            <a:srgbClr val="C00000"/>
          </a:solidFill>
          <a:ln>
            <a:noFill/>
          </a:ln>
          <a:scene3d>
            <a:camera prst="orthographicFront">
              <a:rot lat="1080000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14600" y="2852195"/>
            <a:ext cx="914400" cy="685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14600" y="2852195"/>
            <a:ext cx="914400" cy="685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76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</a:rPr>
              <a:t>Q: How to construct an optimal graph for a specific task?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3506E-6 L 0.13125 -4.1350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F2: The Power of Scale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r>
              <a:rPr lang="en-US" sz="3600">
                <a:solidFill>
                  <a:srgbClr val="C00000"/>
                </a:solidFill>
              </a:rPr>
              <a:t>Opportunity</a:t>
            </a:r>
            <a:r>
              <a:rPr lang="en-US" sz="3600"/>
              <a:t>: Approaching Asymptotic Properties of DM Algorithms!</a:t>
            </a:r>
          </a:p>
          <a:p>
            <a:endParaRPr lang="en-US" sz="1600"/>
          </a:p>
          <a:p>
            <a:r>
              <a:rPr lang="en-US" sz="3600">
                <a:solidFill>
                  <a:srgbClr val="C00000"/>
                </a:solidFill>
              </a:rPr>
              <a:t>Challenges: </a:t>
            </a:r>
            <a:r>
              <a:rPr lang="en-US" sz="3600"/>
              <a:t>(</a:t>
            </a:r>
            <a:r>
              <a:rPr lang="en-US"/>
              <a:t>C1) Scalability + (C2) Usability</a:t>
            </a:r>
          </a:p>
          <a:p>
            <a:pPr lvl="2"/>
            <a:r>
              <a:rPr lang="en-US" sz="2800"/>
              <a:t>E1: O(m) or better on a single machine</a:t>
            </a:r>
          </a:p>
          <a:p>
            <a:pPr lvl="2"/>
            <a:r>
              <a:rPr lang="en-US" sz="2800"/>
              <a:t>E2: Parallelism (implementation, decouple, analysis)</a:t>
            </a:r>
          </a:p>
          <a:p>
            <a:pPr lvl="2"/>
            <a:r>
              <a:rPr lang="en-US" sz="2800"/>
              <a:t>E3: by interpretable algorithms</a:t>
            </a:r>
          </a:p>
          <a:p>
            <a:pPr lvl="2"/>
            <a:r>
              <a:rPr lang="en-US" sz="2800"/>
              <a:t>E4: by summarization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B7B155-3C4F-460C-9931-06CB147EF9BE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63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066800" y="4953000"/>
            <a:ext cx="381000" cy="685800"/>
          </a:xfrm>
          <a:prstGeom prst="leftBrace">
            <a:avLst>
              <a:gd name="adj1" fmla="val 31190"/>
              <a:gd name="adj2" fmla="val 500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505200"/>
            <a:ext cx="381000" cy="685800"/>
          </a:xfrm>
          <a:prstGeom prst="leftBrace">
            <a:avLst>
              <a:gd name="adj1" fmla="val 31190"/>
              <a:gd name="adj2" fmla="val 500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533400" y="3652838"/>
            <a:ext cx="57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CC"/>
                </a:solidFill>
              </a:rPr>
              <a:t>C1</a:t>
            </a:r>
          </a:p>
        </p:txBody>
      </p:sp>
      <p:sp>
        <p:nvSpPr>
          <p:cNvPr id="67592" name="TextBox 7"/>
          <p:cNvSpPr txBox="1">
            <a:spLocks noChangeArrowheads="1"/>
          </p:cNvSpPr>
          <p:nvPr/>
        </p:nvSpPr>
        <p:spPr bwMode="auto">
          <a:xfrm>
            <a:off x="533400" y="5100638"/>
            <a:ext cx="57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CC"/>
                </a:solidFill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2947488741"/>
      </p:ext>
    </p:extLst>
  </p:cSld>
  <p:clrMapOvr>
    <a:masterClrMapping/>
  </p:clrMapOvr>
  <p:transition advTm="16484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F3: Beyond Graph Data: Complex Similarity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525963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Observation #1: </a:t>
            </a:r>
            <a:r>
              <a:rPr lang="en-US" sz="2800" dirty="0"/>
              <a:t>Many real-world objects are complex</a:t>
            </a:r>
          </a:p>
          <a:p>
            <a:pPr lvl="1"/>
            <a:r>
              <a:rPr lang="en-US" sz="2400" dirty="0"/>
              <a:t>e.g., patients, video, teams, etc.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mixture of spatial, temporal and relational data</a:t>
            </a:r>
          </a:p>
          <a:p>
            <a:endParaRPr lang="en-US" sz="900" dirty="0"/>
          </a:p>
          <a:p>
            <a:r>
              <a:rPr lang="en-US" sz="2800" dirty="0">
                <a:solidFill>
                  <a:srgbClr val="C00000"/>
                </a:solidFill>
              </a:rPr>
              <a:t>Observation #2: </a:t>
            </a:r>
            <a:r>
              <a:rPr lang="en-US" sz="2800" dirty="0"/>
              <a:t>Similarity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a core building block</a:t>
            </a:r>
          </a:p>
          <a:p>
            <a:endParaRPr lang="en-US" sz="9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Complex Similarity: </a:t>
            </a:r>
            <a:r>
              <a:rPr lang="en-US" sz="2800" dirty="0"/>
              <a:t>New Models &amp; Algorithms</a:t>
            </a:r>
          </a:p>
          <a:p>
            <a:endParaRPr lang="en-US" sz="900" dirty="0"/>
          </a:p>
          <a:p>
            <a:r>
              <a:rPr lang="en-US" sz="2800" dirty="0">
                <a:solidFill>
                  <a:srgbClr val="C00000"/>
                </a:solidFill>
              </a:rPr>
              <a:t>Examples</a:t>
            </a:r>
            <a:endParaRPr lang="en-US" sz="2800" dirty="0"/>
          </a:p>
          <a:p>
            <a:pPr lvl="1"/>
            <a:r>
              <a:rPr lang="en-US" sz="2400" dirty="0"/>
              <a:t>E1: Mining complex time-stamp </a:t>
            </a:r>
          </a:p>
          <a:p>
            <a:pPr marL="457200" lvl="1" indent="0">
              <a:buNone/>
            </a:pPr>
            <a:r>
              <a:rPr lang="en-US" sz="2400" dirty="0"/>
              <a:t>          events [Tong+ CIKM08]</a:t>
            </a:r>
          </a:p>
          <a:p>
            <a:pPr lvl="1"/>
            <a:r>
              <a:rPr lang="en-US" sz="2400" dirty="0"/>
              <a:t>E2: Tissue-specific PPI Networks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89B582-08C7-4478-B4DD-CC08FF7F898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64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80" y="3810000"/>
            <a:ext cx="4448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74986" y="4572000"/>
            <a:ext cx="1449614" cy="9143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62600" y="3886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AUC</a:t>
            </a:r>
          </a:p>
        </p:txBody>
      </p:sp>
    </p:spTree>
    <p:extLst>
      <p:ext uri="{BB962C8B-B14F-4D97-AF65-F5344CB8AC3E}">
        <p14:creationId xmlns:p14="http://schemas.microsoft.com/office/powerpoint/2010/main" val="820105356"/>
      </p:ext>
    </p:extLst>
  </p:cSld>
  <p:clrMapOvr>
    <a:masterClrMapping/>
  </p:clrMapOvr>
  <p:transition advTm="16484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F4: Social-Good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1066800"/>
            <a:ext cx="4711152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S1: Public Safety</a:t>
            </a:r>
          </a:p>
          <a:p>
            <a:pPr marL="400050" lvl="1" indent="0">
              <a:buNone/>
            </a:pPr>
            <a:r>
              <a:rPr lang="en-US" altLang="zh-CN" dirty="0"/>
              <a:t>Q:</a:t>
            </a:r>
            <a:r>
              <a:rPr lang="zh-CN" altLang="en-US" dirty="0"/>
              <a:t>　</a:t>
            </a:r>
            <a:r>
              <a:rPr lang="en-US" altLang="zh-CN" dirty="0"/>
              <a:t>How to deploy police officers by analyzing the co-arrest network proactively?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S2: Public Education</a:t>
            </a:r>
          </a:p>
          <a:p>
            <a:pPr marL="400050" lvl="1" indent="0">
              <a:buNone/>
            </a:pPr>
            <a:r>
              <a:rPr lang="en-US" dirty="0"/>
              <a:t>Q</a:t>
            </a:r>
            <a:r>
              <a:rPr lang="en-US" sz="2400" dirty="0"/>
              <a:t>: How does the usage of  social networks impact students’ performance?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S3: Assistive </a:t>
            </a:r>
            <a:r>
              <a:rPr lang="en-US" altLang="zh-CN" dirty="0">
                <a:solidFill>
                  <a:srgbClr val="FF0000"/>
                </a:solidFill>
              </a:rPr>
              <a:t>Technology</a:t>
            </a:r>
          </a:p>
          <a:p>
            <a:pPr marL="457200" lvl="1" indent="0">
              <a:buNone/>
            </a:pPr>
            <a:r>
              <a:rPr lang="en-US" sz="2400" dirty="0"/>
              <a:t>Q: How to provide step-by-step navigation for visually-impaired persons through crowd platform?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65</a:t>
            </a:fld>
            <a:endParaRPr lang="en-US" altLang="zh-CN"/>
          </a:p>
        </p:txBody>
      </p:sp>
      <p:sp>
        <p:nvSpPr>
          <p:cNvPr id="5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6" descr="Inline image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2266" r="46834" b="44934"/>
          <a:stretch/>
        </p:blipFill>
        <p:spPr>
          <a:xfrm>
            <a:off x="4800600" y="3566160"/>
            <a:ext cx="4297680" cy="3017520"/>
          </a:xfrm>
          <a:prstGeom prst="rect">
            <a:avLst/>
          </a:prstGeom>
        </p:spPr>
      </p:pic>
      <p:graphicFrame>
        <p:nvGraphicFramePr>
          <p:cNvPr id="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76188"/>
              </p:ext>
            </p:extLst>
          </p:nvPr>
        </p:nvGraphicFramePr>
        <p:xfrm>
          <a:off x="4876800" y="1219200"/>
          <a:ext cx="4191000" cy="1652589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Network metrics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T-Statistic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P-value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Mean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1.739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Max sociability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-2.165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Max tie skewness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3.305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66726" y="2895600"/>
            <a:ext cx="442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black"/>
                </a:solidFill>
              </a:rPr>
              <a:t>A focused team w/ broad reachability </a:t>
            </a:r>
          </a:p>
          <a:p>
            <a:pPr algn="ctr"/>
            <a:r>
              <a:rPr lang="en-US" altLang="zh-CN" sz="2000" dirty="0">
                <a:solidFill>
                  <a:prstClr val="black"/>
                </a:solidFill>
              </a:rPr>
              <a:t>performs better [Tong+ 2012]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14800" y="2895600"/>
            <a:ext cx="685800" cy="4571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83452" y="4419600"/>
            <a:ext cx="685800" cy="4571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66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F5: Big Data Analysis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66</a:t>
            </a:fld>
            <a:endParaRPr lang="en-US" altLang="zh-CN"/>
          </a:p>
        </p:txBody>
      </p:sp>
      <p:grpSp>
        <p:nvGrpSpPr>
          <p:cNvPr id="23" name="Group 22"/>
          <p:cNvGrpSpPr/>
          <p:nvPr/>
        </p:nvGrpSpPr>
        <p:grpSpPr>
          <a:xfrm>
            <a:off x="381000" y="1883664"/>
            <a:ext cx="8285440" cy="2387834"/>
            <a:chOff x="381000" y="2412766"/>
            <a:chExt cx="8285440" cy="2387834"/>
          </a:xfrm>
        </p:grpSpPr>
        <p:sp>
          <p:nvSpPr>
            <p:cNvPr id="5" name="Rectangle 4"/>
            <p:cNvSpPr/>
            <p:nvPr/>
          </p:nvSpPr>
          <p:spPr>
            <a:xfrm>
              <a:off x="3810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715" y="2656610"/>
              <a:ext cx="984885" cy="183159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Acquisition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(recording)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81555" y="2465856"/>
              <a:ext cx="984885" cy="22131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Interpretation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(User)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7555" y="2687070"/>
              <a:ext cx="984885" cy="17706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Cleaning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(Annotation)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48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76355" y="2412766"/>
              <a:ext cx="984885" cy="23878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Integration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(Representation)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28955" y="2797678"/>
              <a:ext cx="984885" cy="15494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Analysis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(Modeling)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6002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4290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2578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70104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0" y="5985966"/>
            <a:ext cx="9144000" cy="8720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200" baseline="-25000" dirty="0">
                <a:solidFill>
                  <a:prstClr val="white"/>
                </a:solidFill>
                <a:ea typeface="MS PGothic" pitchFamily="34" charset="-128"/>
              </a:rPr>
              <a:t> Adopted</a:t>
            </a:r>
            <a:r>
              <a:rPr lang="en-US" altLang="zh-CN" sz="3200" dirty="0">
                <a:solidFill>
                  <a:prstClr val="white"/>
                </a:solidFill>
                <a:ea typeface="MS PGothic" pitchFamily="34" charset="-128"/>
              </a:rPr>
              <a:t> </a:t>
            </a:r>
            <a:r>
              <a:rPr lang="en-US" altLang="zh-CN" sz="3200" baseline="-25000" dirty="0">
                <a:solidFill>
                  <a:prstClr val="white"/>
                </a:solidFill>
                <a:ea typeface="MS PGothic" pitchFamily="34" charset="-128"/>
              </a:rPr>
              <a:t>From:</a:t>
            </a:r>
            <a:r>
              <a:rPr lang="en-US" altLang="zh-CN" sz="3200" dirty="0">
                <a:solidFill>
                  <a:prstClr val="white"/>
                </a:solidFill>
                <a:ea typeface="MS PGothic" pitchFamily="34" charset="-128"/>
              </a:rPr>
              <a:t> </a:t>
            </a:r>
            <a:r>
              <a:rPr lang="en-US" altLang="zh-CN" sz="3200" baseline="-25000" dirty="0">
                <a:solidFill>
                  <a:prstClr val="white"/>
                </a:solidFill>
                <a:ea typeface="MS PGothic" pitchFamily="34" charset="-128"/>
              </a:rPr>
              <a:t>``Challenges and Opportunities with Big Data”</a:t>
            </a:r>
            <a:endParaRPr lang="en-US" altLang="zh-CN" sz="2800" baseline="-25000" dirty="0">
              <a:solidFill>
                <a:prstClr val="white"/>
              </a:solidFill>
              <a:ea typeface="MS PGothic" pitchFamily="34" charset="-128"/>
            </a:endParaRPr>
          </a:p>
          <a:p>
            <a:r>
              <a:rPr lang="en-US" altLang="zh-CN" sz="2800" baseline="-25000" dirty="0">
                <a:solidFill>
                  <a:prstClr val="white"/>
                </a:solidFill>
                <a:ea typeface="MS PGothic" pitchFamily="34" charset="-128"/>
              </a:rPr>
              <a:t> 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975264"/>
            <a:ext cx="1028700" cy="88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dirty="0"/>
              <a:t>F5: Big Data Analysis - Comprehension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67</a:t>
            </a:fld>
            <a:endParaRPr lang="en-US" altLang="zh-CN"/>
          </a:p>
        </p:txBody>
      </p:sp>
      <p:grpSp>
        <p:nvGrpSpPr>
          <p:cNvPr id="99" name="Group 98"/>
          <p:cNvGrpSpPr/>
          <p:nvPr/>
        </p:nvGrpSpPr>
        <p:grpSpPr>
          <a:xfrm>
            <a:off x="5212080" y="3200400"/>
            <a:ext cx="533400" cy="609600"/>
            <a:chOff x="5212080" y="3200400"/>
            <a:chExt cx="533400" cy="609600"/>
          </a:xfrm>
        </p:grpSpPr>
        <p:sp>
          <p:nvSpPr>
            <p:cNvPr id="31" name="Right Arrow 30"/>
            <p:cNvSpPr/>
            <p:nvPr/>
          </p:nvSpPr>
          <p:spPr>
            <a:xfrm>
              <a:off x="5212080" y="3581400"/>
              <a:ext cx="533400" cy="2286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4000" y="3200400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12080" y="2057400"/>
            <a:ext cx="533400" cy="609600"/>
            <a:chOff x="5212080" y="2057400"/>
            <a:chExt cx="533400" cy="609600"/>
          </a:xfrm>
        </p:grpSpPr>
        <p:sp>
          <p:nvSpPr>
            <p:cNvPr id="35" name="Right Arrow 34"/>
            <p:cNvSpPr/>
            <p:nvPr/>
          </p:nvSpPr>
          <p:spPr>
            <a:xfrm>
              <a:off x="5212080" y="2438400"/>
              <a:ext cx="533400" cy="2286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0" y="20574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29000" y="3200400"/>
            <a:ext cx="533400" cy="609600"/>
            <a:chOff x="3429000" y="3200400"/>
            <a:chExt cx="533400" cy="609600"/>
          </a:xfrm>
        </p:grpSpPr>
        <p:sp>
          <p:nvSpPr>
            <p:cNvPr id="37" name="Right Arrow 36"/>
            <p:cNvSpPr/>
            <p:nvPr/>
          </p:nvSpPr>
          <p:spPr>
            <a:xfrm>
              <a:off x="3429000" y="3581400"/>
              <a:ext cx="533400" cy="2286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97094" y="32004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4843" y="4343400"/>
            <a:ext cx="7603045" cy="640080"/>
            <a:chOff x="644843" y="4343400"/>
            <a:chExt cx="7603045" cy="640080"/>
          </a:xfrm>
        </p:grpSpPr>
        <p:sp>
          <p:nvSpPr>
            <p:cNvPr id="43" name="TextBox 42"/>
            <p:cNvSpPr txBox="1"/>
            <p:nvPr/>
          </p:nvSpPr>
          <p:spPr>
            <a:xfrm>
              <a:off x="2895600" y="44196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4400" y="44196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5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44843" y="4343400"/>
              <a:ext cx="7603045" cy="640080"/>
              <a:chOff x="644843" y="4267200"/>
              <a:chExt cx="7603045" cy="1374648"/>
            </a:xfrm>
            <a:solidFill>
              <a:srgbClr val="0000FF"/>
            </a:solidFill>
          </p:grpSpPr>
          <p:grpSp>
            <p:nvGrpSpPr>
              <p:cNvPr id="51" name="Group 50"/>
              <p:cNvGrpSpPr/>
              <p:nvPr/>
            </p:nvGrpSpPr>
            <p:grpSpPr>
              <a:xfrm>
                <a:off x="644843" y="4267200"/>
                <a:ext cx="7603045" cy="1374648"/>
                <a:chOff x="644843" y="4267200"/>
                <a:chExt cx="7603045" cy="1374648"/>
              </a:xfrm>
              <a:grpFill/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731520" y="5458968"/>
                  <a:ext cx="7516368" cy="182880"/>
                </a:xfrm>
                <a:prstGeom prst="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Up Arrow 44"/>
                <p:cNvSpPr/>
                <p:nvPr/>
              </p:nvSpPr>
              <p:spPr>
                <a:xfrm>
                  <a:off x="644843" y="4267200"/>
                  <a:ext cx="345757" cy="1371600"/>
                </a:xfrm>
                <a:prstGeom prst="upArrow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065008" y="4267200"/>
                  <a:ext cx="182880" cy="1283208"/>
                </a:xfrm>
                <a:prstGeom prst="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324600" y="4267200"/>
                  <a:ext cx="182880" cy="1283208"/>
                </a:xfrm>
                <a:prstGeom prst="rect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7" name="Up Arrow 56"/>
              <p:cNvSpPr/>
              <p:nvPr/>
            </p:nvSpPr>
            <p:spPr>
              <a:xfrm>
                <a:off x="2626043" y="4267200"/>
                <a:ext cx="345757" cy="1371600"/>
              </a:xfrm>
              <a:prstGeom prst="up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2702243" y="1219200"/>
            <a:ext cx="3729037" cy="638661"/>
            <a:chOff x="2702243" y="1219200"/>
            <a:chExt cx="3729037" cy="638661"/>
          </a:xfrm>
        </p:grpSpPr>
        <p:sp>
          <p:nvSpPr>
            <p:cNvPr id="34" name="TextBox 33"/>
            <p:cNvSpPr txBox="1"/>
            <p:nvPr/>
          </p:nvSpPr>
          <p:spPr>
            <a:xfrm>
              <a:off x="2971800" y="1295400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6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702243" y="1219200"/>
              <a:ext cx="3729037" cy="638661"/>
              <a:chOff x="2702243" y="1219200"/>
              <a:chExt cx="3729037" cy="638661"/>
            </a:xfrm>
            <a:solidFill>
              <a:srgbClr val="0000FF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2834640" y="1219200"/>
                <a:ext cx="3474720" cy="85155"/>
              </a:xfrm>
              <a:prstGeom prst="rect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248400" y="1219200"/>
                <a:ext cx="182880" cy="594360"/>
              </a:xfrm>
              <a:prstGeom prst="rect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Up Arrow 60"/>
              <p:cNvSpPr/>
              <p:nvPr/>
            </p:nvSpPr>
            <p:spPr>
              <a:xfrm>
                <a:off x="2702243" y="1219200"/>
                <a:ext cx="345757" cy="638661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495800" y="1219200"/>
                <a:ext cx="182880" cy="594360"/>
              </a:xfrm>
              <a:prstGeom prst="rect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85000" y="2057400"/>
            <a:ext cx="548640" cy="609600"/>
            <a:chOff x="6985000" y="2057400"/>
            <a:chExt cx="548640" cy="609600"/>
          </a:xfrm>
        </p:grpSpPr>
        <p:sp>
          <p:nvSpPr>
            <p:cNvPr id="42" name="TextBox 41"/>
            <p:cNvSpPr txBox="1"/>
            <p:nvPr/>
          </p:nvSpPr>
          <p:spPr>
            <a:xfrm>
              <a:off x="7086600" y="20574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65" name="Left-Right Arrow 64"/>
            <p:cNvSpPr/>
            <p:nvPr/>
          </p:nvSpPr>
          <p:spPr>
            <a:xfrm>
              <a:off x="6985000" y="2438400"/>
              <a:ext cx="548640" cy="228600"/>
            </a:xfrm>
            <a:prstGeom prst="left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1000" y="1883664"/>
            <a:ext cx="8285440" cy="2387834"/>
            <a:chOff x="381000" y="2412766"/>
            <a:chExt cx="8285440" cy="2387834"/>
          </a:xfrm>
        </p:grpSpPr>
        <p:sp>
          <p:nvSpPr>
            <p:cNvPr id="68" name="Rectangle 67"/>
            <p:cNvSpPr/>
            <p:nvPr/>
          </p:nvSpPr>
          <p:spPr>
            <a:xfrm>
              <a:off x="3810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6715" y="2656610"/>
              <a:ext cx="984885" cy="183159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Acquisition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(recording)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200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81555" y="2465856"/>
              <a:ext cx="984885" cy="22131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Interpretation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(User)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860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47555" y="2687070"/>
              <a:ext cx="984885" cy="17706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Cleaning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(Annotation)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148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76355" y="2412766"/>
              <a:ext cx="984885" cy="23878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Integration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(Representation)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67400" y="2438400"/>
              <a:ext cx="990600" cy="2362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28955" y="2797678"/>
              <a:ext cx="984885" cy="15494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Analysis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(Modeling)</a:t>
              </a:r>
            </a:p>
          </p:txBody>
        </p:sp>
        <p:sp>
          <p:nvSpPr>
            <p:cNvPr id="78" name="Right Arrow 77"/>
            <p:cNvSpPr/>
            <p:nvPr/>
          </p:nvSpPr>
          <p:spPr>
            <a:xfrm>
              <a:off x="16002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34290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52578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7010400" y="3505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0" y="5105400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1. Graph enhancement </a:t>
            </a:r>
            <a:r>
              <a:rPr lang="en-US" b="1" dirty="0">
                <a:solidFill>
                  <a:prstClr val="white"/>
                </a:solidFill>
              </a:rPr>
              <a:t>(This talk)</a:t>
            </a:r>
          </a:p>
          <a:p>
            <a:r>
              <a:rPr lang="en-US" dirty="0">
                <a:solidFill>
                  <a:prstClr val="white"/>
                </a:solidFill>
              </a:rPr>
              <a:t>2. Task-aware data integration (graph construction)</a:t>
            </a:r>
          </a:p>
          <a:p>
            <a:r>
              <a:rPr lang="en-US" dirty="0">
                <a:solidFill>
                  <a:prstClr val="white"/>
                </a:solidFill>
              </a:rPr>
              <a:t>3. Visual analytics</a:t>
            </a:r>
          </a:p>
          <a:p>
            <a:r>
              <a:rPr lang="en-US" dirty="0">
                <a:solidFill>
                  <a:prstClr val="white"/>
                </a:solidFill>
              </a:rPr>
              <a:t>4. User credibility/reputation vs. info. quality</a:t>
            </a:r>
          </a:p>
          <a:p>
            <a:r>
              <a:rPr lang="en-US" dirty="0">
                <a:solidFill>
                  <a:prstClr val="white"/>
                </a:solidFill>
              </a:rPr>
              <a:t>5. active data acquisition</a:t>
            </a:r>
          </a:p>
          <a:p>
            <a:r>
              <a:rPr lang="en-US" dirty="0">
                <a:solidFill>
                  <a:prstClr val="white"/>
                </a:solidFill>
              </a:rPr>
              <a:t>6. multi-source data quality cleaning</a:t>
            </a:r>
          </a:p>
        </p:txBody>
      </p:sp>
      <p:sp>
        <p:nvSpPr>
          <p:cNvPr id="5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67</a:t>
            </a:fld>
            <a:endParaRPr lang="en-US" altLang="zh-CN"/>
          </a:p>
        </p:txBody>
      </p:sp>
      <p:sp>
        <p:nvSpPr>
          <p:cNvPr id="55" name="Rectangle 54"/>
          <p:cNvSpPr/>
          <p:nvPr/>
        </p:nvSpPr>
        <p:spPr>
          <a:xfrm>
            <a:off x="0" y="5105400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1. Optimal dissemination </a:t>
            </a:r>
            <a:r>
              <a:rPr lang="en-US" b="1" dirty="0">
                <a:solidFill>
                  <a:prstClr val="white"/>
                </a:solidFill>
              </a:rPr>
              <a:t>(This talk)</a:t>
            </a:r>
          </a:p>
          <a:p>
            <a:r>
              <a:rPr lang="en-US" dirty="0">
                <a:solidFill>
                  <a:prstClr val="white"/>
                </a:solidFill>
              </a:rPr>
              <a:t>2. Task-aware data integration (graph construction)</a:t>
            </a:r>
          </a:p>
          <a:p>
            <a:r>
              <a:rPr lang="en-US" dirty="0">
                <a:solidFill>
                  <a:prstClr val="white"/>
                </a:solidFill>
              </a:rPr>
              <a:t>3. Visual Analytics</a:t>
            </a:r>
          </a:p>
          <a:p>
            <a:r>
              <a:rPr lang="en-US" dirty="0">
                <a:solidFill>
                  <a:prstClr val="white"/>
                </a:solidFill>
              </a:rPr>
              <a:t>4. User credibility/</a:t>
            </a:r>
            <a:r>
              <a:rPr lang="en-US" dirty="0" err="1">
                <a:solidFill>
                  <a:prstClr val="white"/>
                </a:solidFill>
              </a:rPr>
              <a:t>repuation</a:t>
            </a:r>
            <a:r>
              <a:rPr lang="en-US" dirty="0">
                <a:solidFill>
                  <a:prstClr val="white"/>
                </a:solidFill>
              </a:rPr>
              <a:t> vs. info. quality</a:t>
            </a:r>
          </a:p>
          <a:p>
            <a:r>
              <a:rPr lang="en-US" dirty="0">
                <a:solidFill>
                  <a:prstClr val="white"/>
                </a:solidFill>
              </a:rPr>
              <a:t>5. active data acquisition</a:t>
            </a:r>
          </a:p>
          <a:p>
            <a:r>
              <a:rPr lang="en-US" dirty="0">
                <a:solidFill>
                  <a:prstClr val="white"/>
                </a:solidFill>
              </a:rPr>
              <a:t>6. multi-source data quality cleaning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5044440"/>
            <a:ext cx="9144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5410200"/>
            <a:ext cx="9144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0" y="5715000"/>
            <a:ext cx="9144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59436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2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83" grpId="0" animBg="1"/>
      <p:bldP spid="84" grpId="0" animBg="1"/>
      <p:bldP spid="8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>
            <a:fillRect/>
          </a:stretch>
        </p:blipFill>
        <p:spPr bwMode="auto">
          <a:xfrm>
            <a:off x="2209800" y="1524000"/>
            <a:ext cx="224824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Thank you!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0857"/>
            <a:ext cx="3676191" cy="17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" b="603"/>
          <a:stretch/>
        </p:blipFill>
        <p:spPr bwMode="auto">
          <a:xfrm>
            <a:off x="304800" y="4267200"/>
            <a:ext cx="5382857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543" y="1173480"/>
            <a:ext cx="4392257" cy="2865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1173480"/>
            <a:ext cx="4343401" cy="2865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105835"/>
            <a:ext cx="4343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Res. Theme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800" u="sng" dirty="0">
                <a:solidFill>
                  <a:prstClr val="black"/>
                </a:solidFill>
                <a:cs typeface="Times New Roman" pitchFamily="18" charset="0"/>
              </a:rPr>
              <a:t>understand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and </a:t>
            </a:r>
            <a:r>
              <a:rPr lang="en-US" sz="2800" u="sng" dirty="0">
                <a:solidFill>
                  <a:prstClr val="black"/>
                </a:solidFill>
                <a:cs typeface="Times New Roman" pitchFamily="18" charset="0"/>
              </a:rPr>
              <a:t>utilize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BIG graphs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4114800"/>
            <a:ext cx="8915401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4584918"/>
            <a:ext cx="3352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</a:rPr>
              <a:t>My vision</a:t>
            </a:r>
            <a:r>
              <a:rPr lang="en-US" sz="2800" dirty="0">
                <a:solidFill>
                  <a:prstClr val="black"/>
                </a:solidFill>
              </a:rPr>
              <a:t>: Big data analysis is beyond one-way street !</a:t>
            </a:r>
          </a:p>
          <a:p>
            <a:pPr algn="just"/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" y="1519457"/>
            <a:ext cx="22640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34833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 method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4288" y="1270385"/>
            <a:ext cx="171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This Talk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334833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our method</a:t>
            </a:r>
          </a:p>
        </p:txBody>
      </p:sp>
    </p:spTree>
    <p:extLst>
      <p:ext uri="{BB962C8B-B14F-4D97-AF65-F5344CB8AC3E}">
        <p14:creationId xmlns:p14="http://schemas.microsoft.com/office/powerpoint/2010/main" val="27231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 rot="2381221">
            <a:off x="3300984" y="2904744"/>
            <a:ext cx="2262812" cy="223028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1219" name="Picture 3"/>
          <p:cNvPicPr>
            <a:picLocks noChangeAspect="1" noChangeArrowheads="1"/>
          </p:cNvPicPr>
          <p:nvPr/>
        </p:nvPicPr>
        <p:blipFill>
          <a:blip r:embed="rId4"/>
          <a:srcRect t="9601" r="19202"/>
          <a:stretch>
            <a:fillRect/>
          </a:stretch>
        </p:blipFill>
        <p:spPr bwMode="auto">
          <a:xfrm>
            <a:off x="3154681" y="1905000"/>
            <a:ext cx="230891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loud 9"/>
          <p:cNvSpPr/>
          <p:nvPr/>
        </p:nvSpPr>
        <p:spPr>
          <a:xfrm rot="2381221">
            <a:off x="3301264" y="2903918"/>
            <a:ext cx="2262812" cy="2230289"/>
          </a:xfrm>
          <a:prstGeom prst="cloud">
            <a:avLst/>
          </a:prstGeom>
          <a:gradFill flip="none" rotWithShape="1">
            <a:gsLst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21221" name="Picture 5" descr="http://www.alcohol-focus-scotland.org.uk/img/background/winespill.jpg"/>
          <p:cNvPicPr>
            <a:picLocks noChangeAspect="1" noChangeArrowheads="1"/>
          </p:cNvPicPr>
          <p:nvPr/>
        </p:nvPicPr>
        <p:blipFill>
          <a:blip r:embed="rId5"/>
          <a:srcRect l="26667" t="3983" r="17778" b="7967"/>
          <a:stretch>
            <a:fillRect/>
          </a:stretch>
        </p:blipFill>
        <p:spPr bwMode="auto">
          <a:xfrm>
            <a:off x="2514600" y="1752600"/>
            <a:ext cx="775634" cy="1371600"/>
          </a:xfrm>
          <a:prstGeom prst="rect">
            <a:avLst/>
          </a:prstGeom>
          <a:noFill/>
        </p:spPr>
      </p:pic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Dissemination: Think of it as Wine Spill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6800" y="5341203"/>
            <a:ext cx="8023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Spill a drop of wine on cloth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Spread/disseminate to the neighborhood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Background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522973"/>
      </p:ext>
    </p:extLst>
  </p:cSld>
  <p:clrMapOvr>
    <a:masterClrMapping/>
  </p:clrMapOvr>
  <p:transition advTm="27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6994E-6 C 0.02118 -0.01549 0.04237 -0.03098 0.06355 0.01688 C 0.08473 0.06474 0.11615 0.24185 0.12709 0.2874 " pathEditMode="relative" ptsTypes="aaA">
                                      <p:cBhvr>
                                        <p:cTn id="10" dur="20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 noChangeAspect="1"/>
          </p:cNvGrpSpPr>
          <p:nvPr/>
        </p:nvGrpSpPr>
        <p:grpSpPr>
          <a:xfrm rot="17198876">
            <a:off x="2651551" y="1633069"/>
            <a:ext cx="1521184" cy="1736885"/>
            <a:chOff x="3429000" y="1981200"/>
            <a:chExt cx="1027748" cy="1173480"/>
          </a:xfrm>
        </p:grpSpPr>
        <p:pic>
          <p:nvPicPr>
            <p:cNvPr id="590850" name="Picture 2" descr="http://www.dulemba.com/Blogstuff/ColoringPageTuesdays/CupidHeart-bi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1981200"/>
              <a:ext cx="1027748" cy="1143000"/>
            </a:xfrm>
            <a:prstGeom prst="rect">
              <a:avLst/>
            </a:prstGeom>
            <a:noFill/>
          </p:spPr>
        </p:pic>
        <p:sp>
          <p:nvSpPr>
            <p:cNvPr id="45" name="Rectangle 44"/>
            <p:cNvSpPr/>
            <p:nvPr/>
          </p:nvSpPr>
          <p:spPr>
            <a:xfrm>
              <a:off x="3581400" y="292608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Cloud 11"/>
          <p:cNvSpPr/>
          <p:nvPr/>
        </p:nvSpPr>
        <p:spPr>
          <a:xfrm rot="2381221">
            <a:off x="832104" y="2904744"/>
            <a:ext cx="2262812" cy="223028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2CC82-6A21-4C15-A9DF-59CA36891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 rot="2381221">
            <a:off x="832384" y="2903918"/>
            <a:ext cx="2262812" cy="2230289"/>
          </a:xfrm>
          <a:prstGeom prst="cloud">
            <a:avLst/>
          </a:prstGeom>
          <a:gradFill flip="none" rotWithShape="1">
            <a:gsLst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21221" name="Picture 5" descr="http://www.alcohol-focus-scotland.org.uk/img/background/winespill.jpg"/>
          <p:cNvPicPr>
            <a:picLocks noChangeAspect="1" noChangeArrowheads="1"/>
          </p:cNvPicPr>
          <p:nvPr/>
        </p:nvPicPr>
        <p:blipFill>
          <a:blip r:embed="rId5"/>
          <a:srcRect l="26667" t="3983" r="17778" b="7967"/>
          <a:stretch>
            <a:fillRect/>
          </a:stretch>
        </p:blipFill>
        <p:spPr bwMode="auto">
          <a:xfrm>
            <a:off x="45720" y="1752600"/>
            <a:ext cx="775634" cy="1371600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4937760" y="2468880"/>
            <a:ext cx="3801994" cy="2302615"/>
            <a:chOff x="480" y="1536"/>
            <a:chExt cx="3408" cy="2064"/>
          </a:xfrm>
          <a:noFill/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9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1</a:t>
              </a:r>
              <a:r>
                <a:rPr lang="en-US" altLang="zh-CN" sz="12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1</a:t>
              </a:r>
              <a:r>
                <a:rPr lang="en-US" altLang="zh-CN" sz="12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624" y="2400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1104" y="2544"/>
              <a:ext cx="24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056" y="2784"/>
              <a:ext cx="48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728" y="3216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2304"/>
              <a:ext cx="336" cy="4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3264" y="2064"/>
              <a:ext cx="384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264" y="1680"/>
              <a:ext cx="384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1248" y="2016"/>
              <a:ext cx="1104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1632" y="2352"/>
              <a:ext cx="768" cy="62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937760" y="3163824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062472" y="4078224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6248400" y="3352800"/>
            <a:ext cx="838200" cy="6940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H="1" flipV="1">
            <a:off x="5638800" y="3810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 flipV="1">
            <a:off x="6400800" y="4114800"/>
            <a:ext cx="380999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6324600" y="4343400"/>
            <a:ext cx="304801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 flipH="1" flipV="1">
            <a:off x="5257800" y="3276600"/>
            <a:ext cx="609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 flipH="1" flipV="1">
            <a:off x="5791200" y="31242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" name="Line 31"/>
          <p:cNvSpPr>
            <a:spLocks noChangeShapeType="1"/>
          </p:cNvSpPr>
          <p:nvPr/>
        </p:nvSpPr>
        <p:spPr bwMode="auto">
          <a:xfrm flipH="1">
            <a:off x="5577840" y="3520440"/>
            <a:ext cx="27432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5181599" y="3048000"/>
            <a:ext cx="304801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5334000" y="3276600"/>
            <a:ext cx="533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51816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486400" y="289560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7022592" y="310896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766560" y="397764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601968" y="44988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071616" y="4078224"/>
            <a:ext cx="321295" cy="267746"/>
          </a:xfrm>
          <a:prstGeom prst="ellipse">
            <a:avLst/>
          </a:prstGeom>
          <a:solidFill>
            <a:srgbClr val="FF0000">
              <a:alpha val="4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937760" y="3163824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V="1">
            <a:off x="6248400" y="3352800"/>
            <a:ext cx="838200" cy="6940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 flipH="1" flipV="1">
            <a:off x="5638800" y="3810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 flipV="1">
            <a:off x="6400800" y="4114800"/>
            <a:ext cx="380999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>
            <a:off x="6324600" y="4343400"/>
            <a:ext cx="304801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 flipH="1" flipV="1">
            <a:off x="5257800" y="3276600"/>
            <a:ext cx="609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 flipH="1" flipV="1">
            <a:off x="5791200" y="31242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H="1">
            <a:off x="5577840" y="3520440"/>
            <a:ext cx="27432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 flipV="1">
            <a:off x="5181599" y="3048000"/>
            <a:ext cx="304801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auto">
          <a:xfrm>
            <a:off x="5334000" y="3276600"/>
            <a:ext cx="533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2" name="Line 31"/>
          <p:cNvSpPr>
            <a:spLocks noChangeShapeType="1"/>
          </p:cNvSpPr>
          <p:nvPr/>
        </p:nvSpPr>
        <p:spPr bwMode="auto">
          <a:xfrm>
            <a:off x="51816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4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5791200" y="2971800"/>
            <a:ext cx="1295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 flipH="1">
            <a:off x="5257800" y="3124200"/>
            <a:ext cx="228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5852160" y="3048000"/>
            <a:ext cx="152401" cy="2743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 flipH="1">
            <a:off x="6400800" y="40386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0" name="Line 31"/>
          <p:cNvSpPr>
            <a:spLocks noChangeShapeType="1"/>
          </p:cNvSpPr>
          <p:nvPr/>
        </p:nvSpPr>
        <p:spPr bwMode="auto">
          <a:xfrm flipH="1">
            <a:off x="6858000" y="42672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 flipH="1" flipV="1">
            <a:off x="6400800" y="4343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 flipV="1">
            <a:off x="6781801" y="42672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3" name="Line 31"/>
          <p:cNvSpPr>
            <a:spLocks noChangeShapeType="1"/>
          </p:cNvSpPr>
          <p:nvPr/>
        </p:nvSpPr>
        <p:spPr bwMode="auto">
          <a:xfrm flipV="1">
            <a:off x="7086599" y="2819400"/>
            <a:ext cx="45719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>
            <a:off x="7315200" y="33528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 flipH="1">
            <a:off x="6324600" y="3429000"/>
            <a:ext cx="762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 flipH="1" flipV="1">
            <a:off x="5867400" y="3048000"/>
            <a:ext cx="1143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7726680" y="3273552"/>
            <a:ext cx="321295" cy="267746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6976872" y="2578608"/>
            <a:ext cx="321295" cy="267746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7022592" y="310896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071616" y="4078224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4936505" y="3163824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6766560" y="397764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601968" y="44988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5486400" y="28986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Dissemination: Wine Spill on a Graph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33400" y="5257800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wine spill on cloth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343400" y="5257800"/>
            <a:ext cx="4830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Dissemination on a graph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5400000" flipH="1" flipV="1">
            <a:off x="4914900" y="3924300"/>
            <a:ext cx="381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4376172" y="42026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Initial Node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Background</a:t>
            </a:r>
          </a:p>
        </p:txBody>
      </p:sp>
      <p:sp>
        <p:nvSpPr>
          <p:cNvPr id="114" name="AutoShape 39"/>
          <p:cNvSpPr>
            <a:spLocks noChangeAspect="1" noChangeArrowheads="1"/>
          </p:cNvSpPr>
          <p:nvPr/>
        </p:nvSpPr>
        <p:spPr bwMode="auto">
          <a:xfrm>
            <a:off x="3962400" y="1828800"/>
            <a:ext cx="320040" cy="27432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Block Arc 116"/>
          <p:cNvSpPr/>
          <p:nvPr/>
        </p:nvSpPr>
        <p:spPr>
          <a:xfrm>
            <a:off x="2286000" y="6096000"/>
            <a:ext cx="4114800" cy="1295400"/>
          </a:xfrm>
          <a:prstGeom prst="blockArc">
            <a:avLst>
              <a:gd name="adj1" fmla="val 10860110"/>
              <a:gd name="adj2" fmla="val 52672"/>
              <a:gd name="adj3" fmla="val 3905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43200" y="5943600"/>
            <a:ext cx="325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Same Diffusion Eq.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243373"/>
      </p:ext>
    </p:extLst>
  </p:cSld>
  <p:clrMapOvr>
    <a:masterClrMapping/>
  </p:clrMapOvr>
  <p:transition advTm="35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-0.0155 0.01823 -0.03076 0.02813 -0.03146 C 0.03802 -0.03215 0.04671 -0.02938 0.05955 -0.00462 C 0.0724 0.02013 0.0908 0.07194 0.10573 0.11659 C 0.12066 0.16123 0.13507 0.21235 0.14948 0.26348 " pathEditMode="relative" ptsTypes="aaaaA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00"/>
                            </p:stCondLst>
                            <p:childTnLst>
                              <p:par>
                                <p:cTn id="2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4" grpId="0" animBg="1"/>
      <p:bldP spid="1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86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Oval 12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1" name="Oval 4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Oval 15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70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Oval 18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Oval 20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9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Oval 22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8211" name="AutoShape 23"/>
          <p:cNvCxnSpPr>
            <a:cxnSpLocks noChangeShapeType="1"/>
            <a:stCxn id="8200" idx="5"/>
            <a:endCxn id="8203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24"/>
          <p:cNvCxnSpPr>
            <a:cxnSpLocks noChangeShapeType="1"/>
            <a:stCxn id="8200" idx="6"/>
            <a:endCxn id="8208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25"/>
          <p:cNvCxnSpPr>
            <a:cxnSpLocks noChangeShapeType="1"/>
            <a:endCxn id="8200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26"/>
          <p:cNvCxnSpPr>
            <a:cxnSpLocks noChangeShapeType="1"/>
            <a:stCxn id="8199" idx="6"/>
            <a:endCxn id="8203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AutoShape 27"/>
          <p:cNvCxnSpPr>
            <a:cxnSpLocks noChangeShapeType="1"/>
            <a:stCxn id="8199" idx="4"/>
            <a:endCxn id="8201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AutoShape 28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AutoShape 29"/>
          <p:cNvCxnSpPr>
            <a:cxnSpLocks noChangeShapeType="1"/>
            <a:endCxn id="8210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AutoShape 30"/>
          <p:cNvCxnSpPr>
            <a:cxnSpLocks noChangeShapeType="1"/>
            <a:endCxn id="8206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AutoShape 31"/>
          <p:cNvCxnSpPr>
            <a:cxnSpLocks noChangeShapeType="1"/>
            <a:endCxn id="8210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0" name="Text Box 32"/>
          <p:cNvSpPr txBox="1">
            <a:spLocks noChangeArrowheads="1"/>
          </p:cNvSpPr>
          <p:nvPr/>
        </p:nvSpPr>
        <p:spPr bwMode="auto">
          <a:xfrm>
            <a:off x="74676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Healthy</a:t>
            </a:r>
          </a:p>
        </p:txBody>
      </p:sp>
      <p:sp>
        <p:nvSpPr>
          <p:cNvPr id="8221" name="Text Box 33"/>
          <p:cNvSpPr txBox="1">
            <a:spLocks noChangeArrowheads="1"/>
          </p:cNvSpPr>
          <p:nvPr/>
        </p:nvSpPr>
        <p:spPr bwMode="auto">
          <a:xfrm>
            <a:off x="6096000" y="1600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Sick</a:t>
            </a:r>
          </a:p>
        </p:txBody>
      </p:sp>
      <p:sp>
        <p:nvSpPr>
          <p:cNvPr id="8222" name="Text Box 34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8223" name="AutoShape 35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27E1E15-8B89-4739-A052-05995D7E6002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9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8|1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IBM_template">
  <a:themeElements>
    <a:clrScheme name="1_IBM_template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909F9"/>
      </a:hlink>
      <a:folHlink>
        <a:srgbClr val="D18213"/>
      </a:folHlink>
    </a:clrScheme>
    <a:fontScheme name="1_IBM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IBM_template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909F9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53739</TotalTime>
  <Words>4239</Words>
  <Application>Microsoft Macintosh PowerPoint</Application>
  <PresentationFormat>On-screen Show (4:3)</PresentationFormat>
  <Paragraphs>1122</Paragraphs>
  <Slides>68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ＭＳ Ｐゴシック</vt:lpstr>
      <vt:lpstr>ＭＳ Ｐゴシック</vt:lpstr>
      <vt:lpstr>宋体</vt:lpstr>
      <vt:lpstr>Arial</vt:lpstr>
      <vt:lpstr>Arial Black</vt:lpstr>
      <vt:lpstr>Calibri</vt:lpstr>
      <vt:lpstr>Comic Sans MS</vt:lpstr>
      <vt:lpstr>Georgia</vt:lpstr>
      <vt:lpstr>Times New Roman</vt:lpstr>
      <vt:lpstr>Wingdings</vt:lpstr>
      <vt:lpstr>Office Theme</vt:lpstr>
      <vt:lpstr>1_Office Theme</vt:lpstr>
      <vt:lpstr>3_IBM_template</vt:lpstr>
      <vt:lpstr>Equation</vt:lpstr>
      <vt:lpstr>Optimal Dissemination on Graphs: Theory and Algorithms</vt:lpstr>
      <vt:lpstr>Observation: Graphs are everywhere!</vt:lpstr>
      <vt:lpstr>BIG Graphs #1: The Size of Graphs is Growing!</vt:lpstr>
      <vt:lpstr>BIG Graphs #2: Data Complexity (Rich graphs, e.g., geo-coded, attributed)</vt:lpstr>
      <vt:lpstr>PowerPoint Presentation</vt:lpstr>
      <vt:lpstr>Overall Research Theme (since 2005):  Understand and Utilize  BIG Graphs</vt:lpstr>
      <vt:lpstr>Dissemination: Think of it as Wine Spill</vt:lpstr>
      <vt:lpstr>Dissemination: Wine Spill on a Graph</vt:lpstr>
      <vt:lpstr>An Example: Virus Propagation/Dissemination</vt:lpstr>
      <vt:lpstr>An Example: Virus Propagation/Dissemination</vt:lpstr>
      <vt:lpstr>An Example: Virus Propagation/Dissemination</vt:lpstr>
      <vt:lpstr>An Example: Virus Propagation/Dissemination</vt:lpstr>
      <vt:lpstr>Why Do We Care? – Healthcare [SDM’13b]</vt:lpstr>
      <vt:lpstr>Why Do We Care? – Healthcare [SDM’13b]</vt:lpstr>
      <vt:lpstr>Why Do We Care? (More)</vt:lpstr>
      <vt:lpstr>Roadmap</vt:lpstr>
      <vt:lpstr>SIS Model (e.g., Flu) (Susceptible-Infected-Susceptible)</vt:lpstr>
      <vt:lpstr>SIS Model (e.g., Flu)</vt:lpstr>
      <vt:lpstr>Beyond Static Graphs: Alternating Behavior [PKDD 2010, Networking 2011]</vt:lpstr>
      <vt:lpstr>Beyond Static Graphs: Alternating Behavior [PKDD 2010, Networking 2011]</vt:lpstr>
      <vt:lpstr>Formal Model Description [PKDD 2010, Networking 2011]</vt:lpstr>
      <vt:lpstr>Epidemic Threshold for Alternating Behavior [PKDD 2010, Networking 2011] </vt:lpstr>
      <vt:lpstr>Why is λ So Important?</vt:lpstr>
      <vt:lpstr>Why is λ So Important?</vt:lpstr>
      <vt:lpstr>Roadmap</vt:lpstr>
      <vt:lpstr>Minimizing Dissemination: Immunization</vt:lpstr>
      <vt:lpstr>PowerPoint Presentation</vt:lpstr>
      <vt:lpstr>Optimal Method</vt:lpstr>
      <vt:lpstr>Optimal Method</vt:lpstr>
      <vt:lpstr>PowerPoint Presentation</vt:lpstr>
      <vt:lpstr>Netshield to the Rescue</vt:lpstr>
      <vt:lpstr>   Netshield to the Rescue</vt:lpstr>
      <vt:lpstr>Netshield to the Rescue</vt:lpstr>
      <vt:lpstr>Why Netshield is Near-Optimal?</vt:lpstr>
      <vt:lpstr>Why Netshield is Near-Optimal?</vt:lpstr>
      <vt:lpstr>Why Sv(S) is sub-modular?</vt:lpstr>
      <vt:lpstr>Why Sv(S) is sub-modular?</vt:lpstr>
      <vt:lpstr>PowerPoint Presentation</vt:lpstr>
      <vt:lpstr>Quality of Netshield</vt:lpstr>
      <vt:lpstr>Comparison of Immunization</vt:lpstr>
      <vt:lpstr>Speed of Netshield</vt:lpstr>
      <vt:lpstr>Scalability of Netshield</vt:lpstr>
      <vt:lpstr>Roadmap</vt:lpstr>
      <vt:lpstr>Maximizing Dissemination: Edge Addition</vt:lpstr>
      <vt:lpstr>Maximizing Dissemination: Edge Addition</vt:lpstr>
      <vt:lpstr>Maximizing Dissemination: Evaluation</vt:lpstr>
      <vt:lpstr>Optimal Dissemination: Summary</vt:lpstr>
      <vt:lpstr>Roadmap</vt:lpstr>
      <vt:lpstr>Overall Research Theme (since 2005):  Understand and Utilize  BIG Graphs</vt:lpstr>
      <vt:lpstr>PowerPoint Presentation</vt:lpstr>
      <vt:lpstr>PowerPoint Presentation</vt:lpstr>
      <vt:lpstr>PowerPoint Presentation</vt:lpstr>
      <vt:lpstr>PowerPoint Presentation</vt:lpstr>
      <vt:lpstr>W2: Fast Bipartite Graph Alignment [ICDM13] </vt:lpstr>
      <vt:lpstr>W2: Fast Bipartite Graph Alignment [ICDM13] </vt:lpstr>
      <vt:lpstr>W2. Beyond BIG-Align: Multi-Way Linkage </vt:lpstr>
      <vt:lpstr>W3. GBase: Large-Scale Graph  Management and Mining System [KDD’11 c, VLDB12]</vt:lpstr>
      <vt:lpstr>W3. Efficiency Comparison &amp; Scalability </vt:lpstr>
      <vt:lpstr>W4: Want a Good Answer on CQA?</vt:lpstr>
      <vt:lpstr>W5. Sense-Making of Marked Nodes [SDM 2013a, KDD 2011d]</vt:lpstr>
      <vt:lpstr>Roadmap</vt:lpstr>
      <vt:lpstr>F1: Task-Aware Graph Construction</vt:lpstr>
      <vt:lpstr>F2: The Power of Scale</vt:lpstr>
      <vt:lpstr>F3: Beyond Graph Data: Complex Similarity</vt:lpstr>
      <vt:lpstr>F4: Social-Good Informatics</vt:lpstr>
      <vt:lpstr>F5: Big Data Analysis Pipeline</vt:lpstr>
      <vt:lpstr>F5: Big Data Analysis - Comprehension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Querying and Mining Large Graphs</dc:title>
  <dc:creator>mm</dc:creator>
  <cp:lastModifiedBy>Tong, Hanghang</cp:lastModifiedBy>
  <cp:revision>975</cp:revision>
  <cp:lastPrinted>2014-02-02T16:35:29Z</cp:lastPrinted>
  <dcterms:created xsi:type="dcterms:W3CDTF">2006-08-16T00:00:00Z</dcterms:created>
  <dcterms:modified xsi:type="dcterms:W3CDTF">2020-10-30T15:47:43Z</dcterms:modified>
</cp:coreProperties>
</file>