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6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7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8.xml" ContentType="application/vnd.openxmlformats-officedocument.presentationml.tags+xml"/>
  <Override PartName="/ppt/notesSlides/notesSlide26.xml" ContentType="application/vnd.openxmlformats-officedocument.presentationml.notesSlide+xml"/>
  <Override PartName="/ppt/tags/tag19.xml" ContentType="application/vnd.openxmlformats-officedocument.presentationml.tags+xml"/>
  <Override PartName="/ppt/notesSlides/notesSlide2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8.xml" ContentType="application/vnd.openxmlformats-officedocument.presentationml.notesSlide+xml"/>
  <Override PartName="/ppt/tags/tag22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23.xml" ContentType="application/vnd.openxmlformats-officedocument.presentationml.tags+xml"/>
  <Override PartName="/ppt/notesSlides/notesSlide3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26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tags/tag33.xml" ContentType="application/vnd.openxmlformats-officedocument.presentationml.tags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tags/tag34.xml" ContentType="application/vnd.openxmlformats-officedocument.presentationml.tags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tags/tag35.xml" ContentType="application/vnd.openxmlformats-officedocument.presentationml.tags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tags/tag36.xml" ContentType="application/vnd.openxmlformats-officedocument.presentationml.tags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tags/tag39.xml" ContentType="application/vnd.openxmlformats-officedocument.presentationml.tags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tags/tag40.xml" ContentType="application/vnd.openxmlformats-officedocument.presentationml.tags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9"/>
  </p:notesMasterIdLst>
  <p:handoutMasterIdLst>
    <p:handoutMasterId r:id="rId110"/>
  </p:handoutMasterIdLst>
  <p:sldIdLst>
    <p:sldId id="256" r:id="rId2"/>
    <p:sldId id="282" r:id="rId3"/>
    <p:sldId id="659" r:id="rId4"/>
    <p:sldId id="432" r:id="rId5"/>
    <p:sldId id="434" r:id="rId6"/>
    <p:sldId id="606" r:id="rId7"/>
    <p:sldId id="436" r:id="rId8"/>
    <p:sldId id="435" r:id="rId9"/>
    <p:sldId id="637" r:id="rId10"/>
    <p:sldId id="636" r:id="rId11"/>
    <p:sldId id="259" r:id="rId12"/>
    <p:sldId id="439" r:id="rId13"/>
    <p:sldId id="446" r:id="rId14"/>
    <p:sldId id="487" r:id="rId15"/>
    <p:sldId id="488" r:id="rId16"/>
    <p:sldId id="624" r:id="rId17"/>
    <p:sldId id="625" r:id="rId18"/>
    <p:sldId id="626" r:id="rId19"/>
    <p:sldId id="639" r:id="rId20"/>
    <p:sldId id="640" r:id="rId21"/>
    <p:sldId id="290" r:id="rId22"/>
    <p:sldId id="641" r:id="rId23"/>
    <p:sldId id="627" r:id="rId24"/>
    <p:sldId id="638" r:id="rId25"/>
    <p:sldId id="660" r:id="rId26"/>
    <p:sldId id="610" r:id="rId27"/>
    <p:sldId id="609" r:id="rId28"/>
    <p:sldId id="642" r:id="rId29"/>
    <p:sldId id="673" r:id="rId30"/>
    <p:sldId id="404" r:id="rId31"/>
    <p:sldId id="356" r:id="rId32"/>
    <p:sldId id="643" r:id="rId33"/>
    <p:sldId id="406" r:id="rId34"/>
    <p:sldId id="663" r:id="rId35"/>
    <p:sldId id="644" r:id="rId36"/>
    <p:sldId id="317" r:id="rId37"/>
    <p:sldId id="611" r:id="rId38"/>
    <p:sldId id="320" r:id="rId39"/>
    <p:sldId id="321" r:id="rId40"/>
    <p:sldId id="479" r:id="rId41"/>
    <p:sldId id="674" r:id="rId42"/>
    <p:sldId id="629" r:id="rId43"/>
    <p:sldId id="662" r:id="rId44"/>
    <p:sldId id="664" r:id="rId45"/>
    <p:sldId id="646" r:id="rId46"/>
    <p:sldId id="528" r:id="rId47"/>
    <p:sldId id="675" r:id="rId48"/>
    <p:sldId id="498" r:id="rId49"/>
    <p:sldId id="631" r:id="rId50"/>
    <p:sldId id="418" r:id="rId51"/>
    <p:sldId id="349" r:id="rId52"/>
    <p:sldId id="633" r:id="rId53"/>
    <p:sldId id="350" r:id="rId54"/>
    <p:sldId id="351" r:id="rId55"/>
    <p:sldId id="647" r:id="rId56"/>
    <p:sldId id="648" r:id="rId57"/>
    <p:sldId id="353" r:id="rId58"/>
    <p:sldId id="530" r:id="rId59"/>
    <p:sldId id="354" r:id="rId60"/>
    <p:sldId id="355" r:id="rId61"/>
    <p:sldId id="649" r:id="rId62"/>
    <p:sldId id="607" r:id="rId63"/>
    <p:sldId id="645" r:id="rId64"/>
    <p:sldId id="459" r:id="rId65"/>
    <p:sldId id="461" r:id="rId66"/>
    <p:sldId id="502" r:id="rId67"/>
    <p:sldId id="505" r:id="rId68"/>
    <p:sldId id="504" r:id="rId69"/>
    <p:sldId id="503" r:id="rId70"/>
    <p:sldId id="632" r:id="rId71"/>
    <p:sldId id="597" r:id="rId72"/>
    <p:sldId id="634" r:id="rId73"/>
    <p:sldId id="551" r:id="rId74"/>
    <p:sldId id="552" r:id="rId75"/>
    <p:sldId id="465" r:id="rId76"/>
    <p:sldId id="672" r:id="rId77"/>
    <p:sldId id="464" r:id="rId78"/>
    <p:sldId id="466" r:id="rId79"/>
    <p:sldId id="651" r:id="rId80"/>
    <p:sldId id="600" r:id="rId81"/>
    <p:sldId id="328" r:id="rId82"/>
    <p:sldId id="470" r:id="rId83"/>
    <p:sldId id="471" r:id="rId84"/>
    <p:sldId id="472" r:id="rId85"/>
    <p:sldId id="671" r:id="rId86"/>
    <p:sldId id="330" r:id="rId87"/>
    <p:sldId id="417" r:id="rId88"/>
    <p:sldId id="468" r:id="rId89"/>
    <p:sldId id="411" r:id="rId90"/>
    <p:sldId id="473" r:id="rId91"/>
    <p:sldId id="474" r:id="rId92"/>
    <p:sldId id="652" r:id="rId93"/>
    <p:sldId id="603" r:id="rId94"/>
    <p:sldId id="604" r:id="rId95"/>
    <p:sldId id="653" r:id="rId96"/>
    <p:sldId id="550" r:id="rId97"/>
    <p:sldId id="506" r:id="rId98"/>
    <p:sldId id="507" r:id="rId99"/>
    <p:sldId id="655" r:id="rId100"/>
    <p:sldId id="620" r:id="rId101"/>
    <p:sldId id="657" r:id="rId102"/>
    <p:sldId id="515" r:id="rId103"/>
    <p:sldId id="622" r:id="rId104"/>
    <p:sldId id="658" r:id="rId105"/>
    <p:sldId id="520" r:id="rId106"/>
    <p:sldId id="554" r:id="rId107"/>
    <p:sldId id="483" r:id="rId108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7635"/>
    <a:srgbClr val="33CC33"/>
    <a:srgbClr val="00FFFF"/>
    <a:srgbClr val="99FF33"/>
    <a:srgbClr val="CCFF33"/>
    <a:srgbClr val="6699FF"/>
    <a:srgbClr val="0000CC"/>
    <a:srgbClr val="FF7C8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44" autoAdjust="0"/>
    <p:restoredTop sz="84153" autoAdjust="0"/>
  </p:normalViewPr>
  <p:slideViewPr>
    <p:cSldViewPr>
      <p:cViewPr varScale="1">
        <p:scale>
          <a:sx n="78" d="100"/>
          <a:sy n="78" d="100"/>
        </p:scale>
        <p:origin x="233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9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6478D71-E44F-41FE-8319-01619AB8AEFC}" type="datetimeFigureOut">
              <a:rPr lang="en-US"/>
              <a:pPr>
                <a:defRPr/>
              </a:pPr>
              <a:t>10/30/20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7202DBF-5F34-4F1D-BE6A-C38003CCE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8A59C48-A911-48FD-90EF-AA847CB39432}" type="datetimeFigureOut">
              <a:rPr lang="en-US"/>
              <a:pPr>
                <a:defRPr/>
              </a:pPr>
              <a:t>10/30/20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03725"/>
            <a:ext cx="5597525" cy="4171950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E7882B-940D-439D-A578-A6109F02A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C67BDA-525C-461B-8588-0E7E7E16143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AF506-09BE-4226-8184-E6BF80E2936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7882B-940D-439D-A578-A6109F02A8D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7882B-940D-439D-A578-A6109F02A8D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F7C55B-77E7-4ECE-A014-F64C2B10533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9F4448-98FA-43D1-8456-F2313C9FB65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029B16-BF2B-4088-B1A8-FDBF2D2DE7E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9F4448-98FA-43D1-8456-F2313C9FB65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8CB583-0253-453F-B8E9-E5A2E0D11DAB}" type="slidenum">
              <a:rPr lang="zh-CN" altLang="en-US" smtClean="0"/>
              <a:pPr>
                <a:defRPr/>
              </a:pPr>
              <a:t>23</a:t>
            </a:fld>
            <a:endParaRPr lang="en-US" altLang="zh-CN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1775" indent="-231775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8897E4-BFA0-4230-A9D8-F48244FE4055}" type="slidenum">
              <a:rPr lang="zh-CN" altLang="en-US" smtClean="0"/>
              <a:pPr>
                <a:defRPr/>
              </a:pPr>
              <a:t>26</a:t>
            </a:fld>
            <a:endParaRPr lang="en-US" altLang="zh-CN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8897E4-BFA0-4230-A9D8-F48244FE4055}" type="slidenum">
              <a:rPr lang="zh-CN" altLang="en-US" smtClean="0"/>
              <a:pPr>
                <a:defRPr/>
              </a:pPr>
              <a:t>27</a:t>
            </a:fld>
            <a:endParaRPr lang="en-US" altLang="zh-CN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7882B-940D-439D-A578-A6109F02A8D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9F4448-98FA-43D1-8456-F2313C9FB65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121CCB-4133-4DDE-B2AC-C42CA335D17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72BEC2-338C-4052-B66E-CD763DC41D3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BA803C-8E58-4D8B-B5EA-867BADD94FB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BA803C-8E58-4D8B-B5EA-867BADD94FB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7882B-940D-439D-A578-A6109F02A8D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9F4448-98FA-43D1-8456-F2313C9FB65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74EA27-6661-4DA4-8145-FE78502B0F6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49497A-BD54-4457-A583-E30DA352918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7882B-940D-439D-A578-A6109F02A8D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Facebook</a:t>
            </a:r>
            <a:r>
              <a:rPr lang="en-US" dirty="0"/>
              <a:t>: 300m (largest social network); 500mn revenue</a:t>
            </a:r>
            <a:r>
              <a:rPr lang="en-US" baseline="0" dirty="0"/>
              <a:t> in 2009, 10bn values</a:t>
            </a:r>
          </a:p>
          <a:p>
            <a:r>
              <a:rPr lang="en-US" baseline="0" dirty="0" err="1"/>
              <a:t>Myspace</a:t>
            </a:r>
            <a:r>
              <a:rPr lang="en-US" baseline="0" dirty="0"/>
              <a:t>: 110m+ users</a:t>
            </a:r>
          </a:p>
          <a:p>
            <a:r>
              <a:rPr lang="en-US" baseline="0" dirty="0"/>
              <a:t>http://www.web-strategist.com/blog/2008/01/09/social-network-stats-facebook-myspace-reunion-jan-2008/</a:t>
            </a:r>
          </a:p>
          <a:p>
            <a:r>
              <a:rPr lang="en-US" dirty="0"/>
              <a:t> http://www.reuters.com/article/technologyNews/idUSTRE58E7ZK20090916?feedType=RSS&amp;feedName=technologyNews</a:t>
            </a:r>
          </a:p>
          <a:p>
            <a:r>
              <a:rPr lang="en-US" dirty="0"/>
              <a:t>Twitter: 18million</a:t>
            </a:r>
            <a:r>
              <a:rPr lang="en-US" baseline="0" dirty="0"/>
              <a:t> http://www.emarketer.com/Article.aspx?R=1007271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7882B-940D-439D-A578-A6109F02A8D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7882B-940D-439D-A578-A6109F02A8D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7882B-940D-439D-A578-A6109F02A8D5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7882B-940D-439D-A578-A6109F02A8D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9F4448-98FA-43D1-8456-F2313C9FB65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ICDM2006 Dec, 18-22, HongKong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B56B44-0148-4542-B3BE-88090C27B458}" type="slidenum">
              <a:rPr lang="en-US"/>
              <a:pPr/>
              <a:t>46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A66D9-1F10-4E9F-A927-146D99365F4B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166726-08AF-4A27-80F5-59496117199D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D76AC8-953E-4DE7-8F35-C55851478BB5}" type="slidenum">
              <a:rPr lang="zh-CN" altLang="en-US" smtClean="0"/>
              <a:pPr>
                <a:defRPr/>
              </a:pPr>
              <a:t>59</a:t>
            </a:fld>
            <a:endParaRPr lang="en-US" altLang="zh-CN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34F37B-B25F-4CCB-A720-3C94286CBFA4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9F4448-98FA-43D1-8456-F2313C9FB654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7882B-940D-439D-A578-A6109F02A8D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7882B-940D-439D-A578-A6109F02A8D5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7882B-940D-439D-A578-A6109F02A8D5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7882B-940D-439D-A578-A6109F02A8D5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7882B-940D-439D-A578-A6109F02A8D5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7882B-940D-439D-A578-A6109F02A8D5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7882B-940D-439D-A578-A6109F02A8D5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7882B-940D-439D-A578-A6109F02A8D5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9F4448-98FA-43D1-8456-F2313C9FB654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A84A56-3A3F-467E-8B89-CB86E1765B73}" type="slidenum">
              <a:rPr lang="en-US" smtClean="0">
                <a:latin typeface="Arial" pitchFamily="34" charset="0"/>
              </a:rPr>
              <a:pPr>
                <a:defRPr/>
              </a:pPr>
              <a:t>80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A84A56-3A3F-467E-8B89-CB86E1765B73}" type="slidenum">
              <a:rPr lang="en-US" smtClean="0">
                <a:latin typeface="Arial" pitchFamily="34" charset="0"/>
              </a:rPr>
              <a:pPr>
                <a:defRPr/>
              </a:pPr>
              <a:t>81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7882B-940D-439D-A578-A6109F02A8D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D921FB-35FA-4927-B1D6-2CBDB7BBCF9E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63550D-B668-460E-9BDB-00DE83D37FA6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1164EA-5651-41C2-9F4E-691F9CDDC4E7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7882B-940D-439D-A578-A6109F02A8D5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EDE715-E4CE-4E98-A5B8-2DA085B60AC2}" type="slidenum">
              <a:rPr lang="en-US" smtClean="0">
                <a:latin typeface="Arial" pitchFamily="34" charset="0"/>
              </a:rPr>
              <a:pPr>
                <a:defRPr/>
              </a:pPr>
              <a:t>86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73DC9F-4C72-47D1-901D-7F5BC0139C33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5325"/>
            <a:ext cx="4632325" cy="3475038"/>
          </a:xfrm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C56EE3-24FD-4121-8EED-05722DA915A7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76A0A5-87C3-454B-9C6C-5C18B7EF324E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9F4448-98FA-43D1-8456-F2313C9FB654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7882B-940D-439D-A578-A6109F02A8D5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7882B-940D-439D-A578-A6109F02A8D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7882B-940D-439D-A578-A6109F02A8D5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7882B-940D-439D-A578-A6109F02A8D5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7882B-940D-439D-A578-A6109F02A8D5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7882B-940D-439D-A578-A6109F02A8D5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7882B-940D-439D-A578-A6109F02A8D5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7882B-940D-439D-A578-A6109F02A8D5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7882B-940D-439D-A578-A6109F02A8D5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7882B-940D-439D-A578-A6109F02A8D5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7882B-940D-439D-A578-A6109F02A8D5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7882B-940D-439D-A578-A6109F02A8D5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CD817D-12B9-4FD9-AF41-87DE8BCA3EB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7882B-940D-439D-A578-A6109F02A8D5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9F4448-98FA-43D1-8456-F2313C9FB65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9F4448-98FA-43D1-8456-F2313C9FB65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9FF34-897B-49E2-A9E4-C6588A3B7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C76D6-6E7F-48AA-A413-C29A9DECB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C602B-053E-4829-A22D-5DCC99008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8D5C5029-C88A-4C1A-951E-5F81DDD9C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411CE-3C22-4F6F-9002-0B1D3A582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2CC82-6A21-4C15-A9DF-59CA36891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EE764-500D-446B-89B2-0F5240AF5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73A08-A785-46A2-8B8A-67226CA25D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1B546-9A00-4C99-BDA3-2093C6C6F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79F73-B461-4029-B528-8D39A616C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7448D-6D22-43E1-9372-A3B0722AA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8D28E-5EAA-4135-870F-38800087C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73726-8D35-4108-9079-A69523387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115995-487E-4762-8F3C-441457DBC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2" r:id="rId12"/>
    <p:sldLayoutId id="2147483900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ure@cs.c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://www.cs.cmu.edu/~hton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jpe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100.jpeg"/></Relationships>
</file>

<file path=ppt/slides/_rels/slide10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0.jpeg"/><Relationship Id="rId18" Type="http://schemas.openxmlformats.org/officeDocument/2006/relationships/hyperlink" Target="http://www.icmc.sc.usp.br/~agma/" TargetMode="External"/><Relationship Id="rId26" Type="http://schemas.openxmlformats.org/officeDocument/2006/relationships/image" Target="../media/image120.jpeg"/><Relationship Id="rId3" Type="http://schemas.openxmlformats.org/officeDocument/2006/relationships/image" Target="../media/image101.jpeg"/><Relationship Id="rId21" Type="http://schemas.openxmlformats.org/officeDocument/2006/relationships/image" Target="../media/image115.jpeg"/><Relationship Id="rId34" Type="http://schemas.openxmlformats.org/officeDocument/2006/relationships/image" Target="../media/image126.png"/><Relationship Id="rId7" Type="http://schemas.openxmlformats.org/officeDocument/2006/relationships/image" Target="../media/image105.jpeg"/><Relationship Id="rId12" Type="http://schemas.openxmlformats.org/officeDocument/2006/relationships/hyperlink" Target="http://jamjoom.net/wiki/index.php?title=Image:Hani_jamjoom.jpg" TargetMode="External"/><Relationship Id="rId17" Type="http://schemas.openxmlformats.org/officeDocument/2006/relationships/image" Target="../media/image113.jpeg"/><Relationship Id="rId25" Type="http://schemas.openxmlformats.org/officeDocument/2006/relationships/image" Target="../media/image119.png"/><Relationship Id="rId33" Type="http://schemas.openxmlformats.org/officeDocument/2006/relationships/image" Target="../media/image125.png"/><Relationship Id="rId2" Type="http://schemas.openxmlformats.org/officeDocument/2006/relationships/notesSlide" Target="../notesSlides/notesSlide70.xml"/><Relationship Id="rId16" Type="http://schemas.openxmlformats.org/officeDocument/2006/relationships/hyperlink" Target="http://www.icmc.sc.usp.br/~junio/" TargetMode="External"/><Relationship Id="rId20" Type="http://schemas.openxmlformats.org/officeDocument/2006/relationships/hyperlink" Target="http://www.cs.cmu.edu/~jure/" TargetMode="External"/><Relationship Id="rId29" Type="http://schemas.openxmlformats.org/officeDocument/2006/relationships/image" Target="../media/image1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jpeg"/><Relationship Id="rId11" Type="http://schemas.openxmlformats.org/officeDocument/2006/relationships/image" Target="../media/image109.jpeg"/><Relationship Id="rId24" Type="http://schemas.openxmlformats.org/officeDocument/2006/relationships/image" Target="../media/image118.jpeg"/><Relationship Id="rId32" Type="http://schemas.openxmlformats.org/officeDocument/2006/relationships/image" Target="../media/image124.jpeg"/><Relationship Id="rId5" Type="http://schemas.openxmlformats.org/officeDocument/2006/relationships/image" Target="../media/image103.png"/><Relationship Id="rId15" Type="http://schemas.openxmlformats.org/officeDocument/2006/relationships/image" Target="../media/image112.jpeg"/><Relationship Id="rId23" Type="http://schemas.openxmlformats.org/officeDocument/2006/relationships/image" Target="../media/image117.jpeg"/><Relationship Id="rId28" Type="http://schemas.openxmlformats.org/officeDocument/2006/relationships/hyperlink" Target="http://www.dasfa.net/wiki/index.php?title=Image:JimengHiking.jpg" TargetMode="External"/><Relationship Id="rId36" Type="http://schemas.openxmlformats.org/officeDocument/2006/relationships/image" Target="../media/image128.png"/><Relationship Id="rId10" Type="http://schemas.openxmlformats.org/officeDocument/2006/relationships/image" Target="../media/image108.jpeg"/><Relationship Id="rId19" Type="http://schemas.openxmlformats.org/officeDocument/2006/relationships/image" Target="../media/image114.jpeg"/><Relationship Id="rId31" Type="http://schemas.openxmlformats.org/officeDocument/2006/relationships/hyperlink" Target="http://www.cs.cmu.edu/~badityap/myself_fall2008_full.jpg" TargetMode="External"/><Relationship Id="rId4" Type="http://schemas.openxmlformats.org/officeDocument/2006/relationships/image" Target="../media/image102.png"/><Relationship Id="rId9" Type="http://schemas.openxmlformats.org/officeDocument/2006/relationships/image" Target="../media/image107.jpeg"/><Relationship Id="rId14" Type="http://schemas.openxmlformats.org/officeDocument/2006/relationships/image" Target="../media/image111.jpeg"/><Relationship Id="rId22" Type="http://schemas.openxmlformats.org/officeDocument/2006/relationships/image" Target="../media/image116.jpeg"/><Relationship Id="rId27" Type="http://schemas.openxmlformats.org/officeDocument/2006/relationships/image" Target="../media/image121.jpeg"/><Relationship Id="rId30" Type="http://schemas.openxmlformats.org/officeDocument/2006/relationships/image" Target="../media/image123.jpeg"/><Relationship Id="rId35" Type="http://schemas.openxmlformats.org/officeDocument/2006/relationships/image" Target="../media/image127.png"/><Relationship Id="rId8" Type="http://schemas.openxmlformats.org/officeDocument/2006/relationships/image" Target="../media/image10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21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hyperlink" Target="http://www.cs.cmu.edu/~htong/soft.htm" TargetMode="External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1.jpe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0.pn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hyperlink" Target="http://www.cs.cmu.edu/~htong/soft.htm" TargetMode="External"/><Relationship Id="rId11" Type="http://schemas.openxmlformats.org/officeDocument/2006/relationships/image" Target="../media/image40.jpeg"/><Relationship Id="rId5" Type="http://schemas.openxmlformats.org/officeDocument/2006/relationships/image" Target="../media/image38.emf"/><Relationship Id="rId10" Type="http://schemas.openxmlformats.org/officeDocument/2006/relationships/image" Target="../media/image32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51.png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png"/><Relationship Id="rId4" Type="http://schemas.openxmlformats.org/officeDocument/2006/relationships/image" Target="../media/image58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1.png"/><Relationship Id="rId4" Type="http://schemas.openxmlformats.org/officeDocument/2006/relationships/image" Target="../media/image60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5.bin"/><Relationship Id="rId2" Type="http://schemas.openxmlformats.org/officeDocument/2006/relationships/tags" Target="../tags/tag2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2.png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8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5" Type="http://schemas.openxmlformats.org/officeDocument/2006/relationships/image" Target="../media/image77.wmf"/><Relationship Id="rId4" Type="http://schemas.openxmlformats.org/officeDocument/2006/relationships/image" Target="../media/image7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newscoma.com/wp-content/uploads/2009/04/whooping-cough.jpg&amp;imgrefurl=http://newscoma.com/2009/04/&amp;usg=__m-D-1VIbVwVRhQsNlJZ1gw52pSY=&amp;h=350&amp;w=315&amp;sz=68&amp;hl=en&amp;start=3&amp;um=1&amp;tbnid=DvSaKUuCMp_swM:&amp;tbnh=120&amp;tbnw=108&amp;prev=/images?q=cough&amp;hl=en&amp;sa=N&amp;um=1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newscoma.com/wp-content/uploads/2009/04/whooping-cough.jpg&amp;imgrefurl=http://newscoma.com/2009/04/&amp;usg=__m-D-1VIbVwVRhQsNlJZ1gw52pSY=&amp;h=350&amp;w=315&amp;sz=68&amp;hl=en&amp;start=3&amp;um=1&amp;tbnid=DvSaKUuCMp_swM:&amp;tbnh=120&amp;tbnw=108&amp;prev=/images?q=cough&amp;hl=en&amp;sa=N&amp;um=1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www.clker.com/cliparts/3/a/0/7/1194984764384665883shield_matt_todd_01.svg.med.png" TargetMode="External"/><Relationship Id="rId4" Type="http://schemas.openxmlformats.org/officeDocument/2006/relationships/image" Target="../media/image15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8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6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8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newscoma.com/wp-content/uploads/2009/04/whooping-cough.jpg&amp;imgrefurl=http://newscoma.com/2009/04/&amp;usg=__m-D-1VIbVwVRhQsNlJZ1gw52pSY=&amp;h=350&amp;w=315&amp;sz=68&amp;hl=en&amp;start=3&amp;um=1&amp;tbnid=DvSaKUuCMp_swM:&amp;tbnh=120&amp;tbnw=108&amp;prev=/images?q=cough&amp;hl=en&amp;sa=N&amp;um=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hyperlink" Target="http://www.clker.com/cliparts/3/a/0/7/1194984764384665883shield_matt_todd_01.svg.med.png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images.google.com/imgres?imgurl=http://newscoma.com/wp-content/uploads/2009/04/whooping-cough.jpg&amp;imgrefurl=http://newscoma.com/2009/04/&amp;usg=__m-D-1VIbVwVRhQsNlJZ1gw52pSY=&amp;h=350&amp;w=315&amp;sz=68&amp;hl=en&amp;start=3&amp;um=1&amp;tbnid=DvSaKUuCMp_swM:&amp;tbnh=120&amp;tbnw=108&amp;prev=/images?q=cough&amp;hl=en&amp;sa=N&amp;um=1" TargetMode="Externa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228600" y="1828800"/>
            <a:ext cx="8686800" cy="1470025"/>
          </a:xfrm>
        </p:spPr>
        <p:txBody>
          <a:bodyPr/>
          <a:lstStyle/>
          <a:p>
            <a:pPr eaLnBrk="1" hangingPunct="1"/>
            <a:r>
              <a:rPr lang="en-US" sz="4500" b="1" dirty="0"/>
              <a:t>Fast Algorithms for </a:t>
            </a:r>
            <a:br>
              <a:rPr lang="en-US" sz="4500" b="1" dirty="0"/>
            </a:br>
            <a:r>
              <a:rPr lang="en-US" sz="4500" b="1" dirty="0"/>
              <a:t>Querying and Mining Large Graphs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600" dirty="0" err="1">
                <a:solidFill>
                  <a:srgbClr val="C00000"/>
                </a:solidFill>
              </a:rPr>
              <a:t>Hanghang</a:t>
            </a:r>
            <a:r>
              <a:rPr lang="en-US" sz="4600" dirty="0">
                <a:solidFill>
                  <a:srgbClr val="C00000"/>
                </a:solidFill>
              </a:rPr>
              <a:t> Tong</a:t>
            </a:r>
          </a:p>
          <a:p>
            <a:pPr>
              <a:lnSpc>
                <a:spcPct val="90000"/>
              </a:lnSpc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solidFill>
                  <a:srgbClr val="0000FF"/>
                </a:solidFill>
              </a:rPr>
              <a:t>Machine Learning Department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>
                <a:solidFill>
                  <a:srgbClr val="0000FF"/>
                </a:solidFill>
              </a:rPr>
              <a:t>Carnegie Mellon University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>
                <a:solidFill>
                  <a:schemeClr val="tx1"/>
                </a:solidFill>
                <a:hlinkClick r:id="rId3"/>
              </a:rPr>
              <a:t>htong@cs.cmu.edu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dirty="0">
                <a:solidFill>
                  <a:schemeClr val="tx1"/>
                </a:solidFill>
                <a:hlinkClick r:id="rId4"/>
              </a:rPr>
              <a:t>http://www.cs.cmu.edu/~htong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3620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16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Motivations</a:t>
            </a:r>
          </a:p>
          <a:p>
            <a:r>
              <a:rPr lang="en-US" sz="3600" dirty="0"/>
              <a:t>Selected Research Work</a:t>
            </a:r>
          </a:p>
          <a:p>
            <a:r>
              <a:rPr lang="en-US" sz="3600" dirty="0"/>
              <a:t>Future Plans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2CC82-6A21-4C15-A9DF-59CA3689167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28600" y="2438400"/>
            <a:ext cx="533400" cy="381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2063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M2: Immunization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This talk: SIS (e.g., flu)</a:t>
            </a:r>
          </a:p>
          <a:p>
            <a:r>
              <a:rPr lang="en-US" sz="3600" dirty="0"/>
              <a:t>In the future</a:t>
            </a:r>
          </a:p>
          <a:p>
            <a:pPr lvl="1"/>
            <a:r>
              <a:rPr lang="en-US" sz="3200" dirty="0"/>
              <a:t>Immunization for SIR (e.g., chicken pox)</a:t>
            </a:r>
          </a:p>
          <a:p>
            <a:pPr lvl="1"/>
            <a:r>
              <a:rPr lang="en-US" sz="3200" dirty="0"/>
              <a:t>Immunization in dynamic settings</a:t>
            </a:r>
          </a:p>
          <a:p>
            <a:pPr lvl="2">
              <a:buFont typeface="Wingdings" pitchFamily="2" charset="2"/>
              <a:buChar char="v"/>
            </a:pPr>
            <a:r>
              <a:rPr lang="en-US" dirty="0"/>
              <a:t>Dynamic graphs, </a:t>
            </a:r>
          </a:p>
          <a:p>
            <a:pPr lvl="3">
              <a:buFont typeface="Wingdings" pitchFamily="2" charset="2"/>
              <a:buChar char="§"/>
            </a:pPr>
            <a:r>
              <a:rPr lang="en-US" sz="2400" dirty="0"/>
              <a:t> e.g., edges/nodes are changing </a:t>
            </a:r>
          </a:p>
          <a:p>
            <a:pPr lvl="2">
              <a:buFont typeface="Wingdings" pitchFamily="2" charset="2"/>
              <a:buChar char="v"/>
            </a:pPr>
            <a:r>
              <a:rPr lang="en-US" dirty="0"/>
              <a:t>Dynamic viruses, </a:t>
            </a:r>
          </a:p>
          <a:p>
            <a:pPr lvl="3">
              <a:buFont typeface="Wingdings" pitchFamily="2" charset="2"/>
              <a:buChar char="§"/>
            </a:pPr>
            <a:r>
              <a:rPr lang="en-US" sz="2400" dirty="0"/>
              <a:t> e.g., the infection/healing rates are changing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2CC82-6A21-4C15-A9DF-59CA3689167F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273225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SIR: susceptible-infectious-recovered.</a:t>
            </a:r>
          </a:p>
        </p:txBody>
      </p:sp>
    </p:spTree>
  </p:cSld>
  <p:clrMapOvr>
    <a:masterClrMapping/>
  </p:clrMapOvr>
  <p:transition advTm="37594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2819400"/>
            <a:ext cx="8686800" cy="838200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" y="4477512"/>
            <a:ext cx="8686800" cy="822960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3657600"/>
            <a:ext cx="8686800" cy="838200"/>
          </a:xfrm>
          <a:prstGeom prst="rect">
            <a:avLst/>
          </a:prstGeom>
          <a:solidFill>
            <a:schemeClr val="accent6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463040"/>
          <a:ext cx="8686800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Plans</a:t>
                      </a:r>
                    </a:p>
                    <a:p>
                      <a:pPr algn="l"/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Goals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Step 1</a:t>
                      </a:r>
                    </a:p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(this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talk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Step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</a:p>
                    <a:p>
                      <a:pPr algn="ctr"/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(medium term)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Step 3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(long term)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G1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Querying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CePS</a:t>
                      </a:r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iPoG</a:t>
                      </a:r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pTrack</a:t>
                      </a:r>
                      <a:endParaRPr lang="en-US" sz="2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Rec. System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Querying</a:t>
                      </a:r>
                      <a:r>
                        <a:rPr lang="en-US" sz="2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rich </a:t>
                      </a:r>
                      <a:r>
                        <a:rPr lang="en-US" sz="2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data</a:t>
                      </a:r>
                      <a:endParaRPr lang="en-US" sz="2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G2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Mining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Netshield</a:t>
                      </a:r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Colibri</a:t>
                      </a:r>
                      <a:endParaRPr lang="en-US" sz="2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I</a:t>
                      </a:r>
                      <a:r>
                        <a:rPr lang="en-US" sz="2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mmunization</a:t>
                      </a:r>
                    </a:p>
                    <a:p>
                      <a:pPr algn="ctr"/>
                      <a:r>
                        <a:rPr lang="en-US" sz="2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en-US" sz="2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Mining</a:t>
                      </a:r>
                      <a:r>
                        <a:rPr lang="en-US" sz="2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rich </a:t>
                      </a:r>
                      <a:r>
                        <a:rPr lang="en-US" sz="2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data</a:t>
                      </a:r>
                      <a:endParaRPr lang="en-US" sz="2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G3 Scalability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All of the above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O(m) or better 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(single machine)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Scalable by parallel    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Scalable on rich</a:t>
                      </a:r>
                      <a:r>
                        <a:rPr lang="en-US" sz="2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data</a:t>
                      </a:r>
                      <a:endParaRPr lang="en-US" sz="2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228600" y="1447800"/>
            <a:ext cx="1600200" cy="1371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Next?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16200000" flipH="1">
            <a:off x="1737360" y="3383280"/>
            <a:ext cx="3840480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EBDDC61-0982-4FF6-8404-C90D7CCD7D10}" type="slidenum">
              <a:rPr lang="en-US" smtClean="0"/>
              <a:pPr>
                <a:defRPr/>
              </a:pPr>
              <a:t>101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59563" y="5536049"/>
            <a:ext cx="775398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Research Theme: Help users </a:t>
            </a:r>
            <a:r>
              <a:rPr lang="en-US" sz="35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understand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5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utilize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large graph-related data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2819400"/>
            <a:ext cx="2743200" cy="1676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advTm="5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L1: Querying Rich Graphs</a:t>
            </a:r>
            <a:br>
              <a:rPr lang="en-US" dirty="0"/>
            </a:br>
            <a:r>
              <a:rPr lang="en-US" sz="4000" dirty="0"/>
              <a:t>(e.g., geo-coded, attributed)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2CC82-6A21-4C15-A9DF-59CA3689167F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  <p:pic>
        <p:nvPicPr>
          <p:cNvPr id="502788" name="Picture 4" descr="http://www.bnb.tv/img/global_map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500" y="1447800"/>
            <a:ext cx="8677275" cy="5019675"/>
          </a:xfrm>
          <a:prstGeom prst="rect">
            <a:avLst/>
          </a:prstGeom>
          <a:noFill/>
        </p:spPr>
      </p:pic>
      <p:pic>
        <p:nvPicPr>
          <p:cNvPr id="48" name="Picture 7"/>
          <p:cNvPicPr>
            <a:picLocks noChangeAspect="1" noChangeArrowheads="1"/>
          </p:cNvPicPr>
          <p:nvPr/>
        </p:nvPicPr>
        <p:blipFill>
          <a:blip r:embed="rId4"/>
          <a:srcRect l="3840" r="3840" b="30004"/>
          <a:stretch>
            <a:fillRect/>
          </a:stretch>
        </p:blipFill>
        <p:spPr bwMode="auto">
          <a:xfrm>
            <a:off x="2294765" y="3352800"/>
            <a:ext cx="219835" cy="42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7"/>
          <p:cNvPicPr>
            <a:picLocks noChangeAspect="1" noChangeArrowheads="1"/>
          </p:cNvPicPr>
          <p:nvPr/>
        </p:nvPicPr>
        <p:blipFill>
          <a:blip r:embed="rId4"/>
          <a:srcRect l="3840" r="3840" b="30004"/>
          <a:stretch>
            <a:fillRect/>
          </a:stretch>
        </p:blipFill>
        <p:spPr bwMode="auto">
          <a:xfrm>
            <a:off x="2218565" y="2438400"/>
            <a:ext cx="219835" cy="42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4"/>
          <a:srcRect l="3840" r="3840" b="30004"/>
          <a:stretch>
            <a:fillRect/>
          </a:stretch>
        </p:blipFill>
        <p:spPr bwMode="auto">
          <a:xfrm>
            <a:off x="2971800" y="2286000"/>
            <a:ext cx="219835" cy="42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7"/>
          <p:cNvPicPr>
            <a:picLocks noChangeAspect="1" noChangeArrowheads="1"/>
          </p:cNvPicPr>
          <p:nvPr/>
        </p:nvPicPr>
        <p:blipFill>
          <a:blip r:embed="rId4"/>
          <a:srcRect l="3840" r="3840" b="30004"/>
          <a:stretch>
            <a:fillRect/>
          </a:stretch>
        </p:blipFill>
        <p:spPr bwMode="auto">
          <a:xfrm>
            <a:off x="6248400" y="2286000"/>
            <a:ext cx="219835" cy="42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6"/>
          <p:cNvPicPr>
            <a:picLocks noChangeAspect="1" noChangeArrowheads="1"/>
          </p:cNvPicPr>
          <p:nvPr/>
        </p:nvPicPr>
        <p:blipFill>
          <a:blip r:embed="rId5"/>
          <a:srcRect l="8349" r="8349" b="32546"/>
          <a:stretch>
            <a:fillRect/>
          </a:stretch>
        </p:blipFill>
        <p:spPr bwMode="auto">
          <a:xfrm>
            <a:off x="3017907" y="4800600"/>
            <a:ext cx="182493" cy="37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6"/>
          <p:cNvPicPr>
            <a:picLocks noChangeAspect="1" noChangeArrowheads="1"/>
          </p:cNvPicPr>
          <p:nvPr/>
        </p:nvPicPr>
        <p:blipFill>
          <a:blip r:embed="rId5"/>
          <a:srcRect l="8349" r="8349" b="32546"/>
          <a:stretch>
            <a:fillRect/>
          </a:stretch>
        </p:blipFill>
        <p:spPr bwMode="auto">
          <a:xfrm>
            <a:off x="7010400" y="4953000"/>
            <a:ext cx="182493" cy="37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1" name="Straight Connector 60"/>
          <p:cNvCxnSpPr/>
          <p:nvPr/>
        </p:nvCxnSpPr>
        <p:spPr>
          <a:xfrm>
            <a:off x="2676527" y="4699624"/>
            <a:ext cx="283472" cy="29051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2789307" y="5179673"/>
            <a:ext cx="261939" cy="23052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6200000" flipV="1">
            <a:off x="2376387" y="4984920"/>
            <a:ext cx="430553" cy="6191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76" idx="1"/>
            <a:endCxn id="180" idx="3"/>
          </p:cNvCxnSpPr>
          <p:nvPr/>
        </p:nvCxnSpPr>
        <p:spPr>
          <a:xfrm rot="10800000">
            <a:off x="1972435" y="3794752"/>
            <a:ext cx="435872" cy="762000"/>
          </a:xfrm>
          <a:prstGeom prst="line">
            <a:avLst/>
          </a:prstGeom>
          <a:ln w="38100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81" idx="0"/>
            <a:endCxn id="80" idx="3"/>
          </p:cNvCxnSpPr>
          <p:nvPr/>
        </p:nvCxnSpPr>
        <p:spPr>
          <a:xfrm rot="16200000" flipV="1">
            <a:off x="1053829" y="2823401"/>
            <a:ext cx="421990" cy="335861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endCxn id="49" idx="3"/>
          </p:cNvCxnSpPr>
          <p:nvPr/>
        </p:nvCxnSpPr>
        <p:spPr>
          <a:xfrm rot="10800000" flipV="1">
            <a:off x="2438400" y="2590800"/>
            <a:ext cx="533400" cy="6095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2484314" y="2850066"/>
            <a:ext cx="594352" cy="38062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48" idx="0"/>
            <a:endCxn id="49" idx="2"/>
          </p:cNvCxnSpPr>
          <p:nvPr/>
        </p:nvCxnSpPr>
        <p:spPr>
          <a:xfrm rot="16200000" flipV="1">
            <a:off x="2122735" y="3070852"/>
            <a:ext cx="487697" cy="762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10800000" flipV="1">
            <a:off x="1981201" y="3480422"/>
            <a:ext cx="265180" cy="253377"/>
          </a:xfrm>
          <a:prstGeom prst="line">
            <a:avLst/>
          </a:prstGeom>
          <a:ln w="38100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48" idx="3"/>
            <a:endCxn id="120" idx="1"/>
          </p:cNvCxnSpPr>
          <p:nvPr/>
        </p:nvCxnSpPr>
        <p:spPr>
          <a:xfrm>
            <a:off x="2514600" y="3566152"/>
            <a:ext cx="1456565" cy="563897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4876800" y="3733800"/>
            <a:ext cx="304800" cy="35622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43" idx="3"/>
            <a:endCxn id="57" idx="1"/>
          </p:cNvCxnSpPr>
          <p:nvPr/>
        </p:nvCxnSpPr>
        <p:spPr>
          <a:xfrm flipV="1">
            <a:off x="5668893" y="2499352"/>
            <a:ext cx="579507" cy="13051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134" idx="3"/>
            <a:endCxn id="160" idx="1"/>
          </p:cNvCxnSpPr>
          <p:nvPr/>
        </p:nvCxnSpPr>
        <p:spPr>
          <a:xfrm>
            <a:off x="5211693" y="3468064"/>
            <a:ext cx="579507" cy="4028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57" idx="2"/>
            <a:endCxn id="135" idx="0"/>
          </p:cNvCxnSpPr>
          <p:nvPr/>
        </p:nvCxnSpPr>
        <p:spPr>
          <a:xfrm rot="16200000" flipH="1">
            <a:off x="6257534" y="2813486"/>
            <a:ext cx="487697" cy="28612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33" idx="2"/>
          </p:cNvCxnSpPr>
          <p:nvPr/>
        </p:nvCxnSpPr>
        <p:spPr>
          <a:xfrm rot="5400000">
            <a:off x="5686136" y="3427369"/>
            <a:ext cx="396249" cy="33717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35" idx="1"/>
            <a:endCxn id="133" idx="3"/>
          </p:cNvCxnSpPr>
          <p:nvPr/>
        </p:nvCxnSpPr>
        <p:spPr>
          <a:xfrm rot="10800000">
            <a:off x="6011036" y="3032753"/>
            <a:ext cx="542165" cy="357185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59" idx="0"/>
          </p:cNvCxnSpPr>
          <p:nvPr/>
        </p:nvCxnSpPr>
        <p:spPr>
          <a:xfrm rot="16200000" flipV="1">
            <a:off x="6217824" y="4069176"/>
            <a:ext cx="1371600" cy="396047"/>
          </a:xfrm>
          <a:prstGeom prst="line">
            <a:avLst/>
          </a:prstGeom>
          <a:ln w="38100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76200" y="5953780"/>
            <a:ext cx="8573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 is difference between North America and Asia?</a:t>
            </a:r>
          </a:p>
        </p:txBody>
      </p:sp>
      <p:pic>
        <p:nvPicPr>
          <p:cNvPr id="70" name="Picture 6"/>
          <p:cNvPicPr>
            <a:picLocks noChangeAspect="1" noChangeArrowheads="1"/>
          </p:cNvPicPr>
          <p:nvPr/>
        </p:nvPicPr>
        <p:blipFill>
          <a:blip r:embed="rId5"/>
          <a:srcRect l="8349" r="8349" b="32546"/>
          <a:stretch>
            <a:fillRect/>
          </a:stretch>
        </p:blipFill>
        <p:spPr bwMode="auto">
          <a:xfrm>
            <a:off x="2514600" y="5257800"/>
            <a:ext cx="182493" cy="37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" name="Picture 7"/>
          <p:cNvPicPr>
            <a:picLocks noChangeAspect="1" noChangeArrowheads="1"/>
          </p:cNvPicPr>
          <p:nvPr/>
        </p:nvPicPr>
        <p:blipFill>
          <a:blip r:embed="rId4"/>
          <a:srcRect l="3840" r="3840" b="30004"/>
          <a:stretch>
            <a:fillRect/>
          </a:stretch>
        </p:blipFill>
        <p:spPr bwMode="auto">
          <a:xfrm>
            <a:off x="2408307" y="4343400"/>
            <a:ext cx="219835" cy="42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" name="Picture 6"/>
          <p:cNvPicPr>
            <a:picLocks noChangeAspect="1" noChangeArrowheads="1"/>
          </p:cNvPicPr>
          <p:nvPr/>
        </p:nvPicPr>
        <p:blipFill>
          <a:blip r:embed="rId5"/>
          <a:srcRect l="8349" r="8349" b="32546"/>
          <a:stretch>
            <a:fillRect/>
          </a:stretch>
        </p:blipFill>
        <p:spPr bwMode="auto">
          <a:xfrm>
            <a:off x="914400" y="2590800"/>
            <a:ext cx="182493" cy="37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" name="Picture 6"/>
          <p:cNvPicPr>
            <a:picLocks noChangeAspect="1" noChangeArrowheads="1"/>
          </p:cNvPicPr>
          <p:nvPr/>
        </p:nvPicPr>
        <p:blipFill>
          <a:blip r:embed="rId5"/>
          <a:srcRect l="8349" r="8349" b="32546"/>
          <a:stretch>
            <a:fillRect/>
          </a:stretch>
        </p:blipFill>
        <p:spPr bwMode="auto">
          <a:xfrm>
            <a:off x="1341507" y="3202327"/>
            <a:ext cx="182493" cy="37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" name="Picture 6"/>
          <p:cNvPicPr>
            <a:picLocks noChangeAspect="1" noChangeArrowheads="1"/>
          </p:cNvPicPr>
          <p:nvPr/>
        </p:nvPicPr>
        <p:blipFill>
          <a:blip r:embed="rId5"/>
          <a:srcRect l="8349" r="8349" b="32546"/>
          <a:stretch>
            <a:fillRect/>
          </a:stretch>
        </p:blipFill>
        <p:spPr bwMode="auto">
          <a:xfrm>
            <a:off x="1676400" y="2514600"/>
            <a:ext cx="182493" cy="37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5" name="Straight Connector 94"/>
          <p:cNvCxnSpPr>
            <a:stCxn id="81" idx="0"/>
            <a:endCxn id="83" idx="1"/>
          </p:cNvCxnSpPr>
          <p:nvPr/>
        </p:nvCxnSpPr>
        <p:spPr>
          <a:xfrm rot="5400000" flipH="1" flipV="1">
            <a:off x="1305482" y="2831409"/>
            <a:ext cx="498190" cy="243646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83" idx="1"/>
            <a:endCxn id="80" idx="3"/>
          </p:cNvCxnSpPr>
          <p:nvPr/>
        </p:nvCxnSpPr>
        <p:spPr>
          <a:xfrm rot="10800000" flipV="1">
            <a:off x="1096894" y="2704137"/>
            <a:ext cx="579507" cy="7620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endCxn id="83" idx="2"/>
          </p:cNvCxnSpPr>
          <p:nvPr/>
        </p:nvCxnSpPr>
        <p:spPr>
          <a:xfrm rot="16200000" flipV="1">
            <a:off x="1454361" y="3206960"/>
            <a:ext cx="687727" cy="61153"/>
          </a:xfrm>
          <a:prstGeom prst="line">
            <a:avLst/>
          </a:prstGeom>
          <a:ln w="381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0" name="Picture 7"/>
          <p:cNvPicPr>
            <a:picLocks noChangeAspect="1" noChangeArrowheads="1"/>
          </p:cNvPicPr>
          <p:nvPr/>
        </p:nvPicPr>
        <p:blipFill>
          <a:blip r:embed="rId4"/>
          <a:srcRect l="3840" r="3840" b="30004"/>
          <a:stretch>
            <a:fillRect/>
          </a:stretch>
        </p:blipFill>
        <p:spPr bwMode="auto">
          <a:xfrm>
            <a:off x="3971165" y="3916697"/>
            <a:ext cx="219835" cy="42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" name="Picture 7"/>
          <p:cNvPicPr>
            <a:picLocks noChangeAspect="1" noChangeArrowheads="1"/>
          </p:cNvPicPr>
          <p:nvPr/>
        </p:nvPicPr>
        <p:blipFill>
          <a:blip r:embed="rId4"/>
          <a:srcRect l="3840" r="3840" b="30004"/>
          <a:stretch>
            <a:fillRect/>
          </a:stretch>
        </p:blipFill>
        <p:spPr bwMode="auto">
          <a:xfrm>
            <a:off x="7239000" y="2514600"/>
            <a:ext cx="219835" cy="42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6" name="Picture 7"/>
          <p:cNvPicPr>
            <a:picLocks noChangeAspect="1" noChangeArrowheads="1"/>
          </p:cNvPicPr>
          <p:nvPr/>
        </p:nvPicPr>
        <p:blipFill>
          <a:blip r:embed="rId4"/>
          <a:srcRect l="3840" r="3840" b="30004"/>
          <a:stretch>
            <a:fillRect/>
          </a:stretch>
        </p:blipFill>
        <p:spPr bwMode="auto">
          <a:xfrm>
            <a:off x="7781165" y="2514600"/>
            <a:ext cx="219835" cy="42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8" name="Straight Connector 127"/>
          <p:cNvCxnSpPr>
            <a:stCxn id="126" idx="1"/>
            <a:endCxn id="125" idx="3"/>
          </p:cNvCxnSpPr>
          <p:nvPr/>
        </p:nvCxnSpPr>
        <p:spPr>
          <a:xfrm rot="10800000">
            <a:off x="7458835" y="2727952"/>
            <a:ext cx="322330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" name="Picture 7"/>
          <p:cNvPicPr>
            <a:picLocks noChangeAspect="1" noChangeArrowheads="1"/>
          </p:cNvPicPr>
          <p:nvPr/>
        </p:nvPicPr>
        <p:blipFill>
          <a:blip r:embed="rId4"/>
          <a:srcRect l="3840" r="3840" b="30004"/>
          <a:stretch>
            <a:fillRect/>
          </a:stretch>
        </p:blipFill>
        <p:spPr bwMode="auto">
          <a:xfrm>
            <a:off x="5791200" y="2819400"/>
            <a:ext cx="219835" cy="42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" name="Picture 6"/>
          <p:cNvPicPr>
            <a:picLocks noChangeAspect="1" noChangeArrowheads="1"/>
          </p:cNvPicPr>
          <p:nvPr/>
        </p:nvPicPr>
        <p:blipFill>
          <a:blip r:embed="rId5"/>
          <a:srcRect l="8349" r="8349" b="32546"/>
          <a:stretch>
            <a:fillRect/>
          </a:stretch>
        </p:blipFill>
        <p:spPr bwMode="auto">
          <a:xfrm>
            <a:off x="5029200" y="3278527"/>
            <a:ext cx="182493" cy="37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5" name="Picture 6"/>
          <p:cNvPicPr>
            <a:picLocks noChangeAspect="1" noChangeArrowheads="1"/>
          </p:cNvPicPr>
          <p:nvPr/>
        </p:nvPicPr>
        <p:blipFill>
          <a:blip r:embed="rId5"/>
          <a:srcRect l="8349" r="8349" b="32546"/>
          <a:stretch>
            <a:fillRect/>
          </a:stretch>
        </p:blipFill>
        <p:spPr bwMode="auto">
          <a:xfrm>
            <a:off x="6553200" y="3200400"/>
            <a:ext cx="182493" cy="37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" name="Picture 6"/>
          <p:cNvPicPr>
            <a:picLocks noChangeAspect="1" noChangeArrowheads="1"/>
          </p:cNvPicPr>
          <p:nvPr/>
        </p:nvPicPr>
        <p:blipFill>
          <a:blip r:embed="rId5"/>
          <a:srcRect l="8349" r="8349" b="32546"/>
          <a:stretch>
            <a:fillRect/>
          </a:stretch>
        </p:blipFill>
        <p:spPr bwMode="auto">
          <a:xfrm>
            <a:off x="5486400" y="2440327"/>
            <a:ext cx="182493" cy="37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6" name="Straight Connector 145"/>
          <p:cNvCxnSpPr>
            <a:stCxn id="133" idx="3"/>
            <a:endCxn id="57" idx="2"/>
          </p:cNvCxnSpPr>
          <p:nvPr/>
        </p:nvCxnSpPr>
        <p:spPr>
          <a:xfrm flipV="1">
            <a:off x="6011035" y="2712703"/>
            <a:ext cx="347283" cy="320049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stCxn id="134" idx="0"/>
            <a:endCxn id="143" idx="1"/>
          </p:cNvCxnSpPr>
          <p:nvPr/>
        </p:nvCxnSpPr>
        <p:spPr>
          <a:xfrm rot="5400000" flipH="1" flipV="1">
            <a:off x="4979092" y="2771220"/>
            <a:ext cx="648663" cy="365953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0" name="Picture 7"/>
          <p:cNvPicPr>
            <a:picLocks noChangeAspect="1" noChangeArrowheads="1"/>
          </p:cNvPicPr>
          <p:nvPr/>
        </p:nvPicPr>
        <p:blipFill>
          <a:blip r:embed="rId4"/>
          <a:srcRect l="3840" r="3840" b="30004"/>
          <a:stretch>
            <a:fillRect/>
          </a:stretch>
        </p:blipFill>
        <p:spPr bwMode="auto">
          <a:xfrm>
            <a:off x="5791200" y="3657600"/>
            <a:ext cx="219835" cy="42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5" name="Straight Connector 164"/>
          <p:cNvCxnSpPr>
            <a:endCxn id="134" idx="3"/>
          </p:cNvCxnSpPr>
          <p:nvPr/>
        </p:nvCxnSpPr>
        <p:spPr>
          <a:xfrm rot="10800000" flipV="1">
            <a:off x="5211694" y="2971800"/>
            <a:ext cx="588273" cy="49626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7" name="Picture 7"/>
          <p:cNvPicPr>
            <a:picLocks noChangeAspect="1" noChangeArrowheads="1"/>
          </p:cNvPicPr>
          <p:nvPr/>
        </p:nvPicPr>
        <p:blipFill>
          <a:blip r:embed="rId4"/>
          <a:srcRect l="3840" r="3840" b="30004"/>
          <a:stretch>
            <a:fillRect/>
          </a:stretch>
        </p:blipFill>
        <p:spPr bwMode="auto">
          <a:xfrm>
            <a:off x="4572000" y="4038600"/>
            <a:ext cx="219835" cy="42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8" name="Picture 7"/>
          <p:cNvPicPr>
            <a:picLocks noChangeAspect="1" noChangeArrowheads="1"/>
          </p:cNvPicPr>
          <p:nvPr/>
        </p:nvPicPr>
        <p:blipFill>
          <a:blip r:embed="rId4"/>
          <a:srcRect l="3840" r="3840" b="30004"/>
          <a:stretch>
            <a:fillRect/>
          </a:stretch>
        </p:blipFill>
        <p:spPr bwMode="auto">
          <a:xfrm>
            <a:off x="4419600" y="4648200"/>
            <a:ext cx="219835" cy="42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9" name="Straight Connector 168"/>
          <p:cNvCxnSpPr>
            <a:endCxn id="167" idx="1"/>
          </p:cNvCxnSpPr>
          <p:nvPr/>
        </p:nvCxnSpPr>
        <p:spPr>
          <a:xfrm>
            <a:off x="4191000" y="4242424"/>
            <a:ext cx="381000" cy="952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stCxn id="168" idx="0"/>
          </p:cNvCxnSpPr>
          <p:nvPr/>
        </p:nvCxnSpPr>
        <p:spPr>
          <a:xfrm rot="5400000" flipH="1" flipV="1">
            <a:off x="4512659" y="4512659"/>
            <a:ext cx="152400" cy="11868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0" name="Picture 7"/>
          <p:cNvPicPr>
            <a:picLocks noChangeAspect="1" noChangeArrowheads="1"/>
          </p:cNvPicPr>
          <p:nvPr/>
        </p:nvPicPr>
        <p:blipFill>
          <a:blip r:embed="rId4"/>
          <a:srcRect l="3840" r="3840" b="30004"/>
          <a:stretch>
            <a:fillRect/>
          </a:stretch>
        </p:blipFill>
        <p:spPr bwMode="auto">
          <a:xfrm>
            <a:off x="1752600" y="3581400"/>
            <a:ext cx="219835" cy="42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1" name="Straight Connector 180"/>
          <p:cNvCxnSpPr>
            <a:stCxn id="49" idx="1"/>
            <a:endCxn id="180" idx="0"/>
          </p:cNvCxnSpPr>
          <p:nvPr/>
        </p:nvCxnSpPr>
        <p:spPr>
          <a:xfrm rot="10800000" flipV="1">
            <a:off x="1862519" y="2651752"/>
            <a:ext cx="356047" cy="929648"/>
          </a:xfrm>
          <a:prstGeom prst="line">
            <a:avLst/>
          </a:prstGeom>
          <a:ln w="38100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stCxn id="70" idx="1"/>
            <a:endCxn id="180" idx="2"/>
          </p:cNvCxnSpPr>
          <p:nvPr/>
        </p:nvCxnSpPr>
        <p:spPr>
          <a:xfrm rot="10800000">
            <a:off x="1862518" y="4008103"/>
            <a:ext cx="652082" cy="1439234"/>
          </a:xfrm>
          <a:prstGeom prst="line">
            <a:avLst/>
          </a:prstGeom>
          <a:ln w="38100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>
            <a:stCxn id="81" idx="2"/>
          </p:cNvCxnSpPr>
          <p:nvPr/>
        </p:nvCxnSpPr>
        <p:spPr>
          <a:xfrm rot="16200000" flipH="1">
            <a:off x="1478377" y="3535777"/>
            <a:ext cx="228602" cy="319848"/>
          </a:xfrm>
          <a:prstGeom prst="line">
            <a:avLst/>
          </a:prstGeom>
          <a:ln w="38100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7" name="Group 196"/>
          <p:cNvGrpSpPr/>
          <p:nvPr/>
        </p:nvGrpSpPr>
        <p:grpSpPr>
          <a:xfrm>
            <a:off x="7922012" y="3657600"/>
            <a:ext cx="1298932" cy="1600200"/>
            <a:chOff x="152400" y="3962400"/>
            <a:chExt cx="1298932" cy="1600200"/>
          </a:xfrm>
        </p:grpSpPr>
        <p:pic>
          <p:nvPicPr>
            <p:cNvPr id="198" name="Picture 6"/>
            <p:cNvPicPr>
              <a:picLocks noChangeAspect="1" noChangeArrowheads="1"/>
            </p:cNvPicPr>
            <p:nvPr/>
          </p:nvPicPr>
          <p:blipFill>
            <a:blip r:embed="rId5"/>
            <a:srcRect l="8349" r="8349" b="32546"/>
            <a:stretch>
              <a:fillRect/>
            </a:stretch>
          </p:blipFill>
          <p:spPr bwMode="auto">
            <a:xfrm>
              <a:off x="152400" y="3962400"/>
              <a:ext cx="182493" cy="379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9" name="TextBox 198"/>
            <p:cNvSpPr txBox="1"/>
            <p:nvPr/>
          </p:nvSpPr>
          <p:spPr>
            <a:xfrm>
              <a:off x="304800" y="3962400"/>
              <a:ext cx="1146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Teenager</a:t>
              </a:r>
            </a:p>
          </p:txBody>
        </p:sp>
        <p:pic>
          <p:nvPicPr>
            <p:cNvPr id="200" name="Picture 7"/>
            <p:cNvPicPr>
              <a:picLocks noChangeAspect="1" noChangeArrowheads="1"/>
            </p:cNvPicPr>
            <p:nvPr/>
          </p:nvPicPr>
          <p:blipFill>
            <a:blip r:embed="rId4"/>
            <a:srcRect l="3840" r="3840" b="30004"/>
            <a:stretch>
              <a:fillRect/>
            </a:stretch>
          </p:blipFill>
          <p:spPr bwMode="auto">
            <a:xfrm>
              <a:off x="152400" y="4419600"/>
              <a:ext cx="219835" cy="426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1" name="TextBox 200"/>
            <p:cNvSpPr txBox="1"/>
            <p:nvPr/>
          </p:nvSpPr>
          <p:spPr>
            <a:xfrm>
              <a:off x="304800" y="4431268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Adult</a:t>
              </a:r>
            </a:p>
          </p:txBody>
        </p:sp>
        <p:cxnSp>
          <p:nvCxnSpPr>
            <p:cNvPr id="202" name="Straight Connector 201"/>
            <p:cNvCxnSpPr/>
            <p:nvPr/>
          </p:nvCxnSpPr>
          <p:spPr>
            <a:xfrm rot="10800000" flipV="1">
              <a:off x="152400" y="5040867"/>
              <a:ext cx="304799" cy="1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TextBox 202"/>
            <p:cNvSpPr txBox="1"/>
            <p:nvPr/>
          </p:nvSpPr>
          <p:spPr>
            <a:xfrm>
              <a:off x="432547" y="4812268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Phone</a:t>
              </a:r>
            </a:p>
          </p:txBody>
        </p:sp>
        <p:cxnSp>
          <p:nvCxnSpPr>
            <p:cNvPr id="204" name="Straight Connector 203"/>
            <p:cNvCxnSpPr/>
            <p:nvPr/>
          </p:nvCxnSpPr>
          <p:spPr>
            <a:xfrm flipV="1">
              <a:off x="152400" y="5334000"/>
              <a:ext cx="304800" cy="2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TextBox 204"/>
            <p:cNvSpPr txBox="1"/>
            <p:nvPr/>
          </p:nvSpPr>
          <p:spPr>
            <a:xfrm>
              <a:off x="443885" y="5193268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MSN</a:t>
              </a:r>
            </a:p>
          </p:txBody>
        </p:sp>
      </p:grpSp>
      <p:cxnSp>
        <p:nvCxnSpPr>
          <p:cNvPr id="206" name="Straight Connector 205"/>
          <p:cNvCxnSpPr/>
          <p:nvPr/>
        </p:nvCxnSpPr>
        <p:spPr>
          <a:xfrm rot="16200000" flipH="1">
            <a:off x="5926642" y="4058779"/>
            <a:ext cx="1058234" cy="110928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7620000" y="3505200"/>
            <a:ext cx="1524000" cy="990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696200" y="4495800"/>
            <a:ext cx="1524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stCxn id="68" idx="0"/>
          </p:cNvCxnSpPr>
          <p:nvPr/>
        </p:nvCxnSpPr>
        <p:spPr>
          <a:xfrm rot="5400000" flipH="1" flipV="1">
            <a:off x="8267700" y="3390900"/>
            <a:ext cx="228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696200" y="2971800"/>
            <a:ext cx="1308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Node </a:t>
            </a:r>
            <a:r>
              <a:rPr lang="en-US" sz="2000" dirty="0" err="1"/>
              <a:t>Attr</a:t>
            </a:r>
            <a:r>
              <a:rPr lang="en-US" sz="2000" dirty="0"/>
              <a:t>.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835116" y="5467290"/>
            <a:ext cx="1294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Edge </a:t>
            </a:r>
            <a:r>
              <a:rPr lang="en-US" sz="2000" dirty="0" err="1"/>
              <a:t>Attr</a:t>
            </a:r>
            <a:r>
              <a:rPr lang="en-US" sz="2000" dirty="0"/>
              <a:t>.</a:t>
            </a:r>
          </a:p>
        </p:txBody>
      </p:sp>
      <p:cxnSp>
        <p:nvCxnSpPr>
          <p:cNvPr id="78" name="Straight Arrow Connector 77"/>
          <p:cNvCxnSpPr>
            <a:stCxn id="69" idx="4"/>
          </p:cNvCxnSpPr>
          <p:nvPr/>
        </p:nvCxnSpPr>
        <p:spPr>
          <a:xfrm rot="5400000">
            <a:off x="8305800" y="5410200"/>
            <a:ext cx="304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36781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L2: Mining Rich Graphs</a:t>
            </a:r>
            <a:br>
              <a:rPr lang="en-US" dirty="0"/>
            </a:br>
            <a:r>
              <a:rPr lang="en-US" sz="4000" dirty="0"/>
              <a:t>(e.g., geo-coded, attributed)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2CC82-6A21-4C15-A9DF-59CA3689167F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  <p:pic>
        <p:nvPicPr>
          <p:cNvPr id="502788" name="Picture 4" descr="http://www.bnb.tv/img/global_map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500" y="1447800"/>
            <a:ext cx="8677275" cy="5019675"/>
          </a:xfrm>
          <a:prstGeom prst="rect">
            <a:avLst/>
          </a:prstGeom>
          <a:noFill/>
        </p:spPr>
      </p:pic>
      <p:pic>
        <p:nvPicPr>
          <p:cNvPr id="48" name="Picture 7"/>
          <p:cNvPicPr>
            <a:picLocks noChangeAspect="1" noChangeArrowheads="1"/>
          </p:cNvPicPr>
          <p:nvPr/>
        </p:nvPicPr>
        <p:blipFill>
          <a:blip r:embed="rId5"/>
          <a:srcRect l="3840" r="3840" b="30004"/>
          <a:stretch>
            <a:fillRect/>
          </a:stretch>
        </p:blipFill>
        <p:spPr bwMode="auto">
          <a:xfrm>
            <a:off x="2294765" y="3352800"/>
            <a:ext cx="219835" cy="42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7"/>
          <p:cNvPicPr>
            <a:picLocks noChangeAspect="1" noChangeArrowheads="1"/>
          </p:cNvPicPr>
          <p:nvPr/>
        </p:nvPicPr>
        <p:blipFill>
          <a:blip r:embed="rId5"/>
          <a:srcRect l="3840" r="3840" b="30004"/>
          <a:stretch>
            <a:fillRect/>
          </a:stretch>
        </p:blipFill>
        <p:spPr bwMode="auto">
          <a:xfrm>
            <a:off x="2218565" y="2438400"/>
            <a:ext cx="219835" cy="42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5"/>
          <a:srcRect l="3840" r="3840" b="30004"/>
          <a:stretch>
            <a:fillRect/>
          </a:stretch>
        </p:blipFill>
        <p:spPr bwMode="auto">
          <a:xfrm>
            <a:off x="2971800" y="2286000"/>
            <a:ext cx="219835" cy="42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7"/>
          <p:cNvPicPr>
            <a:picLocks noChangeAspect="1" noChangeArrowheads="1"/>
          </p:cNvPicPr>
          <p:nvPr/>
        </p:nvPicPr>
        <p:blipFill>
          <a:blip r:embed="rId5"/>
          <a:srcRect l="3840" r="3840" b="30004"/>
          <a:stretch>
            <a:fillRect/>
          </a:stretch>
        </p:blipFill>
        <p:spPr bwMode="auto">
          <a:xfrm>
            <a:off x="6248400" y="2286000"/>
            <a:ext cx="219835" cy="42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6"/>
          <p:cNvPicPr>
            <a:picLocks noChangeAspect="1" noChangeArrowheads="1"/>
          </p:cNvPicPr>
          <p:nvPr/>
        </p:nvPicPr>
        <p:blipFill>
          <a:blip r:embed="rId6"/>
          <a:srcRect l="8349" r="8349" b="32546"/>
          <a:stretch>
            <a:fillRect/>
          </a:stretch>
        </p:blipFill>
        <p:spPr bwMode="auto">
          <a:xfrm>
            <a:off x="3017907" y="4800600"/>
            <a:ext cx="182493" cy="37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6"/>
          <p:cNvPicPr>
            <a:picLocks noChangeAspect="1" noChangeArrowheads="1"/>
          </p:cNvPicPr>
          <p:nvPr/>
        </p:nvPicPr>
        <p:blipFill>
          <a:blip r:embed="rId6"/>
          <a:srcRect l="8349" r="8349" b="32546"/>
          <a:stretch>
            <a:fillRect/>
          </a:stretch>
        </p:blipFill>
        <p:spPr bwMode="auto">
          <a:xfrm>
            <a:off x="7010400" y="4953000"/>
            <a:ext cx="182493" cy="37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1" name="Straight Connector 60"/>
          <p:cNvCxnSpPr/>
          <p:nvPr/>
        </p:nvCxnSpPr>
        <p:spPr>
          <a:xfrm>
            <a:off x="2676527" y="4699624"/>
            <a:ext cx="283472" cy="29051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2789307" y="5179673"/>
            <a:ext cx="261939" cy="23052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6200000" flipV="1">
            <a:off x="2376387" y="4984920"/>
            <a:ext cx="430553" cy="6191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76" idx="1"/>
            <a:endCxn id="180" idx="3"/>
          </p:cNvCxnSpPr>
          <p:nvPr/>
        </p:nvCxnSpPr>
        <p:spPr>
          <a:xfrm rot="10800000">
            <a:off x="1972435" y="3794752"/>
            <a:ext cx="435872" cy="762000"/>
          </a:xfrm>
          <a:prstGeom prst="line">
            <a:avLst/>
          </a:prstGeom>
          <a:ln w="38100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81" idx="0"/>
            <a:endCxn id="80" idx="3"/>
          </p:cNvCxnSpPr>
          <p:nvPr/>
        </p:nvCxnSpPr>
        <p:spPr>
          <a:xfrm rot="16200000" flipV="1">
            <a:off x="1053829" y="2823401"/>
            <a:ext cx="421990" cy="335861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endCxn id="49" idx="3"/>
          </p:cNvCxnSpPr>
          <p:nvPr/>
        </p:nvCxnSpPr>
        <p:spPr>
          <a:xfrm rot="10800000" flipV="1">
            <a:off x="2438400" y="2590800"/>
            <a:ext cx="533400" cy="6095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2484314" y="2850066"/>
            <a:ext cx="594352" cy="38062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48" idx="0"/>
            <a:endCxn id="49" idx="2"/>
          </p:cNvCxnSpPr>
          <p:nvPr/>
        </p:nvCxnSpPr>
        <p:spPr>
          <a:xfrm rot="16200000" flipV="1">
            <a:off x="2122735" y="3070852"/>
            <a:ext cx="487697" cy="762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10800000" flipV="1">
            <a:off x="1981201" y="3480422"/>
            <a:ext cx="265180" cy="253377"/>
          </a:xfrm>
          <a:prstGeom prst="line">
            <a:avLst/>
          </a:prstGeom>
          <a:ln w="38100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48" idx="3"/>
            <a:endCxn id="120" idx="1"/>
          </p:cNvCxnSpPr>
          <p:nvPr/>
        </p:nvCxnSpPr>
        <p:spPr>
          <a:xfrm>
            <a:off x="2514600" y="3566152"/>
            <a:ext cx="1456565" cy="563897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4876800" y="3733800"/>
            <a:ext cx="304800" cy="35622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43" idx="3"/>
            <a:endCxn id="57" idx="1"/>
          </p:cNvCxnSpPr>
          <p:nvPr/>
        </p:nvCxnSpPr>
        <p:spPr>
          <a:xfrm flipV="1">
            <a:off x="5668893" y="2499352"/>
            <a:ext cx="579507" cy="13051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134" idx="3"/>
            <a:endCxn id="160" idx="1"/>
          </p:cNvCxnSpPr>
          <p:nvPr/>
        </p:nvCxnSpPr>
        <p:spPr>
          <a:xfrm>
            <a:off x="5211693" y="3468064"/>
            <a:ext cx="579507" cy="4028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57" idx="2"/>
            <a:endCxn id="135" idx="0"/>
          </p:cNvCxnSpPr>
          <p:nvPr/>
        </p:nvCxnSpPr>
        <p:spPr>
          <a:xfrm rot="16200000" flipH="1">
            <a:off x="6257534" y="2813486"/>
            <a:ext cx="487697" cy="28612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33" idx="2"/>
          </p:cNvCxnSpPr>
          <p:nvPr/>
        </p:nvCxnSpPr>
        <p:spPr>
          <a:xfrm rot="5400000">
            <a:off x="5686136" y="3427369"/>
            <a:ext cx="396249" cy="33717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35" idx="1"/>
            <a:endCxn id="133" idx="3"/>
          </p:cNvCxnSpPr>
          <p:nvPr/>
        </p:nvCxnSpPr>
        <p:spPr>
          <a:xfrm rot="10800000">
            <a:off x="6011036" y="3032753"/>
            <a:ext cx="542165" cy="357185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59" idx="0"/>
          </p:cNvCxnSpPr>
          <p:nvPr/>
        </p:nvCxnSpPr>
        <p:spPr>
          <a:xfrm rot="16200000" flipV="1">
            <a:off x="6217824" y="4069176"/>
            <a:ext cx="1371600" cy="396047"/>
          </a:xfrm>
          <a:prstGeom prst="line">
            <a:avLst/>
          </a:prstGeom>
          <a:ln w="38100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6"/>
          <p:cNvPicPr>
            <a:picLocks noChangeAspect="1" noChangeArrowheads="1"/>
          </p:cNvPicPr>
          <p:nvPr/>
        </p:nvPicPr>
        <p:blipFill>
          <a:blip r:embed="rId6"/>
          <a:srcRect l="8349" r="8349" b="32546"/>
          <a:stretch>
            <a:fillRect/>
          </a:stretch>
        </p:blipFill>
        <p:spPr bwMode="auto">
          <a:xfrm>
            <a:off x="2514600" y="5257800"/>
            <a:ext cx="182493" cy="37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" name="Picture 7"/>
          <p:cNvPicPr>
            <a:picLocks noChangeAspect="1" noChangeArrowheads="1"/>
          </p:cNvPicPr>
          <p:nvPr/>
        </p:nvPicPr>
        <p:blipFill>
          <a:blip r:embed="rId5"/>
          <a:srcRect l="3840" r="3840" b="30004"/>
          <a:stretch>
            <a:fillRect/>
          </a:stretch>
        </p:blipFill>
        <p:spPr bwMode="auto">
          <a:xfrm>
            <a:off x="2408307" y="4343400"/>
            <a:ext cx="219835" cy="42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" name="Picture 6"/>
          <p:cNvPicPr>
            <a:picLocks noChangeAspect="1" noChangeArrowheads="1"/>
          </p:cNvPicPr>
          <p:nvPr/>
        </p:nvPicPr>
        <p:blipFill>
          <a:blip r:embed="rId6"/>
          <a:srcRect l="8349" r="8349" b="32546"/>
          <a:stretch>
            <a:fillRect/>
          </a:stretch>
        </p:blipFill>
        <p:spPr bwMode="auto">
          <a:xfrm>
            <a:off x="914400" y="2590800"/>
            <a:ext cx="182493" cy="37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" name="Picture 6"/>
          <p:cNvPicPr>
            <a:picLocks noChangeAspect="1" noChangeArrowheads="1"/>
          </p:cNvPicPr>
          <p:nvPr/>
        </p:nvPicPr>
        <p:blipFill>
          <a:blip r:embed="rId6"/>
          <a:srcRect l="8349" r="8349" b="32546"/>
          <a:stretch>
            <a:fillRect/>
          </a:stretch>
        </p:blipFill>
        <p:spPr bwMode="auto">
          <a:xfrm>
            <a:off x="1341507" y="3202327"/>
            <a:ext cx="182493" cy="37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" name="Picture 6"/>
          <p:cNvPicPr>
            <a:picLocks noChangeAspect="1" noChangeArrowheads="1"/>
          </p:cNvPicPr>
          <p:nvPr/>
        </p:nvPicPr>
        <p:blipFill>
          <a:blip r:embed="rId6"/>
          <a:srcRect l="8349" r="8349" b="32546"/>
          <a:stretch>
            <a:fillRect/>
          </a:stretch>
        </p:blipFill>
        <p:spPr bwMode="auto">
          <a:xfrm>
            <a:off x="1676400" y="2514600"/>
            <a:ext cx="182493" cy="37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7" name="Group 76"/>
          <p:cNvGrpSpPr/>
          <p:nvPr/>
        </p:nvGrpSpPr>
        <p:grpSpPr>
          <a:xfrm>
            <a:off x="7848600" y="3657600"/>
            <a:ext cx="1298932" cy="1600200"/>
            <a:chOff x="152400" y="3962400"/>
            <a:chExt cx="1298932" cy="1600200"/>
          </a:xfrm>
        </p:grpSpPr>
        <p:pic>
          <p:nvPicPr>
            <p:cNvPr id="502790" name="Picture 6"/>
            <p:cNvPicPr>
              <a:picLocks noChangeAspect="1" noChangeArrowheads="1"/>
            </p:cNvPicPr>
            <p:nvPr/>
          </p:nvPicPr>
          <p:blipFill>
            <a:blip r:embed="rId6"/>
            <a:srcRect l="8349" r="8349" b="32546"/>
            <a:stretch>
              <a:fillRect/>
            </a:stretch>
          </p:blipFill>
          <p:spPr bwMode="auto">
            <a:xfrm>
              <a:off x="152400" y="3962400"/>
              <a:ext cx="182493" cy="379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3" name="TextBox 62"/>
            <p:cNvSpPr txBox="1"/>
            <p:nvPr/>
          </p:nvSpPr>
          <p:spPr>
            <a:xfrm>
              <a:off x="304800" y="3962400"/>
              <a:ext cx="1146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Teenager</a:t>
              </a:r>
            </a:p>
          </p:txBody>
        </p:sp>
        <p:pic>
          <p:nvPicPr>
            <p:cNvPr id="64" name="Picture 7"/>
            <p:cNvPicPr>
              <a:picLocks noChangeAspect="1" noChangeArrowheads="1"/>
            </p:cNvPicPr>
            <p:nvPr/>
          </p:nvPicPr>
          <p:blipFill>
            <a:blip r:embed="rId5"/>
            <a:srcRect l="3840" r="3840" b="30004"/>
            <a:stretch>
              <a:fillRect/>
            </a:stretch>
          </p:blipFill>
          <p:spPr bwMode="auto">
            <a:xfrm>
              <a:off x="152400" y="4419600"/>
              <a:ext cx="219835" cy="426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6" name="TextBox 65"/>
            <p:cNvSpPr txBox="1"/>
            <p:nvPr/>
          </p:nvSpPr>
          <p:spPr>
            <a:xfrm>
              <a:off x="304800" y="4431268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Adult</a:t>
              </a:r>
            </a:p>
          </p:txBody>
        </p:sp>
        <p:cxnSp>
          <p:nvCxnSpPr>
            <p:cNvPr id="86" name="Straight Connector 85"/>
            <p:cNvCxnSpPr/>
            <p:nvPr/>
          </p:nvCxnSpPr>
          <p:spPr>
            <a:xfrm rot="10800000" flipV="1">
              <a:off x="152400" y="5040867"/>
              <a:ext cx="304799" cy="1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432547" y="4812268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Phone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 flipV="1">
              <a:off x="152400" y="5334000"/>
              <a:ext cx="304800" cy="2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443885" y="5193268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MSN</a:t>
              </a:r>
            </a:p>
          </p:txBody>
        </p:sp>
      </p:grpSp>
      <p:cxnSp>
        <p:nvCxnSpPr>
          <p:cNvPr id="95" name="Straight Connector 94"/>
          <p:cNvCxnSpPr>
            <a:stCxn id="81" idx="0"/>
            <a:endCxn id="83" idx="1"/>
          </p:cNvCxnSpPr>
          <p:nvPr/>
        </p:nvCxnSpPr>
        <p:spPr>
          <a:xfrm rot="5400000" flipH="1" flipV="1">
            <a:off x="1305482" y="2831409"/>
            <a:ext cx="498190" cy="243646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83" idx="1"/>
            <a:endCxn id="80" idx="3"/>
          </p:cNvCxnSpPr>
          <p:nvPr/>
        </p:nvCxnSpPr>
        <p:spPr>
          <a:xfrm rot="10800000" flipV="1">
            <a:off x="1096894" y="2704137"/>
            <a:ext cx="579507" cy="7620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endCxn id="83" idx="2"/>
          </p:cNvCxnSpPr>
          <p:nvPr/>
        </p:nvCxnSpPr>
        <p:spPr>
          <a:xfrm rot="16200000" flipV="1">
            <a:off x="1454361" y="3206960"/>
            <a:ext cx="687727" cy="61153"/>
          </a:xfrm>
          <a:prstGeom prst="line">
            <a:avLst/>
          </a:prstGeom>
          <a:ln w="381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0" name="Picture 7"/>
          <p:cNvPicPr>
            <a:picLocks noChangeAspect="1" noChangeArrowheads="1"/>
          </p:cNvPicPr>
          <p:nvPr/>
        </p:nvPicPr>
        <p:blipFill>
          <a:blip r:embed="rId5"/>
          <a:srcRect l="3840" r="3840" b="30004"/>
          <a:stretch>
            <a:fillRect/>
          </a:stretch>
        </p:blipFill>
        <p:spPr bwMode="auto">
          <a:xfrm>
            <a:off x="3971165" y="3916697"/>
            <a:ext cx="219835" cy="42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" name="Picture 7"/>
          <p:cNvPicPr>
            <a:picLocks noChangeAspect="1" noChangeArrowheads="1"/>
          </p:cNvPicPr>
          <p:nvPr/>
        </p:nvPicPr>
        <p:blipFill>
          <a:blip r:embed="rId5"/>
          <a:srcRect l="3840" r="3840" b="30004"/>
          <a:stretch>
            <a:fillRect/>
          </a:stretch>
        </p:blipFill>
        <p:spPr bwMode="auto">
          <a:xfrm>
            <a:off x="7239000" y="2514600"/>
            <a:ext cx="219835" cy="42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6" name="Picture 7"/>
          <p:cNvPicPr>
            <a:picLocks noChangeAspect="1" noChangeArrowheads="1"/>
          </p:cNvPicPr>
          <p:nvPr/>
        </p:nvPicPr>
        <p:blipFill>
          <a:blip r:embed="rId5"/>
          <a:srcRect l="3840" r="3840" b="30004"/>
          <a:stretch>
            <a:fillRect/>
          </a:stretch>
        </p:blipFill>
        <p:spPr bwMode="auto">
          <a:xfrm>
            <a:off x="7781165" y="2514600"/>
            <a:ext cx="219835" cy="42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8" name="Straight Connector 127"/>
          <p:cNvCxnSpPr>
            <a:stCxn id="126" idx="1"/>
            <a:endCxn id="125" idx="3"/>
          </p:cNvCxnSpPr>
          <p:nvPr/>
        </p:nvCxnSpPr>
        <p:spPr>
          <a:xfrm rot="10800000">
            <a:off x="7458835" y="2727952"/>
            <a:ext cx="322330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" name="Picture 7"/>
          <p:cNvPicPr>
            <a:picLocks noChangeAspect="1" noChangeArrowheads="1"/>
          </p:cNvPicPr>
          <p:nvPr/>
        </p:nvPicPr>
        <p:blipFill>
          <a:blip r:embed="rId5"/>
          <a:srcRect l="3840" r="3840" b="30004"/>
          <a:stretch>
            <a:fillRect/>
          </a:stretch>
        </p:blipFill>
        <p:spPr bwMode="auto">
          <a:xfrm>
            <a:off x="5791200" y="2819400"/>
            <a:ext cx="219835" cy="42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" name="Picture 6"/>
          <p:cNvPicPr>
            <a:picLocks noChangeAspect="1" noChangeArrowheads="1"/>
          </p:cNvPicPr>
          <p:nvPr/>
        </p:nvPicPr>
        <p:blipFill>
          <a:blip r:embed="rId6"/>
          <a:srcRect l="8349" r="8349" b="32546"/>
          <a:stretch>
            <a:fillRect/>
          </a:stretch>
        </p:blipFill>
        <p:spPr bwMode="auto">
          <a:xfrm>
            <a:off x="5029200" y="3278527"/>
            <a:ext cx="182493" cy="37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5" name="Picture 6"/>
          <p:cNvPicPr>
            <a:picLocks noChangeAspect="1" noChangeArrowheads="1"/>
          </p:cNvPicPr>
          <p:nvPr/>
        </p:nvPicPr>
        <p:blipFill>
          <a:blip r:embed="rId6"/>
          <a:srcRect l="8349" r="8349" b="32546"/>
          <a:stretch>
            <a:fillRect/>
          </a:stretch>
        </p:blipFill>
        <p:spPr bwMode="auto">
          <a:xfrm>
            <a:off x="6553200" y="3200400"/>
            <a:ext cx="182493" cy="37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" name="Picture 6"/>
          <p:cNvPicPr>
            <a:picLocks noChangeAspect="1" noChangeArrowheads="1"/>
          </p:cNvPicPr>
          <p:nvPr/>
        </p:nvPicPr>
        <p:blipFill>
          <a:blip r:embed="rId6"/>
          <a:srcRect l="8349" r="8349" b="32546"/>
          <a:stretch>
            <a:fillRect/>
          </a:stretch>
        </p:blipFill>
        <p:spPr bwMode="auto">
          <a:xfrm>
            <a:off x="5486400" y="2440327"/>
            <a:ext cx="182493" cy="37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6" name="Straight Connector 145"/>
          <p:cNvCxnSpPr>
            <a:stCxn id="133" idx="3"/>
            <a:endCxn id="57" idx="2"/>
          </p:cNvCxnSpPr>
          <p:nvPr/>
        </p:nvCxnSpPr>
        <p:spPr>
          <a:xfrm flipV="1">
            <a:off x="6011035" y="2712703"/>
            <a:ext cx="347283" cy="320049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stCxn id="134" idx="0"/>
            <a:endCxn id="143" idx="1"/>
          </p:cNvCxnSpPr>
          <p:nvPr/>
        </p:nvCxnSpPr>
        <p:spPr>
          <a:xfrm rot="5400000" flipH="1" flipV="1">
            <a:off x="4979092" y="2771220"/>
            <a:ext cx="648663" cy="365953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0" name="Picture 7"/>
          <p:cNvPicPr>
            <a:picLocks noChangeAspect="1" noChangeArrowheads="1"/>
          </p:cNvPicPr>
          <p:nvPr/>
        </p:nvPicPr>
        <p:blipFill>
          <a:blip r:embed="rId5"/>
          <a:srcRect l="3840" r="3840" b="30004"/>
          <a:stretch>
            <a:fillRect/>
          </a:stretch>
        </p:blipFill>
        <p:spPr bwMode="auto">
          <a:xfrm>
            <a:off x="5791200" y="3657600"/>
            <a:ext cx="219835" cy="42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5" name="Straight Connector 164"/>
          <p:cNvCxnSpPr>
            <a:endCxn id="134" idx="3"/>
          </p:cNvCxnSpPr>
          <p:nvPr/>
        </p:nvCxnSpPr>
        <p:spPr>
          <a:xfrm rot="10800000" flipV="1">
            <a:off x="5211694" y="2971800"/>
            <a:ext cx="588273" cy="49626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7" name="Picture 7"/>
          <p:cNvPicPr>
            <a:picLocks noChangeAspect="1" noChangeArrowheads="1"/>
          </p:cNvPicPr>
          <p:nvPr/>
        </p:nvPicPr>
        <p:blipFill>
          <a:blip r:embed="rId5"/>
          <a:srcRect l="3840" r="3840" b="30004"/>
          <a:stretch>
            <a:fillRect/>
          </a:stretch>
        </p:blipFill>
        <p:spPr bwMode="auto">
          <a:xfrm>
            <a:off x="4572000" y="4038600"/>
            <a:ext cx="219835" cy="42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8" name="Picture 7"/>
          <p:cNvPicPr>
            <a:picLocks noChangeAspect="1" noChangeArrowheads="1"/>
          </p:cNvPicPr>
          <p:nvPr/>
        </p:nvPicPr>
        <p:blipFill>
          <a:blip r:embed="rId5"/>
          <a:srcRect l="3840" r="3840" b="30004"/>
          <a:stretch>
            <a:fillRect/>
          </a:stretch>
        </p:blipFill>
        <p:spPr bwMode="auto">
          <a:xfrm>
            <a:off x="4419600" y="4648200"/>
            <a:ext cx="219835" cy="42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9" name="Straight Connector 168"/>
          <p:cNvCxnSpPr>
            <a:endCxn id="167" idx="1"/>
          </p:cNvCxnSpPr>
          <p:nvPr/>
        </p:nvCxnSpPr>
        <p:spPr>
          <a:xfrm>
            <a:off x="4191000" y="4242424"/>
            <a:ext cx="381000" cy="952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stCxn id="168" idx="0"/>
          </p:cNvCxnSpPr>
          <p:nvPr/>
        </p:nvCxnSpPr>
        <p:spPr>
          <a:xfrm rot="5400000" flipH="1" flipV="1">
            <a:off x="4512659" y="4512659"/>
            <a:ext cx="152400" cy="11868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0" name="Picture 7"/>
          <p:cNvPicPr>
            <a:picLocks noChangeAspect="1" noChangeArrowheads="1"/>
          </p:cNvPicPr>
          <p:nvPr/>
        </p:nvPicPr>
        <p:blipFill>
          <a:blip r:embed="rId5"/>
          <a:srcRect l="3840" r="3840" b="30004"/>
          <a:stretch>
            <a:fillRect/>
          </a:stretch>
        </p:blipFill>
        <p:spPr bwMode="auto">
          <a:xfrm>
            <a:off x="1752600" y="3581400"/>
            <a:ext cx="219835" cy="42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1" name="Straight Connector 180"/>
          <p:cNvCxnSpPr>
            <a:stCxn id="49" idx="1"/>
            <a:endCxn id="180" idx="0"/>
          </p:cNvCxnSpPr>
          <p:nvPr/>
        </p:nvCxnSpPr>
        <p:spPr>
          <a:xfrm rot="10800000" flipV="1">
            <a:off x="1862519" y="2651752"/>
            <a:ext cx="356047" cy="929648"/>
          </a:xfrm>
          <a:prstGeom prst="line">
            <a:avLst/>
          </a:prstGeom>
          <a:ln w="38100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stCxn id="70" idx="1"/>
            <a:endCxn id="180" idx="2"/>
          </p:cNvCxnSpPr>
          <p:nvPr/>
        </p:nvCxnSpPr>
        <p:spPr>
          <a:xfrm rot="10800000">
            <a:off x="1862518" y="4008103"/>
            <a:ext cx="652082" cy="1439234"/>
          </a:xfrm>
          <a:prstGeom prst="line">
            <a:avLst/>
          </a:prstGeom>
          <a:ln w="38100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>
            <a:stCxn id="81" idx="2"/>
          </p:cNvCxnSpPr>
          <p:nvPr/>
        </p:nvCxnSpPr>
        <p:spPr>
          <a:xfrm rot="16200000" flipH="1">
            <a:off x="1478377" y="3535777"/>
            <a:ext cx="228602" cy="319848"/>
          </a:xfrm>
          <a:prstGeom prst="line">
            <a:avLst/>
          </a:prstGeom>
          <a:ln w="38100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0" y="578078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How to find patterns? </a:t>
            </a:r>
          </a:p>
          <a:p>
            <a:pPr algn="ctr"/>
            <a:r>
              <a:rPr lang="en-US" sz="3200" dirty="0"/>
              <a:t>(e.g., communities, anomalies)</a:t>
            </a:r>
          </a:p>
        </p:txBody>
      </p:sp>
      <p:sp>
        <p:nvSpPr>
          <p:cNvPr id="69" name="Oval 68"/>
          <p:cNvSpPr/>
          <p:nvPr/>
        </p:nvSpPr>
        <p:spPr>
          <a:xfrm rot="20284330">
            <a:off x="3731026" y="3688667"/>
            <a:ext cx="1352555" cy="160317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 rot="20284330">
            <a:off x="1652177" y="3477506"/>
            <a:ext cx="481036" cy="60385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 rot="20284330">
            <a:off x="7071933" y="2218612"/>
            <a:ext cx="1032759" cy="92863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 rot="20284330">
            <a:off x="896174" y="2202245"/>
            <a:ext cx="1032759" cy="1326759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 rot="20284330">
            <a:off x="5219860" y="2041819"/>
            <a:ext cx="1883722" cy="383462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 rot="20284330">
            <a:off x="2108538" y="4140228"/>
            <a:ext cx="1089670" cy="1520951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 rot="1333464">
            <a:off x="2012670" y="2231354"/>
            <a:ext cx="1409653" cy="1520951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/>
          <p:cNvCxnSpPr>
            <a:stCxn id="160" idx="2"/>
            <a:endCxn id="59" idx="1"/>
          </p:cNvCxnSpPr>
          <p:nvPr/>
        </p:nvCxnSpPr>
        <p:spPr>
          <a:xfrm rot="16200000" flipH="1">
            <a:off x="5926642" y="4058779"/>
            <a:ext cx="1058234" cy="110928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rot="5400000">
            <a:off x="952500" y="4000500"/>
            <a:ext cx="76200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152400" y="4648200"/>
            <a:ext cx="1896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telemarketer</a:t>
            </a:r>
          </a:p>
        </p:txBody>
      </p:sp>
    </p:spTree>
    <p:custDataLst>
      <p:tags r:id="rId1"/>
    </p:custDataLst>
  </p:cSld>
  <p:clrMapOvr>
    <a:masterClrMapping/>
  </p:clrMapOvr>
  <p:transition advTm="161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2" grpId="0" animBg="1"/>
      <p:bldP spid="75" grpId="0" animBg="1"/>
      <p:bldP spid="78" grpId="0" animBg="1"/>
      <p:bldP spid="79" grpId="0" animBg="1"/>
      <p:bldP spid="87" grpId="0" animBg="1"/>
      <p:bldP spid="91" grpId="0" animBg="1"/>
      <p:bldP spid="101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2819400"/>
            <a:ext cx="8686800" cy="838200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" y="4477512"/>
            <a:ext cx="8686800" cy="822960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3657600"/>
            <a:ext cx="8686800" cy="838200"/>
          </a:xfrm>
          <a:prstGeom prst="rect">
            <a:avLst/>
          </a:prstGeom>
          <a:solidFill>
            <a:schemeClr val="accent6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463040"/>
          <a:ext cx="8686800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Plans</a:t>
                      </a:r>
                    </a:p>
                    <a:p>
                      <a:pPr algn="l"/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Goals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Step 1</a:t>
                      </a:r>
                    </a:p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(this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talk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Step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</a:p>
                    <a:p>
                      <a:pPr algn="ctr"/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(medium term)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Step 3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(long term)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G1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Querying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CePS</a:t>
                      </a:r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iPoG</a:t>
                      </a:r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pTrack</a:t>
                      </a:r>
                      <a:endParaRPr lang="en-US" sz="2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Rec. System</a:t>
                      </a:r>
                    </a:p>
                    <a:p>
                      <a:pPr algn="ctr"/>
                      <a:endParaRPr lang="en-US" sz="2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Querying</a:t>
                      </a:r>
                      <a:r>
                        <a:rPr lang="en-US" sz="2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rich </a:t>
                      </a:r>
                      <a:r>
                        <a:rPr lang="en-US" sz="2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data</a:t>
                      </a:r>
                      <a:endParaRPr lang="en-US" sz="2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G2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Mining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Netshield</a:t>
                      </a:r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Colibri</a:t>
                      </a:r>
                      <a:endParaRPr lang="en-US" sz="2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I</a:t>
                      </a:r>
                      <a:r>
                        <a:rPr lang="en-US" sz="2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mmunization</a:t>
                      </a:r>
                    </a:p>
                    <a:p>
                      <a:pPr algn="ctr"/>
                      <a:r>
                        <a:rPr lang="en-US" sz="2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en-US" sz="2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Mining</a:t>
                      </a:r>
                      <a:r>
                        <a:rPr lang="en-US" sz="2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rich </a:t>
                      </a:r>
                      <a:r>
                        <a:rPr lang="en-US" sz="2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data</a:t>
                      </a:r>
                      <a:endParaRPr lang="en-US" sz="2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G3 Scalability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All of the above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O(m) or better 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(single machine)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Scalable by parallel    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Scalable on rich</a:t>
                      </a:r>
                      <a:r>
                        <a:rPr lang="en-US" sz="2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data</a:t>
                      </a:r>
                      <a:endParaRPr lang="en-US" sz="2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228600" y="1447800"/>
            <a:ext cx="1600200" cy="1371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Next?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16200000" flipH="1">
            <a:off x="1737360" y="3383280"/>
            <a:ext cx="3840480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EBDDC61-0982-4FF6-8404-C90D7CCD7D10}" type="slidenum">
              <a:rPr lang="en-US" smtClean="0"/>
              <a:pPr>
                <a:defRPr/>
              </a:pPr>
              <a:t>104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59563" y="5536049"/>
            <a:ext cx="775398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Research Theme: Help users </a:t>
            </a:r>
            <a:r>
              <a:rPr lang="en-US" sz="35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understand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5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utilize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large graph-related data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57600" y="4495800"/>
            <a:ext cx="5257800" cy="8229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advTm="49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L3: Scalability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sz="4000" dirty="0"/>
              <a:t>Two orthogonal efforts</a:t>
            </a:r>
          </a:p>
          <a:p>
            <a:pPr lvl="1"/>
            <a:r>
              <a:rPr lang="en-US" sz="3600" dirty="0"/>
              <a:t>E1: O(m) or better on a single machine</a:t>
            </a:r>
          </a:p>
          <a:p>
            <a:pPr lvl="1"/>
            <a:r>
              <a:rPr lang="en-US" sz="3600" dirty="0"/>
              <a:t>E2: Parallelism</a:t>
            </a:r>
          </a:p>
          <a:p>
            <a:pPr lvl="2"/>
            <a:r>
              <a:rPr lang="en-US" sz="2800" dirty="0"/>
              <a:t>(implementation, decouple, analysis)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2CC82-6A21-4C15-A9DF-59CA3689167F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</p:spTree>
  </p:cSld>
  <p:clrMapOvr>
    <a:masterClrMapping/>
  </p:clrMapOvr>
  <p:transition advTm="16484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1143000"/>
          </a:xfrm>
        </p:spPr>
        <p:txBody>
          <a:bodyPr/>
          <a:lstStyle/>
          <a:p>
            <a:r>
              <a:rPr lang="en-US" sz="3800" dirty="0">
                <a:cs typeface="Times New Roman" pitchFamily="18" charset="0"/>
              </a:rPr>
              <a:t>Research Theme: Help users </a:t>
            </a:r>
            <a:r>
              <a:rPr lang="en-US" sz="3800" b="1" i="1" u="sng" dirty="0">
                <a:cs typeface="Times New Roman" pitchFamily="18" charset="0"/>
              </a:rPr>
              <a:t>understand</a:t>
            </a:r>
            <a:r>
              <a:rPr lang="en-US" sz="3800" dirty="0">
                <a:cs typeface="Times New Roman" pitchFamily="18" charset="0"/>
              </a:rPr>
              <a:t>  and </a:t>
            </a:r>
            <a:r>
              <a:rPr lang="en-US" sz="3800" b="1" i="1" u="sng" dirty="0">
                <a:cs typeface="Times New Roman" pitchFamily="18" charset="0"/>
              </a:rPr>
              <a:t>utilize</a:t>
            </a:r>
            <a:r>
              <a:rPr lang="en-US" sz="3800" dirty="0">
                <a:cs typeface="Times New Roman" pitchFamily="18" charset="0"/>
              </a:rPr>
              <a:t> large graph-related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2CC82-6A21-4C15-A9DF-59CA3689167F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  <p:pic>
        <p:nvPicPr>
          <p:cNvPr id="472068" name="Picture 4" descr="http://www.ianandwendy.com/OtherTrips/Egypt/Cairo/Pyramids/Giza_Pyramids_Cairo_268__6A_1293.jpg"/>
          <p:cNvPicPr>
            <a:picLocks noChangeAspect="1" noChangeArrowheads="1"/>
          </p:cNvPicPr>
          <p:nvPr/>
        </p:nvPicPr>
        <p:blipFill>
          <a:blip r:embed="rId4"/>
          <a:srcRect l="3840" t="24960" r="1280" b="9600"/>
          <a:stretch>
            <a:fillRect/>
          </a:stretch>
        </p:blipFill>
        <p:spPr bwMode="auto">
          <a:xfrm>
            <a:off x="990600" y="2590800"/>
            <a:ext cx="6777990" cy="311658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16200000" flipV="1">
            <a:off x="4000500" y="3467100"/>
            <a:ext cx="2895600" cy="1600200"/>
          </a:xfrm>
          <a:prstGeom prst="straightConnector1">
            <a:avLst/>
          </a:prstGeom>
          <a:ln w="76200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V="1">
            <a:off x="4800600" y="2819400"/>
            <a:ext cx="2819400" cy="2819400"/>
          </a:xfrm>
          <a:prstGeom prst="straightConnector1">
            <a:avLst/>
          </a:prstGeom>
          <a:ln w="76200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990600" y="2895600"/>
            <a:ext cx="3505200" cy="2743200"/>
          </a:xfrm>
          <a:prstGeom prst="straightConnector1">
            <a:avLst/>
          </a:prstGeom>
          <a:ln w="76200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9327280">
            <a:off x="1281638" y="3730401"/>
            <a:ext cx="2523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Real Data</a:t>
            </a:r>
          </a:p>
        </p:txBody>
      </p:sp>
      <p:sp>
        <p:nvSpPr>
          <p:cNvPr id="16" name="TextBox 15"/>
          <p:cNvSpPr txBox="1"/>
          <p:nvPr/>
        </p:nvSpPr>
        <p:spPr>
          <a:xfrm rot="3608888">
            <a:off x="3698859" y="4127248"/>
            <a:ext cx="29530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User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000" b="1" dirty="0">
                <a:solidFill>
                  <a:schemeClr val="bg1"/>
                </a:solidFill>
              </a:rPr>
              <a:t>(Q+M)</a:t>
            </a:r>
          </a:p>
        </p:txBody>
      </p:sp>
      <p:sp>
        <p:nvSpPr>
          <p:cNvPr id="17" name="TextBox 16"/>
          <p:cNvSpPr txBox="1"/>
          <p:nvPr/>
        </p:nvSpPr>
        <p:spPr>
          <a:xfrm rot="2706741">
            <a:off x="5253226" y="3743080"/>
            <a:ext cx="27222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Scalability</a:t>
            </a:r>
          </a:p>
        </p:txBody>
      </p:sp>
    </p:spTree>
    <p:custDataLst>
      <p:tags r:id="rId1"/>
    </p:custDataLst>
  </p:cSld>
  <p:clrMapOvr>
    <a:masterClrMapping/>
  </p:clrMapOvr>
  <p:transition advTm="379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10" descr="IBM"/>
          <p:cNvPicPr>
            <a:picLocks noChangeAspect="1" noChangeArrowheads="1"/>
          </p:cNvPicPr>
          <p:nvPr/>
        </p:nvPicPr>
        <p:blipFill>
          <a:blip r:embed="rId3"/>
          <a:srcRect l="5000" t="9505" r="10000" b="19010"/>
          <a:stretch>
            <a:fillRect/>
          </a:stretch>
        </p:blipFill>
        <p:spPr bwMode="auto">
          <a:xfrm>
            <a:off x="3489960" y="570548"/>
            <a:ext cx="777240" cy="343852"/>
          </a:xfrm>
          <a:prstGeom prst="rect">
            <a:avLst/>
          </a:prstGeom>
          <a:noFill/>
        </p:spPr>
      </p:pic>
      <p:pic>
        <p:nvPicPr>
          <p:cNvPr id="129" name="Picture 10" descr="IBM"/>
          <p:cNvPicPr>
            <a:picLocks noChangeAspect="1" noChangeArrowheads="1"/>
          </p:cNvPicPr>
          <p:nvPr/>
        </p:nvPicPr>
        <p:blipFill>
          <a:blip r:embed="rId3"/>
          <a:srcRect l="5000" t="9505" r="10000" b="19010"/>
          <a:stretch>
            <a:fillRect/>
          </a:stretch>
        </p:blipFill>
        <p:spPr bwMode="auto">
          <a:xfrm>
            <a:off x="3124200" y="4191000"/>
            <a:ext cx="777240" cy="343852"/>
          </a:xfrm>
          <a:prstGeom prst="rect">
            <a:avLst/>
          </a:prstGeom>
          <a:noFill/>
        </p:spPr>
      </p:pic>
      <p:pic>
        <p:nvPicPr>
          <p:cNvPr id="962570" name="Picture 10" descr="IBM"/>
          <p:cNvPicPr>
            <a:picLocks noChangeAspect="1" noChangeArrowheads="1"/>
          </p:cNvPicPr>
          <p:nvPr/>
        </p:nvPicPr>
        <p:blipFill>
          <a:blip r:embed="rId3"/>
          <a:srcRect l="5000" t="9505" r="10000" b="19010"/>
          <a:stretch>
            <a:fillRect/>
          </a:stretch>
        </p:blipFill>
        <p:spPr bwMode="auto">
          <a:xfrm>
            <a:off x="0" y="2094548"/>
            <a:ext cx="777240" cy="343852"/>
          </a:xfrm>
          <a:prstGeom prst="rect">
            <a:avLst/>
          </a:prstGeom>
          <a:noFill/>
        </p:spPr>
      </p:pic>
      <p:pic>
        <p:nvPicPr>
          <p:cNvPr id="96256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8323" y="2810399"/>
            <a:ext cx="408572" cy="40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6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5029200"/>
            <a:ext cx="952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133600" y="1524000"/>
            <a:ext cx="685800" cy="304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dirty="0" err="1"/>
              <a:t>CePS</a:t>
            </a:r>
            <a:endParaRPr lang="en-US" sz="1600" dirty="0"/>
          </a:p>
        </p:txBody>
      </p:sp>
      <p:sp>
        <p:nvSpPr>
          <p:cNvPr id="6" name="Oval 5"/>
          <p:cNvSpPr/>
          <p:nvPr/>
        </p:nvSpPr>
        <p:spPr>
          <a:xfrm>
            <a:off x="1066800" y="1676400"/>
            <a:ext cx="914400" cy="228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dirty="0" err="1"/>
              <a:t>iPoG</a:t>
            </a:r>
            <a:endParaRPr lang="en-US" sz="1600" dirty="0"/>
          </a:p>
        </p:txBody>
      </p:sp>
      <p:sp>
        <p:nvSpPr>
          <p:cNvPr id="7" name="Oval 6"/>
          <p:cNvSpPr/>
          <p:nvPr/>
        </p:nvSpPr>
        <p:spPr>
          <a:xfrm>
            <a:off x="1752600" y="1905000"/>
            <a:ext cx="762000" cy="228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dirty="0"/>
              <a:t>Basset</a:t>
            </a:r>
          </a:p>
        </p:txBody>
      </p:sp>
      <p:grpSp>
        <p:nvGrpSpPr>
          <p:cNvPr id="2" name="Group 95"/>
          <p:cNvGrpSpPr>
            <a:grpSpLocks/>
          </p:cNvGrpSpPr>
          <p:nvPr/>
        </p:nvGrpSpPr>
        <p:grpSpPr bwMode="auto">
          <a:xfrm>
            <a:off x="2971800" y="3048000"/>
            <a:ext cx="609600" cy="762000"/>
            <a:chOff x="2819400" y="3276600"/>
            <a:chExt cx="609600" cy="762000"/>
          </a:xfrm>
        </p:grpSpPr>
        <p:sp>
          <p:nvSpPr>
            <p:cNvPr id="46" name="Oval 45"/>
            <p:cNvSpPr/>
            <p:nvPr/>
          </p:nvSpPr>
          <p:spPr>
            <a:xfrm>
              <a:off x="2819400" y="3276600"/>
              <a:ext cx="609600" cy="762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7945" name="Picture 4" descr="c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95601" y="3383280"/>
              <a:ext cx="488157" cy="54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Oval 11"/>
          <p:cNvSpPr/>
          <p:nvPr/>
        </p:nvSpPr>
        <p:spPr>
          <a:xfrm>
            <a:off x="1522786" y="3535680"/>
            <a:ext cx="822960" cy="2743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dirty="0" err="1"/>
              <a:t>pTrack</a:t>
            </a:r>
            <a:endParaRPr lang="en-US" sz="1600" dirty="0"/>
          </a:p>
        </p:txBody>
      </p:sp>
      <p:sp>
        <p:nvSpPr>
          <p:cNvPr id="13" name="Oval 12"/>
          <p:cNvSpPr/>
          <p:nvPr/>
        </p:nvSpPr>
        <p:spPr>
          <a:xfrm>
            <a:off x="1219200" y="5181600"/>
            <a:ext cx="762000" cy="27463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dirty="0" err="1"/>
              <a:t>BLin</a:t>
            </a:r>
            <a:endParaRPr lang="en-US" sz="1600" dirty="0"/>
          </a:p>
        </p:txBody>
      </p:sp>
      <p:sp>
        <p:nvSpPr>
          <p:cNvPr id="14" name="Oval 13"/>
          <p:cNvSpPr/>
          <p:nvPr/>
        </p:nvSpPr>
        <p:spPr>
          <a:xfrm rot="20052980">
            <a:off x="1734594" y="5576535"/>
            <a:ext cx="838200" cy="27463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dirty="0" err="1"/>
              <a:t>BBLin</a:t>
            </a:r>
            <a:endParaRPr lang="en-US" sz="1600" dirty="0"/>
          </a:p>
        </p:txBody>
      </p:sp>
      <p:sp>
        <p:nvSpPr>
          <p:cNvPr id="15" name="Oval 14"/>
          <p:cNvSpPr/>
          <p:nvPr/>
        </p:nvSpPr>
        <p:spPr>
          <a:xfrm rot="2023416">
            <a:off x="2413778" y="5034742"/>
            <a:ext cx="1371600" cy="327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dirty="0" err="1"/>
              <a:t>FastUpdate</a:t>
            </a:r>
            <a:endParaRPr lang="en-US" sz="1600" dirty="0"/>
          </a:p>
        </p:txBody>
      </p:sp>
      <p:sp>
        <p:nvSpPr>
          <p:cNvPr id="17" name="Oval 16"/>
          <p:cNvSpPr/>
          <p:nvPr/>
        </p:nvSpPr>
        <p:spPr>
          <a:xfrm rot="19856045">
            <a:off x="707043" y="4701359"/>
            <a:ext cx="1219200" cy="228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dirty="0"/>
              <a:t>Fast-</a:t>
            </a:r>
            <a:r>
              <a:rPr lang="en-US" sz="1600" dirty="0" err="1"/>
              <a:t>iPoG</a:t>
            </a:r>
            <a:endParaRPr lang="en-US" sz="1600" dirty="0"/>
          </a:p>
        </p:txBody>
      </p:sp>
      <p:sp>
        <p:nvSpPr>
          <p:cNvPr id="19" name="Oval 18"/>
          <p:cNvSpPr/>
          <p:nvPr/>
        </p:nvSpPr>
        <p:spPr>
          <a:xfrm rot="19414058">
            <a:off x="3497368" y="1873908"/>
            <a:ext cx="990600" cy="2996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dirty="0" err="1"/>
              <a:t>Colibri</a:t>
            </a:r>
            <a:endParaRPr lang="en-US" sz="1600" dirty="0"/>
          </a:p>
        </p:txBody>
      </p:sp>
      <p:sp>
        <p:nvSpPr>
          <p:cNvPr id="23" name="Octagon 22"/>
          <p:cNvSpPr/>
          <p:nvPr/>
        </p:nvSpPr>
        <p:spPr>
          <a:xfrm>
            <a:off x="6019800" y="3657600"/>
            <a:ext cx="1006475" cy="274638"/>
          </a:xfrm>
          <a:prstGeom prst="octag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dirty="0" err="1"/>
              <a:t>GhostEdge</a:t>
            </a:r>
            <a:endParaRPr lang="en-US" sz="1600" dirty="0"/>
          </a:p>
        </p:txBody>
      </p:sp>
      <p:sp>
        <p:nvSpPr>
          <p:cNvPr id="24" name="Octagon 23"/>
          <p:cNvSpPr/>
          <p:nvPr/>
        </p:nvSpPr>
        <p:spPr>
          <a:xfrm>
            <a:off x="6461125" y="4343400"/>
            <a:ext cx="1006475" cy="274638"/>
          </a:xfrm>
          <a:prstGeom prst="octag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dirty="0"/>
              <a:t>Graphite</a:t>
            </a:r>
          </a:p>
        </p:txBody>
      </p:sp>
      <p:sp>
        <p:nvSpPr>
          <p:cNvPr id="25" name="Octagon 24"/>
          <p:cNvSpPr/>
          <p:nvPr/>
        </p:nvSpPr>
        <p:spPr>
          <a:xfrm>
            <a:off x="5546725" y="5334000"/>
            <a:ext cx="1006475" cy="274638"/>
          </a:xfrm>
          <a:prstGeom prst="octag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dirty="0"/>
              <a:t>Pack</a:t>
            </a:r>
          </a:p>
        </p:txBody>
      </p:sp>
      <p:sp>
        <p:nvSpPr>
          <p:cNvPr id="26" name="Octagon 25"/>
          <p:cNvSpPr/>
          <p:nvPr/>
        </p:nvSpPr>
        <p:spPr>
          <a:xfrm>
            <a:off x="5867400" y="5791200"/>
            <a:ext cx="1006475" cy="274638"/>
          </a:xfrm>
          <a:prstGeom prst="octag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dirty="0"/>
              <a:t>TANGENT</a:t>
            </a:r>
          </a:p>
        </p:txBody>
      </p:sp>
      <p:sp>
        <p:nvSpPr>
          <p:cNvPr id="27" name="Octagon 26"/>
          <p:cNvSpPr/>
          <p:nvPr/>
        </p:nvSpPr>
        <p:spPr>
          <a:xfrm>
            <a:off x="6553200" y="5105400"/>
            <a:ext cx="1006475" cy="274638"/>
          </a:xfrm>
          <a:prstGeom prst="octag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dirty="0" err="1"/>
              <a:t>GMine</a:t>
            </a:r>
            <a:endParaRPr lang="en-US" sz="1600" dirty="0"/>
          </a:p>
        </p:txBody>
      </p: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4419600" y="2971800"/>
            <a:ext cx="1447800" cy="762000"/>
            <a:chOff x="3581400" y="2852928"/>
            <a:chExt cx="1447800" cy="762000"/>
          </a:xfrm>
        </p:grpSpPr>
        <p:sp>
          <p:nvSpPr>
            <p:cNvPr id="42" name="Oval 41"/>
            <p:cNvSpPr/>
            <p:nvPr/>
          </p:nvSpPr>
          <p:spPr>
            <a:xfrm>
              <a:off x="3581400" y="2852928"/>
              <a:ext cx="1447800" cy="762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7940" name="Picture 5" descr="tina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43400" y="2971800"/>
              <a:ext cx="503514" cy="54864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pic>
          <p:nvPicPr>
            <p:cNvPr id="77941" name="Picture 2" descr="http://people.llnl.gov/bioViewer/include/getImage.php?person_id=1197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810000" y="2971800"/>
              <a:ext cx="411480" cy="54864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</p:grpSp>
      <p:grpSp>
        <p:nvGrpSpPr>
          <p:cNvPr id="8" name="Group 98"/>
          <p:cNvGrpSpPr>
            <a:grpSpLocks/>
          </p:cNvGrpSpPr>
          <p:nvPr/>
        </p:nvGrpSpPr>
        <p:grpSpPr bwMode="auto">
          <a:xfrm>
            <a:off x="3886200" y="3886200"/>
            <a:ext cx="838200" cy="1447800"/>
            <a:chOff x="3962400" y="3810000"/>
            <a:chExt cx="838200" cy="1447800"/>
          </a:xfrm>
        </p:grpSpPr>
        <p:sp>
          <p:nvSpPr>
            <p:cNvPr id="48" name="Oval 47"/>
            <p:cNvSpPr/>
            <p:nvPr/>
          </p:nvSpPr>
          <p:spPr>
            <a:xfrm>
              <a:off x="3962400" y="3810000"/>
              <a:ext cx="838200" cy="1447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7937" name="Picture 8" descr="spiros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114800" y="4572000"/>
              <a:ext cx="548640" cy="54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938" name="Picture 7" descr="psyu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160520" y="3962400"/>
              <a:ext cx="461380" cy="54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0" y="2438400"/>
            <a:ext cx="838200" cy="1371600"/>
            <a:chOff x="0" y="2209800"/>
            <a:chExt cx="838200" cy="1371600"/>
          </a:xfrm>
        </p:grpSpPr>
        <p:sp>
          <p:nvSpPr>
            <p:cNvPr id="43" name="Oval 42"/>
            <p:cNvSpPr/>
            <p:nvPr/>
          </p:nvSpPr>
          <p:spPr>
            <a:xfrm>
              <a:off x="0" y="2209800"/>
              <a:ext cx="838200" cy="13716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7934" name="Picture 8" descr="http://www.cs.pitt.edu/~huiming/web.jpg"/>
            <p:cNvPicPr>
              <a:picLocks noChangeAspect="1" noChangeArrowheads="1"/>
            </p:cNvPicPr>
            <p:nvPr/>
          </p:nvPicPr>
          <p:blipFill>
            <a:blip r:embed="rId11"/>
            <a:srcRect l="10159" t="20354" r="25397" b="3392"/>
            <a:stretch>
              <a:fillRect/>
            </a:stretch>
          </p:blipFill>
          <p:spPr bwMode="auto">
            <a:xfrm>
              <a:off x="152400" y="2362200"/>
              <a:ext cx="619352" cy="54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935" name="Picture 10" descr="Hani Jamjoom">
              <a:hlinkClick r:id="rId12" tooltip="Hani Jamjoom"/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46487" y="2971800"/>
              <a:ext cx="439313" cy="54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58"/>
          <p:cNvGrpSpPr>
            <a:grpSpLocks/>
          </p:cNvGrpSpPr>
          <p:nvPr/>
        </p:nvGrpSpPr>
        <p:grpSpPr bwMode="auto">
          <a:xfrm>
            <a:off x="7391400" y="3048000"/>
            <a:ext cx="1524000" cy="914400"/>
            <a:chOff x="7543800" y="3810000"/>
            <a:chExt cx="1524000" cy="914400"/>
          </a:xfrm>
        </p:grpSpPr>
        <p:sp>
          <p:nvSpPr>
            <p:cNvPr id="41" name="Oval 40"/>
            <p:cNvSpPr/>
            <p:nvPr/>
          </p:nvSpPr>
          <p:spPr>
            <a:xfrm>
              <a:off x="7543800" y="3810000"/>
              <a:ext cx="1524000" cy="9144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7931" name="Picture 2" descr="http://www.cs.cmu.edu/~dchau/images/polo.jp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7772400" y="3962400"/>
              <a:ext cx="481780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932" name="Picture 4" descr="http://www.cs.cmu.edu/~jasonh/img/portraits/jason.jpg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8382000" y="3962400"/>
              <a:ext cx="435005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Group 53"/>
          <p:cNvGrpSpPr>
            <a:grpSpLocks/>
          </p:cNvGrpSpPr>
          <p:nvPr/>
        </p:nvGrpSpPr>
        <p:grpSpPr bwMode="auto">
          <a:xfrm>
            <a:off x="7467600" y="5699125"/>
            <a:ext cx="1295400" cy="1158875"/>
            <a:chOff x="762000" y="304800"/>
            <a:chExt cx="1295400" cy="1158240"/>
          </a:xfrm>
        </p:grpSpPr>
        <p:sp>
          <p:nvSpPr>
            <p:cNvPr id="53" name="Oval 52"/>
            <p:cNvSpPr/>
            <p:nvPr/>
          </p:nvSpPr>
          <p:spPr>
            <a:xfrm>
              <a:off x="762000" y="304800"/>
              <a:ext cx="1295400" cy="114237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7927" name="Picture 6" descr="http://gbdi.icmc.usp.br/~junio/GMine/Images/Junior.jpg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914400" y="594360"/>
              <a:ext cx="508000" cy="54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928" name="Picture 8" descr="http://gbdi.icmc.usp.br/~junio/GMine/Images/Agma.jpg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447800" y="304800"/>
              <a:ext cx="437744" cy="54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929" name="Picture 10" descr="http://gbdi.icmc.usp.br/~junio/GMine/Images/Jure.jpg">
              <a:hlinkClick r:id="rId20"/>
            </p:cNvPr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1371600" y="914400"/>
              <a:ext cx="437744" cy="54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oup 57"/>
          <p:cNvGrpSpPr>
            <a:grpSpLocks/>
          </p:cNvGrpSpPr>
          <p:nvPr/>
        </p:nvGrpSpPr>
        <p:grpSpPr bwMode="auto">
          <a:xfrm>
            <a:off x="3810000" y="5562600"/>
            <a:ext cx="1295400" cy="685800"/>
            <a:chOff x="1981200" y="457200"/>
            <a:chExt cx="1295400" cy="685800"/>
          </a:xfrm>
        </p:grpSpPr>
        <p:sp>
          <p:nvSpPr>
            <p:cNvPr id="57" name="Oval 56"/>
            <p:cNvSpPr/>
            <p:nvPr/>
          </p:nvSpPr>
          <p:spPr>
            <a:xfrm>
              <a:off x="1981200" y="457200"/>
              <a:ext cx="1295400" cy="685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7924" name="Picture 12" descr="http://www.cs.cmu.edu/~jgc/jaimepic.jpg"/>
            <p:cNvPicPr>
              <a:picLocks noChangeAspect="1" noChangeArrowheads="1"/>
            </p:cNvPicPr>
            <p:nvPr/>
          </p:nvPicPr>
          <p:blipFill>
            <a:blip r:embed="rId22"/>
            <a:srcRect t="8403"/>
            <a:stretch>
              <a:fillRect/>
            </a:stretch>
          </p:blipFill>
          <p:spPr bwMode="auto">
            <a:xfrm>
              <a:off x="2667000" y="533400"/>
              <a:ext cx="394854" cy="54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925" name="Picture 14" descr="http://www.cs.cmu.edu/~jingruih/pic/hjr.jpg"/>
            <p:cNvPicPr>
              <a:picLocks noChangeAspect="1" noChangeArrowheads="1"/>
            </p:cNvPicPr>
            <p:nvPr/>
          </p:nvPicPr>
          <p:blipFill>
            <a:blip r:embed="rId23"/>
            <a:srcRect l="40205" t="34483" r="37112" b="27586"/>
            <a:stretch>
              <a:fillRect/>
            </a:stretch>
          </p:blipFill>
          <p:spPr bwMode="auto">
            <a:xfrm>
              <a:off x="2225045" y="533400"/>
              <a:ext cx="365755" cy="54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2" name="Oval 61"/>
          <p:cNvSpPr/>
          <p:nvPr/>
        </p:nvSpPr>
        <p:spPr>
          <a:xfrm>
            <a:off x="5334000" y="3429000"/>
            <a:ext cx="2362200" cy="2819400"/>
          </a:xfrm>
          <a:prstGeom prst="ellipse">
            <a:avLst/>
          </a:prstGeom>
          <a:noFill/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0" name="Group 96"/>
          <p:cNvGrpSpPr>
            <a:grpSpLocks/>
          </p:cNvGrpSpPr>
          <p:nvPr/>
        </p:nvGrpSpPr>
        <p:grpSpPr bwMode="auto">
          <a:xfrm>
            <a:off x="5257800" y="6126163"/>
            <a:ext cx="639763" cy="731837"/>
            <a:chOff x="5029200" y="6096000"/>
            <a:chExt cx="640080" cy="731520"/>
          </a:xfrm>
        </p:grpSpPr>
        <p:sp>
          <p:nvSpPr>
            <p:cNvPr id="91" name="Oval 90"/>
            <p:cNvSpPr/>
            <p:nvPr/>
          </p:nvSpPr>
          <p:spPr>
            <a:xfrm>
              <a:off x="5029200" y="6096000"/>
              <a:ext cx="640080" cy="73152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7922" name="Picture 4" descr="http://www.db.cs.cmu.edu/db-site/People/List/kensuke/face.jpg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5105400" y="6172200"/>
              <a:ext cx="485775" cy="54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" name="Group 94"/>
          <p:cNvGrpSpPr>
            <a:grpSpLocks/>
          </p:cNvGrpSpPr>
          <p:nvPr/>
        </p:nvGrpSpPr>
        <p:grpSpPr bwMode="auto">
          <a:xfrm>
            <a:off x="6400800" y="0"/>
            <a:ext cx="609600" cy="685800"/>
            <a:chOff x="5715000" y="0"/>
            <a:chExt cx="609600" cy="685800"/>
          </a:xfrm>
        </p:grpSpPr>
        <p:sp>
          <p:nvSpPr>
            <p:cNvPr id="84" name="Oval 83"/>
            <p:cNvSpPr/>
            <p:nvPr/>
          </p:nvSpPr>
          <p:spPr>
            <a:xfrm>
              <a:off x="5715000" y="0"/>
              <a:ext cx="609600" cy="685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7920" name="Picture 6" descr="http://www.kecl.ntt.co.jp/csl/sirg/people/yasushi/a4.gif"/>
            <p:cNvPicPr>
              <a:picLocks noChangeAspect="1" noChangeArrowheads="1"/>
            </p:cNvPicPr>
            <p:nvPr/>
          </p:nvPicPr>
          <p:blipFill>
            <a:blip r:embed="rId25"/>
            <a:srcRect l="18762" r="18762"/>
            <a:stretch>
              <a:fillRect/>
            </a:stretch>
          </p:blipFill>
          <p:spPr bwMode="auto">
            <a:xfrm>
              <a:off x="5790723" y="76200"/>
              <a:ext cx="457677" cy="54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" name="Group 97"/>
          <p:cNvGrpSpPr>
            <a:grpSpLocks/>
          </p:cNvGrpSpPr>
          <p:nvPr/>
        </p:nvGrpSpPr>
        <p:grpSpPr bwMode="auto">
          <a:xfrm>
            <a:off x="2133600" y="6096000"/>
            <a:ext cx="609600" cy="762000"/>
            <a:chOff x="2895600" y="6096000"/>
            <a:chExt cx="609600" cy="762000"/>
          </a:xfrm>
        </p:grpSpPr>
        <p:sp>
          <p:nvSpPr>
            <p:cNvPr id="89" name="Oval 88"/>
            <p:cNvSpPr/>
            <p:nvPr/>
          </p:nvSpPr>
          <p:spPr>
            <a:xfrm>
              <a:off x="2895600" y="6096000"/>
              <a:ext cx="609600" cy="762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7918" name="Picture 6" descr="jiayu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2971800" y="6217920"/>
              <a:ext cx="455295" cy="54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" name="Group 87"/>
          <p:cNvGrpSpPr>
            <a:grpSpLocks/>
          </p:cNvGrpSpPr>
          <p:nvPr/>
        </p:nvGrpSpPr>
        <p:grpSpPr bwMode="auto">
          <a:xfrm>
            <a:off x="8382000" y="4343400"/>
            <a:ext cx="533400" cy="762000"/>
            <a:chOff x="762000" y="3810000"/>
            <a:chExt cx="533400" cy="762000"/>
          </a:xfrm>
        </p:grpSpPr>
        <p:sp>
          <p:nvSpPr>
            <p:cNvPr id="87" name="Oval 86"/>
            <p:cNvSpPr/>
            <p:nvPr/>
          </p:nvSpPr>
          <p:spPr>
            <a:xfrm>
              <a:off x="762000" y="3810000"/>
              <a:ext cx="533400" cy="762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7916" name="Picture 10" descr="yehuda_face_small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799624" y="3886200"/>
              <a:ext cx="419576" cy="54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" name="Group 82"/>
          <p:cNvGrpSpPr>
            <a:grpSpLocks/>
          </p:cNvGrpSpPr>
          <p:nvPr/>
        </p:nvGrpSpPr>
        <p:grpSpPr bwMode="auto">
          <a:xfrm>
            <a:off x="2743200" y="609600"/>
            <a:ext cx="838200" cy="762000"/>
            <a:chOff x="6553200" y="1920240"/>
            <a:chExt cx="838200" cy="762000"/>
          </a:xfrm>
        </p:grpSpPr>
        <p:sp>
          <p:nvSpPr>
            <p:cNvPr id="82" name="Oval 81"/>
            <p:cNvSpPr/>
            <p:nvPr/>
          </p:nvSpPr>
          <p:spPr>
            <a:xfrm>
              <a:off x="6553200" y="1920240"/>
              <a:ext cx="838200" cy="762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7914" name="Picture 16" descr="http://www.dasfa.net/wiki/images/thumb/f/f7/JimengHiking.jpg/150px-JimengHiking.jpg">
              <a:hlinkClick r:id="rId28" tooltip="JimengHiking.jpg"/>
            </p:cNvPr>
            <p:cNvPicPr>
              <a:picLocks noChangeAspect="1" noChangeArrowheads="1"/>
            </p:cNvPicPr>
            <p:nvPr/>
          </p:nvPicPr>
          <p:blipFill>
            <a:blip r:embed="rId29"/>
            <a:srcRect t="13152" r="12801"/>
            <a:stretch>
              <a:fillRect/>
            </a:stretch>
          </p:blipFill>
          <p:spPr bwMode="auto">
            <a:xfrm>
              <a:off x="6705600" y="2057400"/>
              <a:ext cx="565951" cy="54864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sp>
        <p:nvSpPr>
          <p:cNvPr id="70" name="Oval 69"/>
          <p:cNvSpPr/>
          <p:nvPr/>
        </p:nvSpPr>
        <p:spPr bwMode="auto">
          <a:xfrm>
            <a:off x="7239000" y="1981200"/>
            <a:ext cx="1524000" cy="762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7912" name="Picture 20" descr="http://www.db.cs.cmu.edu/db-site/People/List/babis/face.jpg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7391400" y="2057400"/>
            <a:ext cx="706582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Oval 71"/>
          <p:cNvSpPr/>
          <p:nvPr/>
        </p:nvSpPr>
        <p:spPr>
          <a:xfrm>
            <a:off x="533400" y="4343400"/>
            <a:ext cx="3352800" cy="1752600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Oval 72"/>
          <p:cNvSpPr/>
          <p:nvPr/>
        </p:nvSpPr>
        <p:spPr>
          <a:xfrm rot="588595">
            <a:off x="986347" y="5097918"/>
            <a:ext cx="1673225" cy="903509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Oval 73"/>
          <p:cNvSpPr/>
          <p:nvPr/>
        </p:nvSpPr>
        <p:spPr>
          <a:xfrm rot="1989742">
            <a:off x="795338" y="2944813"/>
            <a:ext cx="1781175" cy="930275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914400" y="1295400"/>
            <a:ext cx="2057400" cy="960438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Oval 76"/>
          <p:cNvSpPr/>
          <p:nvPr/>
        </p:nvSpPr>
        <p:spPr>
          <a:xfrm rot="21112068">
            <a:off x="3203575" y="723900"/>
            <a:ext cx="3917950" cy="2057400"/>
          </a:xfrm>
          <a:prstGeom prst="ellipse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Oval 78"/>
          <p:cNvSpPr/>
          <p:nvPr/>
        </p:nvSpPr>
        <p:spPr>
          <a:xfrm rot="1561701">
            <a:off x="3581008" y="992188"/>
            <a:ext cx="879475" cy="1590675"/>
          </a:xfrm>
          <a:prstGeom prst="ellipse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562600" y="990600"/>
            <a:ext cx="64008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dirty="0"/>
              <a:t>T3</a:t>
            </a:r>
          </a:p>
        </p:txBody>
      </p:sp>
      <p:sp>
        <p:nvSpPr>
          <p:cNvPr id="80" name="Oval 79"/>
          <p:cNvSpPr/>
          <p:nvPr/>
        </p:nvSpPr>
        <p:spPr>
          <a:xfrm rot="5400000">
            <a:off x="5565775" y="565150"/>
            <a:ext cx="714375" cy="1412875"/>
          </a:xfrm>
          <a:prstGeom prst="ellipse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Oval 80"/>
          <p:cNvSpPr/>
          <p:nvPr/>
        </p:nvSpPr>
        <p:spPr>
          <a:xfrm rot="4376805">
            <a:off x="5455799" y="1328672"/>
            <a:ext cx="830182" cy="1573833"/>
          </a:xfrm>
          <a:prstGeom prst="ellipse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6" name="Curved Connector 105"/>
          <p:cNvCxnSpPr>
            <a:stCxn id="9" idx="3"/>
            <a:endCxn id="80" idx="7"/>
          </p:cNvCxnSpPr>
          <p:nvPr/>
        </p:nvCxnSpPr>
        <p:spPr>
          <a:xfrm flipV="1">
            <a:off x="5684838" y="1524000"/>
            <a:ext cx="738187" cy="1841500"/>
          </a:xfrm>
          <a:prstGeom prst="curvedConnector3">
            <a:avLst>
              <a:gd name="adj1" fmla="val 17539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urved Connector 107"/>
          <p:cNvCxnSpPr>
            <a:stCxn id="42" idx="4"/>
            <a:endCxn id="23" idx="4"/>
          </p:cNvCxnSpPr>
          <p:nvPr/>
        </p:nvCxnSpPr>
        <p:spPr>
          <a:xfrm rot="16200000" flipH="1">
            <a:off x="5522651" y="3354649"/>
            <a:ext cx="117999" cy="876300"/>
          </a:xfrm>
          <a:prstGeom prst="curved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urved Connector 114"/>
          <p:cNvCxnSpPr>
            <a:stCxn id="9" idx="3"/>
          </p:cNvCxnSpPr>
          <p:nvPr/>
        </p:nvCxnSpPr>
        <p:spPr>
          <a:xfrm>
            <a:off x="5684838" y="3365500"/>
            <a:ext cx="258762" cy="1968500"/>
          </a:xfrm>
          <a:prstGeom prst="curved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urved Connector 117"/>
          <p:cNvCxnSpPr>
            <a:stCxn id="48" idx="0"/>
            <a:endCxn id="79" idx="5"/>
          </p:cNvCxnSpPr>
          <p:nvPr/>
        </p:nvCxnSpPr>
        <p:spPr>
          <a:xfrm rot="16200000" flipV="1">
            <a:off x="3450894" y="3031793"/>
            <a:ext cx="1456879" cy="251935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urved Connector 124"/>
          <p:cNvCxnSpPr>
            <a:stCxn id="48" idx="1"/>
            <a:endCxn id="74" idx="6"/>
          </p:cNvCxnSpPr>
          <p:nvPr/>
        </p:nvCxnSpPr>
        <p:spPr>
          <a:xfrm rot="16200000" flipV="1">
            <a:off x="3119650" y="3208922"/>
            <a:ext cx="201111" cy="1577495"/>
          </a:xfrm>
          <a:prstGeom prst="curved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urved Connector 135"/>
          <p:cNvCxnSpPr>
            <a:stCxn id="79" idx="2"/>
          </p:cNvCxnSpPr>
          <p:nvPr/>
        </p:nvCxnSpPr>
        <p:spPr>
          <a:xfrm rot="10800000">
            <a:off x="3200401" y="1371600"/>
            <a:ext cx="425207" cy="222962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urved Connector 143"/>
          <p:cNvCxnSpPr>
            <a:stCxn id="30" idx="3"/>
            <a:endCxn id="25" idx="2"/>
          </p:cNvCxnSpPr>
          <p:nvPr/>
        </p:nvCxnSpPr>
        <p:spPr>
          <a:xfrm>
            <a:off x="4587875" y="4922838"/>
            <a:ext cx="1039813" cy="411162"/>
          </a:xfrm>
          <a:prstGeom prst="curved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urved Connector 124"/>
          <p:cNvCxnSpPr>
            <a:stCxn id="17" idx="2"/>
            <a:endCxn id="43" idx="3"/>
          </p:cNvCxnSpPr>
          <p:nvPr/>
        </p:nvCxnSpPr>
        <p:spPr>
          <a:xfrm rot="10800000">
            <a:off x="122753" y="3609134"/>
            <a:ext cx="661063" cy="1502678"/>
          </a:xfrm>
          <a:prstGeom prst="curved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urved Connector 124"/>
          <p:cNvCxnSpPr>
            <a:stCxn id="6" idx="2"/>
            <a:endCxn id="43" idx="0"/>
          </p:cNvCxnSpPr>
          <p:nvPr/>
        </p:nvCxnSpPr>
        <p:spPr>
          <a:xfrm rot="10800000" flipV="1">
            <a:off x="419100" y="1790700"/>
            <a:ext cx="647700" cy="647700"/>
          </a:xfrm>
          <a:prstGeom prst="curved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urved Connector 124"/>
          <p:cNvCxnSpPr>
            <a:stCxn id="70" idx="2"/>
            <a:endCxn id="81" idx="7"/>
          </p:cNvCxnSpPr>
          <p:nvPr/>
        </p:nvCxnSpPr>
        <p:spPr>
          <a:xfrm rot="10800000">
            <a:off x="6488936" y="2233018"/>
            <a:ext cx="750064" cy="129183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urved Connector 169"/>
          <p:cNvCxnSpPr>
            <a:stCxn id="24" idx="7"/>
            <a:endCxn id="41" idx="2"/>
          </p:cNvCxnSpPr>
          <p:nvPr/>
        </p:nvCxnSpPr>
        <p:spPr>
          <a:xfrm rot="5400000" flipH="1" flipV="1">
            <a:off x="6970180" y="3922181"/>
            <a:ext cx="838200" cy="4239"/>
          </a:xfrm>
          <a:prstGeom prst="curved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urved Connector 172"/>
          <p:cNvCxnSpPr>
            <a:endCxn id="24" idx="5"/>
          </p:cNvCxnSpPr>
          <p:nvPr/>
        </p:nvCxnSpPr>
        <p:spPr>
          <a:xfrm>
            <a:off x="5867402" y="4267202"/>
            <a:ext cx="593723" cy="156637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urved Connector 175"/>
          <p:cNvCxnSpPr>
            <a:stCxn id="27" idx="2"/>
          </p:cNvCxnSpPr>
          <p:nvPr/>
        </p:nvCxnSpPr>
        <p:spPr>
          <a:xfrm rot="16200000" flipH="1">
            <a:off x="7572376" y="5286375"/>
            <a:ext cx="334962" cy="522287"/>
          </a:xfrm>
          <a:prstGeom prst="curved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urved Connector 175"/>
          <p:cNvCxnSpPr>
            <a:stCxn id="25" idx="2"/>
            <a:endCxn id="57" idx="6"/>
          </p:cNvCxnSpPr>
          <p:nvPr/>
        </p:nvCxnSpPr>
        <p:spPr>
          <a:xfrm rot="5400000">
            <a:off x="5218113" y="5495925"/>
            <a:ext cx="296862" cy="522288"/>
          </a:xfrm>
          <a:prstGeom prst="curved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urved Connector 194"/>
          <p:cNvCxnSpPr>
            <a:stCxn id="46" idx="2"/>
            <a:endCxn id="74" idx="0"/>
          </p:cNvCxnSpPr>
          <p:nvPr/>
        </p:nvCxnSpPr>
        <p:spPr>
          <a:xfrm rot="10800000">
            <a:off x="1940362" y="3020574"/>
            <a:ext cx="1031438" cy="408427"/>
          </a:xfrm>
          <a:prstGeom prst="curvedConnector4">
            <a:avLst>
              <a:gd name="adj1" fmla="val 19162"/>
              <a:gd name="adj2" fmla="val 155971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urved Connector 194"/>
          <p:cNvCxnSpPr>
            <a:stCxn id="46" idx="0"/>
            <a:endCxn id="75" idx="5"/>
          </p:cNvCxnSpPr>
          <p:nvPr/>
        </p:nvCxnSpPr>
        <p:spPr>
          <a:xfrm rot="16200000" flipV="1">
            <a:off x="2507144" y="2278543"/>
            <a:ext cx="932815" cy="606099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Curved Connector 124"/>
          <p:cNvCxnSpPr>
            <a:stCxn id="46" idx="3"/>
          </p:cNvCxnSpPr>
          <p:nvPr/>
        </p:nvCxnSpPr>
        <p:spPr>
          <a:xfrm rot="5400000">
            <a:off x="2236740" y="3519068"/>
            <a:ext cx="644994" cy="1003674"/>
          </a:xfrm>
          <a:prstGeom prst="curved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Curved Connector 194"/>
          <p:cNvCxnSpPr>
            <a:stCxn id="46" idx="0"/>
            <a:endCxn id="77" idx="3"/>
          </p:cNvCxnSpPr>
          <p:nvPr/>
        </p:nvCxnSpPr>
        <p:spPr>
          <a:xfrm rot="5400000" flipH="1" flipV="1">
            <a:off x="3395663" y="2549525"/>
            <a:ext cx="379412" cy="617538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96" name="TextBox 292"/>
          <p:cNvSpPr txBox="1">
            <a:spLocks noChangeArrowheads="1"/>
          </p:cNvSpPr>
          <p:nvPr/>
        </p:nvSpPr>
        <p:spPr bwMode="auto">
          <a:xfrm rot="17814651">
            <a:off x="4321626" y="1697684"/>
            <a:ext cx="1009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Mining</a:t>
            </a:r>
          </a:p>
        </p:txBody>
      </p:sp>
      <p:sp>
        <p:nvSpPr>
          <p:cNvPr id="77897" name="TextBox 293"/>
          <p:cNvSpPr txBox="1">
            <a:spLocks noChangeArrowheads="1"/>
          </p:cNvSpPr>
          <p:nvPr/>
        </p:nvSpPr>
        <p:spPr bwMode="auto">
          <a:xfrm>
            <a:off x="1524000" y="1295400"/>
            <a:ext cx="525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B050"/>
                </a:solidFill>
              </a:rPr>
              <a:t>Q1</a:t>
            </a:r>
          </a:p>
        </p:txBody>
      </p:sp>
      <p:sp>
        <p:nvSpPr>
          <p:cNvPr id="77898" name="TextBox 294"/>
          <p:cNvSpPr txBox="1">
            <a:spLocks noChangeArrowheads="1"/>
          </p:cNvSpPr>
          <p:nvPr/>
        </p:nvSpPr>
        <p:spPr bwMode="auto">
          <a:xfrm>
            <a:off x="1608138" y="3028950"/>
            <a:ext cx="525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B050"/>
                </a:solidFill>
              </a:rPr>
              <a:t>Q2</a:t>
            </a:r>
          </a:p>
        </p:txBody>
      </p:sp>
      <p:sp>
        <p:nvSpPr>
          <p:cNvPr id="77899" name="TextBox 295"/>
          <p:cNvSpPr txBox="1">
            <a:spLocks noChangeArrowheads="1"/>
          </p:cNvSpPr>
          <p:nvPr/>
        </p:nvSpPr>
        <p:spPr bwMode="auto">
          <a:xfrm>
            <a:off x="1905000" y="4572000"/>
            <a:ext cx="525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Q3</a:t>
            </a:r>
          </a:p>
        </p:txBody>
      </p:sp>
      <p:sp>
        <p:nvSpPr>
          <p:cNvPr id="77900" name="TextBox 296"/>
          <p:cNvSpPr txBox="1">
            <a:spLocks noChangeArrowheads="1"/>
          </p:cNvSpPr>
          <p:nvPr/>
        </p:nvSpPr>
        <p:spPr bwMode="auto">
          <a:xfrm>
            <a:off x="6088867" y="1143000"/>
            <a:ext cx="5405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M3</a:t>
            </a:r>
          </a:p>
        </p:txBody>
      </p:sp>
      <p:sp>
        <p:nvSpPr>
          <p:cNvPr id="77901" name="TextBox 299"/>
          <p:cNvSpPr txBox="1">
            <a:spLocks noChangeArrowheads="1"/>
          </p:cNvSpPr>
          <p:nvPr/>
        </p:nvSpPr>
        <p:spPr bwMode="auto">
          <a:xfrm>
            <a:off x="3879067" y="1219201"/>
            <a:ext cx="5405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M2</a:t>
            </a:r>
          </a:p>
        </p:txBody>
      </p:sp>
      <p:sp>
        <p:nvSpPr>
          <p:cNvPr id="77902" name="TextBox 300"/>
          <p:cNvSpPr txBox="1">
            <a:spLocks noChangeArrowheads="1"/>
          </p:cNvSpPr>
          <p:nvPr/>
        </p:nvSpPr>
        <p:spPr bwMode="auto">
          <a:xfrm>
            <a:off x="5181600" y="1962150"/>
            <a:ext cx="539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M1</a:t>
            </a:r>
          </a:p>
        </p:txBody>
      </p:sp>
      <p:sp>
        <p:nvSpPr>
          <p:cNvPr id="77903" name="TextBox 301"/>
          <p:cNvSpPr txBox="1">
            <a:spLocks noChangeArrowheads="1"/>
          </p:cNvSpPr>
          <p:nvPr/>
        </p:nvSpPr>
        <p:spPr bwMode="auto">
          <a:xfrm>
            <a:off x="0" y="7938"/>
            <a:ext cx="6172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My Collaboration Graph </a:t>
            </a:r>
          </a:p>
          <a:p>
            <a:r>
              <a:rPr lang="en-US" sz="2000" dirty="0"/>
              <a:t>(During </a:t>
            </a:r>
            <a:r>
              <a:rPr lang="en-US" sz="2000" dirty="0" err="1"/>
              <a:t>Ph.D</a:t>
            </a:r>
            <a:r>
              <a:rPr lang="en-US" sz="2000" dirty="0"/>
              <a:t> Study)</a:t>
            </a:r>
          </a:p>
        </p:txBody>
      </p:sp>
      <p:grpSp>
        <p:nvGrpSpPr>
          <p:cNvPr id="36" name="Group 126"/>
          <p:cNvGrpSpPr>
            <a:grpSpLocks/>
          </p:cNvGrpSpPr>
          <p:nvPr/>
        </p:nvGrpSpPr>
        <p:grpSpPr bwMode="auto">
          <a:xfrm>
            <a:off x="7086600" y="0"/>
            <a:ext cx="2108200" cy="1295400"/>
            <a:chOff x="7086600" y="0"/>
            <a:chExt cx="2108200" cy="1828800"/>
          </a:xfrm>
        </p:grpSpPr>
        <p:sp>
          <p:nvSpPr>
            <p:cNvPr id="303" name="Rectangle 302"/>
            <p:cNvSpPr/>
            <p:nvPr/>
          </p:nvSpPr>
          <p:spPr bwMode="auto">
            <a:xfrm>
              <a:off x="7162800" y="0"/>
              <a:ext cx="1981200" cy="1828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04" name="TextBox 303"/>
            <p:cNvSpPr txBox="1"/>
            <p:nvPr/>
          </p:nvSpPr>
          <p:spPr bwMode="auto">
            <a:xfrm>
              <a:off x="7086600" y="0"/>
              <a:ext cx="2108200" cy="18288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/>
                <a:t>Legends:</a:t>
              </a:r>
            </a:p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Green: Querying</a:t>
              </a:r>
            </a:p>
            <a:p>
              <a:pPr>
                <a:defRPr/>
              </a:pP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Yellow: Mining</a:t>
              </a:r>
            </a:p>
            <a:p>
              <a:pPr>
                <a:defRPr/>
              </a:pPr>
              <a:r>
                <a:rPr lang="en-US" dirty="0">
                  <a:solidFill>
                    <a:srgbClr val="7030A0"/>
                  </a:solidFill>
                </a:rPr>
                <a:t>Purple: Others</a:t>
              </a:r>
            </a:p>
            <a:p>
              <a:pPr>
                <a:defRPr/>
              </a:pPr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          </a:t>
              </a:r>
              <a:endParaRPr lang="en-US" dirty="0"/>
            </a:p>
            <a:p>
              <a:pPr>
                <a:defRPr/>
              </a:pPr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          </a:t>
              </a:r>
              <a:endParaRPr lang="en-US" dirty="0"/>
            </a:p>
          </p:txBody>
        </p:sp>
      </p:grpSp>
      <p:cxnSp>
        <p:nvCxnSpPr>
          <p:cNvPr id="319" name="Curved Connector 194"/>
          <p:cNvCxnSpPr>
            <a:endCxn id="46" idx="6"/>
          </p:cNvCxnSpPr>
          <p:nvPr/>
        </p:nvCxnSpPr>
        <p:spPr>
          <a:xfrm rot="10800000">
            <a:off x="3581400" y="3429000"/>
            <a:ext cx="1905000" cy="762000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Octagon 122"/>
          <p:cNvSpPr/>
          <p:nvPr/>
        </p:nvSpPr>
        <p:spPr>
          <a:xfrm>
            <a:off x="6019801" y="4038600"/>
            <a:ext cx="685800" cy="228600"/>
          </a:xfrm>
          <a:prstGeom prst="octag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dirty="0"/>
              <a:t>G-Ray</a:t>
            </a:r>
          </a:p>
        </p:txBody>
      </p:sp>
      <p:sp>
        <p:nvSpPr>
          <p:cNvPr id="128" name="Octagon 127"/>
          <p:cNvSpPr/>
          <p:nvPr/>
        </p:nvSpPr>
        <p:spPr>
          <a:xfrm>
            <a:off x="6019800" y="4800600"/>
            <a:ext cx="685800" cy="228600"/>
          </a:xfrm>
          <a:prstGeom prst="octag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dirty="0"/>
              <a:t>DAP</a:t>
            </a:r>
          </a:p>
        </p:txBody>
      </p:sp>
      <p:cxnSp>
        <p:nvCxnSpPr>
          <p:cNvPr id="132" name="Curved Connector 107"/>
          <p:cNvCxnSpPr>
            <a:stCxn id="42" idx="4"/>
            <a:endCxn id="123" idx="5"/>
          </p:cNvCxnSpPr>
          <p:nvPr/>
        </p:nvCxnSpPr>
        <p:spPr>
          <a:xfrm rot="16200000" flipH="1">
            <a:off x="5395773" y="3481526"/>
            <a:ext cx="371755" cy="876301"/>
          </a:xfrm>
          <a:prstGeom prst="curved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1143000" y="5486400"/>
            <a:ext cx="762000" cy="228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dirty="0" err="1"/>
              <a:t>NBLin</a:t>
            </a:r>
            <a:endParaRPr lang="en-US" sz="1600" dirty="0"/>
          </a:p>
        </p:txBody>
      </p:sp>
      <p:sp>
        <p:nvSpPr>
          <p:cNvPr id="138" name="Oval 137"/>
          <p:cNvSpPr/>
          <p:nvPr/>
        </p:nvSpPr>
        <p:spPr>
          <a:xfrm rot="1883360">
            <a:off x="918421" y="3089846"/>
            <a:ext cx="822960" cy="2743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dirty="0" err="1"/>
              <a:t>cTrack</a:t>
            </a:r>
            <a:endParaRPr lang="en-US" sz="1600" dirty="0"/>
          </a:p>
        </p:txBody>
      </p:sp>
      <p:sp>
        <p:nvSpPr>
          <p:cNvPr id="145" name="Oval 144"/>
          <p:cNvSpPr/>
          <p:nvPr/>
        </p:nvSpPr>
        <p:spPr>
          <a:xfrm rot="2212520">
            <a:off x="2834630" y="4693941"/>
            <a:ext cx="762000" cy="304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dirty="0"/>
              <a:t>Basset</a:t>
            </a:r>
          </a:p>
        </p:txBody>
      </p:sp>
      <p:sp>
        <p:nvSpPr>
          <p:cNvPr id="148" name="Oval 147"/>
          <p:cNvSpPr/>
          <p:nvPr/>
        </p:nvSpPr>
        <p:spPr>
          <a:xfrm rot="1514131">
            <a:off x="2363458" y="4624520"/>
            <a:ext cx="1511565" cy="957081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9" name="Curved Connector 124"/>
          <p:cNvCxnSpPr>
            <a:stCxn id="48" idx="2"/>
            <a:endCxn id="148" idx="0"/>
          </p:cNvCxnSpPr>
          <p:nvPr/>
        </p:nvCxnSpPr>
        <p:spPr>
          <a:xfrm rot="10800000" flipV="1">
            <a:off x="3323262" y="4610099"/>
            <a:ext cx="562938" cy="60091"/>
          </a:xfrm>
          <a:prstGeom prst="curved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Oval 165"/>
          <p:cNvSpPr/>
          <p:nvPr/>
        </p:nvSpPr>
        <p:spPr>
          <a:xfrm>
            <a:off x="5486400" y="1295400"/>
            <a:ext cx="64008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dirty="0"/>
              <a:t>MT3</a:t>
            </a:r>
          </a:p>
        </p:txBody>
      </p:sp>
      <p:sp>
        <p:nvSpPr>
          <p:cNvPr id="168" name="Oval 167"/>
          <p:cNvSpPr/>
          <p:nvPr/>
        </p:nvSpPr>
        <p:spPr>
          <a:xfrm rot="19414058">
            <a:off x="5467872" y="2000095"/>
            <a:ext cx="1188720" cy="2996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dirty="0" err="1"/>
              <a:t>NetShield</a:t>
            </a:r>
            <a:endParaRPr lang="en-US" sz="1600" dirty="0"/>
          </a:p>
        </p:txBody>
      </p:sp>
      <p:cxnSp>
        <p:nvCxnSpPr>
          <p:cNvPr id="171" name="Curved Connector 170"/>
          <p:cNvCxnSpPr>
            <a:stCxn id="77940" idx="0"/>
            <a:endCxn id="81" idx="5"/>
          </p:cNvCxnSpPr>
          <p:nvPr/>
        </p:nvCxnSpPr>
        <p:spPr>
          <a:xfrm rot="16200000" flipV="1">
            <a:off x="5163530" y="2820844"/>
            <a:ext cx="531294" cy="8361"/>
          </a:xfrm>
          <a:prstGeom prst="curved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urved Connector 124"/>
          <p:cNvCxnSpPr>
            <a:stCxn id="77931" idx="0"/>
            <a:endCxn id="81" idx="6"/>
          </p:cNvCxnSpPr>
          <p:nvPr/>
        </p:nvCxnSpPr>
        <p:spPr>
          <a:xfrm rot="16200000" flipV="1">
            <a:off x="6582770" y="1922279"/>
            <a:ext cx="687971" cy="1868271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2802" name="Picture 2" descr="http://www.cs.cmu.edu/~badityap/myself_fall2008.jpg">
            <a:hlinkClick r:id="rId31"/>
          </p:cNvPr>
          <p:cNvPicPr>
            <a:picLocks noChangeAspect="1" noChangeArrowheads="1"/>
          </p:cNvPicPr>
          <p:nvPr/>
        </p:nvPicPr>
        <p:blipFill>
          <a:blip r:embed="rId32" cstate="print"/>
          <a:srcRect l="54517" t="9310" r="13159" b="6207"/>
          <a:stretch>
            <a:fillRect/>
          </a:stretch>
        </p:blipFill>
        <p:spPr bwMode="auto">
          <a:xfrm>
            <a:off x="8229600" y="2057400"/>
            <a:ext cx="346516" cy="548640"/>
          </a:xfrm>
          <a:prstGeom prst="rect">
            <a:avLst/>
          </a:prstGeom>
          <a:noFill/>
        </p:spPr>
      </p:pic>
      <p:cxnSp>
        <p:nvCxnSpPr>
          <p:cNvPr id="119" name="Curved Connector 118"/>
          <p:cNvCxnSpPr/>
          <p:nvPr/>
        </p:nvCxnSpPr>
        <p:spPr>
          <a:xfrm rot="10800000">
            <a:off x="2403008" y="2100122"/>
            <a:ext cx="1711792" cy="947878"/>
          </a:xfrm>
          <a:prstGeom prst="curved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urved Connector 118"/>
          <p:cNvCxnSpPr>
            <a:endCxn id="7" idx="6"/>
          </p:cNvCxnSpPr>
          <p:nvPr/>
        </p:nvCxnSpPr>
        <p:spPr>
          <a:xfrm rot="10800000">
            <a:off x="2514600" y="2019300"/>
            <a:ext cx="2895600" cy="876300"/>
          </a:xfrm>
          <a:prstGeom prst="curvedConnector3">
            <a:avLst>
              <a:gd name="adj1" fmla="val 8308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2563" name="Picture 3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8086857" y="4114800"/>
            <a:ext cx="1057143" cy="2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2" name="Curved Connector 175"/>
          <p:cNvCxnSpPr>
            <a:stCxn id="128" idx="1"/>
            <a:endCxn id="87" idx="2"/>
          </p:cNvCxnSpPr>
          <p:nvPr/>
        </p:nvCxnSpPr>
        <p:spPr>
          <a:xfrm flipV="1">
            <a:off x="6705600" y="4724400"/>
            <a:ext cx="1676400" cy="237845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2564" name="Picture 4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1076325" y="6305550"/>
            <a:ext cx="981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5" name="Curved Connector 175"/>
          <p:cNvCxnSpPr>
            <a:stCxn id="73" idx="4"/>
            <a:endCxn id="89" idx="2"/>
          </p:cNvCxnSpPr>
          <p:nvPr/>
        </p:nvCxnSpPr>
        <p:spPr>
          <a:xfrm rot="16200000" flipH="1">
            <a:off x="1698706" y="6042106"/>
            <a:ext cx="482178" cy="387610"/>
          </a:xfrm>
          <a:prstGeom prst="curved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2565" name="Picture 5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5886450" y="6400800"/>
            <a:ext cx="971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9" name="Curved Connector 175"/>
          <p:cNvCxnSpPr/>
          <p:nvPr/>
        </p:nvCxnSpPr>
        <p:spPr>
          <a:xfrm rot="5400000">
            <a:off x="6131719" y="5785644"/>
            <a:ext cx="427037" cy="895350"/>
          </a:xfrm>
          <a:prstGeom prst="curved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2567" name="Picture 7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4724400" y="0"/>
            <a:ext cx="1628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5" name="Curved Connector 124"/>
          <p:cNvCxnSpPr>
            <a:stCxn id="80" idx="2"/>
            <a:endCxn id="84" idx="2"/>
          </p:cNvCxnSpPr>
          <p:nvPr/>
        </p:nvCxnSpPr>
        <p:spPr>
          <a:xfrm rot="5400000" flipH="1" flipV="1">
            <a:off x="5876131" y="389731"/>
            <a:ext cx="571500" cy="477838"/>
          </a:xfrm>
          <a:prstGeom prst="curved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9625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pPr eaLnBrk="1" hangingPunct="1"/>
            <a:r>
              <a:rPr lang="en-US" dirty="0"/>
              <a:t>Selected Research Work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b="1" dirty="0">
                <a:solidFill>
                  <a:srgbClr val="0000FF"/>
                </a:solidFill>
              </a:rPr>
              <a:t>Q</a:t>
            </a:r>
            <a:r>
              <a:rPr lang="en-US" dirty="0">
                <a:solidFill>
                  <a:srgbClr val="0000FF"/>
                </a:solidFill>
              </a:rPr>
              <a:t>uerying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[Goal: query complex relationship]</a:t>
            </a:r>
          </a:p>
          <a:p>
            <a:pPr lvl="1" eaLnBrk="1" hangingPunct="1"/>
            <a:r>
              <a:rPr lang="en-US" dirty="0">
                <a:solidFill>
                  <a:srgbClr val="0000FF"/>
                </a:solidFill>
              </a:rPr>
              <a:t>T1. </a:t>
            </a:r>
            <a:r>
              <a:rPr lang="en-US" dirty="0"/>
              <a:t>Find complex user-specific patterns;</a:t>
            </a:r>
          </a:p>
          <a:p>
            <a:pPr lvl="1" eaLnBrk="1" hangingPunct="1"/>
            <a:r>
              <a:rPr lang="en-US" dirty="0">
                <a:solidFill>
                  <a:srgbClr val="0000FF"/>
                </a:solidFill>
              </a:rPr>
              <a:t>T2.</a:t>
            </a:r>
            <a:r>
              <a:rPr lang="en-US" dirty="0"/>
              <a:t> Proximity tracking;</a:t>
            </a:r>
          </a:p>
          <a:p>
            <a:pPr lvl="1" eaLnBrk="1" hangingPunct="1"/>
            <a:r>
              <a:rPr lang="en-US" dirty="0">
                <a:solidFill>
                  <a:srgbClr val="0000FF"/>
                </a:solidFill>
              </a:rPr>
              <a:t>T3.</a:t>
            </a:r>
            <a:r>
              <a:rPr lang="en-US" dirty="0"/>
              <a:t> Answer all the above questions </a:t>
            </a:r>
            <a:r>
              <a:rPr lang="en-US" b="1" dirty="0"/>
              <a:t>quickly</a:t>
            </a:r>
            <a:r>
              <a:rPr lang="en-US" dirty="0"/>
              <a:t>.</a:t>
            </a:r>
          </a:p>
          <a:p>
            <a:pPr eaLnBrk="1" hangingPunct="1"/>
            <a:r>
              <a:rPr lang="en-US" sz="3600" b="1" dirty="0">
                <a:solidFill>
                  <a:srgbClr val="0000FF"/>
                </a:solidFill>
              </a:rPr>
              <a:t>M</a:t>
            </a:r>
            <a:r>
              <a:rPr lang="en-US" dirty="0">
                <a:solidFill>
                  <a:srgbClr val="0000FF"/>
                </a:solidFill>
              </a:rPr>
              <a:t>ining</a:t>
            </a:r>
            <a:r>
              <a:rPr lang="en-US" dirty="0">
                <a:solidFill>
                  <a:srgbClr val="C00000"/>
                </a:solidFill>
              </a:rPr>
              <a:t>  </a:t>
            </a:r>
            <a:r>
              <a:rPr lang="en-US" dirty="0"/>
              <a:t>[Goal: find interesting patterns]</a:t>
            </a:r>
          </a:p>
          <a:p>
            <a:pPr lvl="1" eaLnBrk="1" hangingPunct="1"/>
            <a:r>
              <a:rPr lang="en-US" dirty="0">
                <a:solidFill>
                  <a:srgbClr val="0000FF"/>
                </a:solidFill>
              </a:rPr>
              <a:t>T4.</a:t>
            </a:r>
            <a:r>
              <a:rPr lang="en-US" dirty="0"/>
              <a:t> Immunization;</a:t>
            </a:r>
          </a:p>
          <a:p>
            <a:pPr lvl="1" eaLnBrk="1" hangingPunct="1"/>
            <a:r>
              <a:rPr lang="en-US" dirty="0">
                <a:solidFill>
                  <a:srgbClr val="0000FF"/>
                </a:solidFill>
              </a:rPr>
              <a:t>T5. </a:t>
            </a:r>
            <a:r>
              <a:rPr lang="en-US" dirty="0"/>
              <a:t>Spot anomalies.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DE7FC0-37F1-4EB7-B0CB-15CD9857F90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155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3962400" cy="1143000"/>
          </a:xfrm>
        </p:spPr>
        <p:txBody>
          <a:bodyPr/>
          <a:lstStyle/>
          <a:p>
            <a:pPr algn="l"/>
            <a:r>
              <a:rPr lang="en-US" dirty="0"/>
              <a:t>Overview </a:t>
            </a: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3200400" y="228600"/>
            <a:ext cx="1075766" cy="914400"/>
            <a:chOff x="1371600" y="1143000"/>
            <a:chExt cx="1524000" cy="1295400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2438400" y="11430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1371600" y="18288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2019300" y="22098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1447800" y="11430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2019300" y="16764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>
              <a:stCxn id="18" idx="5"/>
              <a:endCxn id="13" idx="2"/>
            </p:cNvCxnSpPr>
            <p:nvPr/>
          </p:nvCxnSpPr>
          <p:spPr>
            <a:xfrm rot="5400000" flipH="1" flipV="1">
              <a:off x="1983990" y="883712"/>
              <a:ext cx="80822" cy="82799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9" idx="7"/>
              <a:endCxn id="13" idx="3"/>
            </p:cNvCxnSpPr>
            <p:nvPr/>
          </p:nvCxnSpPr>
          <p:spPr>
            <a:xfrm rot="5400000" flipH="1" flipV="1">
              <a:off x="2138222" y="1381802"/>
              <a:ext cx="371756" cy="284396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6" idx="0"/>
              <a:endCxn id="19" idx="4"/>
            </p:cNvCxnSpPr>
            <p:nvPr/>
          </p:nvCxnSpPr>
          <p:spPr>
            <a:xfrm rot="5400000" flipH="1" flipV="1">
              <a:off x="1962150" y="2057400"/>
              <a:ext cx="30480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9" idx="2"/>
              <a:endCxn id="15" idx="6"/>
            </p:cNvCxnSpPr>
            <p:nvPr/>
          </p:nvCxnSpPr>
          <p:spPr>
            <a:xfrm rot="10800000" flipV="1">
              <a:off x="1562100" y="1790700"/>
              <a:ext cx="457200" cy="152400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2019300" y="22098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2705100" y="17526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>
              <a:stCxn id="19" idx="6"/>
              <a:endCxn id="26" idx="2"/>
            </p:cNvCxnSpPr>
            <p:nvPr/>
          </p:nvCxnSpPr>
          <p:spPr>
            <a:xfrm>
              <a:off x="2209800" y="1790700"/>
              <a:ext cx="495300" cy="7620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/>
          <p:cNvSpPr>
            <a:spLocks noChangeAspect="1"/>
          </p:cNvSpPr>
          <p:nvPr/>
        </p:nvSpPr>
        <p:spPr>
          <a:xfrm>
            <a:off x="7602070" y="228600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6849034" y="712694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7306235" y="981635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6902822" y="228600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7306235" y="605118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>
            <a:stCxn id="45" idx="5"/>
            <a:endCxn id="42" idx="2"/>
          </p:cNvCxnSpPr>
          <p:nvPr/>
        </p:nvCxnSpPr>
        <p:spPr>
          <a:xfrm rot="5400000" flipH="1" flipV="1">
            <a:off x="7281310" y="45573"/>
            <a:ext cx="57051" cy="58447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7" idx="7"/>
            <a:endCxn id="42" idx="3"/>
          </p:cNvCxnSpPr>
          <p:nvPr/>
        </p:nvCxnSpPr>
        <p:spPr>
          <a:xfrm rot="5400000" flipH="1" flipV="1">
            <a:off x="7390180" y="397166"/>
            <a:ext cx="262416" cy="20075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4" idx="0"/>
            <a:endCxn id="47" idx="4"/>
          </p:cNvCxnSpPr>
          <p:nvPr/>
        </p:nvCxnSpPr>
        <p:spPr>
          <a:xfrm rot="5400000" flipH="1" flipV="1">
            <a:off x="7265893" y="874059"/>
            <a:ext cx="215153" cy="1121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7" idx="2"/>
            <a:endCxn id="43" idx="6"/>
          </p:cNvCxnSpPr>
          <p:nvPr/>
        </p:nvCxnSpPr>
        <p:spPr>
          <a:xfrm rot="10800000" flipV="1">
            <a:off x="6983505" y="685800"/>
            <a:ext cx="322730" cy="107576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>
            <a:spLocks noChangeAspect="1"/>
          </p:cNvSpPr>
          <p:nvPr/>
        </p:nvSpPr>
        <p:spPr>
          <a:xfrm>
            <a:off x="7306235" y="981635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7790329" y="658906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>
            <a:stCxn id="47" idx="6"/>
            <a:endCxn id="55" idx="2"/>
          </p:cNvCxnSpPr>
          <p:nvPr/>
        </p:nvCxnSpPr>
        <p:spPr>
          <a:xfrm>
            <a:off x="7440705" y="685800"/>
            <a:ext cx="349624" cy="5378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5" idx="4"/>
            <a:endCxn id="43" idx="0"/>
          </p:cNvCxnSpPr>
          <p:nvPr/>
        </p:nvCxnSpPr>
        <p:spPr>
          <a:xfrm rot="5400000">
            <a:off x="6781800" y="524435"/>
            <a:ext cx="322729" cy="53788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133350" y="1133475"/>
            <a:ext cx="8875713" cy="5724525"/>
            <a:chOff x="133350" y="1133475"/>
            <a:chExt cx="8875713" cy="5724525"/>
          </a:xfrm>
        </p:grpSpPr>
        <p:pic>
          <p:nvPicPr>
            <p:cNvPr id="21541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3350" y="1133475"/>
              <a:ext cx="8875713" cy="572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val 6"/>
            <p:cNvSpPr>
              <a:spLocks/>
            </p:cNvSpPr>
            <p:nvPr/>
          </p:nvSpPr>
          <p:spPr bwMode="auto">
            <a:xfrm>
              <a:off x="1325879" y="2255836"/>
              <a:ext cx="731520" cy="73152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2800" dirty="0"/>
                <a:t>T1</a:t>
              </a:r>
            </a:p>
          </p:txBody>
        </p:sp>
        <p:sp>
          <p:nvSpPr>
            <p:cNvPr id="14" name="Oval 13"/>
            <p:cNvSpPr>
              <a:spLocks/>
            </p:cNvSpPr>
            <p:nvPr/>
          </p:nvSpPr>
          <p:spPr>
            <a:xfrm>
              <a:off x="1325879" y="3429000"/>
              <a:ext cx="731520" cy="73152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2800" dirty="0"/>
                <a:t>T3</a:t>
              </a:r>
            </a:p>
          </p:txBody>
        </p:sp>
        <p:sp>
          <p:nvSpPr>
            <p:cNvPr id="17" name="Oval 16"/>
            <p:cNvSpPr>
              <a:spLocks/>
            </p:cNvSpPr>
            <p:nvPr/>
          </p:nvSpPr>
          <p:spPr>
            <a:xfrm>
              <a:off x="5257800" y="2258568"/>
              <a:ext cx="731520" cy="73152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2800" dirty="0"/>
                <a:t>T2</a:t>
              </a:r>
            </a:p>
          </p:txBody>
        </p:sp>
        <p:sp>
          <p:nvSpPr>
            <p:cNvPr id="20" name="Oval 19"/>
            <p:cNvSpPr>
              <a:spLocks/>
            </p:cNvSpPr>
            <p:nvPr/>
          </p:nvSpPr>
          <p:spPr>
            <a:xfrm>
              <a:off x="5260975" y="3429000"/>
              <a:ext cx="731520" cy="73152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2800" dirty="0"/>
                <a:t>T3</a:t>
              </a:r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 bwMode="auto">
            <a:xfrm>
              <a:off x="1325880" y="4694237"/>
              <a:ext cx="731520" cy="73152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2800" dirty="0"/>
                <a:t>T4</a:t>
              </a:r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1325880" y="5867400"/>
              <a:ext cx="731520" cy="73152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2800" dirty="0"/>
                <a:t>T5</a:t>
              </a:r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5260975" y="5867400"/>
              <a:ext cx="731520" cy="73152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2800" dirty="0"/>
                <a:t>T5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7841" y="1320225"/>
              <a:ext cx="98135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       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828800" y="1320225"/>
              <a:ext cx="278153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Static  Graphs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486400" y="1295400"/>
              <a:ext cx="3350597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Dynamic  Graphs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65892" y="2133600"/>
              <a:ext cx="677108" cy="2096087"/>
            </a:xfrm>
            <a:prstGeom prst="rect">
              <a:avLst/>
            </a:prstGeom>
            <a:solidFill>
              <a:schemeClr val="bg1"/>
            </a:solidFill>
          </p:spPr>
          <p:txBody>
            <a:bodyPr vert="eaVert" wrap="none" rtlCol="0">
              <a:spAutoFit/>
            </a:bodyPr>
            <a:lstStyle/>
            <a:p>
              <a:r>
                <a:rPr lang="en-US" sz="3200" dirty="0"/>
                <a:t> Querying  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65892" y="4572000"/>
              <a:ext cx="677108" cy="1754648"/>
            </a:xfrm>
            <a:prstGeom prst="rect">
              <a:avLst/>
            </a:prstGeom>
            <a:solidFill>
              <a:schemeClr val="bg1"/>
            </a:solidFill>
          </p:spPr>
          <p:txBody>
            <a:bodyPr vert="eaVert" wrap="none" rtlCol="0">
              <a:spAutoFit/>
            </a:bodyPr>
            <a:lstStyle/>
            <a:p>
              <a:r>
                <a:rPr lang="en-US" sz="3200" dirty="0"/>
                <a:t> Mining   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52400" y="1320225"/>
              <a:ext cx="12324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Tasks</a:t>
              </a:r>
            </a:p>
          </p:txBody>
        </p:sp>
      </p:grpSp>
    </p:spTree>
    <p:custDataLst>
      <p:tags r:id="rId1"/>
    </p:custDataLst>
  </p:cSld>
  <p:clrMapOvr>
    <a:masterClrMapping/>
  </p:clrMapOvr>
  <p:transition advTm="108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6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350" y="1133475"/>
            <a:ext cx="8875713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" name="TextBox 100"/>
          <p:cNvSpPr txBox="1"/>
          <p:nvPr/>
        </p:nvSpPr>
        <p:spPr>
          <a:xfrm>
            <a:off x="237841" y="1320225"/>
            <a:ext cx="98135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       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828800" y="1320225"/>
            <a:ext cx="27815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Static  Graphs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486400" y="1295400"/>
            <a:ext cx="335059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Dynamic  Graphs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465892" y="2133600"/>
            <a:ext cx="677108" cy="2096087"/>
          </a:xfrm>
          <a:prstGeom prst="rect">
            <a:avLst/>
          </a:prstGeom>
          <a:solidFill>
            <a:schemeClr val="bg1"/>
          </a:solidFill>
        </p:spPr>
        <p:txBody>
          <a:bodyPr vert="eaVert" wrap="none" rtlCol="0">
            <a:spAutoFit/>
          </a:bodyPr>
          <a:lstStyle/>
          <a:p>
            <a:r>
              <a:rPr lang="en-US" sz="3200" dirty="0"/>
              <a:t> Querying  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65892" y="4572000"/>
            <a:ext cx="677108" cy="1754648"/>
          </a:xfrm>
          <a:prstGeom prst="rect">
            <a:avLst/>
          </a:prstGeom>
          <a:solidFill>
            <a:schemeClr val="bg1"/>
          </a:solidFill>
        </p:spPr>
        <p:txBody>
          <a:bodyPr vert="eaVert" wrap="none" rtlCol="0">
            <a:spAutoFit/>
          </a:bodyPr>
          <a:lstStyle/>
          <a:p>
            <a:r>
              <a:rPr lang="en-US" sz="3200" dirty="0"/>
              <a:t> Mining   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52400" y="1320225"/>
            <a:ext cx="1232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Tasks</a:t>
            </a: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3962400" cy="1143000"/>
          </a:xfrm>
        </p:spPr>
        <p:txBody>
          <a:bodyPr/>
          <a:lstStyle/>
          <a:p>
            <a:pPr algn="l"/>
            <a:r>
              <a:rPr lang="en-US" dirty="0"/>
              <a:t>Overview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676400" y="2057399"/>
            <a:ext cx="7146925" cy="4724401"/>
            <a:chOff x="1676400" y="2057399"/>
            <a:chExt cx="7146925" cy="4724401"/>
          </a:xfrm>
        </p:grpSpPr>
        <p:sp>
          <p:nvSpPr>
            <p:cNvPr id="6" name="Rectangle 5"/>
            <p:cNvSpPr/>
            <p:nvPr/>
          </p:nvSpPr>
          <p:spPr bwMode="auto">
            <a:xfrm>
              <a:off x="1676400" y="2057399"/>
              <a:ext cx="3429000" cy="10972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CePS</a:t>
              </a:r>
              <a:r>
                <a:rPr lang="en-US" sz="2800" dirty="0">
                  <a:solidFill>
                    <a:schemeClr val="bg1"/>
                  </a:solidFill>
                </a:rPr>
                <a:t>, </a:t>
              </a:r>
              <a:r>
                <a:rPr lang="en-US" sz="2800" dirty="0" err="1">
                  <a:solidFill>
                    <a:schemeClr val="bg1"/>
                  </a:solidFill>
                </a:rPr>
                <a:t>iPoG</a:t>
              </a:r>
              <a:endParaRPr lang="en-US" sz="2800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       </a:t>
              </a:r>
              <a:r>
                <a:rPr lang="en-US" sz="2000" dirty="0">
                  <a:solidFill>
                    <a:schemeClr val="bg1"/>
                  </a:solidFill>
                </a:rPr>
                <a:t>(KDD06, ICDM08, CIKM09)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676400" y="3246120"/>
              <a:ext cx="3429000" cy="10972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FastProx</a:t>
              </a:r>
              <a:r>
                <a:rPr lang="en-US" sz="2800" dirty="0">
                  <a:solidFill>
                    <a:schemeClr val="bg1"/>
                  </a:solidFill>
                </a:rPr>
                <a:t>  </a:t>
              </a:r>
              <a:r>
                <a:rPr lang="en-US" sz="2000" dirty="0">
                  <a:solidFill>
                    <a:schemeClr val="bg1"/>
                  </a:solidFill>
                </a:rPr>
                <a:t>(ICDM06, 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    KAIS07, KDD07 b,  ICDM08)</a:t>
              </a:r>
            </a:p>
            <a:p>
              <a:pPr algn="r">
                <a:lnSpc>
                  <a:spcPts val="2000"/>
                </a:lnSpc>
                <a:defRPr/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532438" y="2057400"/>
              <a:ext cx="3290887" cy="10972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pTrack</a:t>
              </a:r>
              <a:r>
                <a:rPr lang="en-US" sz="2800" dirty="0">
                  <a:solidFill>
                    <a:schemeClr val="bg1"/>
                  </a:solidFill>
                </a:rPr>
                <a:t>/</a:t>
              </a:r>
              <a:r>
                <a:rPr lang="en-US" sz="2800" dirty="0" err="1">
                  <a:solidFill>
                    <a:schemeClr val="bg1"/>
                  </a:solidFill>
                </a:rPr>
                <a:t>cTrack</a:t>
              </a:r>
              <a:r>
                <a:rPr lang="en-US" sz="2800" dirty="0">
                  <a:solidFill>
                    <a:schemeClr val="bg1"/>
                  </a:solidFill>
                </a:rPr>
                <a:t>  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(SDM08,  SAM08)</a:t>
              </a:r>
            </a:p>
            <a:p>
              <a:pPr algn="r">
                <a:lnSpc>
                  <a:spcPts val="2000"/>
                </a:lnSpc>
                <a:defRPr/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532438" y="3246120"/>
              <a:ext cx="3290887" cy="10972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FastProx</a:t>
              </a:r>
              <a:endParaRPr lang="en-US" sz="2800" dirty="0">
                <a:solidFill>
                  <a:schemeClr val="bg1"/>
                </a:solidFill>
              </a:endParaRPr>
            </a:p>
            <a:p>
              <a:pPr algn="ctr">
                <a:lnSpc>
                  <a:spcPts val="2000"/>
                </a:lnSpc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(SDM08, SAM08)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676400" y="4495799"/>
              <a:ext cx="3429000" cy="10972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NetShield</a:t>
              </a:r>
              <a:endParaRPr lang="en-US" sz="2400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676400" y="5684520"/>
              <a:ext cx="3429000" cy="10972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Colibri</a:t>
              </a:r>
              <a:r>
                <a:rPr lang="en-US" sz="2800" dirty="0">
                  <a:solidFill>
                    <a:schemeClr val="bg1"/>
                  </a:solidFill>
                </a:rPr>
                <a:t>-S</a:t>
              </a:r>
            </a:p>
            <a:p>
              <a:pPr algn="ctr">
                <a:defRPr/>
              </a:pP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000" dirty="0">
                  <a:solidFill>
                    <a:schemeClr val="bg1"/>
                  </a:solidFill>
                </a:rPr>
                <a:t>(KDD08)</a:t>
              </a:r>
            </a:p>
            <a:p>
              <a:pPr algn="r">
                <a:lnSpc>
                  <a:spcPts val="2000"/>
                </a:lnSpc>
                <a:defRPr/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532438" y="5684520"/>
              <a:ext cx="3290887" cy="10972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Colibri</a:t>
              </a:r>
              <a:r>
                <a:rPr lang="en-US" sz="2800" dirty="0">
                  <a:solidFill>
                    <a:schemeClr val="bg1"/>
                  </a:solidFill>
                </a:rPr>
                <a:t>-D</a:t>
              </a:r>
            </a:p>
            <a:p>
              <a:pPr algn="ctr">
                <a:defRPr/>
              </a:pP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000" dirty="0">
                  <a:solidFill>
                    <a:schemeClr val="bg1"/>
                  </a:solidFill>
                </a:rPr>
                <a:t>(KDD08)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152400" y="1981200"/>
            <a:ext cx="8763000" cy="2362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3200400" y="228600"/>
            <a:ext cx="1075766" cy="914400"/>
            <a:chOff x="1371600" y="1143000"/>
            <a:chExt cx="1524000" cy="1295400"/>
          </a:xfrm>
        </p:grpSpPr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2438400" y="11430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1371600" y="18288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2019300" y="22098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1447800" y="11430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2019300" y="16764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>
              <a:stCxn id="60" idx="5"/>
              <a:endCxn id="51" idx="2"/>
            </p:cNvCxnSpPr>
            <p:nvPr/>
          </p:nvCxnSpPr>
          <p:spPr>
            <a:xfrm rot="5400000" flipH="1" flipV="1">
              <a:off x="1983990" y="883712"/>
              <a:ext cx="80822" cy="82799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1" idx="7"/>
              <a:endCxn id="51" idx="3"/>
            </p:cNvCxnSpPr>
            <p:nvPr/>
          </p:nvCxnSpPr>
          <p:spPr>
            <a:xfrm rot="5400000" flipH="1" flipV="1">
              <a:off x="2138222" y="1381802"/>
              <a:ext cx="371756" cy="284396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59" idx="0"/>
              <a:endCxn id="61" idx="4"/>
            </p:cNvCxnSpPr>
            <p:nvPr/>
          </p:nvCxnSpPr>
          <p:spPr>
            <a:xfrm rot="5400000" flipH="1" flipV="1">
              <a:off x="1962150" y="2057400"/>
              <a:ext cx="30480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1" idx="2"/>
              <a:endCxn id="58" idx="6"/>
            </p:cNvCxnSpPr>
            <p:nvPr/>
          </p:nvCxnSpPr>
          <p:spPr>
            <a:xfrm rot="10800000" flipV="1">
              <a:off x="1562100" y="1790700"/>
              <a:ext cx="457200" cy="152400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2019300" y="22098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2705100" y="17526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/>
            <p:cNvCxnSpPr>
              <a:stCxn id="61" idx="6"/>
              <a:endCxn id="67" idx="2"/>
            </p:cNvCxnSpPr>
            <p:nvPr/>
          </p:nvCxnSpPr>
          <p:spPr>
            <a:xfrm>
              <a:off x="2209800" y="1790700"/>
              <a:ext cx="495300" cy="7620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Oval 68"/>
          <p:cNvSpPr>
            <a:spLocks noChangeAspect="1"/>
          </p:cNvSpPr>
          <p:nvPr/>
        </p:nvSpPr>
        <p:spPr>
          <a:xfrm>
            <a:off x="7602070" y="228600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6849034" y="712694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>
            <a:off x="7306235" y="981635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6902822" y="228600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>
            <a:spLocks noChangeAspect="1"/>
          </p:cNvSpPr>
          <p:nvPr/>
        </p:nvSpPr>
        <p:spPr>
          <a:xfrm>
            <a:off x="7306235" y="605118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stCxn id="72" idx="5"/>
            <a:endCxn id="69" idx="2"/>
          </p:cNvCxnSpPr>
          <p:nvPr/>
        </p:nvCxnSpPr>
        <p:spPr>
          <a:xfrm rot="5400000" flipH="1" flipV="1">
            <a:off x="7281310" y="45573"/>
            <a:ext cx="57051" cy="58447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73" idx="7"/>
            <a:endCxn id="69" idx="3"/>
          </p:cNvCxnSpPr>
          <p:nvPr/>
        </p:nvCxnSpPr>
        <p:spPr>
          <a:xfrm rot="5400000" flipH="1" flipV="1">
            <a:off x="7390180" y="397166"/>
            <a:ext cx="262416" cy="20075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71" idx="0"/>
            <a:endCxn id="73" idx="4"/>
          </p:cNvCxnSpPr>
          <p:nvPr/>
        </p:nvCxnSpPr>
        <p:spPr>
          <a:xfrm rot="5400000" flipH="1" flipV="1">
            <a:off x="7265893" y="874059"/>
            <a:ext cx="215153" cy="1121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73" idx="2"/>
            <a:endCxn id="70" idx="6"/>
          </p:cNvCxnSpPr>
          <p:nvPr/>
        </p:nvCxnSpPr>
        <p:spPr>
          <a:xfrm rot="10800000" flipV="1">
            <a:off x="6983505" y="685800"/>
            <a:ext cx="322730" cy="107576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>
            <a:spLocks noChangeAspect="1"/>
          </p:cNvSpPr>
          <p:nvPr/>
        </p:nvSpPr>
        <p:spPr>
          <a:xfrm>
            <a:off x="7306235" y="981635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>
            <a:spLocks noChangeAspect="1"/>
          </p:cNvSpPr>
          <p:nvPr/>
        </p:nvSpPr>
        <p:spPr>
          <a:xfrm>
            <a:off x="7790329" y="658906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/>
          <p:cNvCxnSpPr>
            <a:stCxn id="73" idx="6"/>
            <a:endCxn id="79" idx="2"/>
          </p:cNvCxnSpPr>
          <p:nvPr/>
        </p:nvCxnSpPr>
        <p:spPr>
          <a:xfrm>
            <a:off x="7440705" y="685800"/>
            <a:ext cx="349624" cy="5378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2" idx="4"/>
            <a:endCxn id="70" idx="0"/>
          </p:cNvCxnSpPr>
          <p:nvPr/>
        </p:nvCxnSpPr>
        <p:spPr>
          <a:xfrm rot="5400000">
            <a:off x="6781800" y="524435"/>
            <a:ext cx="322729" cy="53788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>
            <a:spLocks/>
          </p:cNvSpPr>
          <p:nvPr/>
        </p:nvSpPr>
        <p:spPr bwMode="auto">
          <a:xfrm>
            <a:off x="1325879" y="2255836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T1</a:t>
            </a:r>
          </a:p>
        </p:txBody>
      </p:sp>
      <p:sp>
        <p:nvSpPr>
          <p:cNvPr id="95" name="Oval 94"/>
          <p:cNvSpPr>
            <a:spLocks/>
          </p:cNvSpPr>
          <p:nvPr/>
        </p:nvSpPr>
        <p:spPr>
          <a:xfrm>
            <a:off x="1325879" y="3429000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T3</a:t>
            </a:r>
          </a:p>
        </p:txBody>
      </p:sp>
      <p:sp>
        <p:nvSpPr>
          <p:cNvPr id="96" name="Oval 95"/>
          <p:cNvSpPr>
            <a:spLocks/>
          </p:cNvSpPr>
          <p:nvPr/>
        </p:nvSpPr>
        <p:spPr>
          <a:xfrm>
            <a:off x="5257800" y="2258568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T2</a:t>
            </a:r>
          </a:p>
        </p:txBody>
      </p:sp>
      <p:sp>
        <p:nvSpPr>
          <p:cNvPr id="97" name="Oval 96"/>
          <p:cNvSpPr>
            <a:spLocks/>
          </p:cNvSpPr>
          <p:nvPr/>
        </p:nvSpPr>
        <p:spPr>
          <a:xfrm>
            <a:off x="5260975" y="3429000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T3</a:t>
            </a:r>
          </a:p>
        </p:txBody>
      </p:sp>
      <p:sp>
        <p:nvSpPr>
          <p:cNvPr id="98" name="Oval 97"/>
          <p:cNvSpPr>
            <a:spLocks noChangeAspect="1"/>
          </p:cNvSpPr>
          <p:nvPr/>
        </p:nvSpPr>
        <p:spPr bwMode="auto">
          <a:xfrm>
            <a:off x="1325880" y="4694237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T4</a:t>
            </a:r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1325880" y="5867400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T5</a:t>
            </a:r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5260975" y="5867400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T5</a:t>
            </a:r>
          </a:p>
        </p:txBody>
      </p:sp>
    </p:spTree>
    <p:custDataLst>
      <p:tags r:id="rId1"/>
    </p:custDataLst>
  </p:cSld>
  <p:clrMapOvr>
    <a:masterClrMapping/>
  </p:clrMapOvr>
  <p:transition advTm="401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6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1143000"/>
          </a:xfrm>
        </p:spPr>
        <p:txBody>
          <a:bodyPr/>
          <a:lstStyle/>
          <a:p>
            <a:r>
              <a:rPr lang="en-US" sz="4000" dirty="0"/>
              <a:t>Proximity Measurement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64275"/>
            <a:ext cx="2133600" cy="365125"/>
          </a:xfrm>
        </p:spPr>
        <p:txBody>
          <a:bodyPr/>
          <a:lstStyle/>
          <a:p>
            <a:pPr>
              <a:defRPr/>
            </a:pPr>
            <a:fld id="{08375A15-CC7B-4AD2-B22F-D285384FB63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5486400"/>
            <a:ext cx="61722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Q: How close is A to B?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457200" y="1828800"/>
          <a:ext cx="4140200" cy="3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09" name="Visio" r:id="rId4" imgW="5183124" imgH="4207764" progId="">
                  <p:embed/>
                </p:oleObj>
              </mc:Choice>
              <mc:Fallback>
                <p:oleObj name="Visio" r:id="rId4" imgW="5183124" imgH="4207764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28800"/>
                        <a:ext cx="4140200" cy="336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4267200" y="3389313"/>
            <a:ext cx="48768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/>
              <a:t>a.k.a Relevance, Closeness, ‘Similarity’…</a:t>
            </a:r>
            <a:endParaRPr lang="en-US" sz="2800" b="1"/>
          </a:p>
        </p:txBody>
      </p:sp>
      <p:sp>
        <p:nvSpPr>
          <p:cNvPr id="10" name="Rectangle 9"/>
          <p:cNvSpPr/>
          <p:nvPr/>
        </p:nvSpPr>
        <p:spPr>
          <a:xfrm>
            <a:off x="6858000" y="0"/>
            <a:ext cx="2286000" cy="762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Background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57200" y="2667000"/>
            <a:ext cx="720090" cy="6400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</a:t>
            </a:r>
            <a:endParaRPr lang="en-US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3886200" y="2667000"/>
            <a:ext cx="720090" cy="6400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p:transition advTm="79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6477000" cy="1143000"/>
          </a:xfrm>
        </p:spPr>
        <p:txBody>
          <a:bodyPr/>
          <a:lstStyle/>
          <a:p>
            <a:pPr eaLnBrk="1" hangingPunct="1"/>
            <a:r>
              <a:rPr lang="en-US" dirty="0"/>
              <a:t>Random Walk with Restart </a:t>
            </a:r>
            <a:br>
              <a:rPr lang="en-US" dirty="0"/>
            </a:br>
            <a:r>
              <a:rPr lang="en-US" sz="2800" dirty="0">
                <a:solidFill>
                  <a:schemeClr val="tx1"/>
                </a:solidFill>
              </a:rPr>
              <a:t>[Tong+ ICDM 2006]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9155" name="Group 3"/>
          <p:cNvGraphicFramePr>
            <a:graphicFrameLocks noGrp="1"/>
          </p:cNvGraphicFramePr>
          <p:nvPr>
            <p:ph sz="half" idx="2"/>
          </p:nvPr>
        </p:nvGraphicFramePr>
        <p:xfrm>
          <a:off x="6781800" y="1600200"/>
          <a:ext cx="1905000" cy="3515043"/>
        </p:xfrm>
        <a:graphic>
          <a:graphicData uri="http://schemas.openxmlformats.org/drawingml/2006/table">
            <a:tbl>
              <a:tblPr/>
              <a:tblGrid>
                <a:gridCol w="1122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Node 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Node 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Node 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Node 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Node 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Node 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Node 6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Node 7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Node 8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Node 9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Node 10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Node 11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Node 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D6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0.13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D6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0.10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D6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0.13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0.22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D6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0.13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0.05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0.05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0.08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0.04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0.03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0.04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81000" y="1447800"/>
            <a:ext cx="6191250" cy="3733799"/>
            <a:chOff x="288" y="1335"/>
            <a:chExt cx="3900" cy="2352"/>
          </a:xfrm>
        </p:grpSpPr>
        <p:sp>
          <p:nvSpPr>
            <p:cNvPr id="43027" name="Oval 15"/>
            <p:cNvSpPr>
              <a:spLocks noChangeArrowheads="1"/>
            </p:cNvSpPr>
            <p:nvPr/>
          </p:nvSpPr>
          <p:spPr bwMode="auto">
            <a:xfrm>
              <a:off x="480" y="2160"/>
              <a:ext cx="288" cy="240"/>
            </a:xfrm>
            <a:prstGeom prst="ellipse">
              <a:avLst/>
            </a:prstGeom>
            <a:solidFill>
              <a:srgbClr val="D6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1</a:t>
              </a:r>
            </a:p>
          </p:txBody>
        </p:sp>
        <p:sp>
          <p:nvSpPr>
            <p:cNvPr id="43028" name="Oval 16"/>
            <p:cNvSpPr>
              <a:spLocks noChangeArrowheads="1"/>
            </p:cNvSpPr>
            <p:nvPr/>
          </p:nvSpPr>
          <p:spPr bwMode="auto">
            <a:xfrm>
              <a:off x="816" y="2592"/>
              <a:ext cx="288" cy="24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43029" name="Oval 17"/>
            <p:cNvSpPr>
              <a:spLocks noChangeArrowheads="1"/>
            </p:cNvSpPr>
            <p:nvPr/>
          </p:nvSpPr>
          <p:spPr bwMode="auto">
            <a:xfrm>
              <a:off x="1296" y="2304"/>
              <a:ext cx="288" cy="240"/>
            </a:xfrm>
            <a:prstGeom prst="ellipse">
              <a:avLst/>
            </a:prstGeom>
            <a:solidFill>
              <a:srgbClr val="D6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3</a:t>
              </a:r>
            </a:p>
          </p:txBody>
        </p:sp>
        <p:sp>
          <p:nvSpPr>
            <p:cNvPr id="43030" name="Oval 18"/>
            <p:cNvSpPr>
              <a:spLocks noChangeArrowheads="1"/>
            </p:cNvSpPr>
            <p:nvPr/>
          </p:nvSpPr>
          <p:spPr bwMode="auto">
            <a:xfrm>
              <a:off x="960" y="1920"/>
              <a:ext cx="288" cy="240"/>
            </a:xfrm>
            <a:prstGeom prst="ellipse">
              <a:avLst/>
            </a:prstGeom>
            <a:solidFill>
              <a:srgbClr val="FE5144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2</a:t>
              </a:r>
            </a:p>
          </p:txBody>
        </p:sp>
        <p:sp>
          <p:nvSpPr>
            <p:cNvPr id="43031" name="Oval 19"/>
            <p:cNvSpPr>
              <a:spLocks noChangeArrowheads="1"/>
            </p:cNvSpPr>
            <p:nvPr/>
          </p:nvSpPr>
          <p:spPr bwMode="auto">
            <a:xfrm>
              <a:off x="1488" y="2976"/>
              <a:ext cx="288" cy="240"/>
            </a:xfrm>
            <a:prstGeom prst="ellipse">
              <a:avLst/>
            </a:prstGeom>
            <a:solidFill>
              <a:srgbClr val="D6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5</a:t>
              </a:r>
            </a:p>
          </p:txBody>
        </p:sp>
        <p:sp>
          <p:nvSpPr>
            <p:cNvPr id="43032" name="Oval 20"/>
            <p:cNvSpPr>
              <a:spLocks noChangeArrowheads="1"/>
            </p:cNvSpPr>
            <p:nvPr/>
          </p:nvSpPr>
          <p:spPr bwMode="auto">
            <a:xfrm>
              <a:off x="2112" y="2880"/>
              <a:ext cx="288" cy="240"/>
            </a:xfrm>
            <a:prstGeom prst="ellipse">
              <a:avLst/>
            </a:prstGeom>
            <a:solidFill>
              <a:srgbClr val="FDD4D3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6</a:t>
              </a:r>
            </a:p>
          </p:txBody>
        </p:sp>
        <p:sp>
          <p:nvSpPr>
            <p:cNvPr id="43033" name="Oval 21"/>
            <p:cNvSpPr>
              <a:spLocks noChangeArrowheads="1"/>
            </p:cNvSpPr>
            <p:nvPr/>
          </p:nvSpPr>
          <p:spPr bwMode="auto">
            <a:xfrm>
              <a:off x="1968" y="3360"/>
              <a:ext cx="288" cy="240"/>
            </a:xfrm>
            <a:prstGeom prst="ellipse">
              <a:avLst/>
            </a:prstGeom>
            <a:solidFill>
              <a:srgbClr val="FDD4D3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7</a:t>
              </a:r>
            </a:p>
          </p:txBody>
        </p:sp>
        <p:sp>
          <p:nvSpPr>
            <p:cNvPr id="43034" name="Oval 22"/>
            <p:cNvSpPr>
              <a:spLocks noChangeArrowheads="1"/>
            </p:cNvSpPr>
            <p:nvPr/>
          </p:nvSpPr>
          <p:spPr bwMode="auto">
            <a:xfrm>
              <a:off x="2304" y="1632"/>
              <a:ext cx="288" cy="240"/>
            </a:xfrm>
            <a:prstGeom prst="ellipse">
              <a:avLst/>
            </a:prstGeom>
            <a:solidFill>
              <a:srgbClr val="FEEFE8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9</a:t>
              </a:r>
            </a:p>
          </p:txBody>
        </p:sp>
        <p:sp>
          <p:nvSpPr>
            <p:cNvPr id="43035" name="Oval 23"/>
            <p:cNvSpPr>
              <a:spLocks noChangeArrowheads="1"/>
            </p:cNvSpPr>
            <p:nvPr/>
          </p:nvSpPr>
          <p:spPr bwMode="auto">
            <a:xfrm>
              <a:off x="2976" y="1536"/>
              <a:ext cx="288" cy="240"/>
            </a:xfrm>
            <a:prstGeom prst="ellipse">
              <a:avLst/>
            </a:prstGeom>
            <a:solidFill>
              <a:srgbClr val="FEEFE8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10</a:t>
              </a:r>
            </a:p>
          </p:txBody>
        </p:sp>
        <p:sp>
          <p:nvSpPr>
            <p:cNvPr id="43036" name="Oval 24"/>
            <p:cNvSpPr>
              <a:spLocks noChangeArrowheads="1"/>
            </p:cNvSpPr>
            <p:nvPr/>
          </p:nvSpPr>
          <p:spPr bwMode="auto">
            <a:xfrm>
              <a:off x="2352" y="2112"/>
              <a:ext cx="288" cy="240"/>
            </a:xfrm>
            <a:prstGeom prst="ellipse">
              <a:avLst/>
            </a:prstGeom>
            <a:solidFill>
              <a:srgbClr val="FE989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8</a:t>
              </a:r>
            </a:p>
          </p:txBody>
        </p:sp>
        <p:sp>
          <p:nvSpPr>
            <p:cNvPr id="43037" name="Oval 25"/>
            <p:cNvSpPr>
              <a:spLocks noChangeArrowheads="1"/>
            </p:cNvSpPr>
            <p:nvPr/>
          </p:nvSpPr>
          <p:spPr bwMode="auto">
            <a:xfrm>
              <a:off x="2976" y="2256"/>
              <a:ext cx="288" cy="240"/>
            </a:xfrm>
            <a:prstGeom prst="ellipse">
              <a:avLst/>
            </a:prstGeom>
            <a:solidFill>
              <a:srgbClr val="FEEFE8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1</a:t>
              </a:r>
              <a:r>
                <a:rPr lang="en-US" altLang="zh-CN"/>
                <a:t>1</a:t>
              </a:r>
            </a:p>
          </p:txBody>
        </p:sp>
        <p:sp>
          <p:nvSpPr>
            <p:cNvPr id="43038" name="Oval 26"/>
            <p:cNvSpPr>
              <a:spLocks noChangeArrowheads="1"/>
            </p:cNvSpPr>
            <p:nvPr/>
          </p:nvSpPr>
          <p:spPr bwMode="auto">
            <a:xfrm>
              <a:off x="3600" y="1824"/>
              <a:ext cx="288" cy="240"/>
            </a:xfrm>
            <a:prstGeom prst="ellipse">
              <a:avLst/>
            </a:prstGeom>
            <a:solidFill>
              <a:srgbClr val="FEEFE8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1</a:t>
              </a:r>
              <a:r>
                <a:rPr lang="en-US" altLang="zh-CN"/>
                <a:t>2</a:t>
              </a:r>
            </a:p>
          </p:txBody>
        </p:sp>
        <p:sp>
          <p:nvSpPr>
            <p:cNvPr id="43039" name="Line 27"/>
            <p:cNvSpPr>
              <a:spLocks noChangeShapeType="1"/>
            </p:cNvSpPr>
            <p:nvPr/>
          </p:nvSpPr>
          <p:spPr bwMode="auto">
            <a:xfrm>
              <a:off x="624" y="2400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0" name="Line 28"/>
            <p:cNvSpPr>
              <a:spLocks noChangeShapeType="1"/>
            </p:cNvSpPr>
            <p:nvPr/>
          </p:nvSpPr>
          <p:spPr bwMode="auto">
            <a:xfrm>
              <a:off x="768" y="2256"/>
              <a:ext cx="52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1" name="Line 29"/>
            <p:cNvSpPr>
              <a:spLocks noChangeShapeType="1"/>
            </p:cNvSpPr>
            <p:nvPr/>
          </p:nvSpPr>
          <p:spPr bwMode="auto">
            <a:xfrm flipV="1">
              <a:off x="672" y="2064"/>
              <a:ext cx="28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2" name="Line 30"/>
            <p:cNvSpPr>
              <a:spLocks noChangeShapeType="1"/>
            </p:cNvSpPr>
            <p:nvPr/>
          </p:nvSpPr>
          <p:spPr bwMode="auto">
            <a:xfrm>
              <a:off x="1248" y="2064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3" name="Line 31"/>
            <p:cNvSpPr>
              <a:spLocks noChangeShapeType="1"/>
            </p:cNvSpPr>
            <p:nvPr/>
          </p:nvSpPr>
          <p:spPr bwMode="auto">
            <a:xfrm flipV="1">
              <a:off x="1104" y="2544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4" name="Line 32"/>
            <p:cNvSpPr>
              <a:spLocks noChangeShapeType="1"/>
            </p:cNvSpPr>
            <p:nvPr/>
          </p:nvSpPr>
          <p:spPr bwMode="auto">
            <a:xfrm>
              <a:off x="1056" y="2784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5" name="Line 33"/>
            <p:cNvSpPr>
              <a:spLocks noChangeShapeType="1"/>
            </p:cNvSpPr>
            <p:nvPr/>
          </p:nvSpPr>
          <p:spPr bwMode="auto">
            <a:xfrm flipV="1">
              <a:off x="1776" y="2976"/>
              <a:ext cx="33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6" name="Line 34"/>
            <p:cNvSpPr>
              <a:spLocks noChangeShapeType="1"/>
            </p:cNvSpPr>
            <p:nvPr/>
          </p:nvSpPr>
          <p:spPr bwMode="auto">
            <a:xfrm>
              <a:off x="1728" y="3216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7" name="Line 35"/>
            <p:cNvSpPr>
              <a:spLocks noChangeShapeType="1"/>
            </p:cNvSpPr>
            <p:nvPr/>
          </p:nvSpPr>
          <p:spPr bwMode="auto">
            <a:xfrm flipH="1">
              <a:off x="2160" y="3120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8" name="Line 36"/>
            <p:cNvSpPr>
              <a:spLocks noChangeShapeType="1"/>
            </p:cNvSpPr>
            <p:nvPr/>
          </p:nvSpPr>
          <p:spPr bwMode="auto">
            <a:xfrm>
              <a:off x="2640" y="2304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9" name="Line 37"/>
            <p:cNvSpPr>
              <a:spLocks noChangeShapeType="1"/>
            </p:cNvSpPr>
            <p:nvPr/>
          </p:nvSpPr>
          <p:spPr bwMode="auto">
            <a:xfrm flipV="1">
              <a:off x="3264" y="2064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50" name="Line 38"/>
            <p:cNvSpPr>
              <a:spLocks noChangeShapeType="1"/>
            </p:cNvSpPr>
            <p:nvPr/>
          </p:nvSpPr>
          <p:spPr bwMode="auto">
            <a:xfrm>
              <a:off x="3264" y="1680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51" name="Line 39"/>
            <p:cNvSpPr>
              <a:spLocks noChangeShapeType="1"/>
            </p:cNvSpPr>
            <p:nvPr/>
          </p:nvSpPr>
          <p:spPr bwMode="auto">
            <a:xfrm flipV="1">
              <a:off x="2592" y="1632"/>
              <a:ext cx="38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52" name="Line 40"/>
            <p:cNvSpPr>
              <a:spLocks noChangeShapeType="1"/>
            </p:cNvSpPr>
            <p:nvPr/>
          </p:nvSpPr>
          <p:spPr bwMode="auto">
            <a:xfrm>
              <a:off x="2448" y="187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53" name="Line 41"/>
            <p:cNvSpPr>
              <a:spLocks noChangeShapeType="1"/>
            </p:cNvSpPr>
            <p:nvPr/>
          </p:nvSpPr>
          <p:spPr bwMode="auto">
            <a:xfrm>
              <a:off x="3120" y="177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54" name="Line 42"/>
            <p:cNvSpPr>
              <a:spLocks noChangeShapeType="1"/>
            </p:cNvSpPr>
            <p:nvPr/>
          </p:nvSpPr>
          <p:spPr bwMode="auto">
            <a:xfrm>
              <a:off x="1248" y="2016"/>
              <a:ext cx="110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55" name="Line 43"/>
            <p:cNvSpPr>
              <a:spLocks noChangeShapeType="1"/>
            </p:cNvSpPr>
            <p:nvPr/>
          </p:nvSpPr>
          <p:spPr bwMode="auto">
            <a:xfrm flipV="1">
              <a:off x="1632" y="2352"/>
              <a:ext cx="76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56" name="Text Box 44"/>
            <p:cNvSpPr txBox="1">
              <a:spLocks noChangeArrowheads="1"/>
            </p:cNvSpPr>
            <p:nvPr/>
          </p:nvSpPr>
          <p:spPr bwMode="auto">
            <a:xfrm>
              <a:off x="288" y="1977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0.13</a:t>
              </a:r>
            </a:p>
          </p:txBody>
        </p:sp>
        <p:sp>
          <p:nvSpPr>
            <p:cNvPr id="43057" name="Text Box 45"/>
            <p:cNvSpPr txBox="1">
              <a:spLocks noChangeArrowheads="1"/>
            </p:cNvSpPr>
            <p:nvPr/>
          </p:nvSpPr>
          <p:spPr bwMode="auto">
            <a:xfrm>
              <a:off x="902" y="1703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0.</a:t>
              </a:r>
              <a:r>
                <a:rPr lang="en-US" altLang="zh-CN"/>
                <a:t>10</a:t>
              </a:r>
              <a:endParaRPr lang="en-US">
                <a:ea typeface="宋体" pitchFamily="2" charset="-122"/>
              </a:endParaRPr>
            </a:p>
          </p:txBody>
        </p:sp>
        <p:sp>
          <p:nvSpPr>
            <p:cNvPr id="43058" name="Text Box 46"/>
            <p:cNvSpPr txBox="1">
              <a:spLocks noChangeArrowheads="1"/>
            </p:cNvSpPr>
            <p:nvPr/>
          </p:nvSpPr>
          <p:spPr bwMode="auto">
            <a:xfrm>
              <a:off x="1524" y="2217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0.13</a:t>
              </a:r>
            </a:p>
          </p:txBody>
        </p:sp>
        <p:sp>
          <p:nvSpPr>
            <p:cNvPr id="43059" name="Text Box 47"/>
            <p:cNvSpPr txBox="1">
              <a:spLocks noChangeArrowheads="1"/>
            </p:cNvSpPr>
            <p:nvPr/>
          </p:nvSpPr>
          <p:spPr bwMode="auto">
            <a:xfrm>
              <a:off x="1152" y="3072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0.13</a:t>
              </a:r>
            </a:p>
          </p:txBody>
        </p:sp>
        <p:sp>
          <p:nvSpPr>
            <p:cNvPr id="43060" name="Text Box 48"/>
            <p:cNvSpPr txBox="1">
              <a:spLocks noChangeArrowheads="1"/>
            </p:cNvSpPr>
            <p:nvPr/>
          </p:nvSpPr>
          <p:spPr bwMode="auto">
            <a:xfrm>
              <a:off x="2352" y="2784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0.</a:t>
              </a:r>
              <a:r>
                <a:rPr lang="en-US" altLang="zh-CN"/>
                <a:t>05</a:t>
              </a:r>
            </a:p>
          </p:txBody>
        </p:sp>
        <p:sp>
          <p:nvSpPr>
            <p:cNvPr id="43061" name="Text Box 49"/>
            <p:cNvSpPr txBox="1">
              <a:spLocks noChangeArrowheads="1"/>
            </p:cNvSpPr>
            <p:nvPr/>
          </p:nvSpPr>
          <p:spPr bwMode="auto">
            <a:xfrm>
              <a:off x="2208" y="3456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0.</a:t>
              </a:r>
              <a:r>
                <a:rPr lang="en-US" altLang="zh-CN"/>
                <a:t>05</a:t>
              </a:r>
            </a:p>
          </p:txBody>
        </p:sp>
        <p:sp>
          <p:nvSpPr>
            <p:cNvPr id="43062" name="Text Box 50"/>
            <p:cNvSpPr txBox="1">
              <a:spLocks noChangeArrowheads="1"/>
            </p:cNvSpPr>
            <p:nvPr/>
          </p:nvSpPr>
          <p:spPr bwMode="auto">
            <a:xfrm>
              <a:off x="2496" y="1968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0.</a:t>
              </a:r>
              <a:r>
                <a:rPr lang="en-US" altLang="zh-CN"/>
                <a:t>08</a:t>
              </a:r>
            </a:p>
          </p:txBody>
        </p:sp>
        <p:sp>
          <p:nvSpPr>
            <p:cNvPr id="43063" name="Text Box 51"/>
            <p:cNvSpPr txBox="1">
              <a:spLocks noChangeArrowheads="1"/>
            </p:cNvSpPr>
            <p:nvPr/>
          </p:nvSpPr>
          <p:spPr bwMode="auto">
            <a:xfrm>
              <a:off x="2304" y="1440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0.</a:t>
              </a:r>
              <a:r>
                <a:rPr lang="en-US" altLang="zh-CN"/>
                <a:t>04</a:t>
              </a:r>
            </a:p>
          </p:txBody>
        </p:sp>
        <p:sp>
          <p:nvSpPr>
            <p:cNvPr id="43064" name="Text Box 52"/>
            <p:cNvSpPr txBox="1">
              <a:spLocks noChangeArrowheads="1"/>
            </p:cNvSpPr>
            <p:nvPr/>
          </p:nvSpPr>
          <p:spPr bwMode="auto">
            <a:xfrm>
              <a:off x="3792" y="1968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0.</a:t>
              </a:r>
              <a:r>
                <a:rPr lang="en-US" altLang="zh-CN"/>
                <a:t>02</a:t>
              </a:r>
            </a:p>
          </p:txBody>
        </p:sp>
        <p:sp>
          <p:nvSpPr>
            <p:cNvPr id="43065" name="Text Box 53"/>
            <p:cNvSpPr txBox="1">
              <a:spLocks noChangeArrowheads="1"/>
            </p:cNvSpPr>
            <p:nvPr/>
          </p:nvSpPr>
          <p:spPr bwMode="auto">
            <a:xfrm>
              <a:off x="3216" y="2352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0.</a:t>
              </a:r>
              <a:r>
                <a:rPr lang="en-US" altLang="zh-CN"/>
                <a:t>04</a:t>
              </a:r>
            </a:p>
          </p:txBody>
        </p:sp>
        <p:sp>
          <p:nvSpPr>
            <p:cNvPr id="43066" name="Text Box 54"/>
            <p:cNvSpPr txBox="1">
              <a:spLocks noChangeArrowheads="1"/>
            </p:cNvSpPr>
            <p:nvPr/>
          </p:nvSpPr>
          <p:spPr bwMode="auto">
            <a:xfrm>
              <a:off x="3024" y="1335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0.</a:t>
              </a:r>
              <a:r>
                <a:rPr lang="en-US" altLang="zh-CN" dirty="0"/>
                <a:t>03</a:t>
              </a:r>
            </a:p>
          </p:txBody>
        </p:sp>
      </p:grpSp>
      <p:sp>
        <p:nvSpPr>
          <p:cNvPr id="43023" name="Text Box 55"/>
          <p:cNvSpPr txBox="1">
            <a:spLocks noChangeArrowheads="1"/>
          </p:cNvSpPr>
          <p:nvPr/>
        </p:nvSpPr>
        <p:spPr bwMode="auto">
          <a:xfrm>
            <a:off x="6629400" y="5207000"/>
            <a:ext cx="2659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Ranking vector </a:t>
            </a:r>
          </a:p>
        </p:txBody>
      </p:sp>
      <p:sp>
        <p:nvSpPr>
          <p:cNvPr id="43024" name="Text Box 56"/>
          <p:cNvSpPr txBox="1">
            <a:spLocks noChangeArrowheads="1"/>
          </p:cNvSpPr>
          <p:nvPr/>
        </p:nvSpPr>
        <p:spPr bwMode="auto">
          <a:xfrm>
            <a:off x="625475" y="5653088"/>
            <a:ext cx="398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More red, more relevant</a:t>
            </a:r>
          </a:p>
        </p:txBody>
      </p:sp>
      <p:sp>
        <p:nvSpPr>
          <p:cNvPr id="43025" name="Text Box 57"/>
          <p:cNvSpPr txBox="1">
            <a:spLocks noChangeArrowheads="1"/>
          </p:cNvSpPr>
          <p:nvPr/>
        </p:nvSpPr>
        <p:spPr bwMode="auto">
          <a:xfrm>
            <a:off x="609600" y="5119688"/>
            <a:ext cx="4740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Nearby nodes, higher scores</a:t>
            </a:r>
          </a:p>
        </p:txBody>
      </p:sp>
      <p:pic>
        <p:nvPicPr>
          <p:cNvPr id="43026" name="Picture 58" descr="r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5715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48"/>
          <p:cNvSpPr/>
          <p:nvPr/>
        </p:nvSpPr>
        <p:spPr>
          <a:xfrm>
            <a:off x="6858000" y="0"/>
            <a:ext cx="2286000" cy="762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Background</a:t>
            </a:r>
          </a:p>
        </p:txBody>
      </p:sp>
      <p:sp>
        <p:nvSpPr>
          <p:cNvPr id="5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64275"/>
            <a:ext cx="2133600" cy="365125"/>
          </a:xfrm>
        </p:spPr>
        <p:txBody>
          <a:bodyPr/>
          <a:lstStyle/>
          <a:p>
            <a:pPr>
              <a:defRPr/>
            </a:pPr>
            <a:fld id="{08375A15-CC7B-4AD2-B22F-D285384FB63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ransition advTm="3364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11"/>
          <p:cNvSpPr/>
          <p:nvPr/>
        </p:nvSpPr>
        <p:spPr>
          <a:xfrm rot="2381221">
            <a:off x="3300984" y="2904744"/>
            <a:ext cx="2262812" cy="2230289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2CC82-6A21-4C15-A9DF-59CA3689167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21219" name="Picture 3"/>
          <p:cNvPicPr>
            <a:picLocks noChangeAspect="1" noChangeArrowheads="1"/>
          </p:cNvPicPr>
          <p:nvPr/>
        </p:nvPicPr>
        <p:blipFill>
          <a:blip r:embed="rId4"/>
          <a:srcRect t="9601" r="19202"/>
          <a:stretch>
            <a:fillRect/>
          </a:stretch>
        </p:blipFill>
        <p:spPr bwMode="auto">
          <a:xfrm>
            <a:off x="3154681" y="1905000"/>
            <a:ext cx="230891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loud 9"/>
          <p:cNvSpPr/>
          <p:nvPr/>
        </p:nvSpPr>
        <p:spPr>
          <a:xfrm rot="2381221">
            <a:off x="3301264" y="2903918"/>
            <a:ext cx="2262812" cy="2230289"/>
          </a:xfrm>
          <a:prstGeom prst="cloud">
            <a:avLst/>
          </a:prstGeom>
          <a:gradFill flip="none" rotWithShape="1">
            <a:gsLst>
              <a:gs pos="6000">
                <a:srgbClr val="C00000"/>
              </a:gs>
              <a:gs pos="6000">
                <a:srgbClr val="C00000"/>
              </a:gs>
              <a:gs pos="6000">
                <a:srgbClr val="C00000"/>
              </a:gs>
              <a:gs pos="6000">
                <a:srgbClr val="C00000"/>
              </a:gs>
              <a:gs pos="50000">
                <a:srgbClr val="C00000"/>
              </a:gs>
              <a:gs pos="6000">
                <a:srgbClr val="C00000"/>
              </a:gs>
              <a:gs pos="6000">
                <a:srgbClr val="C00000"/>
              </a:gs>
              <a:gs pos="6000">
                <a:srgbClr val="C0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1221" name="Picture 5" descr="http://www.alcohol-focus-scotland.org.uk/img/background/winespill.jpg"/>
          <p:cNvPicPr>
            <a:picLocks noChangeAspect="1" noChangeArrowheads="1"/>
          </p:cNvPicPr>
          <p:nvPr/>
        </p:nvPicPr>
        <p:blipFill>
          <a:blip r:embed="rId5"/>
          <a:srcRect l="26667" t="3983" r="17778" b="7967"/>
          <a:stretch>
            <a:fillRect/>
          </a:stretch>
        </p:blipFill>
        <p:spPr bwMode="auto">
          <a:xfrm>
            <a:off x="2514600" y="1752600"/>
            <a:ext cx="775634" cy="1371600"/>
          </a:xfrm>
          <a:prstGeom prst="rect">
            <a:avLst/>
          </a:prstGeom>
          <a:noFill/>
        </p:spPr>
      </p:pic>
      <p:sp>
        <p:nvSpPr>
          <p:cNvPr id="10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z="4000" dirty="0"/>
              <a:t>RWR: Think of it as Wine Spill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066800" y="5341203"/>
            <a:ext cx="70364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/>
              <a:t>Spill a drop of wine on cloth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Spread/diffuse to the neighborhood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58000" y="0"/>
            <a:ext cx="2286000" cy="5486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Background</a:t>
            </a:r>
          </a:p>
        </p:txBody>
      </p:sp>
    </p:spTree>
    <p:custDataLst>
      <p:tags r:id="rId1"/>
    </p:custDataLst>
  </p:cSld>
  <p:clrMapOvr>
    <a:masterClrMapping/>
  </p:clrMapOvr>
  <p:transition advTm="276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"/>
                                        <p:tgtEl>
                                          <p:spTgt spid="52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36994E-6 C 0.02118 -0.01549 0.04237 -0.03098 0.06355 0.01688 C 0.08473 0.06474 0.11615 0.24185 0.12709 0.2874 " pathEditMode="relative" ptsTypes="aaA">
                                      <p:cBhvr>
                                        <p:cTn id="10" dur="2000" fill="hold"/>
                                        <p:tgtEl>
                                          <p:spTgt spid="521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00"/>
                            </p:stCondLst>
                            <p:childTnLst>
                              <p:par>
                                <p:cTn id="1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/>
          <p:cNvGrpSpPr>
            <a:grpSpLocks noChangeAspect="1"/>
          </p:cNvGrpSpPr>
          <p:nvPr/>
        </p:nvGrpSpPr>
        <p:grpSpPr>
          <a:xfrm rot="17198876">
            <a:off x="2651551" y="1633069"/>
            <a:ext cx="1521184" cy="1736885"/>
            <a:chOff x="3429000" y="1981200"/>
            <a:chExt cx="1027748" cy="1173480"/>
          </a:xfrm>
        </p:grpSpPr>
        <p:pic>
          <p:nvPicPr>
            <p:cNvPr id="590850" name="Picture 2" descr="http://www.dulemba.com/Blogstuff/ColoringPageTuesdays/CupidHeart-big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29000" y="1981200"/>
              <a:ext cx="1027748" cy="1143000"/>
            </a:xfrm>
            <a:prstGeom prst="rect">
              <a:avLst/>
            </a:prstGeom>
            <a:noFill/>
          </p:spPr>
        </p:pic>
        <p:sp>
          <p:nvSpPr>
            <p:cNvPr id="45" name="Rectangle 44"/>
            <p:cNvSpPr/>
            <p:nvPr/>
          </p:nvSpPr>
          <p:spPr>
            <a:xfrm>
              <a:off x="3581400" y="2926080"/>
              <a:ext cx="3810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Cloud 11"/>
          <p:cNvSpPr/>
          <p:nvPr/>
        </p:nvSpPr>
        <p:spPr>
          <a:xfrm rot="2381221">
            <a:off x="832104" y="2904744"/>
            <a:ext cx="2262812" cy="2230289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2CC82-6A21-4C15-A9DF-59CA3689167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0" name="Cloud 9"/>
          <p:cNvSpPr/>
          <p:nvPr/>
        </p:nvSpPr>
        <p:spPr>
          <a:xfrm rot="2381221">
            <a:off x="832384" y="2903918"/>
            <a:ext cx="2262812" cy="2230289"/>
          </a:xfrm>
          <a:prstGeom prst="cloud">
            <a:avLst/>
          </a:prstGeom>
          <a:gradFill flip="none" rotWithShape="1">
            <a:gsLst>
              <a:gs pos="6000">
                <a:srgbClr val="C00000"/>
              </a:gs>
              <a:gs pos="6000">
                <a:srgbClr val="C00000"/>
              </a:gs>
              <a:gs pos="6000">
                <a:srgbClr val="C00000"/>
              </a:gs>
              <a:gs pos="6000">
                <a:srgbClr val="C00000"/>
              </a:gs>
              <a:gs pos="50000">
                <a:srgbClr val="C00000"/>
              </a:gs>
              <a:gs pos="6000">
                <a:srgbClr val="C00000"/>
              </a:gs>
              <a:gs pos="6000">
                <a:srgbClr val="C00000"/>
              </a:gs>
              <a:gs pos="6000">
                <a:srgbClr val="C0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1221" name="Picture 5" descr="http://www.alcohol-focus-scotland.org.uk/img/background/winespill.jpg"/>
          <p:cNvPicPr>
            <a:picLocks noChangeAspect="1" noChangeArrowheads="1"/>
          </p:cNvPicPr>
          <p:nvPr/>
        </p:nvPicPr>
        <p:blipFill>
          <a:blip r:embed="rId5"/>
          <a:srcRect l="26667" t="3983" r="17778" b="7967"/>
          <a:stretch>
            <a:fillRect/>
          </a:stretch>
        </p:blipFill>
        <p:spPr bwMode="auto">
          <a:xfrm>
            <a:off x="45720" y="1752600"/>
            <a:ext cx="775634" cy="1371600"/>
          </a:xfrm>
          <a:prstGeom prst="rect">
            <a:avLst/>
          </a:prstGeom>
          <a:noFill/>
        </p:spPr>
      </p:pic>
      <p:grpSp>
        <p:nvGrpSpPr>
          <p:cNvPr id="3" name="Group 14"/>
          <p:cNvGrpSpPr>
            <a:grpSpLocks noChangeAspect="1"/>
          </p:cNvGrpSpPr>
          <p:nvPr/>
        </p:nvGrpSpPr>
        <p:grpSpPr bwMode="auto">
          <a:xfrm>
            <a:off x="4937760" y="2468880"/>
            <a:ext cx="3801994" cy="2302615"/>
            <a:chOff x="480" y="1536"/>
            <a:chExt cx="3408" cy="2064"/>
          </a:xfrm>
          <a:noFill/>
        </p:grpSpPr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480" y="2160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/>
                <a:t>1</a:t>
              </a: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816" y="2592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/>
                <a:t>4</a:t>
              </a: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296" y="2304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/>
                <a:t>3</a:t>
              </a: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960" y="1920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/>
                <a:t>2</a:t>
              </a: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488" y="2976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/>
                <a:t>5</a:t>
              </a: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2112" y="2880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/>
                <a:t>6</a:t>
              </a: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968" y="3360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/>
                <a:t>7</a:t>
              </a: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2304" y="1632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/>
                <a:t>9</a:t>
              </a: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2976" y="1536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/>
                <a:t>10</a:t>
              </a: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2352" y="2112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/>
                <a:t>8</a:t>
              </a: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2976" y="2256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dirty="0"/>
                <a:t>1</a:t>
              </a:r>
              <a:r>
                <a:rPr lang="en-US" altLang="zh-CN" sz="1200" dirty="0"/>
                <a:t>1</a:t>
              </a: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3600" y="1824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/>
                <a:t>1</a:t>
              </a:r>
              <a:r>
                <a:rPr lang="en-US" altLang="zh-CN" sz="1200"/>
                <a:t>2</a:t>
              </a:r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624" y="2400"/>
              <a:ext cx="240" cy="19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768" y="2256"/>
              <a:ext cx="528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/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 flipV="1">
              <a:off x="672" y="2064"/>
              <a:ext cx="288" cy="9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1248" y="2064"/>
              <a:ext cx="144" cy="24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V="1">
              <a:off x="1104" y="2544"/>
              <a:ext cx="240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/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1056" y="2784"/>
              <a:ext cx="480" cy="19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/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 flipV="1">
              <a:off x="1776" y="2976"/>
              <a:ext cx="336" cy="9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/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1728" y="3216"/>
              <a:ext cx="240" cy="19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/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 flipH="1">
              <a:off x="2160" y="3120"/>
              <a:ext cx="96" cy="24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/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2640" y="2304"/>
              <a:ext cx="336" cy="4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 flipV="1">
              <a:off x="3264" y="2064"/>
              <a:ext cx="384" cy="28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3264" y="1680"/>
              <a:ext cx="384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 flipV="1">
              <a:off x="2592" y="1632"/>
              <a:ext cx="384" cy="9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/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>
              <a:off x="2448" y="1872"/>
              <a:ext cx="0" cy="24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/>
            </a:p>
          </p:txBody>
        </p:sp>
        <p:sp>
          <p:nvSpPr>
            <p:cNvPr id="42" name="Line 41"/>
            <p:cNvSpPr>
              <a:spLocks noChangeShapeType="1"/>
            </p:cNvSpPr>
            <p:nvPr/>
          </p:nvSpPr>
          <p:spPr bwMode="auto">
            <a:xfrm>
              <a:off x="3120" y="1776"/>
              <a:ext cx="0" cy="48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/>
            </a:p>
          </p:txBody>
        </p:sp>
        <p:sp>
          <p:nvSpPr>
            <p:cNvPr id="43" name="Line 42"/>
            <p:cNvSpPr>
              <a:spLocks noChangeShapeType="1"/>
            </p:cNvSpPr>
            <p:nvPr/>
          </p:nvSpPr>
          <p:spPr bwMode="auto">
            <a:xfrm>
              <a:off x="1248" y="2016"/>
              <a:ext cx="1104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/>
            </a:p>
          </p:txBody>
        </p:sp>
        <p:sp>
          <p:nvSpPr>
            <p:cNvPr id="44" name="Line 43"/>
            <p:cNvSpPr>
              <a:spLocks noChangeShapeType="1"/>
            </p:cNvSpPr>
            <p:nvPr/>
          </p:nvSpPr>
          <p:spPr bwMode="auto">
            <a:xfrm flipV="1">
              <a:off x="1632" y="2352"/>
              <a:ext cx="768" cy="62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/>
            </a:p>
          </p:txBody>
        </p:sp>
      </p:grpSp>
      <p:sp>
        <p:nvSpPr>
          <p:cNvPr id="46" name="Line 31"/>
          <p:cNvSpPr>
            <a:spLocks noChangeShapeType="1"/>
          </p:cNvSpPr>
          <p:nvPr/>
        </p:nvSpPr>
        <p:spPr bwMode="auto">
          <a:xfrm flipV="1">
            <a:off x="5638800" y="3581400"/>
            <a:ext cx="267746" cy="16064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/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5852160" y="3328416"/>
            <a:ext cx="321295" cy="267746"/>
          </a:xfrm>
          <a:prstGeom prst="ellipse">
            <a:avLst/>
          </a:prstGeom>
          <a:solidFill>
            <a:srgbClr val="FF0000">
              <a:alpha val="70000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/>
          </a:p>
        </p:txBody>
      </p:sp>
      <p:sp>
        <p:nvSpPr>
          <p:cNvPr id="49" name="Line 31"/>
          <p:cNvSpPr>
            <a:spLocks noChangeShapeType="1"/>
          </p:cNvSpPr>
          <p:nvPr/>
        </p:nvSpPr>
        <p:spPr bwMode="auto">
          <a:xfrm flipH="1" flipV="1">
            <a:off x="5105400" y="3429000"/>
            <a:ext cx="228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/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4937760" y="3163824"/>
            <a:ext cx="321295" cy="267746"/>
          </a:xfrm>
          <a:prstGeom prst="ellipse">
            <a:avLst/>
          </a:prstGeom>
          <a:solidFill>
            <a:srgbClr val="FF0000">
              <a:alpha val="70000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/>
          </a:p>
        </p:txBody>
      </p:sp>
      <p:sp>
        <p:nvSpPr>
          <p:cNvPr id="51" name="Line 31"/>
          <p:cNvSpPr>
            <a:spLocks noChangeShapeType="1"/>
          </p:cNvSpPr>
          <p:nvPr/>
        </p:nvSpPr>
        <p:spPr bwMode="auto">
          <a:xfrm>
            <a:off x="5638801" y="3886200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/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6062472" y="4078224"/>
            <a:ext cx="321295" cy="267746"/>
          </a:xfrm>
          <a:prstGeom prst="ellipse">
            <a:avLst/>
          </a:prstGeom>
          <a:solidFill>
            <a:srgbClr val="FF0000">
              <a:alpha val="70000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/>
          </a:p>
        </p:txBody>
      </p:sp>
      <p:sp>
        <p:nvSpPr>
          <p:cNvPr id="53" name="Line 31"/>
          <p:cNvSpPr>
            <a:spLocks noChangeShapeType="1"/>
          </p:cNvSpPr>
          <p:nvPr/>
        </p:nvSpPr>
        <p:spPr bwMode="auto">
          <a:xfrm flipV="1">
            <a:off x="6248400" y="3352800"/>
            <a:ext cx="838200" cy="69404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/>
          </a:p>
        </p:txBody>
      </p:sp>
      <p:sp>
        <p:nvSpPr>
          <p:cNvPr id="54" name="Line 31"/>
          <p:cNvSpPr>
            <a:spLocks noChangeShapeType="1"/>
          </p:cNvSpPr>
          <p:nvPr/>
        </p:nvSpPr>
        <p:spPr bwMode="auto">
          <a:xfrm flipH="1" flipV="1">
            <a:off x="5638800" y="3810000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/>
          </a:p>
        </p:txBody>
      </p:sp>
      <p:sp>
        <p:nvSpPr>
          <p:cNvPr id="55" name="Line 31"/>
          <p:cNvSpPr>
            <a:spLocks noChangeShapeType="1"/>
          </p:cNvSpPr>
          <p:nvPr/>
        </p:nvSpPr>
        <p:spPr bwMode="auto">
          <a:xfrm flipV="1">
            <a:off x="6400800" y="4114800"/>
            <a:ext cx="380999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/>
          </a:p>
        </p:txBody>
      </p:sp>
      <p:sp>
        <p:nvSpPr>
          <p:cNvPr id="56" name="Line 31"/>
          <p:cNvSpPr>
            <a:spLocks noChangeShapeType="1"/>
          </p:cNvSpPr>
          <p:nvPr/>
        </p:nvSpPr>
        <p:spPr bwMode="auto">
          <a:xfrm>
            <a:off x="6324600" y="4343400"/>
            <a:ext cx="304801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/>
          </a:p>
        </p:txBody>
      </p:sp>
      <p:sp>
        <p:nvSpPr>
          <p:cNvPr id="57" name="Line 31"/>
          <p:cNvSpPr>
            <a:spLocks noChangeShapeType="1"/>
          </p:cNvSpPr>
          <p:nvPr/>
        </p:nvSpPr>
        <p:spPr bwMode="auto">
          <a:xfrm flipH="1" flipV="1">
            <a:off x="5257800" y="3276600"/>
            <a:ext cx="609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/>
          </a:p>
        </p:txBody>
      </p:sp>
      <p:sp>
        <p:nvSpPr>
          <p:cNvPr id="58" name="Line 31"/>
          <p:cNvSpPr>
            <a:spLocks noChangeShapeType="1"/>
          </p:cNvSpPr>
          <p:nvPr/>
        </p:nvSpPr>
        <p:spPr bwMode="auto">
          <a:xfrm flipH="1" flipV="1">
            <a:off x="5791200" y="3124200"/>
            <a:ext cx="15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/>
          </a:p>
        </p:txBody>
      </p:sp>
      <p:sp>
        <p:nvSpPr>
          <p:cNvPr id="59" name="Line 31"/>
          <p:cNvSpPr>
            <a:spLocks noChangeShapeType="1"/>
          </p:cNvSpPr>
          <p:nvPr/>
        </p:nvSpPr>
        <p:spPr bwMode="auto">
          <a:xfrm flipH="1">
            <a:off x="5577840" y="3520440"/>
            <a:ext cx="27432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/>
          </a:p>
        </p:txBody>
      </p:sp>
      <p:sp>
        <p:nvSpPr>
          <p:cNvPr id="60" name="Line 31"/>
          <p:cNvSpPr>
            <a:spLocks noChangeShapeType="1"/>
          </p:cNvSpPr>
          <p:nvPr/>
        </p:nvSpPr>
        <p:spPr bwMode="auto">
          <a:xfrm flipV="1">
            <a:off x="5181599" y="3048000"/>
            <a:ext cx="304801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/>
          </a:p>
        </p:txBody>
      </p:sp>
      <p:sp>
        <p:nvSpPr>
          <p:cNvPr id="61" name="Line 31"/>
          <p:cNvSpPr>
            <a:spLocks noChangeShapeType="1"/>
          </p:cNvSpPr>
          <p:nvPr/>
        </p:nvSpPr>
        <p:spPr bwMode="auto">
          <a:xfrm>
            <a:off x="5334000" y="3276600"/>
            <a:ext cx="5334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/>
          </a:p>
        </p:txBody>
      </p:sp>
      <p:sp>
        <p:nvSpPr>
          <p:cNvPr id="62" name="Line 31"/>
          <p:cNvSpPr>
            <a:spLocks noChangeShapeType="1"/>
          </p:cNvSpPr>
          <p:nvPr/>
        </p:nvSpPr>
        <p:spPr bwMode="auto">
          <a:xfrm>
            <a:off x="5181600" y="3429000"/>
            <a:ext cx="228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/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5486400" y="2895600"/>
            <a:ext cx="321295" cy="267746"/>
          </a:xfrm>
          <a:prstGeom prst="ellipse">
            <a:avLst/>
          </a:prstGeom>
          <a:solidFill>
            <a:srgbClr val="FF0000">
              <a:alpha val="30000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/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7022592" y="3108960"/>
            <a:ext cx="321295" cy="267746"/>
          </a:xfrm>
          <a:prstGeom prst="ellipse">
            <a:avLst/>
          </a:prstGeom>
          <a:solidFill>
            <a:srgbClr val="FF0000">
              <a:alpha val="30000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/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6766560" y="3977640"/>
            <a:ext cx="321295" cy="267746"/>
          </a:xfrm>
          <a:prstGeom prst="ellipse">
            <a:avLst/>
          </a:prstGeom>
          <a:solidFill>
            <a:srgbClr val="FF0000">
              <a:alpha val="30000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/>
          </a:p>
        </p:txBody>
      </p: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6601968" y="4498848"/>
            <a:ext cx="321295" cy="267746"/>
          </a:xfrm>
          <a:prstGeom prst="ellipse">
            <a:avLst/>
          </a:prstGeom>
          <a:solidFill>
            <a:srgbClr val="FF0000">
              <a:alpha val="30000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/>
          </a:p>
        </p:txBody>
      </p:sp>
      <p:sp>
        <p:nvSpPr>
          <p:cNvPr id="67" name="Oval 66"/>
          <p:cNvSpPr>
            <a:spLocks noChangeArrowheads="1"/>
          </p:cNvSpPr>
          <p:nvPr/>
        </p:nvSpPr>
        <p:spPr bwMode="auto">
          <a:xfrm>
            <a:off x="6071616" y="4078224"/>
            <a:ext cx="321295" cy="267746"/>
          </a:xfrm>
          <a:prstGeom prst="ellipse">
            <a:avLst/>
          </a:prstGeom>
          <a:solidFill>
            <a:srgbClr val="FF0000">
              <a:alpha val="40000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/>
          </a:p>
        </p:txBody>
      </p:sp>
      <p:sp>
        <p:nvSpPr>
          <p:cNvPr id="68" name="Oval 67"/>
          <p:cNvSpPr>
            <a:spLocks noChangeArrowheads="1"/>
          </p:cNvSpPr>
          <p:nvPr/>
        </p:nvSpPr>
        <p:spPr bwMode="auto">
          <a:xfrm>
            <a:off x="5852160" y="3328416"/>
            <a:ext cx="321295" cy="267746"/>
          </a:xfrm>
          <a:prstGeom prst="ellipse">
            <a:avLst/>
          </a:prstGeom>
          <a:solidFill>
            <a:srgbClr val="FF0000">
              <a:alpha val="30000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/>
          </a:p>
        </p:txBody>
      </p:sp>
      <p:sp>
        <p:nvSpPr>
          <p:cNvPr id="69" name="Oval 68"/>
          <p:cNvSpPr>
            <a:spLocks noChangeArrowheads="1"/>
          </p:cNvSpPr>
          <p:nvPr/>
        </p:nvSpPr>
        <p:spPr bwMode="auto">
          <a:xfrm>
            <a:off x="4937760" y="3163824"/>
            <a:ext cx="321295" cy="267746"/>
          </a:xfrm>
          <a:prstGeom prst="ellipse">
            <a:avLst/>
          </a:prstGeom>
          <a:solidFill>
            <a:srgbClr val="FF0000">
              <a:alpha val="30000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/>
          </a:p>
        </p:txBody>
      </p:sp>
      <p:sp>
        <p:nvSpPr>
          <p:cNvPr id="70" name="Line 31"/>
          <p:cNvSpPr>
            <a:spLocks noChangeShapeType="1"/>
          </p:cNvSpPr>
          <p:nvPr/>
        </p:nvSpPr>
        <p:spPr bwMode="auto">
          <a:xfrm flipV="1">
            <a:off x="5638800" y="3581400"/>
            <a:ext cx="267746" cy="16064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/>
          </a:p>
        </p:txBody>
      </p:sp>
      <p:sp>
        <p:nvSpPr>
          <p:cNvPr id="71" name="Line 31"/>
          <p:cNvSpPr>
            <a:spLocks noChangeShapeType="1"/>
          </p:cNvSpPr>
          <p:nvPr/>
        </p:nvSpPr>
        <p:spPr bwMode="auto">
          <a:xfrm flipH="1" flipV="1">
            <a:off x="5105400" y="3429000"/>
            <a:ext cx="228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/>
          </a:p>
        </p:txBody>
      </p:sp>
      <p:sp>
        <p:nvSpPr>
          <p:cNvPr id="72" name="Line 31"/>
          <p:cNvSpPr>
            <a:spLocks noChangeShapeType="1"/>
          </p:cNvSpPr>
          <p:nvPr/>
        </p:nvSpPr>
        <p:spPr bwMode="auto">
          <a:xfrm>
            <a:off x="5638801" y="3886200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/>
          </a:p>
        </p:txBody>
      </p:sp>
      <p:sp>
        <p:nvSpPr>
          <p:cNvPr id="73" name="Line 31"/>
          <p:cNvSpPr>
            <a:spLocks noChangeShapeType="1"/>
          </p:cNvSpPr>
          <p:nvPr/>
        </p:nvSpPr>
        <p:spPr bwMode="auto">
          <a:xfrm flipV="1">
            <a:off x="6248400" y="3352800"/>
            <a:ext cx="838200" cy="69404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/>
          </a:p>
        </p:txBody>
      </p:sp>
      <p:sp>
        <p:nvSpPr>
          <p:cNvPr id="74" name="Line 31"/>
          <p:cNvSpPr>
            <a:spLocks noChangeShapeType="1"/>
          </p:cNvSpPr>
          <p:nvPr/>
        </p:nvSpPr>
        <p:spPr bwMode="auto">
          <a:xfrm flipH="1" flipV="1">
            <a:off x="5638800" y="3810000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/>
          </a:p>
        </p:txBody>
      </p:sp>
      <p:sp>
        <p:nvSpPr>
          <p:cNvPr id="75" name="Line 31"/>
          <p:cNvSpPr>
            <a:spLocks noChangeShapeType="1"/>
          </p:cNvSpPr>
          <p:nvPr/>
        </p:nvSpPr>
        <p:spPr bwMode="auto">
          <a:xfrm flipV="1">
            <a:off x="6400800" y="4114800"/>
            <a:ext cx="380999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/>
          </a:p>
        </p:txBody>
      </p:sp>
      <p:sp>
        <p:nvSpPr>
          <p:cNvPr id="76" name="Line 31"/>
          <p:cNvSpPr>
            <a:spLocks noChangeShapeType="1"/>
          </p:cNvSpPr>
          <p:nvPr/>
        </p:nvSpPr>
        <p:spPr bwMode="auto">
          <a:xfrm>
            <a:off x="6324600" y="4343400"/>
            <a:ext cx="304801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/>
          </a:p>
        </p:txBody>
      </p:sp>
      <p:sp>
        <p:nvSpPr>
          <p:cNvPr id="77" name="Line 31"/>
          <p:cNvSpPr>
            <a:spLocks noChangeShapeType="1"/>
          </p:cNvSpPr>
          <p:nvPr/>
        </p:nvSpPr>
        <p:spPr bwMode="auto">
          <a:xfrm flipH="1" flipV="1">
            <a:off x="5257800" y="3276600"/>
            <a:ext cx="609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/>
          </a:p>
        </p:txBody>
      </p:sp>
      <p:sp>
        <p:nvSpPr>
          <p:cNvPr id="78" name="Line 31"/>
          <p:cNvSpPr>
            <a:spLocks noChangeShapeType="1"/>
          </p:cNvSpPr>
          <p:nvPr/>
        </p:nvSpPr>
        <p:spPr bwMode="auto">
          <a:xfrm flipH="1" flipV="1">
            <a:off x="5791200" y="3124200"/>
            <a:ext cx="15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/>
          </a:p>
        </p:txBody>
      </p:sp>
      <p:sp>
        <p:nvSpPr>
          <p:cNvPr id="79" name="Line 31"/>
          <p:cNvSpPr>
            <a:spLocks noChangeShapeType="1"/>
          </p:cNvSpPr>
          <p:nvPr/>
        </p:nvSpPr>
        <p:spPr bwMode="auto">
          <a:xfrm flipH="1">
            <a:off x="5577840" y="3520440"/>
            <a:ext cx="27432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/>
          </a:p>
        </p:txBody>
      </p:sp>
      <p:sp>
        <p:nvSpPr>
          <p:cNvPr id="80" name="Line 31"/>
          <p:cNvSpPr>
            <a:spLocks noChangeShapeType="1"/>
          </p:cNvSpPr>
          <p:nvPr/>
        </p:nvSpPr>
        <p:spPr bwMode="auto">
          <a:xfrm flipV="1">
            <a:off x="5181599" y="3048000"/>
            <a:ext cx="304801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/>
          </a:p>
        </p:txBody>
      </p:sp>
      <p:sp>
        <p:nvSpPr>
          <p:cNvPr id="81" name="Line 31"/>
          <p:cNvSpPr>
            <a:spLocks noChangeShapeType="1"/>
          </p:cNvSpPr>
          <p:nvPr/>
        </p:nvSpPr>
        <p:spPr bwMode="auto">
          <a:xfrm>
            <a:off x="5334000" y="3276600"/>
            <a:ext cx="5334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/>
          </a:p>
        </p:txBody>
      </p:sp>
      <p:sp>
        <p:nvSpPr>
          <p:cNvPr id="82" name="Line 31"/>
          <p:cNvSpPr>
            <a:spLocks noChangeShapeType="1"/>
          </p:cNvSpPr>
          <p:nvPr/>
        </p:nvSpPr>
        <p:spPr bwMode="auto">
          <a:xfrm>
            <a:off x="5181600" y="3429000"/>
            <a:ext cx="228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/>
          </a:p>
        </p:txBody>
      </p:sp>
      <p:sp>
        <p:nvSpPr>
          <p:cNvPr id="83" name="Line 31"/>
          <p:cNvSpPr>
            <a:spLocks noChangeShapeType="1"/>
          </p:cNvSpPr>
          <p:nvPr/>
        </p:nvSpPr>
        <p:spPr bwMode="auto">
          <a:xfrm flipV="1">
            <a:off x="5638800" y="3581400"/>
            <a:ext cx="267746" cy="16064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/>
          </a:p>
        </p:txBody>
      </p:sp>
      <p:sp>
        <p:nvSpPr>
          <p:cNvPr id="84" name="Line 31"/>
          <p:cNvSpPr>
            <a:spLocks noChangeShapeType="1"/>
          </p:cNvSpPr>
          <p:nvPr/>
        </p:nvSpPr>
        <p:spPr bwMode="auto">
          <a:xfrm flipH="1" flipV="1">
            <a:off x="5105400" y="3429000"/>
            <a:ext cx="228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/>
          </a:p>
        </p:txBody>
      </p:sp>
      <p:sp>
        <p:nvSpPr>
          <p:cNvPr id="85" name="Line 31"/>
          <p:cNvSpPr>
            <a:spLocks noChangeShapeType="1"/>
          </p:cNvSpPr>
          <p:nvPr/>
        </p:nvSpPr>
        <p:spPr bwMode="auto">
          <a:xfrm>
            <a:off x="5638801" y="3886200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/>
          </a:p>
        </p:txBody>
      </p:sp>
      <p:sp>
        <p:nvSpPr>
          <p:cNvPr id="86" name="Line 31"/>
          <p:cNvSpPr>
            <a:spLocks noChangeShapeType="1"/>
          </p:cNvSpPr>
          <p:nvPr/>
        </p:nvSpPr>
        <p:spPr bwMode="auto">
          <a:xfrm>
            <a:off x="5791200" y="2971800"/>
            <a:ext cx="12954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/>
          </a:p>
        </p:txBody>
      </p:sp>
      <p:sp>
        <p:nvSpPr>
          <p:cNvPr id="87" name="Line 31"/>
          <p:cNvSpPr>
            <a:spLocks noChangeShapeType="1"/>
          </p:cNvSpPr>
          <p:nvPr/>
        </p:nvSpPr>
        <p:spPr bwMode="auto">
          <a:xfrm flipH="1">
            <a:off x="5257800" y="3124200"/>
            <a:ext cx="2286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/>
          </a:p>
        </p:txBody>
      </p:sp>
      <p:sp>
        <p:nvSpPr>
          <p:cNvPr id="88" name="Line 31"/>
          <p:cNvSpPr>
            <a:spLocks noChangeShapeType="1"/>
          </p:cNvSpPr>
          <p:nvPr/>
        </p:nvSpPr>
        <p:spPr bwMode="auto">
          <a:xfrm>
            <a:off x="5852160" y="3048000"/>
            <a:ext cx="152401" cy="27432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/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 flipH="1">
            <a:off x="6400800" y="4038600"/>
            <a:ext cx="3810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/>
          </a:p>
        </p:txBody>
      </p:sp>
      <p:sp>
        <p:nvSpPr>
          <p:cNvPr id="90" name="Line 31"/>
          <p:cNvSpPr>
            <a:spLocks noChangeShapeType="1"/>
          </p:cNvSpPr>
          <p:nvPr/>
        </p:nvSpPr>
        <p:spPr bwMode="auto">
          <a:xfrm flipH="1">
            <a:off x="6858000" y="4267200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/>
          </a:p>
        </p:txBody>
      </p:sp>
      <p:sp>
        <p:nvSpPr>
          <p:cNvPr id="91" name="Line 31"/>
          <p:cNvSpPr>
            <a:spLocks noChangeShapeType="1"/>
          </p:cNvSpPr>
          <p:nvPr/>
        </p:nvSpPr>
        <p:spPr bwMode="auto">
          <a:xfrm flipH="1" flipV="1">
            <a:off x="6400800" y="4343400"/>
            <a:ext cx="22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/>
          </a:p>
        </p:txBody>
      </p:sp>
      <p:sp>
        <p:nvSpPr>
          <p:cNvPr id="92" name="Line 31"/>
          <p:cNvSpPr>
            <a:spLocks noChangeShapeType="1"/>
          </p:cNvSpPr>
          <p:nvPr/>
        </p:nvSpPr>
        <p:spPr bwMode="auto">
          <a:xfrm flipV="1">
            <a:off x="6781801" y="4267200"/>
            <a:ext cx="76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/>
          </a:p>
        </p:txBody>
      </p:sp>
      <p:sp>
        <p:nvSpPr>
          <p:cNvPr id="93" name="Line 31"/>
          <p:cNvSpPr>
            <a:spLocks noChangeShapeType="1"/>
          </p:cNvSpPr>
          <p:nvPr/>
        </p:nvSpPr>
        <p:spPr bwMode="auto">
          <a:xfrm flipV="1">
            <a:off x="7086599" y="2819400"/>
            <a:ext cx="45719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/>
          </a:p>
        </p:txBody>
      </p:sp>
      <p:sp>
        <p:nvSpPr>
          <p:cNvPr id="94" name="Line 31"/>
          <p:cNvSpPr>
            <a:spLocks noChangeShapeType="1"/>
          </p:cNvSpPr>
          <p:nvPr/>
        </p:nvSpPr>
        <p:spPr bwMode="auto">
          <a:xfrm>
            <a:off x="7315200" y="3352800"/>
            <a:ext cx="3810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/>
          </a:p>
        </p:txBody>
      </p:sp>
      <p:sp>
        <p:nvSpPr>
          <p:cNvPr id="95" name="Line 31"/>
          <p:cNvSpPr>
            <a:spLocks noChangeShapeType="1"/>
          </p:cNvSpPr>
          <p:nvPr/>
        </p:nvSpPr>
        <p:spPr bwMode="auto">
          <a:xfrm flipH="1">
            <a:off x="6324600" y="3429000"/>
            <a:ext cx="7620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/>
          </a:p>
        </p:txBody>
      </p:sp>
      <p:sp>
        <p:nvSpPr>
          <p:cNvPr id="96" name="Line 31"/>
          <p:cNvSpPr>
            <a:spLocks noChangeShapeType="1"/>
          </p:cNvSpPr>
          <p:nvPr/>
        </p:nvSpPr>
        <p:spPr bwMode="auto">
          <a:xfrm flipH="1" flipV="1">
            <a:off x="5867400" y="3048000"/>
            <a:ext cx="1143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/>
          </a:p>
        </p:txBody>
      </p:sp>
      <p:sp>
        <p:nvSpPr>
          <p:cNvPr id="99" name="Oval 98"/>
          <p:cNvSpPr>
            <a:spLocks noChangeArrowheads="1"/>
          </p:cNvSpPr>
          <p:nvPr/>
        </p:nvSpPr>
        <p:spPr bwMode="auto">
          <a:xfrm>
            <a:off x="7726680" y="3273552"/>
            <a:ext cx="321295" cy="267746"/>
          </a:xfrm>
          <a:prstGeom prst="ellipse">
            <a:avLst/>
          </a:prstGeom>
          <a:solidFill>
            <a:srgbClr val="FF0000">
              <a:alpha val="10000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/>
          </a:p>
        </p:txBody>
      </p:sp>
      <p:sp>
        <p:nvSpPr>
          <p:cNvPr id="100" name="Oval 99"/>
          <p:cNvSpPr>
            <a:spLocks noChangeArrowheads="1"/>
          </p:cNvSpPr>
          <p:nvPr/>
        </p:nvSpPr>
        <p:spPr bwMode="auto">
          <a:xfrm>
            <a:off x="6976872" y="2578608"/>
            <a:ext cx="321295" cy="267746"/>
          </a:xfrm>
          <a:prstGeom prst="ellipse">
            <a:avLst/>
          </a:prstGeom>
          <a:solidFill>
            <a:srgbClr val="FF0000">
              <a:alpha val="10000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/>
          </a:p>
        </p:txBody>
      </p:sp>
      <p:sp>
        <p:nvSpPr>
          <p:cNvPr id="101" name="Oval 100"/>
          <p:cNvSpPr>
            <a:spLocks noChangeArrowheads="1"/>
          </p:cNvSpPr>
          <p:nvPr/>
        </p:nvSpPr>
        <p:spPr bwMode="auto">
          <a:xfrm>
            <a:off x="7022592" y="3108960"/>
            <a:ext cx="321295" cy="267746"/>
          </a:xfrm>
          <a:prstGeom prst="ellipse">
            <a:avLst/>
          </a:prstGeom>
          <a:solidFill>
            <a:srgbClr val="FF0000">
              <a:alpha val="30000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/>
          </a:p>
        </p:txBody>
      </p:sp>
      <p:sp>
        <p:nvSpPr>
          <p:cNvPr id="102" name="Oval 101"/>
          <p:cNvSpPr>
            <a:spLocks noChangeArrowheads="1"/>
          </p:cNvSpPr>
          <p:nvPr/>
        </p:nvSpPr>
        <p:spPr bwMode="auto">
          <a:xfrm>
            <a:off x="6071616" y="4078224"/>
            <a:ext cx="321295" cy="267746"/>
          </a:xfrm>
          <a:prstGeom prst="ellipse">
            <a:avLst/>
          </a:prstGeom>
          <a:solidFill>
            <a:srgbClr val="FF0000">
              <a:alpha val="50000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/>
          </a:p>
        </p:txBody>
      </p:sp>
      <p:sp>
        <p:nvSpPr>
          <p:cNvPr id="103" name="Oval 102"/>
          <p:cNvSpPr>
            <a:spLocks noChangeArrowheads="1"/>
          </p:cNvSpPr>
          <p:nvPr/>
        </p:nvSpPr>
        <p:spPr bwMode="auto">
          <a:xfrm>
            <a:off x="5852160" y="3328416"/>
            <a:ext cx="321295" cy="267746"/>
          </a:xfrm>
          <a:prstGeom prst="ellipse">
            <a:avLst/>
          </a:prstGeom>
          <a:solidFill>
            <a:srgbClr val="FF0000">
              <a:alpha val="50000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/>
          </a:p>
        </p:txBody>
      </p:sp>
      <p:sp>
        <p:nvSpPr>
          <p:cNvPr id="104" name="Oval 103"/>
          <p:cNvSpPr>
            <a:spLocks noChangeArrowheads="1"/>
          </p:cNvSpPr>
          <p:nvPr/>
        </p:nvSpPr>
        <p:spPr bwMode="auto">
          <a:xfrm>
            <a:off x="4936505" y="3163824"/>
            <a:ext cx="321295" cy="267746"/>
          </a:xfrm>
          <a:prstGeom prst="ellipse">
            <a:avLst/>
          </a:prstGeom>
          <a:solidFill>
            <a:srgbClr val="FF0000">
              <a:alpha val="50000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/>
          </a:p>
        </p:txBody>
      </p:sp>
      <p:sp>
        <p:nvSpPr>
          <p:cNvPr id="105" name="Oval 104"/>
          <p:cNvSpPr>
            <a:spLocks noChangeArrowheads="1"/>
          </p:cNvSpPr>
          <p:nvPr/>
        </p:nvSpPr>
        <p:spPr bwMode="auto">
          <a:xfrm>
            <a:off x="6766560" y="3977640"/>
            <a:ext cx="321295" cy="267746"/>
          </a:xfrm>
          <a:prstGeom prst="ellipse">
            <a:avLst/>
          </a:prstGeom>
          <a:solidFill>
            <a:srgbClr val="FF0000">
              <a:alpha val="30000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/>
          </a:p>
        </p:txBody>
      </p:sp>
      <p:sp>
        <p:nvSpPr>
          <p:cNvPr id="106" name="Oval 105"/>
          <p:cNvSpPr>
            <a:spLocks noChangeArrowheads="1"/>
          </p:cNvSpPr>
          <p:nvPr/>
        </p:nvSpPr>
        <p:spPr bwMode="auto">
          <a:xfrm>
            <a:off x="6601968" y="4498848"/>
            <a:ext cx="321295" cy="267746"/>
          </a:xfrm>
          <a:prstGeom prst="ellipse">
            <a:avLst/>
          </a:prstGeom>
          <a:solidFill>
            <a:srgbClr val="FF0000">
              <a:alpha val="30000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/>
          </a:p>
        </p:txBody>
      </p:sp>
      <p:sp>
        <p:nvSpPr>
          <p:cNvPr id="107" name="Oval 106"/>
          <p:cNvSpPr>
            <a:spLocks noChangeArrowheads="1"/>
          </p:cNvSpPr>
          <p:nvPr/>
        </p:nvSpPr>
        <p:spPr bwMode="auto">
          <a:xfrm>
            <a:off x="5486400" y="2898648"/>
            <a:ext cx="321295" cy="267746"/>
          </a:xfrm>
          <a:prstGeom prst="ellipse">
            <a:avLst/>
          </a:prstGeom>
          <a:solidFill>
            <a:srgbClr val="FF0000">
              <a:alpha val="30000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/>
          </a:p>
        </p:txBody>
      </p:sp>
      <p:sp>
        <p:nvSpPr>
          <p:cNvPr id="10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z="4800" dirty="0"/>
              <a:t>RWR: Wine Spill on a Graph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533400" y="5257800"/>
            <a:ext cx="33970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wine spill on cloth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5453851" y="5257800"/>
            <a:ext cx="32293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RWR on a graph</a:t>
            </a:r>
          </a:p>
        </p:txBody>
      </p:sp>
      <p:cxnSp>
        <p:nvCxnSpPr>
          <p:cNvPr id="112" name="Straight Arrow Connector 111"/>
          <p:cNvCxnSpPr/>
          <p:nvPr/>
        </p:nvCxnSpPr>
        <p:spPr>
          <a:xfrm rot="5400000" flipH="1" flipV="1">
            <a:off x="4914900" y="3924300"/>
            <a:ext cx="38100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/>
          <p:cNvSpPr/>
          <p:nvPr/>
        </p:nvSpPr>
        <p:spPr>
          <a:xfrm>
            <a:off x="4597157" y="4202668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Query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6858000" y="0"/>
            <a:ext cx="2286000" cy="5486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Background</a:t>
            </a:r>
          </a:p>
        </p:txBody>
      </p:sp>
      <p:sp>
        <p:nvSpPr>
          <p:cNvPr id="114" name="AutoShape 39"/>
          <p:cNvSpPr>
            <a:spLocks noChangeAspect="1" noChangeArrowheads="1"/>
          </p:cNvSpPr>
          <p:nvPr/>
        </p:nvSpPr>
        <p:spPr bwMode="auto">
          <a:xfrm>
            <a:off x="3962400" y="1828800"/>
            <a:ext cx="320040" cy="27432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117" name="Block Arc 116"/>
          <p:cNvSpPr/>
          <p:nvPr/>
        </p:nvSpPr>
        <p:spPr>
          <a:xfrm>
            <a:off x="2286000" y="6096000"/>
            <a:ext cx="4114800" cy="1295400"/>
          </a:xfrm>
          <a:prstGeom prst="blockArc">
            <a:avLst>
              <a:gd name="adj1" fmla="val 10860110"/>
              <a:gd name="adj2" fmla="val 52672"/>
              <a:gd name="adj3" fmla="val 3905"/>
            </a:avLst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743200" y="5943600"/>
            <a:ext cx="325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Same Diffusion Eq.</a:t>
            </a:r>
          </a:p>
        </p:txBody>
      </p:sp>
    </p:spTree>
    <p:custDataLst>
      <p:tags r:id="rId1"/>
    </p:custDataLst>
  </p:cSld>
  <p:clrMapOvr>
    <a:masterClrMapping/>
  </p:clrMapOvr>
  <p:transition advTm="358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903 -0.0155 0.01823 -0.03076 0.02813 -0.03146 C 0.03802 -0.03215 0.04671 -0.02938 0.05955 -0.00462 C 0.0724 0.02013 0.0908 0.07194 0.10573 0.11659 C 0.12066 0.16123 0.13507 0.21235 0.14948 0.26348 " pathEditMode="relative" ptsTypes="aaaaA">
                                      <p:cBhvr>
                                        <p:cTn id="1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700"/>
                            </p:stCondLst>
                            <p:childTnLst>
                              <p:par>
                                <p:cTn id="8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70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2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1" dur="2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4" dur="2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4900"/>
                            </p:stCondLst>
                            <p:childTnLst>
                              <p:par>
                                <p:cTn id="2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8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8" grpId="0" animBg="1"/>
      <p:bldP spid="49" grpId="0" animBg="1"/>
      <p:bldP spid="49" grpId="1" animBg="1"/>
      <p:bldP spid="50" grpId="0" animBg="1"/>
      <p:bldP spid="51" grpId="0" animBg="1"/>
      <p:bldP spid="51" grpId="1" animBg="1"/>
      <p:bldP spid="52" grpId="0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14" grpId="0" animBg="1"/>
      <p:bldP spid="11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90600" y="1143000"/>
            <a:ext cx="7162800" cy="5105400"/>
            <a:chOff x="1152" y="1344"/>
            <a:chExt cx="3408" cy="2064"/>
          </a:xfrm>
        </p:grpSpPr>
        <p:sp>
          <p:nvSpPr>
            <p:cNvPr id="53296" name="Oval 3"/>
            <p:cNvSpPr>
              <a:spLocks noChangeArrowheads="1"/>
            </p:cNvSpPr>
            <p:nvPr/>
          </p:nvSpPr>
          <p:spPr bwMode="auto">
            <a:xfrm>
              <a:off x="1152" y="196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1</a:t>
              </a:r>
            </a:p>
          </p:txBody>
        </p:sp>
        <p:sp>
          <p:nvSpPr>
            <p:cNvPr id="53297" name="Oval 4"/>
            <p:cNvSpPr>
              <a:spLocks noChangeArrowheads="1"/>
            </p:cNvSpPr>
            <p:nvPr/>
          </p:nvSpPr>
          <p:spPr bwMode="auto">
            <a:xfrm>
              <a:off x="1488" y="2400"/>
              <a:ext cx="288" cy="24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53298" name="Oval 5"/>
            <p:cNvSpPr>
              <a:spLocks noChangeArrowheads="1"/>
            </p:cNvSpPr>
            <p:nvPr/>
          </p:nvSpPr>
          <p:spPr bwMode="auto">
            <a:xfrm>
              <a:off x="1968" y="2112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3</a:t>
              </a:r>
            </a:p>
          </p:txBody>
        </p:sp>
        <p:sp>
          <p:nvSpPr>
            <p:cNvPr id="53299" name="Oval 6"/>
            <p:cNvSpPr>
              <a:spLocks noChangeArrowheads="1"/>
            </p:cNvSpPr>
            <p:nvPr/>
          </p:nvSpPr>
          <p:spPr bwMode="auto">
            <a:xfrm>
              <a:off x="1632" y="172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2</a:t>
              </a:r>
            </a:p>
          </p:txBody>
        </p:sp>
        <p:sp>
          <p:nvSpPr>
            <p:cNvPr id="53300" name="Oval 7"/>
            <p:cNvSpPr>
              <a:spLocks noChangeArrowheads="1"/>
            </p:cNvSpPr>
            <p:nvPr/>
          </p:nvSpPr>
          <p:spPr bwMode="auto">
            <a:xfrm>
              <a:off x="2160" y="2784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5</a:t>
              </a:r>
            </a:p>
          </p:txBody>
        </p:sp>
        <p:sp>
          <p:nvSpPr>
            <p:cNvPr id="53301" name="Oval 8"/>
            <p:cNvSpPr>
              <a:spLocks noChangeArrowheads="1"/>
            </p:cNvSpPr>
            <p:nvPr/>
          </p:nvSpPr>
          <p:spPr bwMode="auto">
            <a:xfrm>
              <a:off x="2784" y="268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6</a:t>
              </a:r>
            </a:p>
          </p:txBody>
        </p:sp>
        <p:sp>
          <p:nvSpPr>
            <p:cNvPr id="53302" name="Oval 9"/>
            <p:cNvSpPr>
              <a:spLocks noChangeArrowheads="1"/>
            </p:cNvSpPr>
            <p:nvPr/>
          </p:nvSpPr>
          <p:spPr bwMode="auto">
            <a:xfrm>
              <a:off x="2640" y="316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7</a:t>
              </a:r>
            </a:p>
          </p:txBody>
        </p:sp>
        <p:sp>
          <p:nvSpPr>
            <p:cNvPr id="53303" name="Oval 10"/>
            <p:cNvSpPr>
              <a:spLocks noChangeArrowheads="1"/>
            </p:cNvSpPr>
            <p:nvPr/>
          </p:nvSpPr>
          <p:spPr bwMode="auto">
            <a:xfrm>
              <a:off x="2976" y="1440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9</a:t>
              </a:r>
            </a:p>
          </p:txBody>
        </p:sp>
        <p:sp>
          <p:nvSpPr>
            <p:cNvPr id="53304" name="Oval 11"/>
            <p:cNvSpPr>
              <a:spLocks noChangeArrowheads="1"/>
            </p:cNvSpPr>
            <p:nvPr/>
          </p:nvSpPr>
          <p:spPr bwMode="auto">
            <a:xfrm>
              <a:off x="3648" y="1344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10</a:t>
              </a:r>
            </a:p>
          </p:txBody>
        </p:sp>
        <p:sp>
          <p:nvSpPr>
            <p:cNvPr id="53305" name="Oval 12"/>
            <p:cNvSpPr>
              <a:spLocks noChangeArrowheads="1"/>
            </p:cNvSpPr>
            <p:nvPr/>
          </p:nvSpPr>
          <p:spPr bwMode="auto">
            <a:xfrm>
              <a:off x="3024" y="1920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8</a:t>
              </a:r>
            </a:p>
          </p:txBody>
        </p:sp>
        <p:sp>
          <p:nvSpPr>
            <p:cNvPr id="53306" name="Oval 13"/>
            <p:cNvSpPr>
              <a:spLocks noChangeArrowheads="1"/>
            </p:cNvSpPr>
            <p:nvPr/>
          </p:nvSpPr>
          <p:spPr bwMode="auto">
            <a:xfrm>
              <a:off x="3648" y="2064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1</a:t>
              </a:r>
              <a:r>
                <a:rPr lang="en-US" altLang="zh-CN">
                  <a:ea typeface="SimSun" pitchFamily="2" charset="-122"/>
                </a:rPr>
                <a:t>1</a:t>
              </a:r>
            </a:p>
          </p:txBody>
        </p:sp>
        <p:sp>
          <p:nvSpPr>
            <p:cNvPr id="53307" name="Oval 14"/>
            <p:cNvSpPr>
              <a:spLocks noChangeArrowheads="1"/>
            </p:cNvSpPr>
            <p:nvPr/>
          </p:nvSpPr>
          <p:spPr bwMode="auto">
            <a:xfrm>
              <a:off x="4272" y="1632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1</a:t>
              </a:r>
              <a:r>
                <a:rPr lang="en-US" altLang="zh-CN">
                  <a:ea typeface="SimSun" pitchFamily="2" charset="-122"/>
                </a:rPr>
                <a:t>2</a:t>
              </a:r>
            </a:p>
          </p:txBody>
        </p:sp>
        <p:sp>
          <p:nvSpPr>
            <p:cNvPr id="53308" name="Line 15"/>
            <p:cNvSpPr>
              <a:spLocks noChangeShapeType="1"/>
            </p:cNvSpPr>
            <p:nvPr/>
          </p:nvSpPr>
          <p:spPr bwMode="auto">
            <a:xfrm>
              <a:off x="1296" y="2208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9" name="Line 16"/>
            <p:cNvSpPr>
              <a:spLocks noChangeShapeType="1"/>
            </p:cNvSpPr>
            <p:nvPr/>
          </p:nvSpPr>
          <p:spPr bwMode="auto">
            <a:xfrm>
              <a:off x="1440" y="2064"/>
              <a:ext cx="52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0" name="Line 17"/>
            <p:cNvSpPr>
              <a:spLocks noChangeShapeType="1"/>
            </p:cNvSpPr>
            <p:nvPr/>
          </p:nvSpPr>
          <p:spPr bwMode="auto">
            <a:xfrm flipV="1">
              <a:off x="1344" y="1872"/>
              <a:ext cx="28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1" name="Line 18"/>
            <p:cNvSpPr>
              <a:spLocks noChangeShapeType="1"/>
            </p:cNvSpPr>
            <p:nvPr/>
          </p:nvSpPr>
          <p:spPr bwMode="auto">
            <a:xfrm>
              <a:off x="1920" y="1872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2" name="Line 19"/>
            <p:cNvSpPr>
              <a:spLocks noChangeShapeType="1"/>
            </p:cNvSpPr>
            <p:nvPr/>
          </p:nvSpPr>
          <p:spPr bwMode="auto">
            <a:xfrm flipV="1">
              <a:off x="1776" y="235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3" name="Line 20"/>
            <p:cNvSpPr>
              <a:spLocks noChangeShapeType="1"/>
            </p:cNvSpPr>
            <p:nvPr/>
          </p:nvSpPr>
          <p:spPr bwMode="auto">
            <a:xfrm>
              <a:off x="1728" y="2592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4" name="Line 21"/>
            <p:cNvSpPr>
              <a:spLocks noChangeShapeType="1"/>
            </p:cNvSpPr>
            <p:nvPr/>
          </p:nvSpPr>
          <p:spPr bwMode="auto">
            <a:xfrm flipV="1">
              <a:off x="2448" y="2784"/>
              <a:ext cx="33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5" name="Line 22"/>
            <p:cNvSpPr>
              <a:spLocks noChangeShapeType="1"/>
            </p:cNvSpPr>
            <p:nvPr/>
          </p:nvSpPr>
          <p:spPr bwMode="auto">
            <a:xfrm>
              <a:off x="2400" y="3024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6" name="Line 23"/>
            <p:cNvSpPr>
              <a:spLocks noChangeShapeType="1"/>
            </p:cNvSpPr>
            <p:nvPr/>
          </p:nvSpPr>
          <p:spPr bwMode="auto">
            <a:xfrm flipH="1">
              <a:off x="2832" y="2928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7" name="Line 24"/>
            <p:cNvSpPr>
              <a:spLocks noChangeShapeType="1"/>
            </p:cNvSpPr>
            <p:nvPr/>
          </p:nvSpPr>
          <p:spPr bwMode="auto">
            <a:xfrm>
              <a:off x="3312" y="2112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8" name="Line 25"/>
            <p:cNvSpPr>
              <a:spLocks noChangeShapeType="1"/>
            </p:cNvSpPr>
            <p:nvPr/>
          </p:nvSpPr>
          <p:spPr bwMode="auto">
            <a:xfrm flipV="1">
              <a:off x="3936" y="1872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9" name="Line 26"/>
            <p:cNvSpPr>
              <a:spLocks noChangeShapeType="1"/>
            </p:cNvSpPr>
            <p:nvPr/>
          </p:nvSpPr>
          <p:spPr bwMode="auto">
            <a:xfrm>
              <a:off x="3936" y="1488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0" name="Line 27"/>
            <p:cNvSpPr>
              <a:spLocks noChangeShapeType="1"/>
            </p:cNvSpPr>
            <p:nvPr/>
          </p:nvSpPr>
          <p:spPr bwMode="auto">
            <a:xfrm flipV="1">
              <a:off x="3264" y="1440"/>
              <a:ext cx="38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1" name="Line 28"/>
            <p:cNvSpPr>
              <a:spLocks noChangeShapeType="1"/>
            </p:cNvSpPr>
            <p:nvPr/>
          </p:nvSpPr>
          <p:spPr bwMode="auto">
            <a:xfrm>
              <a:off x="3120" y="16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2" name="Line 29"/>
            <p:cNvSpPr>
              <a:spLocks noChangeShapeType="1"/>
            </p:cNvSpPr>
            <p:nvPr/>
          </p:nvSpPr>
          <p:spPr bwMode="auto">
            <a:xfrm>
              <a:off x="3792" y="158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3" name="Line 30"/>
            <p:cNvSpPr>
              <a:spLocks noChangeShapeType="1"/>
            </p:cNvSpPr>
            <p:nvPr/>
          </p:nvSpPr>
          <p:spPr bwMode="auto">
            <a:xfrm>
              <a:off x="1920" y="1824"/>
              <a:ext cx="110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4" name="Line 31"/>
            <p:cNvSpPr>
              <a:spLocks noChangeShapeType="1"/>
            </p:cNvSpPr>
            <p:nvPr/>
          </p:nvSpPr>
          <p:spPr bwMode="auto">
            <a:xfrm flipV="1">
              <a:off x="2304" y="2160"/>
              <a:ext cx="76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52" name="Rectangle 3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pPr algn="l" eaLnBrk="1" hangingPunct="1"/>
            <a:r>
              <a:rPr lang="en-US" dirty="0">
                <a:solidFill>
                  <a:srgbClr val="C00000"/>
                </a:solidFill>
              </a:rPr>
              <a:t>Random Walk with Restart</a:t>
            </a:r>
          </a:p>
        </p:txBody>
      </p:sp>
      <p:sp>
        <p:nvSpPr>
          <p:cNvPr id="46119" name="AutoShape 39"/>
          <p:cNvSpPr>
            <a:spLocks noChangeArrowheads="1"/>
          </p:cNvSpPr>
          <p:nvPr/>
        </p:nvSpPr>
        <p:spPr bwMode="auto">
          <a:xfrm>
            <a:off x="1752600" y="3810000"/>
            <a:ext cx="5334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43" name="Oval 5"/>
          <p:cNvSpPr>
            <a:spLocks noChangeArrowheads="1"/>
          </p:cNvSpPr>
          <p:nvPr/>
        </p:nvSpPr>
        <p:spPr bwMode="auto">
          <a:xfrm>
            <a:off x="2697163" y="3048000"/>
            <a:ext cx="604837" cy="593725"/>
          </a:xfrm>
          <a:prstGeom prst="ellipse">
            <a:avLst/>
          </a:prstGeom>
          <a:solidFill>
            <a:srgbClr val="FF0000">
              <a:alpha val="10196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5"/>
          <p:cNvSpPr>
            <a:spLocks noChangeArrowheads="1"/>
          </p:cNvSpPr>
          <p:nvPr/>
        </p:nvSpPr>
        <p:spPr bwMode="auto">
          <a:xfrm>
            <a:off x="2001838" y="2093913"/>
            <a:ext cx="606425" cy="593725"/>
          </a:xfrm>
          <a:prstGeom prst="ellipse">
            <a:avLst/>
          </a:prstGeom>
          <a:solidFill>
            <a:srgbClr val="FF0000">
              <a:alpha val="10196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5"/>
          <p:cNvSpPr>
            <a:spLocks noChangeArrowheads="1"/>
          </p:cNvSpPr>
          <p:nvPr/>
        </p:nvSpPr>
        <p:spPr bwMode="auto">
          <a:xfrm>
            <a:off x="4937125" y="2587625"/>
            <a:ext cx="606425" cy="593725"/>
          </a:xfrm>
          <a:prstGeom prst="ellipse">
            <a:avLst/>
          </a:prstGeom>
          <a:solidFill>
            <a:srgbClr val="FF0000">
              <a:alpha val="10196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6235700" y="2911475"/>
            <a:ext cx="606425" cy="593725"/>
          </a:xfrm>
          <a:prstGeom prst="ellipse">
            <a:avLst/>
          </a:prstGeom>
          <a:solidFill>
            <a:srgbClr val="FF0000">
              <a:alpha val="10196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AutoShape 39"/>
          <p:cNvSpPr>
            <a:spLocks noChangeArrowheads="1"/>
          </p:cNvSpPr>
          <p:nvPr/>
        </p:nvSpPr>
        <p:spPr bwMode="auto">
          <a:xfrm>
            <a:off x="6264275" y="2990850"/>
            <a:ext cx="5334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654675" y="3292475"/>
            <a:ext cx="136525" cy="1365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968875" y="3429000"/>
            <a:ext cx="136525" cy="1365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206875" y="3581400"/>
            <a:ext cx="136525" cy="1365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444875" y="3733800"/>
            <a:ext cx="136525" cy="1365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108325" y="4718050"/>
            <a:ext cx="606425" cy="593725"/>
          </a:xfrm>
          <a:prstGeom prst="ellipse">
            <a:avLst/>
          </a:prstGeom>
          <a:solidFill>
            <a:srgbClr val="FF0000">
              <a:alpha val="10196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AutoShape 39"/>
          <p:cNvSpPr>
            <a:spLocks noChangeArrowheads="1"/>
          </p:cNvSpPr>
          <p:nvPr/>
        </p:nvSpPr>
        <p:spPr bwMode="auto">
          <a:xfrm>
            <a:off x="1752600" y="3810000"/>
            <a:ext cx="5334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37125" y="2570163"/>
            <a:ext cx="606425" cy="593725"/>
          </a:xfrm>
          <a:prstGeom prst="ellipse">
            <a:avLst/>
          </a:prstGeom>
          <a:solidFill>
            <a:srgbClr val="FF0000">
              <a:alpha val="39999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5"/>
          <p:cNvSpPr>
            <a:spLocks noChangeArrowheads="1"/>
          </p:cNvSpPr>
          <p:nvPr/>
        </p:nvSpPr>
        <p:spPr bwMode="auto">
          <a:xfrm>
            <a:off x="4800600" y="1371600"/>
            <a:ext cx="606425" cy="593725"/>
          </a:xfrm>
          <a:prstGeom prst="ellipse">
            <a:avLst/>
          </a:prstGeom>
          <a:solidFill>
            <a:srgbClr val="FF0000">
              <a:alpha val="10196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5"/>
          <p:cNvSpPr>
            <a:spLocks noChangeArrowheads="1"/>
          </p:cNvSpPr>
          <p:nvPr/>
        </p:nvSpPr>
        <p:spPr bwMode="auto">
          <a:xfrm>
            <a:off x="6251575" y="1143000"/>
            <a:ext cx="606425" cy="593725"/>
          </a:xfrm>
          <a:prstGeom prst="ellipse">
            <a:avLst/>
          </a:prstGeom>
          <a:solidFill>
            <a:srgbClr val="FF0000">
              <a:alpha val="10196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5"/>
          <p:cNvSpPr>
            <a:spLocks noChangeArrowheads="1"/>
          </p:cNvSpPr>
          <p:nvPr/>
        </p:nvSpPr>
        <p:spPr bwMode="auto">
          <a:xfrm>
            <a:off x="7546975" y="1844675"/>
            <a:ext cx="606425" cy="593725"/>
          </a:xfrm>
          <a:prstGeom prst="ellipse">
            <a:avLst/>
          </a:prstGeom>
          <a:solidFill>
            <a:srgbClr val="FF0000">
              <a:alpha val="10196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AutoShape 39"/>
          <p:cNvSpPr>
            <a:spLocks noChangeArrowheads="1"/>
          </p:cNvSpPr>
          <p:nvPr/>
        </p:nvSpPr>
        <p:spPr bwMode="auto">
          <a:xfrm>
            <a:off x="7570788" y="1920875"/>
            <a:ext cx="5334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721475" y="2438400"/>
            <a:ext cx="136525" cy="1365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638800" y="2759075"/>
            <a:ext cx="136525" cy="1365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587875" y="3124200"/>
            <a:ext cx="136525" cy="1365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886200" y="3352800"/>
            <a:ext cx="136525" cy="1365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124200" y="3597275"/>
            <a:ext cx="136525" cy="1365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4" name="AutoShape 39"/>
          <p:cNvSpPr>
            <a:spLocks noChangeArrowheads="1"/>
          </p:cNvSpPr>
          <p:nvPr/>
        </p:nvSpPr>
        <p:spPr bwMode="auto">
          <a:xfrm>
            <a:off x="1752600" y="3810000"/>
            <a:ext cx="5334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65" name="Oval 5"/>
          <p:cNvSpPr>
            <a:spLocks noChangeArrowheads="1"/>
          </p:cNvSpPr>
          <p:nvPr/>
        </p:nvSpPr>
        <p:spPr bwMode="auto">
          <a:xfrm>
            <a:off x="996950" y="2679700"/>
            <a:ext cx="604838" cy="593725"/>
          </a:xfrm>
          <a:prstGeom prst="ellipse">
            <a:avLst/>
          </a:prstGeom>
          <a:solidFill>
            <a:srgbClr val="FF0000">
              <a:alpha val="10196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Oval 5"/>
          <p:cNvSpPr>
            <a:spLocks noChangeArrowheads="1"/>
          </p:cNvSpPr>
          <p:nvPr/>
        </p:nvSpPr>
        <p:spPr bwMode="auto">
          <a:xfrm>
            <a:off x="2001838" y="2093913"/>
            <a:ext cx="606425" cy="593725"/>
          </a:xfrm>
          <a:prstGeom prst="ellipse">
            <a:avLst/>
          </a:prstGeom>
          <a:solidFill>
            <a:srgbClr val="FF0000">
              <a:alpha val="39999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Oval 5"/>
          <p:cNvSpPr>
            <a:spLocks noChangeArrowheads="1"/>
          </p:cNvSpPr>
          <p:nvPr/>
        </p:nvSpPr>
        <p:spPr bwMode="auto">
          <a:xfrm>
            <a:off x="4937125" y="2570163"/>
            <a:ext cx="606425" cy="593725"/>
          </a:xfrm>
          <a:prstGeom prst="ellipse">
            <a:avLst/>
          </a:prstGeom>
          <a:solidFill>
            <a:srgbClr val="FF0000">
              <a:alpha val="70195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Oval 5"/>
          <p:cNvSpPr>
            <a:spLocks noChangeArrowheads="1"/>
          </p:cNvSpPr>
          <p:nvPr/>
        </p:nvSpPr>
        <p:spPr bwMode="auto">
          <a:xfrm>
            <a:off x="3108325" y="4708525"/>
            <a:ext cx="606425" cy="593725"/>
          </a:xfrm>
          <a:prstGeom prst="ellipse">
            <a:avLst/>
          </a:prstGeom>
          <a:solidFill>
            <a:srgbClr val="FF0000">
              <a:alpha val="39999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Oval 5"/>
          <p:cNvSpPr>
            <a:spLocks noChangeArrowheads="1"/>
          </p:cNvSpPr>
          <p:nvPr/>
        </p:nvSpPr>
        <p:spPr bwMode="auto">
          <a:xfrm>
            <a:off x="4424363" y="4452938"/>
            <a:ext cx="604837" cy="593725"/>
          </a:xfrm>
          <a:prstGeom prst="ellipse">
            <a:avLst/>
          </a:prstGeom>
          <a:solidFill>
            <a:srgbClr val="FF0000">
              <a:alpha val="10196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AutoShape 39"/>
          <p:cNvSpPr>
            <a:spLocks noChangeArrowheads="1"/>
          </p:cNvSpPr>
          <p:nvPr/>
        </p:nvSpPr>
        <p:spPr bwMode="auto">
          <a:xfrm>
            <a:off x="4462463" y="4516438"/>
            <a:ext cx="5334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038600" y="4511675"/>
            <a:ext cx="136525" cy="1365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292475" y="4343400"/>
            <a:ext cx="136525" cy="1365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2514600" y="4114800"/>
            <a:ext cx="136525" cy="1365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4" name="AutoShape 39"/>
          <p:cNvSpPr>
            <a:spLocks noChangeArrowheads="1"/>
          </p:cNvSpPr>
          <p:nvPr/>
        </p:nvSpPr>
        <p:spPr bwMode="auto">
          <a:xfrm>
            <a:off x="1752600" y="3810000"/>
            <a:ext cx="5334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75" name="Oval 5"/>
          <p:cNvSpPr>
            <a:spLocks noChangeArrowheads="1"/>
          </p:cNvSpPr>
          <p:nvPr/>
        </p:nvSpPr>
        <p:spPr bwMode="auto">
          <a:xfrm>
            <a:off x="990600" y="2687638"/>
            <a:ext cx="606425" cy="593725"/>
          </a:xfrm>
          <a:prstGeom prst="ellipse">
            <a:avLst/>
          </a:prstGeom>
          <a:solidFill>
            <a:srgbClr val="FF0000">
              <a:alpha val="70195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Oval 5"/>
          <p:cNvSpPr>
            <a:spLocks noChangeArrowheads="1"/>
          </p:cNvSpPr>
          <p:nvPr/>
        </p:nvSpPr>
        <p:spPr bwMode="auto">
          <a:xfrm>
            <a:off x="2706688" y="3048000"/>
            <a:ext cx="606425" cy="593725"/>
          </a:xfrm>
          <a:prstGeom prst="ellipse">
            <a:avLst/>
          </a:prstGeom>
          <a:solidFill>
            <a:srgbClr val="FF0000">
              <a:alpha val="70195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Oval 5"/>
          <p:cNvSpPr>
            <a:spLocks noChangeArrowheads="1"/>
          </p:cNvSpPr>
          <p:nvPr/>
        </p:nvSpPr>
        <p:spPr bwMode="auto">
          <a:xfrm>
            <a:off x="1993900" y="2093913"/>
            <a:ext cx="606425" cy="593725"/>
          </a:xfrm>
          <a:prstGeom prst="ellipse">
            <a:avLst/>
          </a:prstGeom>
          <a:solidFill>
            <a:srgbClr val="FF0000">
              <a:alpha val="70195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AutoShape 39"/>
          <p:cNvSpPr>
            <a:spLocks noChangeArrowheads="1"/>
          </p:cNvSpPr>
          <p:nvPr/>
        </p:nvSpPr>
        <p:spPr bwMode="auto">
          <a:xfrm>
            <a:off x="2038350" y="2157413"/>
            <a:ext cx="5334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133600" y="2987675"/>
            <a:ext cx="136525" cy="1365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2084388" y="3276600"/>
            <a:ext cx="136525" cy="1365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2047875" y="3521075"/>
            <a:ext cx="136525" cy="1365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2185988" y="2759075"/>
            <a:ext cx="136525" cy="1365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B012CC82-6A21-4C15-A9DF-59CA3689167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84" name="Rectangle 83"/>
          <p:cNvSpPr/>
          <p:nvPr/>
        </p:nvSpPr>
        <p:spPr>
          <a:xfrm>
            <a:off x="6858000" y="0"/>
            <a:ext cx="2286000" cy="5486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Background</a:t>
            </a:r>
          </a:p>
        </p:txBody>
      </p:sp>
      <p:pic>
        <p:nvPicPr>
          <p:cNvPr id="789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5428" y="4624666"/>
            <a:ext cx="2128572" cy="223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5" name="Block Arc 84"/>
          <p:cNvSpPr/>
          <p:nvPr/>
        </p:nvSpPr>
        <p:spPr>
          <a:xfrm>
            <a:off x="4343400" y="6248400"/>
            <a:ext cx="3276600" cy="838200"/>
          </a:xfrm>
          <a:prstGeom prst="blockArc">
            <a:avLst>
              <a:gd name="adj1" fmla="val 10800000"/>
              <a:gd name="adj2" fmla="val 21352557"/>
              <a:gd name="adj3" fmla="val 6755"/>
            </a:avLst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729375" y="5943600"/>
            <a:ext cx="2814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Same Diffusion Eq.</a:t>
            </a:r>
          </a:p>
        </p:txBody>
      </p:sp>
    </p:spTree>
    <p:custDataLst>
      <p:tags r:id="rId1"/>
    </p:custDataLst>
  </p:cSld>
  <p:clrMapOvr>
    <a:masterClrMapping/>
  </p:clrMapOvr>
  <p:transition advTm="539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C 0.05435 -0.02777 0.10851 -0.05555 0.11303 -0.09722 C 0.11737 -0.13889 -0.01355 -0.2375 0.02674 -0.25 C 0.06719 -0.2625 0.27709 -0.19398 0.35521 -0.17222 C 0.43316 -0.15046 0.46389 -0.13495 0.4948 -0.11944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46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00" y="-131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"/>
                                        <p:tgtEl>
                                          <p:spTgt spid="46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3.33333E-6 L -0.49028 0.12222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00" y="61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10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3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400"/>
                            </p:stCondLst>
                            <p:childTnLst>
                              <p:par>
                                <p:cTn id="6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4914 0.0868 0.09827 0.17361 0.15625 0.14444 C 0.21424 0.11527 0.31806 -0.0926 0.34792 -0.175 C 0.37778 -0.25741 0.31146 -0.31574 0.33542 -0.35 C 0.35938 -0.38426 0.44063 -0.39306 0.49167 -0.38056 C 0.54271 -0.36806 0.61702 -0.2926 0.64167 -0.275 " pathEditMode="relative" ptsTypes="aaaaaA">
                                      <p:cBhvr>
                                        <p:cTn id="70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300"/>
                            </p:stCondLst>
                            <p:childTnLst>
                              <p:par>
                                <p:cTn id="8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0.00047 L -0.63507 0.27593 " pathEditMode="relative" rAng="0" ptsTypes="AA">
                                      <p:cBhvr>
                                        <p:cTn id="94" dur="6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00" y="1380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900"/>
                            </p:stCondLst>
                            <p:childTnLst>
                              <p:par>
                                <p:cTn id="1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100"/>
                            </p:stCondLst>
                            <p:childTnLst>
                              <p:par>
                                <p:cTn id="1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200"/>
                            </p:stCondLst>
                            <p:childTnLst>
                              <p:par>
                                <p:cTn id="1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300"/>
                            </p:stCondLst>
                            <p:childTnLst>
                              <p:par>
                                <p:cTn id="1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400"/>
                            </p:stCondLst>
                            <p:childTnLst>
                              <p:par>
                                <p:cTn id="13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500"/>
                            </p:stCondLst>
                            <p:childTnLst>
                              <p:par>
                                <p:cTn id="138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392 -0.05416 -0.08767 -0.1081 -0.08333 -0.14884 C -0.07899 -0.18958 -0.04566 -0.24097 0.02656 -0.24444 C 0.09879 -0.24791 0.32934 -0.23611 0.35 -0.1699 C 0.37066 -0.1037 0.15938 0.10649 0.15 0.15232 C 0.14063 0.19815 0.21736 0.15139 0.2941 0.10463 " pathEditMode="relative" ptsTypes="aaaaaA">
                                      <p:cBhvr>
                                        <p:cTn id="139" dur="2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5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" presetClass="entr" presetSubtype="1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" presetClass="entr" presetSubtype="1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400"/>
                            </p:stCondLst>
                            <p:childTnLst>
                              <p:par>
                                <p:cTn id="1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1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0.00162 L -0.30277 -0.10139 " pathEditMode="relative" rAng="0" ptsTypes="AA">
                                      <p:cBhvr>
                                        <p:cTn id="163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-5200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5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6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9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2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800"/>
                            </p:stCondLst>
                            <p:childTnLst>
                              <p:par>
                                <p:cTn id="1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900"/>
                            </p:stCondLst>
                            <p:childTnLst>
                              <p:par>
                                <p:cTn id="17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1100"/>
                            </p:stCondLst>
                            <p:childTnLst>
                              <p:par>
                                <p:cTn id="18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1" dur="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1200"/>
                            </p:stCondLst>
                            <p:childTnLst>
                              <p:par>
                                <p:cTn id="193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00278 C 0.06077 -0.02662 0.12535 -0.05579 0.11285 -0.0831 C 0.10052 -0.11065 -0.0651 -0.13565 -0.0783 -0.16204 C -0.09149 -0.1882 -0.02882 -0.21505 0.03386 -0.24074 " pathEditMode="relative" rAng="315743" ptsTypes="aaaA">
                                      <p:cBhvr>
                                        <p:cTn id="194" dur="1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-12200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5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5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2900"/>
                            </p:stCondLst>
                            <p:childTnLst>
                              <p:par>
                                <p:cTn id="20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0" dur="1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0023 L -0.03281 0.25231 " pathEditMode="relative" rAng="0" ptsTypes="AA">
                                      <p:cBhvr>
                                        <p:cTn id="212" dur="4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" y="12600"/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5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5" dur="1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5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8" dur="1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1" dur="1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4" dur="1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3300"/>
                            </p:stCondLst>
                            <p:childTnLst>
                              <p:par>
                                <p:cTn id="2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3400"/>
                            </p:stCondLst>
                            <p:childTnLst>
                              <p:par>
                                <p:cTn id="2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3500"/>
                            </p:stCondLst>
                            <p:childTnLst>
                              <p:par>
                                <p:cTn id="2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1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3600"/>
                            </p:stCondLst>
                            <p:childTnLst>
                              <p:par>
                                <p:cTn id="2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1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19" grpId="0" animBg="1"/>
      <p:bldP spid="46119" grpId="1" animBg="1"/>
      <p:bldP spid="46119" grpId="2" animBg="1"/>
      <p:bldP spid="43" grpId="0" animBg="1"/>
      <p:bldP spid="44" grpId="0" animBg="1"/>
      <p:bldP spid="45" grpId="0" animBg="1"/>
      <p:bldP spid="46" grpId="0" animBg="1"/>
      <p:bldP spid="47" grpId="0" animBg="1"/>
      <p:bldP spid="47" grpId="1" animBg="1"/>
      <p:bldP spid="47" grpId="2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48" grpId="0" animBg="1"/>
      <p:bldP spid="49" grpId="0" animBg="1"/>
      <p:bldP spid="49" grpId="1" animBg="1"/>
      <p:bldP spid="49" grpId="2" animBg="1"/>
      <p:bldP spid="54" grpId="0" animBg="1"/>
      <p:bldP spid="55" grpId="0" animBg="1"/>
      <p:bldP spid="56" grpId="0" animBg="1"/>
      <p:bldP spid="57" grpId="0" animBg="1"/>
      <p:bldP spid="58" grpId="0" animBg="1"/>
      <p:bldP spid="58" grpId="1" animBg="1"/>
      <p:bldP spid="58" grpId="2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4" grpId="2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0" grpId="1" animBg="1"/>
      <p:bldP spid="70" grpId="2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4" grpId="2" animBg="1"/>
      <p:bldP spid="75" grpId="0" animBg="1"/>
      <p:bldP spid="76" grpId="0" animBg="1"/>
      <p:bldP spid="77" grpId="0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28600" y="1371600"/>
          <a:ext cx="5183188" cy="420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949" name="Visio" r:id="rId4" imgW="5183124" imgH="4207764" progId="">
                  <p:embed/>
                </p:oleObj>
              </mc:Choice>
              <mc:Fallback>
                <p:oleObj name="Visio" r:id="rId4" imgW="5183124" imgH="4207764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71600"/>
                        <a:ext cx="5183188" cy="420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Freeform 6"/>
          <p:cNvSpPr>
            <a:spLocks/>
          </p:cNvSpPr>
          <p:nvPr/>
        </p:nvSpPr>
        <p:spPr bwMode="auto">
          <a:xfrm>
            <a:off x="1066800" y="2489200"/>
            <a:ext cx="3886200" cy="622300"/>
          </a:xfrm>
          <a:custGeom>
            <a:avLst/>
            <a:gdLst>
              <a:gd name="T0" fmla="*/ 0 w 2448"/>
              <a:gd name="T1" fmla="*/ 2147483647 h 392"/>
              <a:gd name="T2" fmla="*/ 2147483647 w 2448"/>
              <a:gd name="T3" fmla="*/ 2147483647 h 392"/>
              <a:gd name="T4" fmla="*/ 2147483647 w 2448"/>
              <a:gd name="T5" fmla="*/ 2147483647 h 392"/>
              <a:gd name="T6" fmla="*/ 2147483647 w 2448"/>
              <a:gd name="T7" fmla="*/ 2147483647 h 392"/>
              <a:gd name="T8" fmla="*/ 0 60000 65536"/>
              <a:gd name="T9" fmla="*/ 0 60000 65536"/>
              <a:gd name="T10" fmla="*/ 0 60000 65536"/>
              <a:gd name="T11" fmla="*/ 0 60000 65536"/>
              <a:gd name="T12" fmla="*/ 0 w 2448"/>
              <a:gd name="T13" fmla="*/ 0 h 392"/>
              <a:gd name="T14" fmla="*/ 2448 w 2448"/>
              <a:gd name="T15" fmla="*/ 392 h 3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48" h="392">
                <a:moveTo>
                  <a:pt x="0" y="256"/>
                </a:moveTo>
                <a:cubicBezTo>
                  <a:pt x="112" y="324"/>
                  <a:pt x="224" y="392"/>
                  <a:pt x="480" y="352"/>
                </a:cubicBezTo>
                <a:cubicBezTo>
                  <a:pt x="736" y="312"/>
                  <a:pt x="1208" y="32"/>
                  <a:pt x="1536" y="16"/>
                </a:cubicBezTo>
                <a:cubicBezTo>
                  <a:pt x="1864" y="0"/>
                  <a:pt x="2156" y="128"/>
                  <a:pt x="2448" y="25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5" name="Freeform 7"/>
          <p:cNvSpPr>
            <a:spLocks/>
          </p:cNvSpPr>
          <p:nvPr/>
        </p:nvSpPr>
        <p:spPr bwMode="auto">
          <a:xfrm>
            <a:off x="990600" y="1498600"/>
            <a:ext cx="3962400" cy="1092200"/>
          </a:xfrm>
          <a:custGeom>
            <a:avLst/>
            <a:gdLst>
              <a:gd name="T0" fmla="*/ 0 w 2496"/>
              <a:gd name="T1" fmla="*/ 2147483647 h 688"/>
              <a:gd name="T2" fmla="*/ 2147483647 w 2496"/>
              <a:gd name="T3" fmla="*/ 2147483647 h 688"/>
              <a:gd name="T4" fmla="*/ 2147483647 w 2496"/>
              <a:gd name="T5" fmla="*/ 2147483647 h 688"/>
              <a:gd name="T6" fmla="*/ 2147483647 w 2496"/>
              <a:gd name="T7" fmla="*/ 2147483647 h 688"/>
              <a:gd name="T8" fmla="*/ 2147483647 w 2496"/>
              <a:gd name="T9" fmla="*/ 2147483647 h 6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6"/>
              <a:gd name="T16" fmla="*/ 0 h 688"/>
              <a:gd name="T17" fmla="*/ 2496 w 2496"/>
              <a:gd name="T18" fmla="*/ 688 h 6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6" h="688">
                <a:moveTo>
                  <a:pt x="0" y="688"/>
                </a:moveTo>
                <a:cubicBezTo>
                  <a:pt x="176" y="436"/>
                  <a:pt x="352" y="184"/>
                  <a:pt x="576" y="112"/>
                </a:cubicBezTo>
                <a:cubicBezTo>
                  <a:pt x="800" y="40"/>
                  <a:pt x="1160" y="264"/>
                  <a:pt x="1344" y="256"/>
                </a:cubicBezTo>
                <a:cubicBezTo>
                  <a:pt x="1528" y="248"/>
                  <a:pt x="1488" y="0"/>
                  <a:pt x="1680" y="64"/>
                </a:cubicBezTo>
                <a:cubicBezTo>
                  <a:pt x="1872" y="128"/>
                  <a:pt x="2360" y="544"/>
                  <a:pt x="2496" y="640"/>
                </a:cubicBezTo>
              </a:path>
            </a:pathLst>
          </a:custGeom>
          <a:noFill/>
          <a:ln w="38100">
            <a:solidFill>
              <a:srgbClr val="00763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6" name="Freeform 8"/>
          <p:cNvSpPr>
            <a:spLocks/>
          </p:cNvSpPr>
          <p:nvPr/>
        </p:nvSpPr>
        <p:spPr bwMode="auto">
          <a:xfrm>
            <a:off x="914400" y="3200400"/>
            <a:ext cx="3886200" cy="723900"/>
          </a:xfrm>
          <a:custGeom>
            <a:avLst/>
            <a:gdLst>
              <a:gd name="T0" fmla="*/ 0 w 2448"/>
              <a:gd name="T1" fmla="*/ 0 h 456"/>
              <a:gd name="T2" fmla="*/ 2147483647 w 2448"/>
              <a:gd name="T3" fmla="*/ 2147483647 h 456"/>
              <a:gd name="T4" fmla="*/ 2147483647 w 2448"/>
              <a:gd name="T5" fmla="*/ 2147483647 h 456"/>
              <a:gd name="T6" fmla="*/ 2147483647 w 2448"/>
              <a:gd name="T7" fmla="*/ 2147483647 h 456"/>
              <a:gd name="T8" fmla="*/ 2147483647 w 2448"/>
              <a:gd name="T9" fmla="*/ 0 h 4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48"/>
              <a:gd name="T16" fmla="*/ 0 h 456"/>
              <a:gd name="T17" fmla="*/ 2448 w 2448"/>
              <a:gd name="T18" fmla="*/ 456 h 4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48" h="456">
                <a:moveTo>
                  <a:pt x="0" y="0"/>
                </a:moveTo>
                <a:cubicBezTo>
                  <a:pt x="168" y="132"/>
                  <a:pt x="336" y="264"/>
                  <a:pt x="528" y="336"/>
                </a:cubicBezTo>
                <a:cubicBezTo>
                  <a:pt x="720" y="408"/>
                  <a:pt x="960" y="424"/>
                  <a:pt x="1152" y="432"/>
                </a:cubicBezTo>
                <a:cubicBezTo>
                  <a:pt x="1344" y="440"/>
                  <a:pt x="1464" y="456"/>
                  <a:pt x="1680" y="384"/>
                </a:cubicBezTo>
                <a:cubicBezTo>
                  <a:pt x="1896" y="312"/>
                  <a:pt x="2172" y="156"/>
                  <a:pt x="2448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7" name="Freeform 9"/>
          <p:cNvSpPr>
            <a:spLocks/>
          </p:cNvSpPr>
          <p:nvPr/>
        </p:nvSpPr>
        <p:spPr bwMode="auto">
          <a:xfrm>
            <a:off x="1066800" y="2501900"/>
            <a:ext cx="3505200" cy="469900"/>
          </a:xfrm>
          <a:custGeom>
            <a:avLst/>
            <a:gdLst>
              <a:gd name="T0" fmla="*/ 0 w 2448"/>
              <a:gd name="T1" fmla="*/ 2147483647 h 392"/>
              <a:gd name="T2" fmla="*/ 2147483647 w 2448"/>
              <a:gd name="T3" fmla="*/ 2147483647 h 392"/>
              <a:gd name="T4" fmla="*/ 2147483647 w 2448"/>
              <a:gd name="T5" fmla="*/ 2147483647 h 392"/>
              <a:gd name="T6" fmla="*/ 2147483647 w 2448"/>
              <a:gd name="T7" fmla="*/ 2147483647 h 392"/>
              <a:gd name="T8" fmla="*/ 0 60000 65536"/>
              <a:gd name="T9" fmla="*/ 0 60000 65536"/>
              <a:gd name="T10" fmla="*/ 0 60000 65536"/>
              <a:gd name="T11" fmla="*/ 0 60000 65536"/>
              <a:gd name="T12" fmla="*/ 0 w 2448"/>
              <a:gd name="T13" fmla="*/ 0 h 392"/>
              <a:gd name="T14" fmla="*/ 2448 w 2448"/>
              <a:gd name="T15" fmla="*/ 392 h 3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48" h="392">
                <a:moveTo>
                  <a:pt x="0" y="256"/>
                </a:moveTo>
                <a:cubicBezTo>
                  <a:pt x="112" y="324"/>
                  <a:pt x="224" y="392"/>
                  <a:pt x="480" y="352"/>
                </a:cubicBezTo>
                <a:cubicBezTo>
                  <a:pt x="736" y="312"/>
                  <a:pt x="1208" y="32"/>
                  <a:pt x="1536" y="16"/>
                </a:cubicBezTo>
                <a:cubicBezTo>
                  <a:pt x="1864" y="0"/>
                  <a:pt x="2156" y="128"/>
                  <a:pt x="2448" y="256"/>
                </a:cubicBezTo>
              </a:path>
            </a:pathLst>
          </a:custGeom>
          <a:noFill/>
          <a:ln w="1905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762000" y="4114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276600" y="3886200"/>
            <a:ext cx="590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ea typeface="宋体" pitchFamily="2" charset="-122"/>
              </a:rPr>
              <a:t>…</a:t>
            </a:r>
            <a:endParaRPr lang="en-US" sz="3200" b="1" dirty="0"/>
          </a:p>
        </p:txBody>
      </p:sp>
      <p:sp>
        <p:nvSpPr>
          <p:cNvPr id="7183" name="Freeform 15"/>
          <p:cNvSpPr>
            <a:spLocks/>
          </p:cNvSpPr>
          <p:nvPr/>
        </p:nvSpPr>
        <p:spPr bwMode="auto">
          <a:xfrm>
            <a:off x="914400" y="3200400"/>
            <a:ext cx="3886200" cy="1828800"/>
          </a:xfrm>
          <a:custGeom>
            <a:avLst/>
            <a:gdLst>
              <a:gd name="T0" fmla="*/ 0 w 2448"/>
              <a:gd name="T1" fmla="*/ 0 h 1152"/>
              <a:gd name="T2" fmla="*/ 2147483647 w 2448"/>
              <a:gd name="T3" fmla="*/ 2147483647 h 1152"/>
              <a:gd name="T4" fmla="*/ 2147483647 w 2448"/>
              <a:gd name="T5" fmla="*/ 2147483647 h 1152"/>
              <a:gd name="T6" fmla="*/ 2147483647 w 2448"/>
              <a:gd name="T7" fmla="*/ 2147483647 h 1152"/>
              <a:gd name="T8" fmla="*/ 2147483647 w 2448"/>
              <a:gd name="T9" fmla="*/ 2147483647 h 1152"/>
              <a:gd name="T10" fmla="*/ 2147483647 w 2448"/>
              <a:gd name="T11" fmla="*/ 2147483647 h 1152"/>
              <a:gd name="T12" fmla="*/ 2147483647 w 2448"/>
              <a:gd name="T13" fmla="*/ 2147483647 h 1152"/>
              <a:gd name="T14" fmla="*/ 2147483647 w 2448"/>
              <a:gd name="T15" fmla="*/ 2147483647 h 1152"/>
              <a:gd name="T16" fmla="*/ 2147483647 w 2448"/>
              <a:gd name="T17" fmla="*/ 2147483647 h 1152"/>
              <a:gd name="T18" fmla="*/ 2147483647 w 2448"/>
              <a:gd name="T19" fmla="*/ 2147483647 h 1152"/>
              <a:gd name="T20" fmla="*/ 2147483647 w 2448"/>
              <a:gd name="T21" fmla="*/ 2147483647 h 1152"/>
              <a:gd name="T22" fmla="*/ 2147483647 w 2448"/>
              <a:gd name="T23" fmla="*/ 2147483647 h 1152"/>
              <a:gd name="T24" fmla="*/ 2147483647 w 2448"/>
              <a:gd name="T25" fmla="*/ 2147483647 h 1152"/>
              <a:gd name="T26" fmla="*/ 2147483647 w 2448"/>
              <a:gd name="T27" fmla="*/ 0 h 11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448"/>
              <a:gd name="T43" fmla="*/ 0 h 1152"/>
              <a:gd name="T44" fmla="*/ 2448 w 2448"/>
              <a:gd name="T45" fmla="*/ 1152 h 115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448" h="1152">
                <a:moveTo>
                  <a:pt x="0" y="0"/>
                </a:moveTo>
                <a:cubicBezTo>
                  <a:pt x="60" y="152"/>
                  <a:pt x="120" y="304"/>
                  <a:pt x="240" y="384"/>
                </a:cubicBezTo>
                <a:cubicBezTo>
                  <a:pt x="360" y="464"/>
                  <a:pt x="600" y="464"/>
                  <a:pt x="720" y="480"/>
                </a:cubicBezTo>
                <a:cubicBezTo>
                  <a:pt x="840" y="496"/>
                  <a:pt x="896" y="480"/>
                  <a:pt x="960" y="480"/>
                </a:cubicBezTo>
                <a:cubicBezTo>
                  <a:pt x="1024" y="480"/>
                  <a:pt x="1080" y="456"/>
                  <a:pt x="1104" y="480"/>
                </a:cubicBezTo>
                <a:cubicBezTo>
                  <a:pt x="1128" y="504"/>
                  <a:pt x="1160" y="568"/>
                  <a:pt x="1104" y="624"/>
                </a:cubicBezTo>
                <a:cubicBezTo>
                  <a:pt x="1048" y="680"/>
                  <a:pt x="872" y="760"/>
                  <a:pt x="768" y="816"/>
                </a:cubicBezTo>
                <a:cubicBezTo>
                  <a:pt x="664" y="872"/>
                  <a:pt x="512" y="904"/>
                  <a:pt x="480" y="960"/>
                </a:cubicBezTo>
                <a:cubicBezTo>
                  <a:pt x="448" y="1016"/>
                  <a:pt x="504" y="1152"/>
                  <a:pt x="576" y="1152"/>
                </a:cubicBezTo>
                <a:cubicBezTo>
                  <a:pt x="648" y="1152"/>
                  <a:pt x="808" y="1040"/>
                  <a:pt x="912" y="960"/>
                </a:cubicBezTo>
                <a:cubicBezTo>
                  <a:pt x="1016" y="880"/>
                  <a:pt x="1136" y="736"/>
                  <a:pt x="1200" y="672"/>
                </a:cubicBezTo>
                <a:cubicBezTo>
                  <a:pt x="1264" y="608"/>
                  <a:pt x="1192" y="608"/>
                  <a:pt x="1296" y="576"/>
                </a:cubicBezTo>
                <a:cubicBezTo>
                  <a:pt x="1400" y="544"/>
                  <a:pt x="1632" y="576"/>
                  <a:pt x="1824" y="480"/>
                </a:cubicBezTo>
                <a:cubicBezTo>
                  <a:pt x="2016" y="384"/>
                  <a:pt x="2232" y="192"/>
                  <a:pt x="2448" y="0"/>
                </a:cubicBezTo>
              </a:path>
            </a:pathLst>
          </a:custGeom>
          <a:noFill/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858000" y="0"/>
            <a:ext cx="2286000" cy="5486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Background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en-US" dirty="0"/>
              <a:t>Intuition: Why </a:t>
            </a:r>
            <a:r>
              <a:rPr lang="en-US" i="1" dirty="0"/>
              <a:t>RWR</a:t>
            </a:r>
            <a:r>
              <a:rPr lang="en-US" dirty="0"/>
              <a:t> is A Good Score?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5291316"/>
            <a:ext cx="9144000" cy="126188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endParaRPr lang="en-US" sz="2400" b="1" dirty="0"/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High proximity         many, short, heavy-weighted paths</a:t>
            </a:r>
            <a:r>
              <a:rPr lang="en-US" sz="2400" b="1" dirty="0"/>
              <a:t> </a:t>
            </a:r>
            <a:r>
              <a:rPr lang="en-US" sz="2400" dirty="0"/>
              <a:t> </a:t>
            </a:r>
          </a:p>
          <a:p>
            <a:pPr algn="ctr"/>
            <a:endParaRPr lang="en-US" sz="2400" dirty="0"/>
          </a:p>
        </p:txBody>
      </p:sp>
      <p:sp>
        <p:nvSpPr>
          <p:cNvPr id="20" name="Left-Right Arrow 19"/>
          <p:cNvSpPr/>
          <p:nvPr/>
        </p:nvSpPr>
        <p:spPr>
          <a:xfrm>
            <a:off x="2667000" y="5791200"/>
            <a:ext cx="609600" cy="304800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495800" y="31242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/>
              <a:t>Prox</a:t>
            </a:r>
            <a:r>
              <a:rPr lang="en-US" sz="2800" b="1" dirty="0"/>
              <a:t> (A, B) = </a:t>
            </a:r>
          </a:p>
          <a:p>
            <a:pPr algn="ctr"/>
            <a:r>
              <a:rPr lang="en-US" sz="2800" b="1" dirty="0"/>
              <a:t>Score</a:t>
            </a:r>
            <a:r>
              <a:rPr lang="en-US" sz="2800" dirty="0"/>
              <a:t> (</a:t>
            </a:r>
            <a:r>
              <a:rPr lang="en-US" sz="2800" dirty="0">
                <a:solidFill>
                  <a:srgbClr val="FF0000"/>
                </a:solidFill>
              </a:rPr>
              <a:t>Red Path</a:t>
            </a:r>
            <a:r>
              <a:rPr lang="en-US" sz="2800" dirty="0"/>
              <a:t>) + </a:t>
            </a:r>
          </a:p>
          <a:p>
            <a:pPr algn="ctr"/>
            <a:r>
              <a:rPr lang="en-US" sz="2800" b="1" dirty="0"/>
              <a:t>   Score</a:t>
            </a:r>
            <a:r>
              <a:rPr lang="en-US" sz="2800" dirty="0"/>
              <a:t> (</a:t>
            </a:r>
            <a:r>
              <a:rPr lang="en-US" sz="2800" dirty="0">
                <a:solidFill>
                  <a:srgbClr val="007635"/>
                </a:solidFill>
              </a:rPr>
              <a:t>Green Path</a:t>
            </a:r>
            <a:r>
              <a:rPr lang="en-US" sz="2800" dirty="0"/>
              <a:t>) + </a:t>
            </a:r>
          </a:p>
          <a:p>
            <a:pPr algn="ctr"/>
            <a:r>
              <a:rPr lang="en-US" sz="2800" b="1" dirty="0"/>
              <a:t>Score</a:t>
            </a:r>
            <a:r>
              <a:rPr lang="en-US" sz="2800" dirty="0"/>
              <a:t> (</a:t>
            </a:r>
            <a:r>
              <a:rPr lang="en-US" sz="2800" dirty="0">
                <a:solidFill>
                  <a:srgbClr val="FFC000"/>
                </a:solidFill>
              </a:rPr>
              <a:t>Blue Path</a:t>
            </a:r>
            <a:r>
              <a:rPr lang="en-US" sz="2800" dirty="0"/>
              <a:t>) +</a:t>
            </a:r>
          </a:p>
          <a:p>
            <a:pPr algn="ctr"/>
            <a:r>
              <a:rPr lang="en-US" sz="2800" b="1" dirty="0"/>
              <a:t>     Score</a:t>
            </a:r>
            <a:r>
              <a:rPr lang="en-US" sz="2800" dirty="0"/>
              <a:t> (</a:t>
            </a:r>
            <a:r>
              <a:rPr lang="en-US" sz="2800" dirty="0">
                <a:solidFill>
                  <a:srgbClr val="7030A0"/>
                </a:solidFill>
              </a:rPr>
              <a:t>Purple Path</a:t>
            </a:r>
            <a:r>
              <a:rPr lang="en-US" sz="2800" dirty="0"/>
              <a:t>) + …</a:t>
            </a:r>
          </a:p>
        </p:txBody>
      </p:sp>
      <p:sp>
        <p:nvSpPr>
          <p:cNvPr id="15" name="Oval 14"/>
          <p:cNvSpPr>
            <a:spLocks/>
          </p:cNvSpPr>
          <p:nvPr/>
        </p:nvSpPr>
        <p:spPr>
          <a:xfrm>
            <a:off x="237744" y="2423160"/>
            <a:ext cx="822960" cy="8229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</a:t>
            </a:r>
            <a:endParaRPr lang="en-US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4572000" y="2423160"/>
            <a:ext cx="822960" cy="8229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</a:t>
            </a:r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B012CC82-6A21-4C15-A9DF-59CA3689167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custDataLst>
      <p:tags r:id="rId2"/>
    </p:custDataLst>
  </p:cSld>
  <p:clrMapOvr>
    <a:masterClrMapping/>
  </p:clrMapOvr>
  <p:transition advTm="136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  <p:bldP spid="7175" grpId="0" animBg="1"/>
      <p:bldP spid="7176" grpId="0" animBg="1"/>
      <p:bldP spid="7177" grpId="0" animBg="1"/>
      <p:bldP spid="7179" grpId="0"/>
      <p:bldP spid="7183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3048000" y="838200"/>
            <a:ext cx="2813209" cy="2284095"/>
            <a:chOff x="1371600" y="2057400"/>
            <a:chExt cx="5114925" cy="4152900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71600" y="2057400"/>
              <a:ext cx="5114925" cy="415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>
            <a:xfrm>
              <a:off x="2362200" y="3886200"/>
              <a:ext cx="533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91200" y="5029200"/>
              <a:ext cx="533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953000" y="3886200"/>
              <a:ext cx="533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572000" y="2743200"/>
              <a:ext cx="533400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-----</a:t>
              </a:r>
            </a:p>
          </p:txBody>
        </p:sp>
      </p:grp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733800"/>
            <a:ext cx="43998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zh-CN"/>
              <a:t>Graphs are everywhere!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3DABC1-F87D-4EEC-B98B-880C220FC06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849868"/>
            <a:ext cx="22662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7200" y="3135868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CC"/>
                </a:solidFill>
              </a:rPr>
              <a:t>Internet Map [</a:t>
            </a:r>
            <a:r>
              <a:rPr lang="en-US" dirty="0" err="1">
                <a:solidFill>
                  <a:srgbClr val="0000CC"/>
                </a:solidFill>
              </a:rPr>
              <a:t>Koren</a:t>
            </a:r>
            <a:r>
              <a:rPr lang="en-US" dirty="0">
                <a:solidFill>
                  <a:srgbClr val="0000CC"/>
                </a:solidFill>
              </a:rPr>
              <a:t> 2009]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88586" y="3135868"/>
            <a:ext cx="1950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CC"/>
                </a:solidFill>
              </a:rPr>
              <a:t>Food Web [2007]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1000" y="3657600"/>
            <a:ext cx="240453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419600" y="6019800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CC"/>
                </a:solidFill>
              </a:rPr>
              <a:t>Protein Network </a:t>
            </a:r>
          </a:p>
          <a:p>
            <a:pPr algn="ctr"/>
            <a:r>
              <a:rPr lang="en-US" dirty="0">
                <a:solidFill>
                  <a:srgbClr val="0000CC"/>
                </a:solidFill>
              </a:rPr>
              <a:t>[</a:t>
            </a:r>
            <a:r>
              <a:rPr lang="en-US" dirty="0" err="1">
                <a:solidFill>
                  <a:srgbClr val="0000CC"/>
                </a:solidFill>
              </a:rPr>
              <a:t>Salthe</a:t>
            </a:r>
            <a:r>
              <a:rPr lang="en-US" dirty="0"/>
              <a:t> </a:t>
            </a:r>
            <a:r>
              <a:rPr lang="en-US" dirty="0">
                <a:solidFill>
                  <a:srgbClr val="0000CC"/>
                </a:solidFill>
              </a:rPr>
              <a:t>2004]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8"/>
          <a:srcRect l="3600" t="6000" r="2400" b="7200"/>
          <a:stretch>
            <a:fillRect/>
          </a:stretch>
        </p:blipFill>
        <p:spPr bwMode="auto">
          <a:xfrm>
            <a:off x="6102094" y="822960"/>
            <a:ext cx="247562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914400" y="6031468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CC"/>
                </a:solidFill>
              </a:rPr>
              <a:t>Social Network </a:t>
            </a:r>
          </a:p>
          <a:p>
            <a:pPr algn="ctr"/>
            <a:r>
              <a:rPr lang="en-US" dirty="0">
                <a:solidFill>
                  <a:srgbClr val="0000CC"/>
                </a:solidFill>
              </a:rPr>
              <a:t>[Newman 2005]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9"/>
          <a:srcRect t="1920" r="2560" b="13440"/>
          <a:stretch>
            <a:fillRect/>
          </a:stretch>
        </p:blipFill>
        <p:spPr bwMode="auto">
          <a:xfrm>
            <a:off x="6629400" y="3657600"/>
            <a:ext cx="19737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945492" y="6019800"/>
            <a:ext cx="136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CC"/>
                </a:solidFill>
              </a:rPr>
              <a:t>Web Graph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36682" y="3124200"/>
            <a:ext cx="1992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CC"/>
                </a:solidFill>
              </a:rPr>
              <a:t>Terrorist Network </a:t>
            </a:r>
          </a:p>
          <a:p>
            <a:pPr algn="ctr"/>
            <a:r>
              <a:rPr lang="en-US" dirty="0">
                <a:solidFill>
                  <a:srgbClr val="0000CC"/>
                </a:solidFill>
              </a:rPr>
              <a:t>[Krebs</a:t>
            </a:r>
            <a:r>
              <a:rPr lang="en-US" dirty="0"/>
              <a:t> </a:t>
            </a:r>
            <a:r>
              <a:rPr lang="en-US" dirty="0">
                <a:solidFill>
                  <a:srgbClr val="0000CC"/>
                </a:solidFill>
              </a:rPr>
              <a:t>2002]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76200" y="5715000"/>
            <a:ext cx="89154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Research Theme: Help users </a:t>
            </a:r>
            <a:r>
              <a:rPr kumimoji="0" lang="en-US" sz="380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understand</a:t>
            </a: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 and </a:t>
            </a:r>
            <a:r>
              <a:rPr kumimoji="0" lang="en-US" sz="380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utilize</a:t>
            </a: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large graph-related data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286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350" y="1133475"/>
            <a:ext cx="8875713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" name="TextBox 100"/>
          <p:cNvSpPr txBox="1"/>
          <p:nvPr/>
        </p:nvSpPr>
        <p:spPr>
          <a:xfrm>
            <a:off x="237841" y="1320225"/>
            <a:ext cx="98135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       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828800" y="1320225"/>
            <a:ext cx="27815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Static  Graphs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486400" y="1295400"/>
            <a:ext cx="335059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Dynamic  Graphs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465892" y="2133600"/>
            <a:ext cx="677108" cy="2096087"/>
          </a:xfrm>
          <a:prstGeom prst="rect">
            <a:avLst/>
          </a:prstGeom>
          <a:solidFill>
            <a:schemeClr val="bg1"/>
          </a:solidFill>
        </p:spPr>
        <p:txBody>
          <a:bodyPr vert="eaVert" wrap="none" rtlCol="0">
            <a:spAutoFit/>
          </a:bodyPr>
          <a:lstStyle/>
          <a:p>
            <a:r>
              <a:rPr lang="en-US" sz="3200" dirty="0"/>
              <a:t> Querying  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65892" y="4572000"/>
            <a:ext cx="677108" cy="1754648"/>
          </a:xfrm>
          <a:prstGeom prst="rect">
            <a:avLst/>
          </a:prstGeom>
          <a:solidFill>
            <a:schemeClr val="bg1"/>
          </a:solidFill>
        </p:spPr>
        <p:txBody>
          <a:bodyPr vert="eaVert" wrap="none" rtlCol="0">
            <a:spAutoFit/>
          </a:bodyPr>
          <a:lstStyle/>
          <a:p>
            <a:r>
              <a:rPr lang="en-US" sz="3200" dirty="0"/>
              <a:t> Mining   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52400" y="1320225"/>
            <a:ext cx="1232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Tasks</a:t>
            </a: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3962400" cy="1143000"/>
          </a:xfrm>
        </p:spPr>
        <p:txBody>
          <a:bodyPr/>
          <a:lstStyle/>
          <a:p>
            <a:pPr algn="l"/>
            <a:r>
              <a:rPr lang="en-US" dirty="0"/>
              <a:t>Overview </a:t>
            </a:r>
          </a:p>
        </p:txBody>
      </p:sp>
      <p:grpSp>
        <p:nvGrpSpPr>
          <p:cNvPr id="2" name="Group 20"/>
          <p:cNvGrpSpPr/>
          <p:nvPr/>
        </p:nvGrpSpPr>
        <p:grpSpPr>
          <a:xfrm>
            <a:off x="1676400" y="2057399"/>
            <a:ext cx="7146925" cy="4724401"/>
            <a:chOff x="1676400" y="2057399"/>
            <a:chExt cx="7146925" cy="4724401"/>
          </a:xfrm>
        </p:grpSpPr>
        <p:sp>
          <p:nvSpPr>
            <p:cNvPr id="6" name="Rectangle 5"/>
            <p:cNvSpPr/>
            <p:nvPr/>
          </p:nvSpPr>
          <p:spPr bwMode="auto">
            <a:xfrm>
              <a:off x="1676400" y="2057399"/>
              <a:ext cx="3429000" cy="10972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CePS</a:t>
              </a:r>
              <a:r>
                <a:rPr lang="en-US" sz="2800" dirty="0">
                  <a:solidFill>
                    <a:schemeClr val="bg1"/>
                  </a:solidFill>
                </a:rPr>
                <a:t>, </a:t>
              </a:r>
              <a:r>
                <a:rPr lang="en-US" sz="2800" dirty="0" err="1">
                  <a:solidFill>
                    <a:schemeClr val="bg1"/>
                  </a:solidFill>
                </a:rPr>
                <a:t>iPoG</a:t>
              </a:r>
              <a:endParaRPr lang="en-US" sz="2800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       </a:t>
              </a:r>
              <a:r>
                <a:rPr lang="en-US" sz="2000" dirty="0">
                  <a:solidFill>
                    <a:schemeClr val="bg1"/>
                  </a:solidFill>
                </a:rPr>
                <a:t>(KDD06, ICDM08, CIKM09)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676400" y="3246120"/>
              <a:ext cx="3429000" cy="10972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FastProx</a:t>
              </a:r>
              <a:r>
                <a:rPr lang="en-US" sz="2800" dirty="0">
                  <a:solidFill>
                    <a:schemeClr val="bg1"/>
                  </a:solidFill>
                </a:rPr>
                <a:t>  </a:t>
              </a:r>
              <a:r>
                <a:rPr lang="en-US" sz="2000" dirty="0">
                  <a:solidFill>
                    <a:schemeClr val="bg1"/>
                  </a:solidFill>
                </a:rPr>
                <a:t>(ICDM06, 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    KAIS07, KDD07 b,  ICDM08)</a:t>
              </a:r>
            </a:p>
            <a:p>
              <a:pPr algn="r">
                <a:lnSpc>
                  <a:spcPts val="2000"/>
                </a:lnSpc>
                <a:defRPr/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532438" y="2057400"/>
              <a:ext cx="3290887" cy="10972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pTrack</a:t>
              </a:r>
              <a:r>
                <a:rPr lang="en-US" sz="2800" dirty="0">
                  <a:solidFill>
                    <a:schemeClr val="bg1"/>
                  </a:solidFill>
                </a:rPr>
                <a:t>/</a:t>
              </a:r>
              <a:r>
                <a:rPr lang="en-US" sz="2800" dirty="0" err="1">
                  <a:solidFill>
                    <a:schemeClr val="bg1"/>
                  </a:solidFill>
                </a:rPr>
                <a:t>cTrack</a:t>
              </a:r>
              <a:r>
                <a:rPr lang="en-US" sz="2800" dirty="0">
                  <a:solidFill>
                    <a:schemeClr val="bg1"/>
                  </a:solidFill>
                </a:rPr>
                <a:t>  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(SDM08,  SAM08)</a:t>
              </a:r>
            </a:p>
            <a:p>
              <a:pPr algn="r">
                <a:lnSpc>
                  <a:spcPts val="2000"/>
                </a:lnSpc>
                <a:defRPr/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532438" y="3246120"/>
              <a:ext cx="3290887" cy="10972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FastProx</a:t>
              </a:r>
              <a:endParaRPr lang="en-US" sz="2800" dirty="0">
                <a:solidFill>
                  <a:schemeClr val="bg1"/>
                </a:solidFill>
              </a:endParaRPr>
            </a:p>
            <a:p>
              <a:pPr algn="ctr">
                <a:lnSpc>
                  <a:spcPts val="2000"/>
                </a:lnSpc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(SDM08, SAM08)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676400" y="4495799"/>
              <a:ext cx="3429000" cy="10972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NetShield</a:t>
              </a:r>
              <a:endParaRPr lang="en-US" sz="2400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676400" y="5684520"/>
              <a:ext cx="3429000" cy="10972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Colibri</a:t>
              </a:r>
              <a:r>
                <a:rPr lang="en-US" sz="2800" dirty="0">
                  <a:solidFill>
                    <a:schemeClr val="bg1"/>
                  </a:solidFill>
                </a:rPr>
                <a:t>-S</a:t>
              </a:r>
            </a:p>
            <a:p>
              <a:pPr algn="ctr">
                <a:defRPr/>
              </a:pP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000" dirty="0">
                  <a:solidFill>
                    <a:schemeClr val="bg1"/>
                  </a:solidFill>
                </a:rPr>
                <a:t>(KDD08)</a:t>
              </a:r>
            </a:p>
            <a:p>
              <a:pPr algn="r">
                <a:lnSpc>
                  <a:spcPts val="2000"/>
                </a:lnSpc>
                <a:defRPr/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532438" y="5684520"/>
              <a:ext cx="3290887" cy="10972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Colibri</a:t>
              </a:r>
              <a:r>
                <a:rPr lang="en-US" sz="2800" dirty="0">
                  <a:solidFill>
                    <a:schemeClr val="bg1"/>
                  </a:solidFill>
                </a:rPr>
                <a:t>-D</a:t>
              </a:r>
            </a:p>
            <a:p>
              <a:pPr algn="ctr">
                <a:defRPr/>
              </a:pP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000" dirty="0">
                  <a:solidFill>
                    <a:schemeClr val="bg1"/>
                  </a:solidFill>
                </a:rPr>
                <a:t>(KDD08)</a:t>
              </a:r>
            </a:p>
          </p:txBody>
        </p:sp>
      </p:grpSp>
      <p:grpSp>
        <p:nvGrpSpPr>
          <p:cNvPr id="3" name="Group 49"/>
          <p:cNvGrpSpPr>
            <a:grpSpLocks noChangeAspect="1"/>
          </p:cNvGrpSpPr>
          <p:nvPr/>
        </p:nvGrpSpPr>
        <p:grpSpPr>
          <a:xfrm>
            <a:off x="3200400" y="228600"/>
            <a:ext cx="1075766" cy="914400"/>
            <a:chOff x="1371600" y="1143000"/>
            <a:chExt cx="1524000" cy="1295400"/>
          </a:xfrm>
        </p:grpSpPr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2438400" y="11430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1371600" y="18288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2019300" y="22098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1447800" y="11430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2019300" y="16764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>
              <a:stCxn id="60" idx="5"/>
              <a:endCxn id="51" idx="2"/>
            </p:cNvCxnSpPr>
            <p:nvPr/>
          </p:nvCxnSpPr>
          <p:spPr>
            <a:xfrm rot="5400000" flipH="1" flipV="1">
              <a:off x="1983990" y="883712"/>
              <a:ext cx="80822" cy="82799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1" idx="7"/>
              <a:endCxn id="51" idx="3"/>
            </p:cNvCxnSpPr>
            <p:nvPr/>
          </p:nvCxnSpPr>
          <p:spPr>
            <a:xfrm rot="5400000" flipH="1" flipV="1">
              <a:off x="2138222" y="1381802"/>
              <a:ext cx="371756" cy="284396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59" idx="0"/>
              <a:endCxn id="61" idx="4"/>
            </p:cNvCxnSpPr>
            <p:nvPr/>
          </p:nvCxnSpPr>
          <p:spPr>
            <a:xfrm rot="5400000" flipH="1" flipV="1">
              <a:off x="1962150" y="2057400"/>
              <a:ext cx="30480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1" idx="2"/>
              <a:endCxn id="58" idx="6"/>
            </p:cNvCxnSpPr>
            <p:nvPr/>
          </p:nvCxnSpPr>
          <p:spPr>
            <a:xfrm rot="10800000" flipV="1">
              <a:off x="1562100" y="1790700"/>
              <a:ext cx="457200" cy="152400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2019300" y="22098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2705100" y="17526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/>
            <p:cNvCxnSpPr>
              <a:stCxn id="61" idx="6"/>
              <a:endCxn id="67" idx="2"/>
            </p:cNvCxnSpPr>
            <p:nvPr/>
          </p:nvCxnSpPr>
          <p:spPr>
            <a:xfrm>
              <a:off x="2209800" y="1790700"/>
              <a:ext cx="495300" cy="7620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Oval 68"/>
          <p:cNvSpPr>
            <a:spLocks noChangeAspect="1"/>
          </p:cNvSpPr>
          <p:nvPr/>
        </p:nvSpPr>
        <p:spPr>
          <a:xfrm>
            <a:off x="7602070" y="228600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6849034" y="712694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>
            <a:off x="7306235" y="981635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6902822" y="228600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>
            <a:spLocks noChangeAspect="1"/>
          </p:cNvSpPr>
          <p:nvPr/>
        </p:nvSpPr>
        <p:spPr>
          <a:xfrm>
            <a:off x="7306235" y="605118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stCxn id="72" idx="5"/>
            <a:endCxn id="69" idx="2"/>
          </p:cNvCxnSpPr>
          <p:nvPr/>
        </p:nvCxnSpPr>
        <p:spPr>
          <a:xfrm rot="5400000" flipH="1" flipV="1">
            <a:off x="7281310" y="45573"/>
            <a:ext cx="57051" cy="58447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73" idx="7"/>
            <a:endCxn id="69" idx="3"/>
          </p:cNvCxnSpPr>
          <p:nvPr/>
        </p:nvCxnSpPr>
        <p:spPr>
          <a:xfrm rot="5400000" flipH="1" flipV="1">
            <a:off x="7390180" y="397166"/>
            <a:ext cx="262416" cy="20075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71" idx="0"/>
            <a:endCxn id="73" idx="4"/>
          </p:cNvCxnSpPr>
          <p:nvPr/>
        </p:nvCxnSpPr>
        <p:spPr>
          <a:xfrm rot="5400000" flipH="1" flipV="1">
            <a:off x="7265893" y="874059"/>
            <a:ext cx="215153" cy="1121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73" idx="2"/>
            <a:endCxn id="70" idx="6"/>
          </p:cNvCxnSpPr>
          <p:nvPr/>
        </p:nvCxnSpPr>
        <p:spPr>
          <a:xfrm rot="10800000" flipV="1">
            <a:off x="6983505" y="685800"/>
            <a:ext cx="322730" cy="107576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>
            <a:spLocks noChangeAspect="1"/>
          </p:cNvSpPr>
          <p:nvPr/>
        </p:nvSpPr>
        <p:spPr>
          <a:xfrm>
            <a:off x="7306235" y="981635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>
            <a:spLocks noChangeAspect="1"/>
          </p:cNvSpPr>
          <p:nvPr/>
        </p:nvSpPr>
        <p:spPr>
          <a:xfrm>
            <a:off x="7790329" y="658906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/>
          <p:cNvCxnSpPr>
            <a:stCxn id="73" idx="6"/>
            <a:endCxn id="79" idx="2"/>
          </p:cNvCxnSpPr>
          <p:nvPr/>
        </p:nvCxnSpPr>
        <p:spPr>
          <a:xfrm>
            <a:off x="7440705" y="685800"/>
            <a:ext cx="349624" cy="5378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2" idx="4"/>
            <a:endCxn id="70" idx="0"/>
          </p:cNvCxnSpPr>
          <p:nvPr/>
        </p:nvCxnSpPr>
        <p:spPr>
          <a:xfrm rot="5400000">
            <a:off x="6781800" y="524435"/>
            <a:ext cx="322729" cy="53788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>
            <a:spLocks/>
          </p:cNvSpPr>
          <p:nvPr/>
        </p:nvSpPr>
        <p:spPr bwMode="auto">
          <a:xfrm>
            <a:off x="1325879" y="2255836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T1</a:t>
            </a:r>
          </a:p>
        </p:txBody>
      </p:sp>
      <p:sp>
        <p:nvSpPr>
          <p:cNvPr id="95" name="Oval 94"/>
          <p:cNvSpPr>
            <a:spLocks/>
          </p:cNvSpPr>
          <p:nvPr/>
        </p:nvSpPr>
        <p:spPr>
          <a:xfrm>
            <a:off x="1325879" y="3429000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T3</a:t>
            </a:r>
          </a:p>
        </p:txBody>
      </p:sp>
      <p:sp>
        <p:nvSpPr>
          <p:cNvPr id="96" name="Oval 95"/>
          <p:cNvSpPr>
            <a:spLocks/>
          </p:cNvSpPr>
          <p:nvPr/>
        </p:nvSpPr>
        <p:spPr>
          <a:xfrm>
            <a:off x="5257800" y="2258568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T2</a:t>
            </a:r>
          </a:p>
        </p:txBody>
      </p:sp>
      <p:sp>
        <p:nvSpPr>
          <p:cNvPr id="97" name="Oval 96"/>
          <p:cNvSpPr>
            <a:spLocks/>
          </p:cNvSpPr>
          <p:nvPr/>
        </p:nvSpPr>
        <p:spPr>
          <a:xfrm>
            <a:off x="5260975" y="3429000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T3</a:t>
            </a:r>
          </a:p>
        </p:txBody>
      </p:sp>
      <p:sp>
        <p:nvSpPr>
          <p:cNvPr id="98" name="Oval 97"/>
          <p:cNvSpPr>
            <a:spLocks noChangeAspect="1"/>
          </p:cNvSpPr>
          <p:nvPr/>
        </p:nvSpPr>
        <p:spPr bwMode="auto">
          <a:xfrm>
            <a:off x="1325880" y="4694237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T4</a:t>
            </a:r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1325880" y="5867400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T5</a:t>
            </a:r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5260975" y="5867400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T5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295400" y="2057400"/>
            <a:ext cx="3810000" cy="1066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ransition advTm="73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6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143000"/>
          </a:xfrm>
        </p:spPr>
        <p:txBody>
          <a:bodyPr/>
          <a:lstStyle/>
          <a:p>
            <a:r>
              <a:rPr lang="en-US" sz="3800" dirty="0"/>
              <a:t>T1: Find Complex User-Specific Patterns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686800" cy="4525963"/>
          </a:xfrm>
        </p:spPr>
        <p:txBody>
          <a:bodyPr/>
          <a:lstStyle/>
          <a:p>
            <a:pPr eaLnBrk="1" hangingPunct="1"/>
            <a:r>
              <a:rPr lang="en-US" sz="3600" dirty="0"/>
              <a:t>T1.1. Center-Piece </a:t>
            </a:r>
            <a:r>
              <a:rPr lang="en-US" sz="3600" dirty="0" err="1"/>
              <a:t>Subgraph</a:t>
            </a:r>
            <a:r>
              <a:rPr lang="en-US" sz="3600" dirty="0"/>
              <a:t> Discovery,</a:t>
            </a:r>
          </a:p>
          <a:p>
            <a:pPr lvl="1" eaLnBrk="1" hangingPunct="1"/>
            <a:r>
              <a:rPr lang="en-US" sz="3200" dirty="0"/>
              <a:t>e.g., master-mind criminal given some suspects X, Y and Z?</a:t>
            </a:r>
          </a:p>
          <a:p>
            <a:pPr eaLnBrk="1" hangingPunct="1"/>
            <a:r>
              <a:rPr lang="en-US" sz="3600" dirty="0"/>
              <a:t>T1.2 Interactive Querying (e.g. Negation)</a:t>
            </a:r>
          </a:p>
          <a:p>
            <a:pPr lvl="1" eaLnBrk="1" hangingPunct="1"/>
            <a:r>
              <a:rPr lang="en-US" sz="3200" dirty="0"/>
              <a:t>e.g., find most similar conferences </a:t>
            </a:r>
            <a:r>
              <a:rPr lang="en-US" sz="3200" dirty="0" err="1"/>
              <a:t>wrt</a:t>
            </a:r>
            <a:r>
              <a:rPr lang="en-US" sz="3200" dirty="0"/>
              <a:t> KDD, but not like ICML?</a:t>
            </a:r>
          </a:p>
          <a:p>
            <a:pPr eaLnBrk="1" hangingPunct="1"/>
            <a:endParaRPr lang="en-US" sz="3600" dirty="0"/>
          </a:p>
          <a:p>
            <a:pPr lvl="1" eaLnBrk="1" hangingPunct="1"/>
            <a:endParaRPr lang="en-US" sz="3200" dirty="0"/>
          </a:p>
          <a:p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29B8C-D411-4468-930A-70FAF11BAD7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5181600"/>
            <a:ext cx="8686800" cy="9906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Our algorithms for T1.1 and T1.2              </a:t>
            </a:r>
            <a:r>
              <a:rPr lang="en-US" sz="3200" b="1" dirty="0" err="1">
                <a:solidFill>
                  <a:schemeClr val="tx1"/>
                </a:solidFill>
              </a:rPr>
              <a:t>Cyano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(a real system in IBM)</a:t>
            </a:r>
          </a:p>
        </p:txBody>
      </p:sp>
      <p:sp>
        <p:nvSpPr>
          <p:cNvPr id="6" name="Right Arrow 5"/>
          <p:cNvSpPr/>
          <p:nvPr/>
        </p:nvSpPr>
        <p:spPr>
          <a:xfrm>
            <a:off x="6553200" y="5257800"/>
            <a:ext cx="914400" cy="38100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6797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350" y="1133475"/>
            <a:ext cx="8875713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" name="TextBox 100"/>
          <p:cNvSpPr txBox="1"/>
          <p:nvPr/>
        </p:nvSpPr>
        <p:spPr>
          <a:xfrm>
            <a:off x="237841" y="1320225"/>
            <a:ext cx="98135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       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828800" y="1320225"/>
            <a:ext cx="27815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Static  Graphs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486400" y="1295400"/>
            <a:ext cx="335059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Dynamic  Graphs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465892" y="2133600"/>
            <a:ext cx="677108" cy="2096087"/>
          </a:xfrm>
          <a:prstGeom prst="rect">
            <a:avLst/>
          </a:prstGeom>
          <a:solidFill>
            <a:schemeClr val="bg1"/>
          </a:solidFill>
        </p:spPr>
        <p:txBody>
          <a:bodyPr vert="eaVert" wrap="none" rtlCol="0">
            <a:spAutoFit/>
          </a:bodyPr>
          <a:lstStyle/>
          <a:p>
            <a:r>
              <a:rPr lang="en-US" sz="3200" dirty="0"/>
              <a:t> Querying  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65892" y="4572000"/>
            <a:ext cx="677108" cy="1754648"/>
          </a:xfrm>
          <a:prstGeom prst="rect">
            <a:avLst/>
          </a:prstGeom>
          <a:solidFill>
            <a:schemeClr val="bg1"/>
          </a:solidFill>
        </p:spPr>
        <p:txBody>
          <a:bodyPr vert="eaVert" wrap="none" rtlCol="0">
            <a:spAutoFit/>
          </a:bodyPr>
          <a:lstStyle/>
          <a:p>
            <a:r>
              <a:rPr lang="en-US" sz="3200" dirty="0"/>
              <a:t> Mining   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52400" y="1320225"/>
            <a:ext cx="1232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Tasks</a:t>
            </a: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3962400" cy="1143000"/>
          </a:xfrm>
        </p:spPr>
        <p:txBody>
          <a:bodyPr/>
          <a:lstStyle/>
          <a:p>
            <a:pPr algn="l"/>
            <a:r>
              <a:rPr lang="en-US" dirty="0"/>
              <a:t>Overview </a:t>
            </a:r>
          </a:p>
        </p:txBody>
      </p:sp>
      <p:grpSp>
        <p:nvGrpSpPr>
          <p:cNvPr id="2" name="Group 20"/>
          <p:cNvGrpSpPr/>
          <p:nvPr/>
        </p:nvGrpSpPr>
        <p:grpSpPr>
          <a:xfrm>
            <a:off x="1676400" y="2057399"/>
            <a:ext cx="7146925" cy="4724401"/>
            <a:chOff x="1676400" y="2057399"/>
            <a:chExt cx="7146925" cy="4724401"/>
          </a:xfrm>
        </p:grpSpPr>
        <p:sp>
          <p:nvSpPr>
            <p:cNvPr id="6" name="Rectangle 5"/>
            <p:cNvSpPr/>
            <p:nvPr/>
          </p:nvSpPr>
          <p:spPr bwMode="auto">
            <a:xfrm>
              <a:off x="1676400" y="2057399"/>
              <a:ext cx="3429000" cy="10972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CePS</a:t>
              </a:r>
              <a:r>
                <a:rPr lang="en-US" sz="2800" dirty="0">
                  <a:solidFill>
                    <a:schemeClr val="bg1"/>
                  </a:solidFill>
                </a:rPr>
                <a:t>, </a:t>
              </a:r>
              <a:r>
                <a:rPr lang="en-US" sz="2800" dirty="0" err="1">
                  <a:solidFill>
                    <a:schemeClr val="bg1"/>
                  </a:solidFill>
                </a:rPr>
                <a:t>iPoG</a:t>
              </a:r>
              <a:endParaRPr lang="en-US" sz="2800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       </a:t>
              </a:r>
              <a:r>
                <a:rPr lang="en-US" sz="2000" dirty="0">
                  <a:solidFill>
                    <a:schemeClr val="bg1"/>
                  </a:solidFill>
                </a:rPr>
                <a:t>(KDD06, ICDM08, CIKM09)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676400" y="3246120"/>
              <a:ext cx="3429000" cy="10972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FastProx</a:t>
              </a:r>
              <a:r>
                <a:rPr lang="en-US" sz="2800" dirty="0">
                  <a:solidFill>
                    <a:schemeClr val="bg1"/>
                  </a:solidFill>
                </a:rPr>
                <a:t>  </a:t>
              </a:r>
              <a:r>
                <a:rPr lang="en-US" sz="2000" dirty="0">
                  <a:solidFill>
                    <a:schemeClr val="bg1"/>
                  </a:solidFill>
                </a:rPr>
                <a:t>(ICDM06, 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    KAIS07, KDD07 b,  ICDM08)</a:t>
              </a:r>
            </a:p>
            <a:p>
              <a:pPr algn="r">
                <a:lnSpc>
                  <a:spcPts val="2000"/>
                </a:lnSpc>
                <a:defRPr/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532438" y="2057400"/>
              <a:ext cx="3290887" cy="10972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pTrack</a:t>
              </a:r>
              <a:r>
                <a:rPr lang="en-US" sz="2800" dirty="0">
                  <a:solidFill>
                    <a:schemeClr val="bg1"/>
                  </a:solidFill>
                </a:rPr>
                <a:t>/</a:t>
              </a:r>
              <a:r>
                <a:rPr lang="en-US" sz="2800" dirty="0" err="1">
                  <a:solidFill>
                    <a:schemeClr val="bg1"/>
                  </a:solidFill>
                </a:rPr>
                <a:t>cTrack</a:t>
              </a:r>
              <a:r>
                <a:rPr lang="en-US" sz="2800" dirty="0">
                  <a:solidFill>
                    <a:schemeClr val="bg1"/>
                  </a:solidFill>
                </a:rPr>
                <a:t>  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(SDM08,  SAM08)</a:t>
              </a:r>
            </a:p>
            <a:p>
              <a:pPr algn="r">
                <a:lnSpc>
                  <a:spcPts val="2000"/>
                </a:lnSpc>
                <a:defRPr/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532438" y="3246120"/>
              <a:ext cx="3290887" cy="10972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FastProx</a:t>
              </a:r>
              <a:endParaRPr lang="en-US" sz="2800" dirty="0">
                <a:solidFill>
                  <a:schemeClr val="bg1"/>
                </a:solidFill>
              </a:endParaRPr>
            </a:p>
            <a:p>
              <a:pPr algn="ctr">
                <a:lnSpc>
                  <a:spcPts val="2000"/>
                </a:lnSpc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(SDM08, SAM08)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676400" y="4495799"/>
              <a:ext cx="3429000" cy="10972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NetShield</a:t>
              </a:r>
              <a:endParaRPr lang="en-US" sz="2400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676400" y="5684520"/>
              <a:ext cx="3429000" cy="10972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Colibri</a:t>
              </a:r>
              <a:r>
                <a:rPr lang="en-US" sz="2800" dirty="0">
                  <a:solidFill>
                    <a:schemeClr val="bg1"/>
                  </a:solidFill>
                </a:rPr>
                <a:t>-S</a:t>
              </a:r>
            </a:p>
            <a:p>
              <a:pPr algn="ctr">
                <a:defRPr/>
              </a:pP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000" dirty="0">
                  <a:solidFill>
                    <a:schemeClr val="bg1"/>
                  </a:solidFill>
                </a:rPr>
                <a:t>(KDD08)</a:t>
              </a:r>
            </a:p>
            <a:p>
              <a:pPr algn="r">
                <a:lnSpc>
                  <a:spcPts val="2000"/>
                </a:lnSpc>
                <a:defRPr/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532438" y="5684520"/>
              <a:ext cx="3290887" cy="10972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Colibri</a:t>
              </a:r>
              <a:r>
                <a:rPr lang="en-US" sz="2800" dirty="0">
                  <a:solidFill>
                    <a:schemeClr val="bg1"/>
                  </a:solidFill>
                </a:rPr>
                <a:t>-D</a:t>
              </a:r>
            </a:p>
            <a:p>
              <a:pPr algn="ctr">
                <a:defRPr/>
              </a:pP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000" dirty="0">
                  <a:solidFill>
                    <a:schemeClr val="bg1"/>
                  </a:solidFill>
                </a:rPr>
                <a:t>(KDD08)</a:t>
              </a:r>
            </a:p>
          </p:txBody>
        </p:sp>
      </p:grpSp>
      <p:grpSp>
        <p:nvGrpSpPr>
          <p:cNvPr id="3" name="Group 49"/>
          <p:cNvGrpSpPr>
            <a:grpSpLocks noChangeAspect="1"/>
          </p:cNvGrpSpPr>
          <p:nvPr/>
        </p:nvGrpSpPr>
        <p:grpSpPr>
          <a:xfrm>
            <a:off x="3200400" y="228600"/>
            <a:ext cx="1075766" cy="914400"/>
            <a:chOff x="1371600" y="1143000"/>
            <a:chExt cx="1524000" cy="1295400"/>
          </a:xfrm>
        </p:grpSpPr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2438400" y="11430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1371600" y="18288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2019300" y="22098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1447800" y="11430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2019300" y="16764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>
              <a:stCxn id="60" idx="5"/>
              <a:endCxn id="51" idx="2"/>
            </p:cNvCxnSpPr>
            <p:nvPr/>
          </p:nvCxnSpPr>
          <p:spPr>
            <a:xfrm rot="5400000" flipH="1" flipV="1">
              <a:off x="1983990" y="883712"/>
              <a:ext cx="80822" cy="82799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1" idx="7"/>
              <a:endCxn id="51" idx="3"/>
            </p:cNvCxnSpPr>
            <p:nvPr/>
          </p:nvCxnSpPr>
          <p:spPr>
            <a:xfrm rot="5400000" flipH="1" flipV="1">
              <a:off x="2138222" y="1381802"/>
              <a:ext cx="371756" cy="284396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59" idx="0"/>
              <a:endCxn id="61" idx="4"/>
            </p:cNvCxnSpPr>
            <p:nvPr/>
          </p:nvCxnSpPr>
          <p:spPr>
            <a:xfrm rot="5400000" flipH="1" flipV="1">
              <a:off x="1962150" y="2057400"/>
              <a:ext cx="30480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1" idx="2"/>
              <a:endCxn id="58" idx="6"/>
            </p:cNvCxnSpPr>
            <p:nvPr/>
          </p:nvCxnSpPr>
          <p:spPr>
            <a:xfrm rot="10800000" flipV="1">
              <a:off x="1562100" y="1790700"/>
              <a:ext cx="457200" cy="152400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2019300" y="22098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2705100" y="17526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/>
            <p:cNvCxnSpPr>
              <a:stCxn id="61" idx="6"/>
              <a:endCxn id="67" idx="2"/>
            </p:cNvCxnSpPr>
            <p:nvPr/>
          </p:nvCxnSpPr>
          <p:spPr>
            <a:xfrm>
              <a:off x="2209800" y="1790700"/>
              <a:ext cx="495300" cy="7620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Oval 68"/>
          <p:cNvSpPr>
            <a:spLocks noChangeAspect="1"/>
          </p:cNvSpPr>
          <p:nvPr/>
        </p:nvSpPr>
        <p:spPr>
          <a:xfrm>
            <a:off x="7602070" y="228600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6849034" y="712694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>
            <a:off x="7306235" y="981635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6902822" y="228600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>
            <a:spLocks noChangeAspect="1"/>
          </p:cNvSpPr>
          <p:nvPr/>
        </p:nvSpPr>
        <p:spPr>
          <a:xfrm>
            <a:off x="7306235" y="605118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stCxn id="72" idx="5"/>
            <a:endCxn id="69" idx="2"/>
          </p:cNvCxnSpPr>
          <p:nvPr/>
        </p:nvCxnSpPr>
        <p:spPr>
          <a:xfrm rot="5400000" flipH="1" flipV="1">
            <a:off x="7281310" y="45573"/>
            <a:ext cx="57051" cy="58447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73" idx="7"/>
            <a:endCxn id="69" idx="3"/>
          </p:cNvCxnSpPr>
          <p:nvPr/>
        </p:nvCxnSpPr>
        <p:spPr>
          <a:xfrm rot="5400000" flipH="1" flipV="1">
            <a:off x="7390180" y="397166"/>
            <a:ext cx="262416" cy="20075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71" idx="0"/>
            <a:endCxn id="73" idx="4"/>
          </p:cNvCxnSpPr>
          <p:nvPr/>
        </p:nvCxnSpPr>
        <p:spPr>
          <a:xfrm rot="5400000" flipH="1" flipV="1">
            <a:off x="7265893" y="874059"/>
            <a:ext cx="215153" cy="1121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73" idx="2"/>
            <a:endCxn id="70" idx="6"/>
          </p:cNvCxnSpPr>
          <p:nvPr/>
        </p:nvCxnSpPr>
        <p:spPr>
          <a:xfrm rot="10800000" flipV="1">
            <a:off x="6983505" y="685800"/>
            <a:ext cx="322730" cy="107576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>
            <a:spLocks noChangeAspect="1"/>
          </p:cNvSpPr>
          <p:nvPr/>
        </p:nvSpPr>
        <p:spPr>
          <a:xfrm>
            <a:off x="7306235" y="981635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>
            <a:spLocks noChangeAspect="1"/>
          </p:cNvSpPr>
          <p:nvPr/>
        </p:nvSpPr>
        <p:spPr>
          <a:xfrm>
            <a:off x="7790329" y="658906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/>
          <p:cNvCxnSpPr>
            <a:stCxn id="73" idx="6"/>
            <a:endCxn id="79" idx="2"/>
          </p:cNvCxnSpPr>
          <p:nvPr/>
        </p:nvCxnSpPr>
        <p:spPr>
          <a:xfrm>
            <a:off x="7440705" y="685800"/>
            <a:ext cx="349624" cy="5378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2" idx="4"/>
            <a:endCxn id="70" idx="0"/>
          </p:cNvCxnSpPr>
          <p:nvPr/>
        </p:nvCxnSpPr>
        <p:spPr>
          <a:xfrm rot="5400000">
            <a:off x="6781800" y="524435"/>
            <a:ext cx="322729" cy="53788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>
            <a:spLocks/>
          </p:cNvSpPr>
          <p:nvPr/>
        </p:nvSpPr>
        <p:spPr bwMode="auto">
          <a:xfrm>
            <a:off x="1325879" y="2255836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T1</a:t>
            </a:r>
          </a:p>
        </p:txBody>
      </p:sp>
      <p:sp>
        <p:nvSpPr>
          <p:cNvPr id="95" name="Oval 94"/>
          <p:cNvSpPr>
            <a:spLocks/>
          </p:cNvSpPr>
          <p:nvPr/>
        </p:nvSpPr>
        <p:spPr>
          <a:xfrm>
            <a:off x="1325879" y="3429000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T3</a:t>
            </a:r>
          </a:p>
        </p:txBody>
      </p:sp>
      <p:sp>
        <p:nvSpPr>
          <p:cNvPr id="96" name="Oval 95"/>
          <p:cNvSpPr>
            <a:spLocks/>
          </p:cNvSpPr>
          <p:nvPr/>
        </p:nvSpPr>
        <p:spPr>
          <a:xfrm>
            <a:off x="5257800" y="2258568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T2</a:t>
            </a:r>
          </a:p>
        </p:txBody>
      </p:sp>
      <p:sp>
        <p:nvSpPr>
          <p:cNvPr id="97" name="Oval 96"/>
          <p:cNvSpPr>
            <a:spLocks/>
          </p:cNvSpPr>
          <p:nvPr/>
        </p:nvSpPr>
        <p:spPr>
          <a:xfrm>
            <a:off x="5260975" y="3429000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T3</a:t>
            </a:r>
          </a:p>
        </p:txBody>
      </p:sp>
      <p:sp>
        <p:nvSpPr>
          <p:cNvPr id="98" name="Oval 97"/>
          <p:cNvSpPr>
            <a:spLocks noChangeAspect="1"/>
          </p:cNvSpPr>
          <p:nvPr/>
        </p:nvSpPr>
        <p:spPr bwMode="auto">
          <a:xfrm>
            <a:off x="1325880" y="4694237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T4</a:t>
            </a:r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1325880" y="5867400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T5</a:t>
            </a:r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5260975" y="5867400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T5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295400" y="2057400"/>
            <a:ext cx="3810000" cy="1066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2578608" y="2209800"/>
            <a:ext cx="822960" cy="457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ransition advTm="49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6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FF0000"/>
                </a:solidFill>
              </a:rPr>
              <a:t>T1.1 Ce</a:t>
            </a:r>
            <a:r>
              <a:rPr lang="en-US" sz="4000" dirty="0"/>
              <a:t>nter-</a:t>
            </a:r>
            <a:r>
              <a:rPr lang="en-US" sz="4000" dirty="0">
                <a:solidFill>
                  <a:srgbClr val="FF0000"/>
                </a:solidFill>
              </a:rPr>
              <a:t>P</a:t>
            </a:r>
            <a:r>
              <a:rPr lang="en-US" sz="4000" dirty="0"/>
              <a:t>iece </a:t>
            </a:r>
            <a:r>
              <a:rPr lang="en-US" sz="4000" dirty="0" err="1">
                <a:solidFill>
                  <a:srgbClr val="FF0000"/>
                </a:solidFill>
              </a:rPr>
              <a:t>S</a:t>
            </a:r>
            <a:r>
              <a:rPr lang="en-US" sz="4000" dirty="0" err="1"/>
              <a:t>ubgraph</a:t>
            </a:r>
            <a:r>
              <a:rPr lang="en-US" sz="4000" dirty="0"/>
              <a:t> Discovery </a:t>
            </a:r>
            <a:r>
              <a:rPr lang="en-US" sz="2400" dirty="0">
                <a:solidFill>
                  <a:schemeClr val="tx1"/>
                </a:solidFill>
              </a:rPr>
              <a:t>[Tong+ KDD 06]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81" name="Text Box 10"/>
          <p:cNvSpPr txBox="1">
            <a:spLocks noChangeArrowheads="1"/>
          </p:cNvSpPr>
          <p:nvPr/>
        </p:nvSpPr>
        <p:spPr bwMode="auto">
          <a:xfrm>
            <a:off x="2971800" y="3547408"/>
            <a:ext cx="6477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Q: Who is the most central node </a:t>
            </a:r>
            <a:r>
              <a:rPr lang="en-US" sz="3200" dirty="0" err="1"/>
              <a:t>wrt</a:t>
            </a:r>
            <a:r>
              <a:rPr lang="en-US" sz="3200" dirty="0"/>
              <a:t> the black nodes? </a:t>
            </a:r>
          </a:p>
          <a:p>
            <a:pPr algn="ctr"/>
            <a:r>
              <a:rPr lang="en-US" sz="2800" dirty="0"/>
              <a:t>(e.g., master-mind criminal, common advisor/collaborator, etc)</a:t>
            </a:r>
            <a:endParaRPr lang="en-US" altLang="zh-CN" sz="2800" dirty="0">
              <a:solidFill>
                <a:srgbClr val="FF006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8600" y="2590800"/>
            <a:ext cx="2895600" cy="3352800"/>
            <a:chOff x="381000" y="2057400"/>
            <a:chExt cx="2895600" cy="3352800"/>
          </a:xfrm>
        </p:grpSpPr>
        <p:sp>
          <p:nvSpPr>
            <p:cNvPr id="9" name="Hexagon 8"/>
            <p:cNvSpPr/>
            <p:nvPr/>
          </p:nvSpPr>
          <p:spPr>
            <a:xfrm>
              <a:off x="381000" y="4800600"/>
              <a:ext cx="533400" cy="457200"/>
            </a:xfrm>
            <a:prstGeom prst="hexag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200" b="1" dirty="0"/>
                <a:t>B</a:t>
              </a:r>
              <a:endParaRPr lang="en-US" sz="2000" b="1" dirty="0"/>
            </a:p>
          </p:txBody>
        </p:sp>
        <p:sp>
          <p:nvSpPr>
            <p:cNvPr id="10" name="Hexagon 9"/>
            <p:cNvSpPr/>
            <p:nvPr/>
          </p:nvSpPr>
          <p:spPr>
            <a:xfrm>
              <a:off x="1524000" y="2057400"/>
              <a:ext cx="533400" cy="457200"/>
            </a:xfrm>
            <a:prstGeom prst="hexag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200" b="1" dirty="0"/>
                <a:t>A</a:t>
              </a:r>
              <a:endParaRPr lang="en-US" sz="2000" b="1" dirty="0"/>
            </a:p>
          </p:txBody>
        </p:sp>
        <p:sp>
          <p:nvSpPr>
            <p:cNvPr id="11" name="Hexagon 10"/>
            <p:cNvSpPr/>
            <p:nvPr/>
          </p:nvSpPr>
          <p:spPr>
            <a:xfrm>
              <a:off x="2743200" y="4800600"/>
              <a:ext cx="533400" cy="457200"/>
            </a:xfrm>
            <a:prstGeom prst="hexag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200" b="1" dirty="0"/>
                <a:t>C</a:t>
              </a:r>
              <a:endParaRPr lang="en-US" sz="2000" b="1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1600200" y="35814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600200" y="28194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209800" y="41910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90600" y="41910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81000" y="35814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62000" y="25908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219200" y="49530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981200" y="49530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819400" y="35814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438400" y="25908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>
              <a:stCxn id="13" idx="4"/>
              <a:endCxn id="12" idx="0"/>
            </p:cNvCxnSpPr>
            <p:nvPr/>
          </p:nvCxnSpPr>
          <p:spPr>
            <a:xfrm rot="5400000">
              <a:off x="1676400" y="3429000"/>
              <a:ext cx="3048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1677194" y="2666206"/>
              <a:ext cx="3048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2" idx="5"/>
              <a:endCxn id="14" idx="1"/>
            </p:cNvCxnSpPr>
            <p:nvPr/>
          </p:nvCxnSpPr>
          <p:spPr>
            <a:xfrm rot="16200000" flipH="1">
              <a:off x="1990445" y="3971645"/>
              <a:ext cx="286310" cy="2863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endCxn id="11" idx="4"/>
            </p:cNvCxnSpPr>
            <p:nvPr/>
          </p:nvCxnSpPr>
          <p:spPr>
            <a:xfrm>
              <a:off x="2609289" y="4572000"/>
              <a:ext cx="248211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2" idx="3"/>
              <a:endCxn id="15" idx="7"/>
            </p:cNvCxnSpPr>
            <p:nvPr/>
          </p:nvCxnSpPr>
          <p:spPr>
            <a:xfrm rot="5400000">
              <a:off x="1380845" y="3971645"/>
              <a:ext cx="286310" cy="2863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5" idx="3"/>
              <a:endCxn id="9" idx="5"/>
            </p:cNvCxnSpPr>
            <p:nvPr/>
          </p:nvCxnSpPr>
          <p:spPr>
            <a:xfrm rot="5400000">
              <a:off x="819151" y="4562195"/>
              <a:ext cx="219355" cy="2574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8" idx="2"/>
              <a:endCxn id="9" idx="0"/>
            </p:cNvCxnSpPr>
            <p:nvPr/>
          </p:nvCxnSpPr>
          <p:spPr>
            <a:xfrm rot="10800000">
              <a:off x="914400" y="5029200"/>
              <a:ext cx="3048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9" idx="2"/>
              <a:endCxn id="18" idx="6"/>
            </p:cNvCxnSpPr>
            <p:nvPr/>
          </p:nvCxnSpPr>
          <p:spPr>
            <a:xfrm rot="10800000">
              <a:off x="1676400" y="5181600"/>
              <a:ext cx="3048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1" idx="3"/>
              <a:endCxn id="19" idx="6"/>
            </p:cNvCxnSpPr>
            <p:nvPr/>
          </p:nvCxnSpPr>
          <p:spPr>
            <a:xfrm rot="10800000" flipV="1">
              <a:off x="2438400" y="5029200"/>
              <a:ext cx="3048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6" idx="4"/>
              <a:endCxn id="9" idx="4"/>
            </p:cNvCxnSpPr>
            <p:nvPr/>
          </p:nvCxnSpPr>
          <p:spPr>
            <a:xfrm rot="5400000">
              <a:off x="171450" y="4362450"/>
              <a:ext cx="762000" cy="1143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0" idx="3"/>
              <a:endCxn id="17" idx="0"/>
            </p:cNvCxnSpPr>
            <p:nvPr/>
          </p:nvCxnSpPr>
          <p:spPr>
            <a:xfrm rot="10800000" flipV="1">
              <a:off x="990600" y="2286000"/>
              <a:ext cx="533400" cy="304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endCxn id="21" idx="0"/>
            </p:cNvCxnSpPr>
            <p:nvPr/>
          </p:nvCxnSpPr>
          <p:spPr>
            <a:xfrm>
              <a:off x="2057400" y="2286000"/>
              <a:ext cx="609600" cy="304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1" idx="5"/>
              <a:endCxn id="20" idx="0"/>
            </p:cNvCxnSpPr>
            <p:nvPr/>
          </p:nvCxnSpPr>
          <p:spPr>
            <a:xfrm rot="16200000" flipH="1">
              <a:off x="2638145" y="3171544"/>
              <a:ext cx="600355" cy="2193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0" idx="4"/>
              <a:endCxn id="11" idx="5"/>
            </p:cNvCxnSpPr>
            <p:nvPr/>
          </p:nvCxnSpPr>
          <p:spPr>
            <a:xfrm rot="16200000" flipH="1">
              <a:off x="2724150" y="4362450"/>
              <a:ext cx="762000" cy="1143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7" idx="3"/>
              <a:endCxn id="16" idx="0"/>
            </p:cNvCxnSpPr>
            <p:nvPr/>
          </p:nvCxnSpPr>
          <p:spPr>
            <a:xfrm rot="5400000">
              <a:off x="419101" y="3171545"/>
              <a:ext cx="600355" cy="2193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228600" y="1295401"/>
            <a:ext cx="8686800" cy="1295400"/>
          </a:xfrm>
        </p:spPr>
        <p:txBody>
          <a:bodyPr/>
          <a:lstStyle/>
          <a:p>
            <a:r>
              <a:rPr lang="en-US" b="1" dirty="0"/>
              <a:t>Given</a:t>
            </a:r>
            <a:r>
              <a:rPr lang="en-US" dirty="0"/>
              <a:t>: a graph </a:t>
            </a:r>
            <a:r>
              <a:rPr lang="en-US" i="1" dirty="0"/>
              <a:t>W</a:t>
            </a:r>
            <a:r>
              <a:rPr lang="en-US" dirty="0"/>
              <a:t>, and a query set </a:t>
            </a:r>
          </a:p>
          <a:p>
            <a:r>
              <a:rPr lang="en-US" b="1" dirty="0"/>
              <a:t>Find</a:t>
            </a:r>
            <a:r>
              <a:rPr lang="en-US" dirty="0"/>
              <a:t>: the most central node (</a:t>
            </a:r>
            <a:r>
              <a:rPr lang="en-US" dirty="0" err="1"/>
              <a:t>wrt</a:t>
            </a:r>
            <a:r>
              <a:rPr lang="en-US" dirty="0"/>
              <a:t> the query set)</a:t>
            </a:r>
          </a:p>
        </p:txBody>
      </p:sp>
      <p:sp>
        <p:nvSpPr>
          <p:cNvPr id="3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D0891E8-E6E0-4FD8-8211-694FB32D847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ransition advTm="58187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8D5C5029-C88A-4C1A-951E-5F81DDD9C59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pSp>
        <p:nvGrpSpPr>
          <p:cNvPr id="80" name="Group 79"/>
          <p:cNvGrpSpPr/>
          <p:nvPr/>
        </p:nvGrpSpPr>
        <p:grpSpPr>
          <a:xfrm>
            <a:off x="381000" y="2057400"/>
            <a:ext cx="2895600" cy="3352800"/>
            <a:chOff x="381000" y="2057400"/>
            <a:chExt cx="2895600" cy="3352800"/>
          </a:xfrm>
        </p:grpSpPr>
        <p:sp>
          <p:nvSpPr>
            <p:cNvPr id="7" name="Hexagon 6"/>
            <p:cNvSpPr/>
            <p:nvPr/>
          </p:nvSpPr>
          <p:spPr>
            <a:xfrm>
              <a:off x="381000" y="4800600"/>
              <a:ext cx="533400" cy="457200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200" b="1" dirty="0"/>
                <a:t>B</a:t>
              </a:r>
              <a:endParaRPr lang="en-US" sz="2000" b="1" dirty="0"/>
            </a:p>
          </p:txBody>
        </p:sp>
        <p:sp>
          <p:nvSpPr>
            <p:cNvPr id="8" name="Hexagon 7"/>
            <p:cNvSpPr/>
            <p:nvPr/>
          </p:nvSpPr>
          <p:spPr>
            <a:xfrm>
              <a:off x="1524000" y="2057400"/>
              <a:ext cx="533400" cy="457200"/>
            </a:xfrm>
            <a:prstGeom prst="hexagon">
              <a:avLst/>
            </a:prstGeom>
            <a:solidFill>
              <a:srgbClr val="0076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200" b="1" dirty="0"/>
                <a:t>A</a:t>
              </a:r>
              <a:endParaRPr lang="en-US" sz="2000" b="1" dirty="0"/>
            </a:p>
          </p:txBody>
        </p:sp>
        <p:sp>
          <p:nvSpPr>
            <p:cNvPr id="9" name="Hexagon 8"/>
            <p:cNvSpPr/>
            <p:nvPr/>
          </p:nvSpPr>
          <p:spPr>
            <a:xfrm>
              <a:off x="2743200" y="4800600"/>
              <a:ext cx="533400" cy="457200"/>
            </a:xfrm>
            <a:prstGeom prst="hexagon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200" b="1" dirty="0"/>
                <a:t>C</a:t>
              </a:r>
              <a:endParaRPr lang="en-US" sz="2000" b="1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600200" y="35814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600200" y="28194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209800" y="41910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990600" y="41910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81000" y="35814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62000" y="25908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219200" y="49530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981200" y="49530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819400" y="35814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438400" y="25908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>
              <a:stCxn id="11" idx="4"/>
              <a:endCxn id="10" idx="0"/>
            </p:cNvCxnSpPr>
            <p:nvPr/>
          </p:nvCxnSpPr>
          <p:spPr>
            <a:xfrm rot="5400000">
              <a:off x="1676400" y="3429000"/>
              <a:ext cx="3048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1677194" y="2666206"/>
              <a:ext cx="3048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0" idx="5"/>
              <a:endCxn id="12" idx="1"/>
            </p:cNvCxnSpPr>
            <p:nvPr/>
          </p:nvCxnSpPr>
          <p:spPr>
            <a:xfrm rot="16200000" flipH="1">
              <a:off x="1990445" y="3971645"/>
              <a:ext cx="286310" cy="2863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endCxn id="9" idx="4"/>
            </p:cNvCxnSpPr>
            <p:nvPr/>
          </p:nvCxnSpPr>
          <p:spPr>
            <a:xfrm>
              <a:off x="2609289" y="4572000"/>
              <a:ext cx="248211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0" idx="3"/>
              <a:endCxn id="13" idx="7"/>
            </p:cNvCxnSpPr>
            <p:nvPr/>
          </p:nvCxnSpPr>
          <p:spPr>
            <a:xfrm rot="5400000">
              <a:off x="1380845" y="3971645"/>
              <a:ext cx="286310" cy="2863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3" idx="3"/>
              <a:endCxn id="7" idx="5"/>
            </p:cNvCxnSpPr>
            <p:nvPr/>
          </p:nvCxnSpPr>
          <p:spPr>
            <a:xfrm rot="5400000">
              <a:off x="819151" y="4562195"/>
              <a:ext cx="219355" cy="2574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6" idx="2"/>
              <a:endCxn id="7" idx="0"/>
            </p:cNvCxnSpPr>
            <p:nvPr/>
          </p:nvCxnSpPr>
          <p:spPr>
            <a:xfrm rot="10800000">
              <a:off x="914400" y="5029200"/>
              <a:ext cx="3048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7" idx="2"/>
              <a:endCxn id="16" idx="6"/>
            </p:cNvCxnSpPr>
            <p:nvPr/>
          </p:nvCxnSpPr>
          <p:spPr>
            <a:xfrm rot="10800000">
              <a:off x="1676400" y="5181600"/>
              <a:ext cx="3048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9" idx="3"/>
              <a:endCxn id="17" idx="6"/>
            </p:cNvCxnSpPr>
            <p:nvPr/>
          </p:nvCxnSpPr>
          <p:spPr>
            <a:xfrm rot="10800000" flipV="1">
              <a:off x="2438400" y="5029200"/>
              <a:ext cx="3048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4" idx="4"/>
              <a:endCxn id="7" idx="4"/>
            </p:cNvCxnSpPr>
            <p:nvPr/>
          </p:nvCxnSpPr>
          <p:spPr>
            <a:xfrm rot="5400000">
              <a:off x="171450" y="4362450"/>
              <a:ext cx="762000" cy="1143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8" idx="3"/>
              <a:endCxn id="15" idx="0"/>
            </p:cNvCxnSpPr>
            <p:nvPr/>
          </p:nvCxnSpPr>
          <p:spPr>
            <a:xfrm rot="10800000" flipV="1">
              <a:off x="990600" y="2286000"/>
              <a:ext cx="533400" cy="304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endCxn id="19" idx="0"/>
            </p:cNvCxnSpPr>
            <p:nvPr/>
          </p:nvCxnSpPr>
          <p:spPr>
            <a:xfrm>
              <a:off x="2057400" y="2286000"/>
              <a:ext cx="609600" cy="304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19" idx="5"/>
              <a:endCxn id="18" idx="0"/>
            </p:cNvCxnSpPr>
            <p:nvPr/>
          </p:nvCxnSpPr>
          <p:spPr>
            <a:xfrm rot="16200000" flipH="1">
              <a:off x="2638145" y="3171544"/>
              <a:ext cx="600355" cy="2193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18" idx="4"/>
              <a:endCxn id="9" idx="5"/>
            </p:cNvCxnSpPr>
            <p:nvPr/>
          </p:nvCxnSpPr>
          <p:spPr>
            <a:xfrm rot="16200000" flipH="1">
              <a:off x="2724150" y="4362450"/>
              <a:ext cx="762000" cy="1143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15" idx="3"/>
              <a:endCxn id="14" idx="0"/>
            </p:cNvCxnSpPr>
            <p:nvPr/>
          </p:nvCxnSpPr>
          <p:spPr>
            <a:xfrm rot="5400000">
              <a:off x="419101" y="3171545"/>
              <a:ext cx="600355" cy="2193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5562600" y="2209800"/>
            <a:ext cx="2895600" cy="3200400"/>
            <a:chOff x="381000" y="2057400"/>
            <a:chExt cx="2895600" cy="3200400"/>
          </a:xfrm>
        </p:grpSpPr>
        <p:sp>
          <p:nvSpPr>
            <p:cNvPr id="82" name="Hexagon 81"/>
            <p:cNvSpPr/>
            <p:nvPr/>
          </p:nvSpPr>
          <p:spPr>
            <a:xfrm>
              <a:off x="381000" y="4800600"/>
              <a:ext cx="533400" cy="457200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200" b="1" dirty="0"/>
                <a:t>B</a:t>
              </a:r>
              <a:endParaRPr lang="en-US" sz="2000" b="1" dirty="0"/>
            </a:p>
          </p:txBody>
        </p:sp>
        <p:sp>
          <p:nvSpPr>
            <p:cNvPr id="83" name="Hexagon 82"/>
            <p:cNvSpPr/>
            <p:nvPr/>
          </p:nvSpPr>
          <p:spPr>
            <a:xfrm>
              <a:off x="1524000" y="2057400"/>
              <a:ext cx="533400" cy="457200"/>
            </a:xfrm>
            <a:prstGeom prst="hexagon">
              <a:avLst/>
            </a:prstGeom>
            <a:solidFill>
              <a:srgbClr val="0076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200" b="1" dirty="0"/>
                <a:t>A</a:t>
              </a:r>
              <a:endParaRPr lang="en-US" sz="2000" b="1" dirty="0"/>
            </a:p>
          </p:txBody>
        </p:sp>
        <p:sp>
          <p:nvSpPr>
            <p:cNvPr id="84" name="Hexagon 83"/>
            <p:cNvSpPr/>
            <p:nvPr/>
          </p:nvSpPr>
          <p:spPr>
            <a:xfrm>
              <a:off x="2743200" y="4800600"/>
              <a:ext cx="533400" cy="457200"/>
            </a:xfrm>
            <a:prstGeom prst="hexagon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200" b="1" dirty="0"/>
                <a:t>C</a:t>
              </a:r>
              <a:endParaRPr lang="en-US" sz="2000" b="1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1600200" y="3581400"/>
              <a:ext cx="457200" cy="457200"/>
            </a:xfrm>
            <a:prstGeom prst="ellipse">
              <a:avLst/>
            </a:prstGeom>
            <a:solidFill>
              <a:srgbClr val="FF00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1600200" y="2819400"/>
              <a:ext cx="457200" cy="457200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2209800" y="4191000"/>
              <a:ext cx="457200" cy="457200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990600" y="4191000"/>
              <a:ext cx="457200" cy="457200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Connector 94"/>
            <p:cNvCxnSpPr>
              <a:stCxn id="86" idx="4"/>
              <a:endCxn id="85" idx="0"/>
            </p:cNvCxnSpPr>
            <p:nvPr/>
          </p:nvCxnSpPr>
          <p:spPr>
            <a:xfrm rot="5400000">
              <a:off x="1676400" y="3429000"/>
              <a:ext cx="3048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1677194" y="2666206"/>
              <a:ext cx="3048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85" idx="5"/>
              <a:endCxn id="87" idx="1"/>
            </p:cNvCxnSpPr>
            <p:nvPr/>
          </p:nvCxnSpPr>
          <p:spPr>
            <a:xfrm rot="16200000" flipH="1">
              <a:off x="1990445" y="3971645"/>
              <a:ext cx="286310" cy="2863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endCxn id="84" idx="4"/>
            </p:cNvCxnSpPr>
            <p:nvPr/>
          </p:nvCxnSpPr>
          <p:spPr>
            <a:xfrm>
              <a:off x="2609289" y="4572000"/>
              <a:ext cx="248211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85" idx="3"/>
              <a:endCxn id="88" idx="7"/>
            </p:cNvCxnSpPr>
            <p:nvPr/>
          </p:nvCxnSpPr>
          <p:spPr>
            <a:xfrm rot="5400000">
              <a:off x="1380845" y="3971645"/>
              <a:ext cx="286310" cy="2863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88" idx="3"/>
              <a:endCxn id="82" idx="5"/>
            </p:cNvCxnSpPr>
            <p:nvPr/>
          </p:nvCxnSpPr>
          <p:spPr>
            <a:xfrm rot="5400000">
              <a:off x="819151" y="4562195"/>
              <a:ext cx="219355" cy="2574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solidFill>
                  <a:srgbClr val="FF0000"/>
                </a:solidFill>
              </a:rPr>
              <a:t>T1.1 Ce</a:t>
            </a:r>
            <a:r>
              <a:rPr lang="en-US" sz="4000" dirty="0"/>
              <a:t>nter-</a:t>
            </a:r>
            <a:r>
              <a:rPr lang="en-US" sz="4000" dirty="0">
                <a:solidFill>
                  <a:srgbClr val="FF0000"/>
                </a:solidFill>
              </a:rPr>
              <a:t>P</a:t>
            </a:r>
            <a:r>
              <a:rPr lang="en-US" sz="4000" dirty="0"/>
              <a:t>iece </a:t>
            </a:r>
            <a:r>
              <a:rPr lang="en-US" sz="4000" dirty="0" err="1">
                <a:solidFill>
                  <a:srgbClr val="FF0000"/>
                </a:solidFill>
              </a:rPr>
              <a:t>S</a:t>
            </a:r>
            <a:r>
              <a:rPr lang="en-US" sz="4000" dirty="0" err="1"/>
              <a:t>ubgraph</a:t>
            </a:r>
            <a:r>
              <a:rPr lang="en-US" sz="4000" dirty="0"/>
              <a:t> Discovery </a:t>
            </a:r>
            <a:r>
              <a:rPr lang="en-US" sz="2400" dirty="0">
                <a:solidFill>
                  <a:schemeClr val="tx1"/>
                </a:solidFill>
              </a:rPr>
              <a:t>[Tong+ KDD 06]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1" name="AutoShape 5"/>
          <p:cNvSpPr>
            <a:spLocks noChangeArrowheads="1"/>
          </p:cNvSpPr>
          <p:nvPr/>
        </p:nvSpPr>
        <p:spPr bwMode="auto">
          <a:xfrm>
            <a:off x="3886200" y="3059113"/>
            <a:ext cx="1371600" cy="9144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200" b="1" dirty="0"/>
          </a:p>
        </p:txBody>
      </p:sp>
      <p:sp>
        <p:nvSpPr>
          <p:cNvPr id="112" name="Text Box 10"/>
          <p:cNvSpPr txBox="1">
            <a:spLocks noChangeArrowheads="1"/>
          </p:cNvSpPr>
          <p:nvPr/>
        </p:nvSpPr>
        <p:spPr bwMode="auto">
          <a:xfrm>
            <a:off x="1828800" y="5638800"/>
            <a:ext cx="731520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200" dirty="0"/>
              <a:t>Q: How to find hub for nodes A, B, C?</a:t>
            </a:r>
            <a:endParaRPr lang="en-US" altLang="zh-CN" sz="3200" dirty="0">
              <a:solidFill>
                <a:srgbClr val="FF0066"/>
              </a:solidFill>
            </a:endParaRPr>
          </a:p>
        </p:txBody>
      </p:sp>
      <p:sp>
        <p:nvSpPr>
          <p:cNvPr id="113" name="Text Box 14"/>
          <p:cNvSpPr txBox="1">
            <a:spLocks noChangeArrowheads="1"/>
          </p:cNvSpPr>
          <p:nvPr/>
        </p:nvSpPr>
        <p:spPr bwMode="auto">
          <a:xfrm>
            <a:off x="0" y="6262688"/>
            <a:ext cx="90678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ctr"/>
            <a:r>
              <a:rPr lang="en-US" sz="2400" b="1" dirty="0">
                <a:solidFill>
                  <a:srgbClr val="FF3300"/>
                </a:solidFill>
              </a:rPr>
              <a:t>Our Solution</a:t>
            </a:r>
            <a:r>
              <a:rPr lang="en-US" sz="2400" dirty="0">
                <a:solidFill>
                  <a:srgbClr val="FF3300"/>
                </a:solidFill>
              </a:rPr>
              <a:t>: </a:t>
            </a:r>
            <a:r>
              <a:rPr lang="en-US" sz="2800" b="1" dirty="0"/>
              <a:t>Max</a:t>
            </a:r>
            <a:r>
              <a:rPr lang="en-US" sz="2400" dirty="0"/>
              <a:t> (</a:t>
            </a:r>
            <a:r>
              <a:rPr lang="en-US" sz="2400" dirty="0" err="1"/>
              <a:t>Prox</a:t>
            </a:r>
            <a:r>
              <a:rPr lang="en-US" sz="2400" dirty="0"/>
              <a:t>(A, </a:t>
            </a:r>
            <a:r>
              <a:rPr lang="en-US" sz="2400" dirty="0">
                <a:solidFill>
                  <a:srgbClr val="FF3300"/>
                </a:solidFill>
              </a:rPr>
              <a:t>Red</a:t>
            </a:r>
            <a:r>
              <a:rPr lang="en-US" sz="2400" dirty="0"/>
              <a:t>) x </a:t>
            </a:r>
            <a:r>
              <a:rPr lang="en-US" sz="2400" dirty="0" err="1"/>
              <a:t>Prox</a:t>
            </a:r>
            <a:r>
              <a:rPr lang="en-US" sz="2400" dirty="0"/>
              <a:t>(B, </a:t>
            </a:r>
            <a:r>
              <a:rPr lang="en-US" sz="2400" dirty="0">
                <a:solidFill>
                  <a:srgbClr val="FF3300"/>
                </a:solidFill>
              </a:rPr>
              <a:t>Red</a:t>
            </a:r>
            <a:r>
              <a:rPr lang="en-US" sz="2400" dirty="0"/>
              <a:t>) x </a:t>
            </a:r>
            <a:r>
              <a:rPr lang="en-US" sz="2400" dirty="0" err="1"/>
              <a:t>Prox</a:t>
            </a:r>
            <a:r>
              <a:rPr lang="en-US" sz="2400" dirty="0"/>
              <a:t>(C, </a:t>
            </a:r>
            <a:r>
              <a:rPr lang="en-US" sz="2400" dirty="0">
                <a:solidFill>
                  <a:srgbClr val="FF3300"/>
                </a:solidFill>
              </a:rPr>
              <a:t>Red</a:t>
            </a:r>
            <a:r>
              <a:rPr lang="en-US" sz="2400" dirty="0"/>
              <a:t>))</a:t>
            </a:r>
          </a:p>
        </p:txBody>
      </p:sp>
      <p:sp>
        <p:nvSpPr>
          <p:cNvPr id="114" name="Text Box 6"/>
          <p:cNvSpPr txBox="1">
            <a:spLocks noChangeArrowheads="1"/>
          </p:cNvSpPr>
          <p:nvPr/>
        </p:nvSpPr>
        <p:spPr bwMode="auto">
          <a:xfrm>
            <a:off x="685800" y="1524000"/>
            <a:ext cx="464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/>
              <a:t>Input: </a:t>
            </a:r>
            <a:r>
              <a:rPr lang="en-US" sz="2800" dirty="0"/>
              <a:t>original graph</a:t>
            </a:r>
          </a:p>
        </p:txBody>
      </p:sp>
      <p:sp>
        <p:nvSpPr>
          <p:cNvPr id="115" name="Text Box 6"/>
          <p:cNvSpPr txBox="1">
            <a:spLocks noChangeArrowheads="1"/>
          </p:cNvSpPr>
          <p:nvPr/>
        </p:nvSpPr>
        <p:spPr bwMode="auto">
          <a:xfrm>
            <a:off x="6096000" y="1609725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/>
              <a:t>Output: </a:t>
            </a:r>
            <a:r>
              <a:rPr lang="en-US" sz="2800" dirty="0" err="1"/>
              <a:t>CePS</a:t>
            </a:r>
            <a:endParaRPr lang="en-US" sz="2800" dirty="0"/>
          </a:p>
        </p:txBody>
      </p:sp>
      <p:grpSp>
        <p:nvGrpSpPr>
          <p:cNvPr id="128" name="Group 127"/>
          <p:cNvGrpSpPr/>
          <p:nvPr/>
        </p:nvGrpSpPr>
        <p:grpSpPr>
          <a:xfrm>
            <a:off x="6202681" y="3352800"/>
            <a:ext cx="637031" cy="914400"/>
            <a:chOff x="6202681" y="3352800"/>
            <a:chExt cx="637031" cy="914400"/>
          </a:xfrm>
        </p:grpSpPr>
        <p:sp>
          <p:nvSpPr>
            <p:cNvPr id="116" name="Rectangle 115"/>
            <p:cNvSpPr/>
            <p:nvPr/>
          </p:nvSpPr>
          <p:spPr>
            <a:xfrm>
              <a:off x="6202681" y="3535680"/>
              <a:ext cx="45719" cy="7315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6278881" y="4175760"/>
              <a:ext cx="45719" cy="914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6355081" y="4175760"/>
              <a:ext cx="45719" cy="9144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6629400" y="3352800"/>
              <a:ext cx="45719" cy="4572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6717793" y="3352800"/>
              <a:ext cx="45719" cy="457200"/>
            </a:xfrm>
            <a:prstGeom prst="rect">
              <a:avLst/>
            </a:prstGeom>
            <a:solidFill>
              <a:srgbClr val="0076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6793993" y="3352800"/>
              <a:ext cx="45719" cy="4572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4" name="Oval 16"/>
          <p:cNvSpPr>
            <a:spLocks noChangeArrowheads="1"/>
          </p:cNvSpPr>
          <p:nvPr/>
        </p:nvSpPr>
        <p:spPr bwMode="auto">
          <a:xfrm>
            <a:off x="6675120" y="3611880"/>
            <a:ext cx="6858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Line 17"/>
          <p:cNvSpPr>
            <a:spLocks noChangeShapeType="1"/>
          </p:cNvSpPr>
          <p:nvPr/>
        </p:nvSpPr>
        <p:spPr bwMode="auto">
          <a:xfrm flipH="1">
            <a:off x="7315200" y="3429000"/>
            <a:ext cx="3048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26" name="Text Box 18"/>
          <p:cNvSpPr txBox="1">
            <a:spLocks noChangeArrowheads="1"/>
          </p:cNvSpPr>
          <p:nvPr/>
        </p:nvSpPr>
        <p:spPr bwMode="auto">
          <a:xfrm>
            <a:off x="7391400" y="3124200"/>
            <a:ext cx="142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err="1">
                <a:solidFill>
                  <a:srgbClr val="FF3300"/>
                </a:solidFill>
              </a:rPr>
              <a:t>CePS</a:t>
            </a:r>
            <a:r>
              <a:rPr lang="en-US" altLang="zh-CN" b="1" dirty="0">
                <a:solidFill>
                  <a:srgbClr val="FF3300"/>
                </a:solidFill>
              </a:rPr>
              <a:t> Node</a:t>
            </a:r>
          </a:p>
        </p:txBody>
      </p:sp>
      <p:sp>
        <p:nvSpPr>
          <p:cNvPr id="127" name="AutoShape 39"/>
          <p:cNvSpPr>
            <a:spLocks noChangeAspect="1" noChangeArrowheads="1"/>
          </p:cNvSpPr>
          <p:nvPr/>
        </p:nvSpPr>
        <p:spPr bwMode="auto">
          <a:xfrm>
            <a:off x="6781800" y="3733800"/>
            <a:ext cx="497840" cy="42672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</p:spTree>
    <p:custDataLst>
      <p:tags r:id="rId1"/>
    </p:custDataLst>
  </p:cSld>
  <p:clrMapOvr>
    <a:masterClrMapping/>
  </p:clrMapOvr>
  <p:transition advTm="146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24" grpId="0" animBg="1"/>
      <p:bldP spid="1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Computing </a:t>
            </a:r>
            <a:r>
              <a:rPr lang="en-US" dirty="0" err="1"/>
              <a:t>CePS</a:t>
            </a:r>
            <a:r>
              <a:rPr lang="en-US" dirty="0"/>
              <a:t> Score (AND)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895600"/>
            <a:ext cx="182414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28600" y="4734580"/>
            <a:ext cx="278473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Normalized adj.</a:t>
            </a:r>
          </a:p>
          <a:p>
            <a:r>
              <a:rPr lang="en-US" sz="2800" dirty="0"/>
              <a:t>matrix</a:t>
            </a:r>
            <a:r>
              <a:rPr lang="en-US" sz="2800" i="1" dirty="0"/>
              <a:t> : W</a:t>
            </a:r>
            <a:endParaRPr lang="en-US" sz="2800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3585" y="28956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284985" y="4724400"/>
            <a:ext cx="303961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Proximity matrix:</a:t>
            </a:r>
            <a:r>
              <a:rPr lang="en-US" sz="2800" i="1" dirty="0"/>
              <a:t> </a:t>
            </a:r>
          </a:p>
          <a:p>
            <a:r>
              <a:rPr lang="en-US" sz="2800" i="1" dirty="0"/>
              <a:t>Q=</a:t>
            </a:r>
            <a:r>
              <a:rPr lang="en-US" sz="2800" dirty="0"/>
              <a:t>(</a:t>
            </a:r>
            <a:r>
              <a:rPr lang="en-US" sz="2800" i="1" dirty="0"/>
              <a:t>I-</a:t>
            </a:r>
            <a:r>
              <a:rPr lang="en-US" sz="2800" i="1" dirty="0" err="1"/>
              <a:t>cW</a:t>
            </a:r>
            <a:r>
              <a:rPr lang="en-US" sz="2800" dirty="0"/>
              <a:t>)</a:t>
            </a:r>
            <a:r>
              <a:rPr lang="en-US" sz="2800" i="1" baseline="30000" dirty="0"/>
              <a:t>-1</a:t>
            </a:r>
            <a:endParaRPr lang="en-US" sz="2800" baseline="30000" dirty="0"/>
          </a:p>
        </p:txBody>
      </p:sp>
      <p:sp>
        <p:nvSpPr>
          <p:cNvPr id="11" name="Rectangle 10"/>
          <p:cNvSpPr/>
          <p:nvPr/>
        </p:nvSpPr>
        <p:spPr>
          <a:xfrm>
            <a:off x="3822192" y="2819400"/>
            <a:ext cx="152400" cy="1905000"/>
          </a:xfrm>
          <a:prstGeom prst="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67200" y="2819400"/>
            <a:ext cx="152400" cy="1905000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24400" y="2819400"/>
            <a:ext cx="152400" cy="1905000"/>
          </a:xfrm>
          <a:prstGeom prst="rect">
            <a:avLst/>
          </a:prstGeom>
          <a:solidFill>
            <a:srgbClr val="007635">
              <a:alpha val="40000"/>
            </a:srgbClr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1" idx="0"/>
            <a:endCxn id="16" idx="2"/>
          </p:cNvCxnSpPr>
          <p:nvPr/>
        </p:nvCxnSpPr>
        <p:spPr>
          <a:xfrm rot="16200000" flipV="1">
            <a:off x="3766380" y="2687388"/>
            <a:ext cx="228600" cy="354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11136" y="2006025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>
                <a:solidFill>
                  <a:srgbClr val="7030A0"/>
                </a:solidFill>
              </a:rPr>
              <a:t>r</a:t>
            </a:r>
            <a:r>
              <a:rPr lang="en-US" sz="3200" i="1" baseline="-40000" dirty="0" err="1">
                <a:solidFill>
                  <a:srgbClr val="7030A0"/>
                </a:solidFill>
              </a:rPr>
              <a:t>A</a:t>
            </a:r>
            <a:endParaRPr lang="en-US" sz="3200" i="1" baseline="-40000" dirty="0">
              <a:solidFill>
                <a:srgbClr val="7030A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733800" y="2133600"/>
            <a:ext cx="228600" cy="158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256785" y="4724400"/>
            <a:ext cx="235994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CePS</a:t>
            </a:r>
            <a:r>
              <a:rPr lang="en-US" sz="2800" dirty="0"/>
              <a:t> Score:</a:t>
            </a:r>
            <a:r>
              <a:rPr lang="en-US" sz="2800" i="1" dirty="0"/>
              <a:t> </a:t>
            </a:r>
          </a:p>
          <a:p>
            <a:r>
              <a:rPr lang="en-US" sz="2800" i="1" dirty="0" err="1"/>
              <a:t>r</a:t>
            </a:r>
            <a:r>
              <a:rPr lang="en-US" sz="2800" i="1" baseline="-25000" dirty="0" err="1"/>
              <a:t>ceps</a:t>
            </a:r>
            <a:r>
              <a:rPr lang="en-US" sz="2800" i="1" dirty="0"/>
              <a:t>=    x    </a:t>
            </a:r>
            <a:r>
              <a:rPr lang="en-US" sz="2800" i="1" dirty="0" err="1"/>
              <a:t>x</a:t>
            </a:r>
            <a:r>
              <a:rPr lang="en-US" sz="2800" i="1" dirty="0"/>
              <a:t> </a:t>
            </a:r>
            <a:endParaRPr lang="en-US" sz="2800" baseline="30000" dirty="0"/>
          </a:p>
        </p:txBody>
      </p:sp>
      <p:sp>
        <p:nvSpPr>
          <p:cNvPr id="21" name="TextBox 20"/>
          <p:cNvSpPr txBox="1"/>
          <p:nvPr/>
        </p:nvSpPr>
        <p:spPr>
          <a:xfrm>
            <a:off x="7162800" y="5191780"/>
            <a:ext cx="46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/>
              <a:t>r</a:t>
            </a:r>
            <a:r>
              <a:rPr lang="en-US" sz="2800" i="1" baseline="-40000" dirty="0" err="1"/>
              <a:t>A</a:t>
            </a:r>
            <a:endParaRPr lang="en-US" sz="2800" i="1" baseline="-400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285464" y="530352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688208" y="5191780"/>
            <a:ext cx="46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/>
              <a:t>r</a:t>
            </a:r>
            <a:r>
              <a:rPr lang="en-US" sz="2800" i="1" baseline="-40000" dirty="0" err="1"/>
              <a:t>B</a:t>
            </a:r>
            <a:endParaRPr lang="en-US" sz="2800" i="1" baseline="-400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810872" y="530352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221608" y="5191780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/>
              <a:t>r</a:t>
            </a:r>
            <a:r>
              <a:rPr lang="en-US" sz="2800" i="1" baseline="-40000" dirty="0" err="1"/>
              <a:t>C</a:t>
            </a:r>
            <a:endParaRPr lang="en-US" sz="2800" i="1" baseline="-400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8344272" y="530352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355080" y="5285232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9" idx="2"/>
          </p:cNvCxnSpPr>
          <p:nvPr/>
        </p:nvCxnSpPr>
        <p:spPr>
          <a:xfrm rot="16200000" flipV="1">
            <a:off x="4223580" y="2687389"/>
            <a:ext cx="228601" cy="354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068336" y="2006025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>
                <a:solidFill>
                  <a:srgbClr val="FFC000"/>
                </a:solidFill>
              </a:rPr>
              <a:t>r</a:t>
            </a:r>
            <a:r>
              <a:rPr lang="en-US" sz="3200" i="1" baseline="-40000" dirty="0" err="1">
                <a:solidFill>
                  <a:srgbClr val="FFC000"/>
                </a:solidFill>
              </a:rPr>
              <a:t>B</a:t>
            </a:r>
            <a:endParaRPr lang="en-US" sz="3200" i="1" baseline="-40000" dirty="0">
              <a:solidFill>
                <a:srgbClr val="FFC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191000" y="2133600"/>
            <a:ext cx="228600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32" idx="2"/>
          </p:cNvCxnSpPr>
          <p:nvPr/>
        </p:nvCxnSpPr>
        <p:spPr>
          <a:xfrm rot="16200000" flipV="1">
            <a:off x="4684387" y="2690996"/>
            <a:ext cx="228601" cy="282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525536" y="2006025"/>
            <a:ext cx="51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>
                <a:solidFill>
                  <a:srgbClr val="007635"/>
                </a:solidFill>
              </a:rPr>
              <a:t>r</a:t>
            </a:r>
            <a:r>
              <a:rPr lang="en-US" sz="3200" i="1" baseline="-40000" dirty="0" err="1">
                <a:solidFill>
                  <a:srgbClr val="007635"/>
                </a:solidFill>
              </a:rPr>
              <a:t>C</a:t>
            </a:r>
            <a:endParaRPr lang="en-US" sz="3200" i="1" baseline="-40000" dirty="0">
              <a:solidFill>
                <a:srgbClr val="007635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648200" y="2133600"/>
            <a:ext cx="228600" cy="1588"/>
          </a:xfrm>
          <a:prstGeom prst="straightConnector1">
            <a:avLst/>
          </a:prstGeom>
          <a:ln>
            <a:solidFill>
              <a:srgbClr val="0076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xplosion 2 33"/>
          <p:cNvSpPr/>
          <p:nvPr/>
        </p:nvSpPr>
        <p:spPr>
          <a:xfrm>
            <a:off x="6781800" y="0"/>
            <a:ext cx="2362200" cy="1143000"/>
          </a:xfrm>
          <a:prstGeom prst="irregularSeal2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>
              <a:defRPr/>
            </a:pPr>
            <a:r>
              <a:rPr lang="en-US" sz="2800" dirty="0"/>
              <a:t>details</a:t>
            </a:r>
          </a:p>
        </p:txBody>
      </p:sp>
      <p:pic>
        <p:nvPicPr>
          <p:cNvPr id="9625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02603" y="2834640"/>
            <a:ext cx="188797" cy="190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6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59107" y="2834640"/>
            <a:ext cx="189493" cy="190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6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92440" y="2834640"/>
            <a:ext cx="181804" cy="190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6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83680" y="2834640"/>
            <a:ext cx="181804" cy="190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6781800" y="3581400"/>
            <a:ext cx="1404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=   x  </a:t>
            </a:r>
            <a:r>
              <a:rPr lang="en-US" sz="3200" dirty="0" err="1"/>
              <a:t>x</a:t>
            </a:r>
            <a:endParaRPr lang="en-US" sz="3200" dirty="0"/>
          </a:p>
        </p:txBody>
      </p:sp>
      <p:sp>
        <p:nvSpPr>
          <p:cNvPr id="41" name="Right Arrow 40"/>
          <p:cNvSpPr/>
          <p:nvPr/>
        </p:nvSpPr>
        <p:spPr>
          <a:xfrm>
            <a:off x="2667000" y="3657600"/>
            <a:ext cx="609600" cy="381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5638800" y="3657600"/>
            <a:ext cx="609600" cy="381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D0891E8-E6E0-4FD8-8211-694FB32D847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ransition advTm="10453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0891E8-E6E0-4FD8-8211-694FB32D847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1476375" y="5486400"/>
            <a:ext cx="672555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DBLP co-authorship network: </a:t>
            </a:r>
          </a:p>
          <a:p>
            <a:pPr lvl="1">
              <a:buFontTx/>
              <a:buChar char="-"/>
            </a:pPr>
            <a:r>
              <a:rPr lang="en-US" sz="2400" dirty="0"/>
              <a:t>400,000 authors, 2,000,000 edges</a:t>
            </a:r>
          </a:p>
          <a:p>
            <a:r>
              <a:rPr lang="en-US" sz="2400" dirty="0"/>
              <a:t>Code at: </a:t>
            </a:r>
            <a:r>
              <a:rPr lang="en-US" sz="2400" dirty="0">
                <a:hlinkClick r:id="rId3"/>
              </a:rPr>
              <a:t>http://www.cs.cmu.edu/~htong/soft.htm</a:t>
            </a:r>
            <a:endParaRPr lang="en-US" sz="2400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838200"/>
            <a:ext cx="8477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90360" y="3276600"/>
            <a:ext cx="701040" cy="105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3276600"/>
            <a:ext cx="707592" cy="105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95400" y="990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9"/>
          <p:cNvGrpSpPr>
            <a:grpSpLocks noChangeAspect="1"/>
          </p:cNvGrpSpPr>
          <p:nvPr/>
        </p:nvGrpSpPr>
        <p:grpSpPr>
          <a:xfrm>
            <a:off x="990600" y="914401"/>
            <a:ext cx="1580085" cy="1572767"/>
            <a:chOff x="1143000" y="1676400"/>
            <a:chExt cx="2057408" cy="2047875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143000" y="1676400"/>
              <a:ext cx="2028825" cy="2047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Rectangle 11"/>
            <p:cNvSpPr/>
            <p:nvPr/>
          </p:nvSpPr>
          <p:spPr>
            <a:xfrm>
              <a:off x="2770640" y="1676401"/>
              <a:ext cx="429768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12"/>
          <p:cNvGrpSpPr>
            <a:grpSpLocks noChangeAspect="1"/>
          </p:cNvGrpSpPr>
          <p:nvPr/>
        </p:nvGrpSpPr>
        <p:grpSpPr>
          <a:xfrm>
            <a:off x="6248401" y="762001"/>
            <a:ext cx="1570673" cy="1729588"/>
            <a:chOff x="5138737" y="838200"/>
            <a:chExt cx="2024063" cy="2228850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9"/>
            <a:srcRect l="3540"/>
            <a:stretch>
              <a:fillRect/>
            </a:stretch>
          </p:blipFill>
          <p:spPr bwMode="auto">
            <a:xfrm>
              <a:off x="5169026" y="838200"/>
              <a:ext cx="1993774" cy="2228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Rectangle 14"/>
            <p:cNvSpPr/>
            <p:nvPr/>
          </p:nvSpPr>
          <p:spPr>
            <a:xfrm>
              <a:off x="5138737" y="885825"/>
              <a:ext cx="429768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15"/>
          <p:cNvGrpSpPr>
            <a:grpSpLocks noChangeAspect="1"/>
          </p:cNvGrpSpPr>
          <p:nvPr/>
        </p:nvGrpSpPr>
        <p:grpSpPr>
          <a:xfrm>
            <a:off x="990602" y="3276602"/>
            <a:ext cx="1621536" cy="1614297"/>
            <a:chOff x="990600" y="3886200"/>
            <a:chExt cx="2133600" cy="2124075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990600" y="3886200"/>
              <a:ext cx="2019300" cy="212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Rectangle 17"/>
            <p:cNvSpPr/>
            <p:nvPr/>
          </p:nvSpPr>
          <p:spPr>
            <a:xfrm>
              <a:off x="2514600" y="3886200"/>
              <a:ext cx="6096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5943602" y="3184552"/>
            <a:ext cx="1865959" cy="1779627"/>
            <a:chOff x="4724400" y="3657600"/>
            <a:chExt cx="2428875" cy="2316498"/>
          </a:xfrm>
        </p:grpSpPr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105400" y="3773823"/>
              <a:ext cx="2047875" cy="220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Rectangle 20"/>
            <p:cNvSpPr/>
            <p:nvPr/>
          </p:nvSpPr>
          <p:spPr>
            <a:xfrm>
              <a:off x="5029200" y="3657600"/>
              <a:ext cx="6096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724400" y="3886200"/>
              <a:ext cx="6096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Content Placeholder 14"/>
          <p:cNvSpPr txBox="1">
            <a:spLocks/>
          </p:cNvSpPr>
          <p:nvPr/>
        </p:nvSpPr>
        <p:spPr bwMode="auto">
          <a:xfrm>
            <a:off x="2362200" y="19812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 rot="18508749">
            <a:off x="5926162" y="3717267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i="1" dirty="0" err="1"/>
              <a:t>CePS</a:t>
            </a:r>
            <a:r>
              <a:rPr lang="en-US" dirty="0"/>
              <a:t>: Example (AND Query)</a:t>
            </a:r>
          </a:p>
        </p:txBody>
      </p:sp>
    </p:spTree>
  </p:cSld>
  <p:clrMapOvr>
    <a:masterClrMapping/>
  </p:clrMapOvr>
  <p:transition advTm="24657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i="1" dirty="0" err="1"/>
              <a:t>CePS</a:t>
            </a:r>
            <a:r>
              <a:rPr lang="en-US" dirty="0"/>
              <a:t>: Example (AND Query)</a:t>
            </a:r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990600" y="990600"/>
          <a:ext cx="6846888" cy="480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301" name="Visio" r:id="rId4" imgW="7612685" imgH="5344668" progId="">
                  <p:embed/>
                </p:oleObj>
              </mc:Choice>
              <mc:Fallback>
                <p:oleObj name="Visio" r:id="rId4" imgW="7612685" imgH="5344668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990600"/>
                        <a:ext cx="6846888" cy="480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0891E8-E6E0-4FD8-8211-694FB32D847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1476375" y="5715000"/>
            <a:ext cx="682815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DBLP co-authorship network: </a:t>
            </a:r>
          </a:p>
          <a:p>
            <a:pPr lvl="1">
              <a:buFontTx/>
              <a:buChar char="-"/>
            </a:pPr>
            <a:r>
              <a:rPr lang="en-US" sz="2400" dirty="0"/>
              <a:t>400,000 authors, 2,000,000 edges</a:t>
            </a:r>
          </a:p>
          <a:p>
            <a:r>
              <a:rPr lang="en-US" sz="2400" dirty="0"/>
              <a:t>Code at: </a:t>
            </a:r>
            <a:r>
              <a:rPr lang="en-US" sz="2400" dirty="0">
                <a:hlinkClick r:id="rId6"/>
              </a:rPr>
              <a:t>http://www.cs.cmu.edu/~htong/soft.htm</a:t>
            </a: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9400" y="838200"/>
            <a:ext cx="8477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95400" y="990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Manill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38600" y="1752600"/>
            <a:ext cx="750184" cy="1051560"/>
          </a:xfrm>
          <a:prstGeom prst="rect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2209800" y="1341120"/>
            <a:ext cx="91440" cy="60960"/>
          </a:xfrm>
          <a:custGeom>
            <a:avLst/>
            <a:gdLst>
              <a:gd name="connsiteX0" fmla="*/ 0 w 91440"/>
              <a:gd name="connsiteY0" fmla="*/ 0 h 60960"/>
              <a:gd name="connsiteX1" fmla="*/ 91440 w 91440"/>
              <a:gd name="connsiteY1" fmla="*/ 60960 h 6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0" h="60960">
                <a:moveTo>
                  <a:pt x="0" y="0"/>
                </a:moveTo>
                <a:lnTo>
                  <a:pt x="91440" y="6096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507480" y="1371600"/>
            <a:ext cx="137160" cy="15240"/>
          </a:xfrm>
          <a:custGeom>
            <a:avLst/>
            <a:gdLst>
              <a:gd name="connsiteX0" fmla="*/ 0 w 137160"/>
              <a:gd name="connsiteY0" fmla="*/ 15240 h 15240"/>
              <a:gd name="connsiteX1" fmla="*/ 137160 w 137160"/>
              <a:gd name="connsiteY1" fmla="*/ 0 h 1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7160" h="15240">
                <a:moveTo>
                  <a:pt x="0" y="15240"/>
                </a:moveTo>
                <a:lnTo>
                  <a:pt x="137160" y="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111500" y="1798320"/>
            <a:ext cx="134620" cy="1584960"/>
          </a:xfrm>
          <a:custGeom>
            <a:avLst/>
            <a:gdLst>
              <a:gd name="connsiteX0" fmla="*/ 88900 w 134620"/>
              <a:gd name="connsiteY0" fmla="*/ 0 h 1584960"/>
              <a:gd name="connsiteX1" fmla="*/ 12700 w 134620"/>
              <a:gd name="connsiteY1" fmla="*/ 335280 h 1584960"/>
              <a:gd name="connsiteX2" fmla="*/ 12700 w 134620"/>
              <a:gd name="connsiteY2" fmla="*/ 411480 h 1584960"/>
              <a:gd name="connsiteX3" fmla="*/ 27940 w 134620"/>
              <a:gd name="connsiteY3" fmla="*/ 838200 h 1584960"/>
              <a:gd name="connsiteX4" fmla="*/ 73660 w 134620"/>
              <a:gd name="connsiteY4" fmla="*/ 1264920 h 1584960"/>
              <a:gd name="connsiteX5" fmla="*/ 104140 w 134620"/>
              <a:gd name="connsiteY5" fmla="*/ 1478280 h 1584960"/>
              <a:gd name="connsiteX6" fmla="*/ 134620 w 134620"/>
              <a:gd name="connsiteY6" fmla="*/ 1584960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620" h="1584960">
                <a:moveTo>
                  <a:pt x="88900" y="0"/>
                </a:moveTo>
                <a:cubicBezTo>
                  <a:pt x="57150" y="133350"/>
                  <a:pt x="25400" y="266700"/>
                  <a:pt x="12700" y="335280"/>
                </a:cubicBezTo>
                <a:cubicBezTo>
                  <a:pt x="0" y="403860"/>
                  <a:pt x="10160" y="327660"/>
                  <a:pt x="12700" y="411480"/>
                </a:cubicBezTo>
                <a:cubicBezTo>
                  <a:pt x="15240" y="495300"/>
                  <a:pt x="17780" y="695960"/>
                  <a:pt x="27940" y="838200"/>
                </a:cubicBezTo>
                <a:cubicBezTo>
                  <a:pt x="38100" y="980440"/>
                  <a:pt x="60960" y="1158240"/>
                  <a:pt x="73660" y="1264920"/>
                </a:cubicBezTo>
                <a:cubicBezTo>
                  <a:pt x="86360" y="1371600"/>
                  <a:pt x="93980" y="1424940"/>
                  <a:pt x="104140" y="1478280"/>
                </a:cubicBezTo>
                <a:cubicBezTo>
                  <a:pt x="114300" y="1531620"/>
                  <a:pt x="124460" y="1558290"/>
                  <a:pt x="134620" y="158496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971800" y="2286000"/>
            <a:ext cx="320601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10 </a:t>
            </a:r>
          </a:p>
        </p:txBody>
      </p:sp>
      <p:sp>
        <p:nvSpPr>
          <p:cNvPr id="20" name="Freeform 19"/>
          <p:cNvSpPr/>
          <p:nvPr/>
        </p:nvSpPr>
        <p:spPr>
          <a:xfrm>
            <a:off x="4099560" y="1259840"/>
            <a:ext cx="640080" cy="127000"/>
          </a:xfrm>
          <a:custGeom>
            <a:avLst/>
            <a:gdLst>
              <a:gd name="connsiteX0" fmla="*/ 0 w 640080"/>
              <a:gd name="connsiteY0" fmla="*/ 127000 h 127000"/>
              <a:gd name="connsiteX1" fmla="*/ 182880 w 640080"/>
              <a:gd name="connsiteY1" fmla="*/ 35560 h 127000"/>
              <a:gd name="connsiteX2" fmla="*/ 228600 w 640080"/>
              <a:gd name="connsiteY2" fmla="*/ 35560 h 127000"/>
              <a:gd name="connsiteX3" fmla="*/ 396240 w 640080"/>
              <a:gd name="connsiteY3" fmla="*/ 5080 h 127000"/>
              <a:gd name="connsiteX4" fmla="*/ 502920 w 640080"/>
              <a:gd name="connsiteY4" fmla="*/ 66040 h 127000"/>
              <a:gd name="connsiteX5" fmla="*/ 594360 w 640080"/>
              <a:gd name="connsiteY5" fmla="*/ 96520 h 127000"/>
              <a:gd name="connsiteX6" fmla="*/ 640080 w 640080"/>
              <a:gd name="connsiteY6" fmla="*/ 9652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080" h="127000">
                <a:moveTo>
                  <a:pt x="0" y="127000"/>
                </a:moveTo>
                <a:cubicBezTo>
                  <a:pt x="72390" y="88900"/>
                  <a:pt x="144780" y="50800"/>
                  <a:pt x="182880" y="35560"/>
                </a:cubicBezTo>
                <a:cubicBezTo>
                  <a:pt x="220980" y="20320"/>
                  <a:pt x="193040" y="40640"/>
                  <a:pt x="228600" y="35560"/>
                </a:cubicBezTo>
                <a:cubicBezTo>
                  <a:pt x="264160" y="30480"/>
                  <a:pt x="350520" y="0"/>
                  <a:pt x="396240" y="5080"/>
                </a:cubicBezTo>
                <a:cubicBezTo>
                  <a:pt x="441960" y="10160"/>
                  <a:pt x="469900" y="50800"/>
                  <a:pt x="502920" y="66040"/>
                </a:cubicBezTo>
                <a:cubicBezTo>
                  <a:pt x="535940" y="81280"/>
                  <a:pt x="571500" y="91440"/>
                  <a:pt x="594360" y="96520"/>
                </a:cubicBezTo>
                <a:cubicBezTo>
                  <a:pt x="617220" y="101600"/>
                  <a:pt x="628650" y="99060"/>
                  <a:pt x="640080" y="9652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267200" y="1143000"/>
            <a:ext cx="320601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10 </a:t>
            </a:r>
          </a:p>
        </p:txBody>
      </p:sp>
      <p:sp>
        <p:nvSpPr>
          <p:cNvPr id="22" name="Freeform 21"/>
          <p:cNvSpPr/>
          <p:nvPr/>
        </p:nvSpPr>
        <p:spPr>
          <a:xfrm>
            <a:off x="1432560" y="2484120"/>
            <a:ext cx="2087880" cy="416560"/>
          </a:xfrm>
          <a:custGeom>
            <a:avLst/>
            <a:gdLst>
              <a:gd name="connsiteX0" fmla="*/ 0 w 2087880"/>
              <a:gd name="connsiteY0" fmla="*/ 0 h 416560"/>
              <a:gd name="connsiteX1" fmla="*/ 320040 w 2087880"/>
              <a:gd name="connsiteY1" fmla="*/ 182880 h 416560"/>
              <a:gd name="connsiteX2" fmla="*/ 472440 w 2087880"/>
              <a:gd name="connsiteY2" fmla="*/ 228600 h 416560"/>
              <a:gd name="connsiteX3" fmla="*/ 640080 w 2087880"/>
              <a:gd name="connsiteY3" fmla="*/ 320040 h 416560"/>
              <a:gd name="connsiteX4" fmla="*/ 838200 w 2087880"/>
              <a:gd name="connsiteY4" fmla="*/ 365760 h 416560"/>
              <a:gd name="connsiteX5" fmla="*/ 883920 w 2087880"/>
              <a:gd name="connsiteY5" fmla="*/ 365760 h 416560"/>
              <a:gd name="connsiteX6" fmla="*/ 1036320 w 2087880"/>
              <a:gd name="connsiteY6" fmla="*/ 411480 h 416560"/>
              <a:gd name="connsiteX7" fmla="*/ 1508760 w 2087880"/>
              <a:gd name="connsiteY7" fmla="*/ 396240 h 416560"/>
              <a:gd name="connsiteX8" fmla="*/ 1859280 w 2087880"/>
              <a:gd name="connsiteY8" fmla="*/ 350520 h 416560"/>
              <a:gd name="connsiteX9" fmla="*/ 2011680 w 2087880"/>
              <a:gd name="connsiteY9" fmla="*/ 335280 h 416560"/>
              <a:gd name="connsiteX10" fmla="*/ 2087880 w 2087880"/>
              <a:gd name="connsiteY10" fmla="*/ 335280 h 41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7880" h="416560">
                <a:moveTo>
                  <a:pt x="0" y="0"/>
                </a:moveTo>
                <a:cubicBezTo>
                  <a:pt x="120650" y="72390"/>
                  <a:pt x="241300" y="144780"/>
                  <a:pt x="320040" y="182880"/>
                </a:cubicBezTo>
                <a:cubicBezTo>
                  <a:pt x="398780" y="220980"/>
                  <a:pt x="419100" y="205740"/>
                  <a:pt x="472440" y="228600"/>
                </a:cubicBezTo>
                <a:cubicBezTo>
                  <a:pt x="525780" y="251460"/>
                  <a:pt x="579120" y="297180"/>
                  <a:pt x="640080" y="320040"/>
                </a:cubicBezTo>
                <a:cubicBezTo>
                  <a:pt x="701040" y="342900"/>
                  <a:pt x="797560" y="358140"/>
                  <a:pt x="838200" y="365760"/>
                </a:cubicBezTo>
                <a:cubicBezTo>
                  <a:pt x="878840" y="373380"/>
                  <a:pt x="850900" y="358140"/>
                  <a:pt x="883920" y="365760"/>
                </a:cubicBezTo>
                <a:cubicBezTo>
                  <a:pt x="916940" y="373380"/>
                  <a:pt x="932180" y="406400"/>
                  <a:pt x="1036320" y="411480"/>
                </a:cubicBezTo>
                <a:cubicBezTo>
                  <a:pt x="1140460" y="416560"/>
                  <a:pt x="1371600" y="406400"/>
                  <a:pt x="1508760" y="396240"/>
                </a:cubicBezTo>
                <a:cubicBezTo>
                  <a:pt x="1645920" y="386080"/>
                  <a:pt x="1775460" y="360680"/>
                  <a:pt x="1859280" y="350520"/>
                </a:cubicBezTo>
                <a:cubicBezTo>
                  <a:pt x="1943100" y="340360"/>
                  <a:pt x="1973580" y="337820"/>
                  <a:pt x="2011680" y="335280"/>
                </a:cubicBezTo>
                <a:cubicBezTo>
                  <a:pt x="2049780" y="332740"/>
                  <a:pt x="2068830" y="334010"/>
                  <a:pt x="2087880" y="33528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209800" y="2743200"/>
            <a:ext cx="19236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1 </a:t>
            </a:r>
          </a:p>
        </p:txBody>
      </p:sp>
      <p:sp>
        <p:nvSpPr>
          <p:cNvPr id="24" name="Freeform 23"/>
          <p:cNvSpPr/>
          <p:nvPr/>
        </p:nvSpPr>
        <p:spPr>
          <a:xfrm>
            <a:off x="1417320" y="2468880"/>
            <a:ext cx="914400" cy="1295400"/>
          </a:xfrm>
          <a:custGeom>
            <a:avLst/>
            <a:gdLst>
              <a:gd name="connsiteX0" fmla="*/ 0 w 914400"/>
              <a:gd name="connsiteY0" fmla="*/ 0 h 1295400"/>
              <a:gd name="connsiteX1" fmla="*/ 60960 w 914400"/>
              <a:gd name="connsiteY1" fmla="*/ 350520 h 1295400"/>
              <a:gd name="connsiteX2" fmla="*/ 137160 w 914400"/>
              <a:gd name="connsiteY2" fmla="*/ 563880 h 1295400"/>
              <a:gd name="connsiteX3" fmla="*/ 198120 w 914400"/>
              <a:gd name="connsiteY3" fmla="*/ 640080 h 1295400"/>
              <a:gd name="connsiteX4" fmla="*/ 320040 w 914400"/>
              <a:gd name="connsiteY4" fmla="*/ 807720 h 1295400"/>
              <a:gd name="connsiteX5" fmla="*/ 701040 w 914400"/>
              <a:gd name="connsiteY5" fmla="*/ 1173480 h 1295400"/>
              <a:gd name="connsiteX6" fmla="*/ 868680 w 914400"/>
              <a:gd name="connsiteY6" fmla="*/ 1264920 h 1295400"/>
              <a:gd name="connsiteX7" fmla="*/ 914400 w 914400"/>
              <a:gd name="connsiteY7" fmla="*/ 12954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" h="1295400">
                <a:moveTo>
                  <a:pt x="0" y="0"/>
                </a:moveTo>
                <a:cubicBezTo>
                  <a:pt x="19050" y="128270"/>
                  <a:pt x="38100" y="256540"/>
                  <a:pt x="60960" y="350520"/>
                </a:cubicBezTo>
                <a:cubicBezTo>
                  <a:pt x="83820" y="444500"/>
                  <a:pt x="114300" y="515620"/>
                  <a:pt x="137160" y="563880"/>
                </a:cubicBezTo>
                <a:cubicBezTo>
                  <a:pt x="160020" y="612140"/>
                  <a:pt x="167640" y="599440"/>
                  <a:pt x="198120" y="640080"/>
                </a:cubicBezTo>
                <a:cubicBezTo>
                  <a:pt x="228600" y="680720"/>
                  <a:pt x="236220" y="718820"/>
                  <a:pt x="320040" y="807720"/>
                </a:cubicBezTo>
                <a:cubicBezTo>
                  <a:pt x="403860" y="896620"/>
                  <a:pt x="609600" y="1097280"/>
                  <a:pt x="701040" y="1173480"/>
                </a:cubicBezTo>
                <a:cubicBezTo>
                  <a:pt x="792480" y="1249680"/>
                  <a:pt x="833120" y="1244600"/>
                  <a:pt x="868680" y="1264920"/>
                </a:cubicBezTo>
                <a:cubicBezTo>
                  <a:pt x="904240" y="1285240"/>
                  <a:pt x="909320" y="1290320"/>
                  <a:pt x="914400" y="129540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47800" y="3276600"/>
            <a:ext cx="707592" cy="105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1600200" y="2999601"/>
            <a:ext cx="19236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2 </a:t>
            </a:r>
          </a:p>
        </p:txBody>
      </p:sp>
      <p:sp>
        <p:nvSpPr>
          <p:cNvPr id="26" name="Freeform 25"/>
          <p:cNvSpPr/>
          <p:nvPr/>
        </p:nvSpPr>
        <p:spPr>
          <a:xfrm>
            <a:off x="5318760" y="2484120"/>
            <a:ext cx="2087880" cy="342900"/>
          </a:xfrm>
          <a:custGeom>
            <a:avLst/>
            <a:gdLst>
              <a:gd name="connsiteX0" fmla="*/ 2087880 w 2087880"/>
              <a:gd name="connsiteY0" fmla="*/ 0 h 342900"/>
              <a:gd name="connsiteX1" fmla="*/ 1661160 w 2087880"/>
              <a:gd name="connsiteY1" fmla="*/ 167640 h 342900"/>
              <a:gd name="connsiteX2" fmla="*/ 1203960 w 2087880"/>
              <a:gd name="connsiteY2" fmla="*/ 289560 h 342900"/>
              <a:gd name="connsiteX3" fmla="*/ 1082040 w 2087880"/>
              <a:gd name="connsiteY3" fmla="*/ 335280 h 342900"/>
              <a:gd name="connsiteX4" fmla="*/ 944880 w 2087880"/>
              <a:gd name="connsiteY4" fmla="*/ 335280 h 342900"/>
              <a:gd name="connsiteX5" fmla="*/ 883920 w 2087880"/>
              <a:gd name="connsiteY5" fmla="*/ 335280 h 342900"/>
              <a:gd name="connsiteX6" fmla="*/ 0 w 2087880"/>
              <a:gd name="connsiteY6" fmla="*/ 33528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7880" h="342900">
                <a:moveTo>
                  <a:pt x="2087880" y="0"/>
                </a:moveTo>
                <a:cubicBezTo>
                  <a:pt x="1948180" y="59690"/>
                  <a:pt x="1808480" y="119380"/>
                  <a:pt x="1661160" y="167640"/>
                </a:cubicBezTo>
                <a:cubicBezTo>
                  <a:pt x="1513840" y="215900"/>
                  <a:pt x="1300480" y="261620"/>
                  <a:pt x="1203960" y="289560"/>
                </a:cubicBezTo>
                <a:cubicBezTo>
                  <a:pt x="1107440" y="317500"/>
                  <a:pt x="1125220" y="327660"/>
                  <a:pt x="1082040" y="335280"/>
                </a:cubicBezTo>
                <a:cubicBezTo>
                  <a:pt x="1038860" y="342900"/>
                  <a:pt x="944880" y="335280"/>
                  <a:pt x="944880" y="335280"/>
                </a:cubicBezTo>
                <a:lnTo>
                  <a:pt x="883920" y="335280"/>
                </a:lnTo>
                <a:lnTo>
                  <a:pt x="0" y="33528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2" descr="padhraic5"/>
          <p:cNvPicPr>
            <a:picLocks noChangeAspect="1" noChangeArrowheads="1"/>
          </p:cNvPicPr>
          <p:nvPr/>
        </p:nvPicPr>
        <p:blipFill>
          <a:blip r:embed="rId11"/>
          <a:srcRect l="30738" r="30738"/>
          <a:stretch>
            <a:fillRect/>
          </a:stretch>
        </p:blipFill>
        <p:spPr bwMode="auto">
          <a:xfrm>
            <a:off x="5169750" y="2682240"/>
            <a:ext cx="1029346" cy="105156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6284640" y="2667000"/>
            <a:ext cx="19236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1 </a:t>
            </a:r>
          </a:p>
        </p:txBody>
      </p:sp>
      <p:sp>
        <p:nvSpPr>
          <p:cNvPr id="28" name="Freeform 27"/>
          <p:cNvSpPr/>
          <p:nvPr/>
        </p:nvSpPr>
        <p:spPr>
          <a:xfrm>
            <a:off x="5577840" y="2453640"/>
            <a:ext cx="1828800" cy="2514600"/>
          </a:xfrm>
          <a:custGeom>
            <a:avLst/>
            <a:gdLst>
              <a:gd name="connsiteX0" fmla="*/ 1828800 w 1828800"/>
              <a:gd name="connsiteY0" fmla="*/ 0 h 2514600"/>
              <a:gd name="connsiteX1" fmla="*/ 1813560 w 1828800"/>
              <a:gd name="connsiteY1" fmla="*/ 152400 h 2514600"/>
              <a:gd name="connsiteX2" fmla="*/ 1783080 w 1828800"/>
              <a:gd name="connsiteY2" fmla="*/ 350520 h 2514600"/>
              <a:gd name="connsiteX3" fmla="*/ 1645920 w 1828800"/>
              <a:gd name="connsiteY3" fmla="*/ 624840 h 2514600"/>
              <a:gd name="connsiteX4" fmla="*/ 1508760 w 1828800"/>
              <a:gd name="connsiteY4" fmla="*/ 822960 h 2514600"/>
              <a:gd name="connsiteX5" fmla="*/ 1051560 w 1828800"/>
              <a:gd name="connsiteY5" fmla="*/ 1432560 h 2514600"/>
              <a:gd name="connsiteX6" fmla="*/ 457200 w 1828800"/>
              <a:gd name="connsiteY6" fmla="*/ 2072640 h 2514600"/>
              <a:gd name="connsiteX7" fmla="*/ 0 w 1828800"/>
              <a:gd name="connsiteY7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8800" h="2514600">
                <a:moveTo>
                  <a:pt x="1828800" y="0"/>
                </a:moveTo>
                <a:cubicBezTo>
                  <a:pt x="1824990" y="46990"/>
                  <a:pt x="1821180" y="93980"/>
                  <a:pt x="1813560" y="152400"/>
                </a:cubicBezTo>
                <a:cubicBezTo>
                  <a:pt x="1805940" y="210820"/>
                  <a:pt x="1811020" y="271780"/>
                  <a:pt x="1783080" y="350520"/>
                </a:cubicBezTo>
                <a:cubicBezTo>
                  <a:pt x="1755140" y="429260"/>
                  <a:pt x="1691640" y="546100"/>
                  <a:pt x="1645920" y="624840"/>
                </a:cubicBezTo>
                <a:cubicBezTo>
                  <a:pt x="1600200" y="703580"/>
                  <a:pt x="1607820" y="688340"/>
                  <a:pt x="1508760" y="822960"/>
                </a:cubicBezTo>
                <a:cubicBezTo>
                  <a:pt x="1409700" y="957580"/>
                  <a:pt x="1226820" y="1224280"/>
                  <a:pt x="1051560" y="1432560"/>
                </a:cubicBezTo>
                <a:cubicBezTo>
                  <a:pt x="876300" y="1640840"/>
                  <a:pt x="632460" y="1892300"/>
                  <a:pt x="457200" y="2072640"/>
                </a:cubicBezTo>
                <a:cubicBezTo>
                  <a:pt x="281940" y="2252980"/>
                  <a:pt x="140970" y="2383790"/>
                  <a:pt x="0" y="251460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6568440" y="3733800"/>
            <a:ext cx="182880" cy="30480"/>
          </a:xfrm>
          <a:custGeom>
            <a:avLst/>
            <a:gdLst>
              <a:gd name="connsiteX0" fmla="*/ 0 w 182880"/>
              <a:gd name="connsiteY0" fmla="*/ 30480 h 30480"/>
              <a:gd name="connsiteX1" fmla="*/ 182880 w 182880"/>
              <a:gd name="connsiteY1" fmla="*/ 0 h 3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880" h="30480">
                <a:moveTo>
                  <a:pt x="0" y="30480"/>
                </a:moveTo>
                <a:lnTo>
                  <a:pt x="182880" y="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90360" y="3276600"/>
            <a:ext cx="701040" cy="105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Freeform 29"/>
          <p:cNvSpPr/>
          <p:nvPr/>
        </p:nvSpPr>
        <p:spPr>
          <a:xfrm>
            <a:off x="5394960" y="4160520"/>
            <a:ext cx="259080" cy="838200"/>
          </a:xfrm>
          <a:custGeom>
            <a:avLst/>
            <a:gdLst>
              <a:gd name="connsiteX0" fmla="*/ 259080 w 259080"/>
              <a:gd name="connsiteY0" fmla="*/ 0 h 838200"/>
              <a:gd name="connsiteX1" fmla="*/ 167640 w 259080"/>
              <a:gd name="connsiteY1" fmla="*/ 259080 h 838200"/>
              <a:gd name="connsiteX2" fmla="*/ 0 w 259080"/>
              <a:gd name="connsiteY2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080" h="838200">
                <a:moveTo>
                  <a:pt x="259080" y="0"/>
                </a:moveTo>
                <a:cubicBezTo>
                  <a:pt x="234950" y="59690"/>
                  <a:pt x="210820" y="119380"/>
                  <a:pt x="167640" y="259080"/>
                </a:cubicBezTo>
                <a:cubicBezTo>
                  <a:pt x="124460" y="398780"/>
                  <a:pt x="62230" y="618490"/>
                  <a:pt x="0" y="83820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4434840" y="3200400"/>
            <a:ext cx="960120" cy="1752600"/>
          </a:xfrm>
          <a:custGeom>
            <a:avLst/>
            <a:gdLst>
              <a:gd name="connsiteX0" fmla="*/ 0 w 960120"/>
              <a:gd name="connsiteY0" fmla="*/ 0 h 1752600"/>
              <a:gd name="connsiteX1" fmla="*/ 243840 w 960120"/>
              <a:gd name="connsiteY1" fmla="*/ 670560 h 1752600"/>
              <a:gd name="connsiteX2" fmla="*/ 426720 w 960120"/>
              <a:gd name="connsiteY2" fmla="*/ 1097280 h 1752600"/>
              <a:gd name="connsiteX3" fmla="*/ 670560 w 960120"/>
              <a:gd name="connsiteY3" fmla="*/ 1417320 h 1752600"/>
              <a:gd name="connsiteX4" fmla="*/ 960120 w 960120"/>
              <a:gd name="connsiteY4" fmla="*/ 17526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120" h="1752600">
                <a:moveTo>
                  <a:pt x="0" y="0"/>
                </a:moveTo>
                <a:cubicBezTo>
                  <a:pt x="86360" y="243840"/>
                  <a:pt x="172720" y="487680"/>
                  <a:pt x="243840" y="670560"/>
                </a:cubicBezTo>
                <a:cubicBezTo>
                  <a:pt x="314960" y="853440"/>
                  <a:pt x="355600" y="972820"/>
                  <a:pt x="426720" y="1097280"/>
                </a:cubicBezTo>
                <a:cubicBezTo>
                  <a:pt x="497840" y="1221740"/>
                  <a:pt x="581660" y="1308100"/>
                  <a:pt x="670560" y="1417320"/>
                </a:cubicBezTo>
                <a:cubicBezTo>
                  <a:pt x="759460" y="1526540"/>
                  <a:pt x="859790" y="1639570"/>
                  <a:pt x="960120" y="175260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4142232" y="3733800"/>
            <a:ext cx="640080" cy="45720"/>
          </a:xfrm>
          <a:custGeom>
            <a:avLst/>
            <a:gdLst>
              <a:gd name="connsiteX0" fmla="*/ 0 w 640080"/>
              <a:gd name="connsiteY0" fmla="*/ 45720 h 45720"/>
              <a:gd name="connsiteX1" fmla="*/ 274320 w 640080"/>
              <a:gd name="connsiteY1" fmla="*/ 0 h 45720"/>
              <a:gd name="connsiteX2" fmla="*/ 487680 w 640080"/>
              <a:gd name="connsiteY2" fmla="*/ 15240 h 45720"/>
              <a:gd name="connsiteX3" fmla="*/ 640080 w 640080"/>
              <a:gd name="connsiteY3" fmla="*/ 30480 h 4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080" h="45720">
                <a:moveTo>
                  <a:pt x="0" y="45720"/>
                </a:moveTo>
                <a:cubicBezTo>
                  <a:pt x="96520" y="25400"/>
                  <a:pt x="193040" y="5080"/>
                  <a:pt x="274320" y="0"/>
                </a:cubicBezTo>
                <a:lnTo>
                  <a:pt x="487680" y="15240"/>
                </a:lnTo>
                <a:cubicBezTo>
                  <a:pt x="548640" y="20320"/>
                  <a:pt x="594360" y="25400"/>
                  <a:pt x="640080" y="3048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3246120" y="4160520"/>
            <a:ext cx="2179320" cy="807720"/>
          </a:xfrm>
          <a:custGeom>
            <a:avLst/>
            <a:gdLst>
              <a:gd name="connsiteX0" fmla="*/ 0 w 2179320"/>
              <a:gd name="connsiteY0" fmla="*/ 0 h 807720"/>
              <a:gd name="connsiteX1" fmla="*/ 45720 w 2179320"/>
              <a:gd name="connsiteY1" fmla="*/ 137160 h 807720"/>
              <a:gd name="connsiteX2" fmla="*/ 213360 w 2179320"/>
              <a:gd name="connsiteY2" fmla="*/ 274320 h 807720"/>
              <a:gd name="connsiteX3" fmla="*/ 533400 w 2179320"/>
              <a:gd name="connsiteY3" fmla="*/ 472440 h 807720"/>
              <a:gd name="connsiteX4" fmla="*/ 685800 w 2179320"/>
              <a:gd name="connsiteY4" fmla="*/ 502920 h 807720"/>
              <a:gd name="connsiteX5" fmla="*/ 1173480 w 2179320"/>
              <a:gd name="connsiteY5" fmla="*/ 655320 h 807720"/>
              <a:gd name="connsiteX6" fmla="*/ 1676400 w 2179320"/>
              <a:gd name="connsiteY6" fmla="*/ 746760 h 807720"/>
              <a:gd name="connsiteX7" fmla="*/ 1889760 w 2179320"/>
              <a:gd name="connsiteY7" fmla="*/ 777240 h 807720"/>
              <a:gd name="connsiteX8" fmla="*/ 2179320 w 2179320"/>
              <a:gd name="connsiteY8" fmla="*/ 807720 h 80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9320" h="807720">
                <a:moveTo>
                  <a:pt x="0" y="0"/>
                </a:moveTo>
                <a:cubicBezTo>
                  <a:pt x="5080" y="45720"/>
                  <a:pt x="10160" y="91440"/>
                  <a:pt x="45720" y="137160"/>
                </a:cubicBezTo>
                <a:cubicBezTo>
                  <a:pt x="81280" y="182880"/>
                  <a:pt x="132080" y="218440"/>
                  <a:pt x="213360" y="274320"/>
                </a:cubicBezTo>
                <a:cubicBezTo>
                  <a:pt x="294640" y="330200"/>
                  <a:pt x="454660" y="434340"/>
                  <a:pt x="533400" y="472440"/>
                </a:cubicBezTo>
                <a:cubicBezTo>
                  <a:pt x="612140" y="510540"/>
                  <a:pt x="579120" y="472440"/>
                  <a:pt x="685800" y="502920"/>
                </a:cubicBezTo>
                <a:cubicBezTo>
                  <a:pt x="792480" y="533400"/>
                  <a:pt x="1008380" y="614680"/>
                  <a:pt x="1173480" y="655320"/>
                </a:cubicBezTo>
                <a:cubicBezTo>
                  <a:pt x="1338580" y="695960"/>
                  <a:pt x="1557020" y="726440"/>
                  <a:pt x="1676400" y="746760"/>
                </a:cubicBezTo>
                <a:cubicBezTo>
                  <a:pt x="1795780" y="767080"/>
                  <a:pt x="1805940" y="767080"/>
                  <a:pt x="1889760" y="777240"/>
                </a:cubicBezTo>
                <a:cubicBezTo>
                  <a:pt x="1973580" y="787400"/>
                  <a:pt x="2076450" y="797560"/>
                  <a:pt x="2179320" y="80772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478280" y="4876800"/>
            <a:ext cx="853440" cy="485140"/>
          </a:xfrm>
          <a:custGeom>
            <a:avLst/>
            <a:gdLst>
              <a:gd name="connsiteX0" fmla="*/ 0 w 853440"/>
              <a:gd name="connsiteY0" fmla="*/ 0 h 485140"/>
              <a:gd name="connsiteX1" fmla="*/ 91440 w 853440"/>
              <a:gd name="connsiteY1" fmla="*/ 213360 h 485140"/>
              <a:gd name="connsiteX2" fmla="*/ 213360 w 853440"/>
              <a:gd name="connsiteY2" fmla="*/ 335280 h 485140"/>
              <a:gd name="connsiteX3" fmla="*/ 335280 w 853440"/>
              <a:gd name="connsiteY3" fmla="*/ 396240 h 485140"/>
              <a:gd name="connsiteX4" fmla="*/ 502920 w 853440"/>
              <a:gd name="connsiteY4" fmla="*/ 472440 h 485140"/>
              <a:gd name="connsiteX5" fmla="*/ 701040 w 853440"/>
              <a:gd name="connsiteY5" fmla="*/ 472440 h 485140"/>
              <a:gd name="connsiteX6" fmla="*/ 853440 w 853440"/>
              <a:gd name="connsiteY6" fmla="*/ 472440 h 48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3440" h="485140">
                <a:moveTo>
                  <a:pt x="0" y="0"/>
                </a:moveTo>
                <a:cubicBezTo>
                  <a:pt x="27940" y="78740"/>
                  <a:pt x="55880" y="157480"/>
                  <a:pt x="91440" y="213360"/>
                </a:cubicBezTo>
                <a:cubicBezTo>
                  <a:pt x="127000" y="269240"/>
                  <a:pt x="172720" y="304800"/>
                  <a:pt x="213360" y="335280"/>
                </a:cubicBezTo>
                <a:cubicBezTo>
                  <a:pt x="254000" y="365760"/>
                  <a:pt x="287020" y="373380"/>
                  <a:pt x="335280" y="396240"/>
                </a:cubicBezTo>
                <a:cubicBezTo>
                  <a:pt x="383540" y="419100"/>
                  <a:pt x="441960" y="459740"/>
                  <a:pt x="502920" y="472440"/>
                </a:cubicBezTo>
                <a:cubicBezTo>
                  <a:pt x="563880" y="485140"/>
                  <a:pt x="701040" y="472440"/>
                  <a:pt x="701040" y="472440"/>
                </a:cubicBezTo>
                <a:lnTo>
                  <a:pt x="853440" y="47244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4145280" y="5328920"/>
            <a:ext cx="502920" cy="38100"/>
          </a:xfrm>
          <a:custGeom>
            <a:avLst/>
            <a:gdLst>
              <a:gd name="connsiteX0" fmla="*/ 0 w 553720"/>
              <a:gd name="connsiteY0" fmla="*/ 5080 h 38100"/>
              <a:gd name="connsiteX1" fmla="*/ 243840 w 553720"/>
              <a:gd name="connsiteY1" fmla="*/ 5080 h 38100"/>
              <a:gd name="connsiteX2" fmla="*/ 502920 w 553720"/>
              <a:gd name="connsiteY2" fmla="*/ 35560 h 38100"/>
              <a:gd name="connsiteX3" fmla="*/ 548640 w 553720"/>
              <a:gd name="connsiteY3" fmla="*/ 2032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720" h="38100">
                <a:moveTo>
                  <a:pt x="0" y="5080"/>
                </a:moveTo>
                <a:cubicBezTo>
                  <a:pt x="80010" y="2540"/>
                  <a:pt x="160020" y="0"/>
                  <a:pt x="243840" y="5080"/>
                </a:cubicBezTo>
                <a:cubicBezTo>
                  <a:pt x="327660" y="10160"/>
                  <a:pt x="452120" y="33020"/>
                  <a:pt x="502920" y="35560"/>
                </a:cubicBezTo>
                <a:cubicBezTo>
                  <a:pt x="553720" y="38100"/>
                  <a:pt x="551180" y="29210"/>
                  <a:pt x="548640" y="2032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303440" y="3609201"/>
            <a:ext cx="19236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1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00600" y="4191000"/>
            <a:ext cx="19236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1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46240" y="4523601"/>
            <a:ext cx="19236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1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76400" y="5133201"/>
            <a:ext cx="19236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4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303440" y="5181600"/>
            <a:ext cx="19236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6 </a:t>
            </a:r>
          </a:p>
        </p:txBody>
      </p:sp>
      <p:pic>
        <p:nvPicPr>
          <p:cNvPr id="10" name="Picture 10" descr="Daryl Pregibon"/>
          <p:cNvPicPr>
            <a:picLocks noChangeAspect="1" noChangeArrowheads="1"/>
          </p:cNvPicPr>
          <p:nvPr/>
        </p:nvPicPr>
        <p:blipFill>
          <a:blip r:embed="rId13"/>
          <a:srcRect b="24001"/>
          <a:stretch>
            <a:fillRect/>
          </a:stretch>
        </p:blipFill>
        <p:spPr bwMode="auto">
          <a:xfrm>
            <a:off x="5105400" y="4343400"/>
            <a:ext cx="938054" cy="1051560"/>
          </a:xfrm>
          <a:prstGeom prst="rect">
            <a:avLst/>
          </a:prstGeom>
          <a:noFill/>
        </p:spPr>
      </p:pic>
    </p:spTree>
  </p:cSld>
  <p:clrMapOvr>
    <a:masterClrMapping/>
  </p:clrMapOvr>
  <p:transition advTm="14797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350" y="1133475"/>
            <a:ext cx="8875713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" name="TextBox 100"/>
          <p:cNvSpPr txBox="1"/>
          <p:nvPr/>
        </p:nvSpPr>
        <p:spPr>
          <a:xfrm>
            <a:off x="237841" y="1320225"/>
            <a:ext cx="98135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       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828800" y="1320225"/>
            <a:ext cx="27815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Static  Graphs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486400" y="1295400"/>
            <a:ext cx="335059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Dynamic  Graphs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465892" y="2133600"/>
            <a:ext cx="677108" cy="2096087"/>
          </a:xfrm>
          <a:prstGeom prst="rect">
            <a:avLst/>
          </a:prstGeom>
          <a:solidFill>
            <a:schemeClr val="bg1"/>
          </a:solidFill>
        </p:spPr>
        <p:txBody>
          <a:bodyPr vert="eaVert" wrap="none" rtlCol="0">
            <a:spAutoFit/>
          </a:bodyPr>
          <a:lstStyle/>
          <a:p>
            <a:r>
              <a:rPr lang="en-US" sz="3200" dirty="0"/>
              <a:t> Querying  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65892" y="4572000"/>
            <a:ext cx="677108" cy="1754648"/>
          </a:xfrm>
          <a:prstGeom prst="rect">
            <a:avLst/>
          </a:prstGeom>
          <a:solidFill>
            <a:schemeClr val="bg1"/>
          </a:solidFill>
        </p:spPr>
        <p:txBody>
          <a:bodyPr vert="eaVert" wrap="none" rtlCol="0">
            <a:spAutoFit/>
          </a:bodyPr>
          <a:lstStyle/>
          <a:p>
            <a:r>
              <a:rPr lang="en-US" sz="3200" dirty="0"/>
              <a:t> Mining   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52400" y="1320225"/>
            <a:ext cx="1232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Tasks</a:t>
            </a: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3962400" cy="1143000"/>
          </a:xfrm>
        </p:spPr>
        <p:txBody>
          <a:bodyPr/>
          <a:lstStyle/>
          <a:p>
            <a:pPr algn="l"/>
            <a:r>
              <a:rPr lang="en-US" dirty="0"/>
              <a:t>Overview </a:t>
            </a:r>
          </a:p>
        </p:txBody>
      </p:sp>
      <p:grpSp>
        <p:nvGrpSpPr>
          <p:cNvPr id="2" name="Group 20"/>
          <p:cNvGrpSpPr/>
          <p:nvPr/>
        </p:nvGrpSpPr>
        <p:grpSpPr>
          <a:xfrm>
            <a:off x="1676400" y="2057399"/>
            <a:ext cx="7146925" cy="4724401"/>
            <a:chOff x="1676400" y="2057399"/>
            <a:chExt cx="7146925" cy="4724401"/>
          </a:xfrm>
        </p:grpSpPr>
        <p:sp>
          <p:nvSpPr>
            <p:cNvPr id="6" name="Rectangle 5"/>
            <p:cNvSpPr/>
            <p:nvPr/>
          </p:nvSpPr>
          <p:spPr bwMode="auto">
            <a:xfrm>
              <a:off x="1676400" y="2057399"/>
              <a:ext cx="3429000" cy="10972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CePS</a:t>
              </a:r>
              <a:r>
                <a:rPr lang="en-US" sz="2800" dirty="0">
                  <a:solidFill>
                    <a:schemeClr val="bg1"/>
                  </a:solidFill>
                </a:rPr>
                <a:t>, </a:t>
              </a:r>
              <a:r>
                <a:rPr lang="en-US" sz="2800" dirty="0" err="1">
                  <a:solidFill>
                    <a:schemeClr val="bg1"/>
                  </a:solidFill>
                </a:rPr>
                <a:t>iPoG</a:t>
              </a:r>
              <a:endParaRPr lang="en-US" sz="2800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       </a:t>
              </a:r>
              <a:r>
                <a:rPr lang="en-US" sz="2000" dirty="0">
                  <a:solidFill>
                    <a:schemeClr val="bg1"/>
                  </a:solidFill>
                </a:rPr>
                <a:t>(KDD06, ICDM08, CIKM09)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676400" y="3246120"/>
              <a:ext cx="3429000" cy="10972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FastProx</a:t>
              </a:r>
              <a:r>
                <a:rPr lang="en-US" sz="2800" dirty="0">
                  <a:solidFill>
                    <a:schemeClr val="bg1"/>
                  </a:solidFill>
                </a:rPr>
                <a:t>  </a:t>
              </a:r>
              <a:r>
                <a:rPr lang="en-US" sz="2000" dirty="0">
                  <a:solidFill>
                    <a:schemeClr val="bg1"/>
                  </a:solidFill>
                </a:rPr>
                <a:t>(ICDM06, 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    KAIS07, KDD07 b,  ICDM08)</a:t>
              </a:r>
            </a:p>
            <a:p>
              <a:pPr algn="r">
                <a:lnSpc>
                  <a:spcPts val="2000"/>
                </a:lnSpc>
                <a:defRPr/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532438" y="2057400"/>
              <a:ext cx="3290887" cy="10972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pTrack</a:t>
              </a:r>
              <a:r>
                <a:rPr lang="en-US" sz="2800" dirty="0">
                  <a:solidFill>
                    <a:schemeClr val="bg1"/>
                  </a:solidFill>
                </a:rPr>
                <a:t>/</a:t>
              </a:r>
              <a:r>
                <a:rPr lang="en-US" sz="2800" dirty="0" err="1">
                  <a:solidFill>
                    <a:schemeClr val="bg1"/>
                  </a:solidFill>
                </a:rPr>
                <a:t>cTrack</a:t>
              </a:r>
              <a:r>
                <a:rPr lang="en-US" sz="2800" dirty="0">
                  <a:solidFill>
                    <a:schemeClr val="bg1"/>
                  </a:solidFill>
                </a:rPr>
                <a:t>  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(SDM08,  SAM08)</a:t>
              </a:r>
            </a:p>
            <a:p>
              <a:pPr algn="r">
                <a:lnSpc>
                  <a:spcPts val="2000"/>
                </a:lnSpc>
                <a:defRPr/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532438" y="3246120"/>
              <a:ext cx="3290887" cy="10972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FastProx</a:t>
              </a:r>
              <a:endParaRPr lang="en-US" sz="2800" dirty="0">
                <a:solidFill>
                  <a:schemeClr val="bg1"/>
                </a:solidFill>
              </a:endParaRPr>
            </a:p>
            <a:p>
              <a:pPr algn="ctr">
                <a:lnSpc>
                  <a:spcPts val="2000"/>
                </a:lnSpc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(SDM08, SAM08)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676400" y="4495799"/>
              <a:ext cx="3429000" cy="10972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NetShield</a:t>
              </a:r>
              <a:endParaRPr lang="en-US" sz="2400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676400" y="5684520"/>
              <a:ext cx="3429000" cy="10972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Colibri</a:t>
              </a:r>
              <a:r>
                <a:rPr lang="en-US" sz="2800" dirty="0">
                  <a:solidFill>
                    <a:schemeClr val="bg1"/>
                  </a:solidFill>
                </a:rPr>
                <a:t>-S</a:t>
              </a:r>
            </a:p>
            <a:p>
              <a:pPr algn="ctr">
                <a:defRPr/>
              </a:pP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000" dirty="0">
                  <a:solidFill>
                    <a:schemeClr val="bg1"/>
                  </a:solidFill>
                </a:rPr>
                <a:t>(KDD08)</a:t>
              </a:r>
            </a:p>
            <a:p>
              <a:pPr algn="r">
                <a:lnSpc>
                  <a:spcPts val="2000"/>
                </a:lnSpc>
                <a:defRPr/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532438" y="5684520"/>
              <a:ext cx="3290887" cy="10972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Colibri</a:t>
              </a:r>
              <a:r>
                <a:rPr lang="en-US" sz="2800" dirty="0">
                  <a:solidFill>
                    <a:schemeClr val="bg1"/>
                  </a:solidFill>
                </a:rPr>
                <a:t>-D</a:t>
              </a:r>
            </a:p>
            <a:p>
              <a:pPr algn="ctr">
                <a:defRPr/>
              </a:pP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000" dirty="0">
                  <a:solidFill>
                    <a:schemeClr val="bg1"/>
                  </a:solidFill>
                </a:rPr>
                <a:t>(KDD08)</a:t>
              </a:r>
            </a:p>
          </p:txBody>
        </p:sp>
      </p:grpSp>
      <p:grpSp>
        <p:nvGrpSpPr>
          <p:cNvPr id="3" name="Group 49"/>
          <p:cNvGrpSpPr>
            <a:grpSpLocks noChangeAspect="1"/>
          </p:cNvGrpSpPr>
          <p:nvPr/>
        </p:nvGrpSpPr>
        <p:grpSpPr>
          <a:xfrm>
            <a:off x="3200400" y="228600"/>
            <a:ext cx="1075766" cy="914400"/>
            <a:chOff x="1371600" y="1143000"/>
            <a:chExt cx="1524000" cy="1295400"/>
          </a:xfrm>
        </p:grpSpPr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2438400" y="11430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1371600" y="18288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2019300" y="22098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1447800" y="11430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2019300" y="16764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>
              <a:stCxn id="60" idx="5"/>
              <a:endCxn id="51" idx="2"/>
            </p:cNvCxnSpPr>
            <p:nvPr/>
          </p:nvCxnSpPr>
          <p:spPr>
            <a:xfrm rot="5400000" flipH="1" flipV="1">
              <a:off x="1983990" y="883712"/>
              <a:ext cx="80822" cy="82799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1" idx="7"/>
              <a:endCxn id="51" idx="3"/>
            </p:cNvCxnSpPr>
            <p:nvPr/>
          </p:nvCxnSpPr>
          <p:spPr>
            <a:xfrm rot="5400000" flipH="1" flipV="1">
              <a:off x="2138222" y="1381802"/>
              <a:ext cx="371756" cy="284396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59" idx="0"/>
              <a:endCxn id="61" idx="4"/>
            </p:cNvCxnSpPr>
            <p:nvPr/>
          </p:nvCxnSpPr>
          <p:spPr>
            <a:xfrm rot="5400000" flipH="1" flipV="1">
              <a:off x="1962150" y="2057400"/>
              <a:ext cx="30480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1" idx="2"/>
              <a:endCxn id="58" idx="6"/>
            </p:cNvCxnSpPr>
            <p:nvPr/>
          </p:nvCxnSpPr>
          <p:spPr>
            <a:xfrm rot="10800000" flipV="1">
              <a:off x="1562100" y="1790700"/>
              <a:ext cx="457200" cy="152400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2019300" y="22098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2705100" y="17526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/>
            <p:cNvCxnSpPr>
              <a:stCxn id="61" idx="6"/>
              <a:endCxn id="67" idx="2"/>
            </p:cNvCxnSpPr>
            <p:nvPr/>
          </p:nvCxnSpPr>
          <p:spPr>
            <a:xfrm>
              <a:off x="2209800" y="1790700"/>
              <a:ext cx="495300" cy="7620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Oval 68"/>
          <p:cNvSpPr>
            <a:spLocks noChangeAspect="1"/>
          </p:cNvSpPr>
          <p:nvPr/>
        </p:nvSpPr>
        <p:spPr>
          <a:xfrm>
            <a:off x="7602070" y="228600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6849034" y="712694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>
            <a:off x="7306235" y="981635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6902822" y="228600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>
            <a:spLocks noChangeAspect="1"/>
          </p:cNvSpPr>
          <p:nvPr/>
        </p:nvSpPr>
        <p:spPr>
          <a:xfrm>
            <a:off x="7306235" y="605118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stCxn id="72" idx="5"/>
            <a:endCxn id="69" idx="2"/>
          </p:cNvCxnSpPr>
          <p:nvPr/>
        </p:nvCxnSpPr>
        <p:spPr>
          <a:xfrm rot="5400000" flipH="1" flipV="1">
            <a:off x="7281310" y="45573"/>
            <a:ext cx="57051" cy="58447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73" idx="7"/>
            <a:endCxn id="69" idx="3"/>
          </p:cNvCxnSpPr>
          <p:nvPr/>
        </p:nvCxnSpPr>
        <p:spPr>
          <a:xfrm rot="5400000" flipH="1" flipV="1">
            <a:off x="7390180" y="397166"/>
            <a:ext cx="262416" cy="20075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71" idx="0"/>
            <a:endCxn id="73" idx="4"/>
          </p:cNvCxnSpPr>
          <p:nvPr/>
        </p:nvCxnSpPr>
        <p:spPr>
          <a:xfrm rot="5400000" flipH="1" flipV="1">
            <a:off x="7265893" y="874059"/>
            <a:ext cx="215153" cy="1121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73" idx="2"/>
            <a:endCxn id="70" idx="6"/>
          </p:cNvCxnSpPr>
          <p:nvPr/>
        </p:nvCxnSpPr>
        <p:spPr>
          <a:xfrm rot="10800000" flipV="1">
            <a:off x="6983505" y="685800"/>
            <a:ext cx="322730" cy="107576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>
            <a:spLocks noChangeAspect="1"/>
          </p:cNvSpPr>
          <p:nvPr/>
        </p:nvSpPr>
        <p:spPr>
          <a:xfrm>
            <a:off x="7306235" y="981635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>
            <a:spLocks noChangeAspect="1"/>
          </p:cNvSpPr>
          <p:nvPr/>
        </p:nvSpPr>
        <p:spPr>
          <a:xfrm>
            <a:off x="7790329" y="658906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/>
          <p:cNvCxnSpPr>
            <a:stCxn id="73" idx="6"/>
            <a:endCxn id="79" idx="2"/>
          </p:cNvCxnSpPr>
          <p:nvPr/>
        </p:nvCxnSpPr>
        <p:spPr>
          <a:xfrm>
            <a:off x="7440705" y="685800"/>
            <a:ext cx="349624" cy="5378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2" idx="4"/>
            <a:endCxn id="70" idx="0"/>
          </p:cNvCxnSpPr>
          <p:nvPr/>
        </p:nvCxnSpPr>
        <p:spPr>
          <a:xfrm rot="5400000">
            <a:off x="6781800" y="524435"/>
            <a:ext cx="322729" cy="53788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>
            <a:spLocks/>
          </p:cNvSpPr>
          <p:nvPr/>
        </p:nvSpPr>
        <p:spPr bwMode="auto">
          <a:xfrm>
            <a:off x="1325879" y="2255836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T1</a:t>
            </a:r>
          </a:p>
        </p:txBody>
      </p:sp>
      <p:sp>
        <p:nvSpPr>
          <p:cNvPr id="95" name="Oval 94"/>
          <p:cNvSpPr>
            <a:spLocks/>
          </p:cNvSpPr>
          <p:nvPr/>
        </p:nvSpPr>
        <p:spPr>
          <a:xfrm>
            <a:off x="1325879" y="3429000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T3</a:t>
            </a:r>
          </a:p>
        </p:txBody>
      </p:sp>
      <p:sp>
        <p:nvSpPr>
          <p:cNvPr id="96" name="Oval 95"/>
          <p:cNvSpPr>
            <a:spLocks/>
          </p:cNvSpPr>
          <p:nvPr/>
        </p:nvSpPr>
        <p:spPr>
          <a:xfrm>
            <a:off x="5257800" y="2258568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T2</a:t>
            </a:r>
          </a:p>
        </p:txBody>
      </p:sp>
      <p:sp>
        <p:nvSpPr>
          <p:cNvPr id="97" name="Oval 96"/>
          <p:cNvSpPr>
            <a:spLocks/>
          </p:cNvSpPr>
          <p:nvPr/>
        </p:nvSpPr>
        <p:spPr>
          <a:xfrm>
            <a:off x="5260975" y="3429000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T3</a:t>
            </a:r>
          </a:p>
        </p:txBody>
      </p:sp>
      <p:sp>
        <p:nvSpPr>
          <p:cNvPr id="98" name="Oval 97"/>
          <p:cNvSpPr>
            <a:spLocks noChangeAspect="1"/>
          </p:cNvSpPr>
          <p:nvPr/>
        </p:nvSpPr>
        <p:spPr bwMode="auto">
          <a:xfrm>
            <a:off x="1325880" y="4694237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T4</a:t>
            </a:r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1325880" y="5867400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T5</a:t>
            </a:r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5260975" y="5867400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T5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295400" y="2057400"/>
            <a:ext cx="3810000" cy="1066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429000" y="2209800"/>
            <a:ext cx="822960" cy="457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ransition advTm="40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6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T1.2: Interactive Querying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525963"/>
          </a:xfrm>
        </p:spPr>
        <p:txBody>
          <a:bodyPr/>
          <a:lstStyle/>
          <a:p>
            <a:r>
              <a:rPr lang="en-US" b="1" dirty="0"/>
              <a:t>Given</a:t>
            </a:r>
            <a:r>
              <a:rPr lang="en-US" dirty="0"/>
              <a:t>: a graph </a:t>
            </a:r>
            <a:r>
              <a:rPr lang="en-US" i="1" dirty="0"/>
              <a:t>W</a:t>
            </a:r>
            <a:r>
              <a:rPr lang="en-US" dirty="0"/>
              <a:t>, a query node </a:t>
            </a:r>
            <a:r>
              <a:rPr lang="en-US" i="1" dirty="0"/>
              <a:t>q, </a:t>
            </a:r>
            <a:r>
              <a:rPr lang="en-US" dirty="0"/>
              <a:t>and the user’s preference (e.g., </a:t>
            </a:r>
            <a:r>
              <a:rPr lang="en-US" i="1" dirty="0"/>
              <a:t>like/dislike</a:t>
            </a:r>
            <a:r>
              <a:rPr lang="en-US" dirty="0"/>
              <a:t>) </a:t>
            </a:r>
          </a:p>
          <a:p>
            <a:r>
              <a:rPr lang="en-US" b="1" dirty="0"/>
              <a:t>Find</a:t>
            </a:r>
            <a:r>
              <a:rPr lang="en-US" dirty="0"/>
              <a:t>: the ranking vector </a:t>
            </a:r>
            <a:r>
              <a:rPr lang="en-US" i="1" dirty="0" err="1"/>
              <a:t>r</a:t>
            </a:r>
            <a:r>
              <a:rPr lang="en-US" i="1" baseline="-25000" dirty="0" err="1"/>
              <a:t>q</a:t>
            </a:r>
            <a:r>
              <a:rPr lang="en-US" dirty="0"/>
              <a:t> (for that user).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2CC82-6A21-4C15-A9DF-59CA3689167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1196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012114"/>
            <a:ext cx="4468572" cy="247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52400" y="5288340"/>
            <a:ext cx="8915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Q: What are the most related conferences </a:t>
            </a:r>
            <a:r>
              <a:rPr lang="en-US" sz="3200" dirty="0" err="1"/>
              <a:t>wrt</a:t>
            </a:r>
            <a:r>
              <a:rPr lang="en-US" sz="3200" dirty="0"/>
              <a:t> text mining, for a non-expert user? </a:t>
            </a:r>
          </a:p>
          <a:p>
            <a:pPr algn="ctr"/>
            <a:r>
              <a:rPr lang="en-US" sz="3200" dirty="0"/>
              <a:t>(e.g. who likes </a:t>
            </a:r>
            <a:r>
              <a:rPr lang="en-US" sz="3200" i="1" dirty="0"/>
              <a:t>KDD</a:t>
            </a:r>
            <a:r>
              <a:rPr lang="en-US" sz="3200" dirty="0"/>
              <a:t>, </a:t>
            </a:r>
            <a:r>
              <a:rPr lang="en-US" sz="3200" i="1" dirty="0"/>
              <a:t>SIGIR</a:t>
            </a:r>
            <a:r>
              <a:rPr lang="en-US" sz="3200" dirty="0"/>
              <a:t>, but not </a:t>
            </a:r>
            <a:r>
              <a:rPr lang="en-US" sz="3200" i="1" dirty="0"/>
              <a:t>ICML</a:t>
            </a:r>
            <a:r>
              <a:rPr lang="en-US" sz="3200" dirty="0"/>
              <a:t>)</a:t>
            </a:r>
            <a:endParaRPr lang="en-US" altLang="zh-CN" sz="2800" dirty="0">
              <a:solidFill>
                <a:srgbClr val="FF0066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648200" y="251460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8734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Motivating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A1: Social Networks</a:t>
            </a:r>
          </a:p>
          <a:p>
            <a:r>
              <a:rPr lang="en-US" sz="4000" dirty="0"/>
              <a:t>A2: Network Forensics</a:t>
            </a:r>
          </a:p>
          <a:p>
            <a:r>
              <a:rPr lang="en-US" sz="4000" dirty="0"/>
              <a:t>A3: Business Intelligence</a:t>
            </a:r>
          </a:p>
          <a:p>
            <a:r>
              <a:rPr lang="en-US" sz="4000" dirty="0"/>
              <a:t>A4: Financial Fraud Detection</a:t>
            </a:r>
          </a:p>
          <a:p>
            <a:r>
              <a:rPr lang="en-US" sz="4000" dirty="0"/>
              <a:t>A5: Immunization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2CC82-6A21-4C15-A9DF-59CA3689167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 advTm="1688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 noGrp="1"/>
          </p:cNvGraphicFramePr>
          <p:nvPr>
            <p:ph idx="1"/>
          </p:nvPr>
        </p:nvGraphicFramePr>
        <p:xfrm>
          <a:off x="671513" y="1728788"/>
          <a:ext cx="7827963" cy="40923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9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9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9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873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Initial 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No to `ICML’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Yes to </a:t>
                      </a:r>
                      <a:r>
                        <a:rPr lang="en-US" b="1" dirty="0"/>
                        <a:t>`SIGIR’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270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'ICDM'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'ICML'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'SDM'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'VLDB'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'ICDE' 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'SIGMOD'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'NIPS'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'PKDD'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'IJCAI'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'PAKDD'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 'ICDM'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 'SDM'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'PKDD'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'ICDE'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'VLDB'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'SIGMOD'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'PAKDD'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996633"/>
                          </a:solidFill>
                        </a:rPr>
                        <a:t>'CIKM'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996633"/>
                          </a:solidFill>
                        </a:rPr>
                        <a:t>'SIGIR'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996633"/>
                          </a:solidFill>
                        </a:rPr>
                        <a:t>'WWW'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996633"/>
                          </a:solidFill>
                        </a:rPr>
                        <a:t>'SIGIR'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996633"/>
                          </a:solidFill>
                        </a:rPr>
                        <a:t>'TREC'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996633"/>
                          </a:solidFill>
                        </a:rPr>
                        <a:t>'CIKM'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996633"/>
                          </a:solidFill>
                        </a:rPr>
                        <a:t>'ECIR'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996633"/>
                          </a:solidFill>
                        </a:rPr>
                        <a:t>'CLEF'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'ICDM'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996633"/>
                          </a:solidFill>
                        </a:rPr>
                        <a:t>'JCDL'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'VLDB'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996633"/>
                          </a:solidFill>
                        </a:rPr>
                        <a:t>'ACL'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'ICDE'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91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two main sub-communities in KDD: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 DBs (green) vs. Stat (Red)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Negative feedback on ICML will exclude other stats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confs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(NIPS,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IJCAI)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Positive feedback on SIGIR will bring more IR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(brown) conferences.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740" name="Rectangle 5"/>
          <p:cNvSpPr>
            <a:spLocks noChangeArrowheads="1"/>
          </p:cNvSpPr>
          <p:nvPr/>
        </p:nvSpPr>
        <p:spPr bwMode="auto">
          <a:xfrm>
            <a:off x="1066800" y="5935663"/>
            <a:ext cx="73152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what are most related conferences </a:t>
            </a:r>
            <a:r>
              <a:rPr lang="en-US" sz="2800" dirty="0" err="1"/>
              <a:t>wrt</a:t>
            </a:r>
            <a:r>
              <a:rPr lang="en-US" sz="2800" dirty="0"/>
              <a:t> KDD?</a:t>
            </a:r>
          </a:p>
          <a:p>
            <a:pPr algn="ctr"/>
            <a:r>
              <a:rPr lang="en-US" sz="2400" dirty="0"/>
              <a:t>(DBLP author-conference bipartite graph)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F01FC8-2A17-44AB-BB04-78242C64B94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09938" y="1524000"/>
            <a:ext cx="2709862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00738" y="1600200"/>
            <a:ext cx="2633662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44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r>
              <a:rPr lang="en-US" dirty="0"/>
              <a:t>T1.2 </a:t>
            </a:r>
            <a:r>
              <a:rPr lang="en-US" i="1" dirty="0" err="1"/>
              <a:t>iPoG</a:t>
            </a:r>
            <a:r>
              <a:rPr lang="en-US" dirty="0"/>
              <a:t> for Interactive Querying </a:t>
            </a:r>
            <a:br>
              <a:rPr lang="en-US" dirty="0"/>
            </a:br>
            <a:r>
              <a:rPr lang="en-US" sz="2400" dirty="0">
                <a:solidFill>
                  <a:schemeClr val="tx1"/>
                </a:solidFill>
              </a:rPr>
              <a:t>[Tong+ ICDM 08, CIKM 09]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40857"/>
            <a:ext cx="971429" cy="14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656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r>
              <a:rPr lang="en-US" dirty="0"/>
              <a:t>T1.2 </a:t>
            </a:r>
            <a:r>
              <a:rPr lang="en-US" i="1" dirty="0" err="1"/>
              <a:t>iPoG</a:t>
            </a:r>
            <a:r>
              <a:rPr lang="en-US" dirty="0"/>
              <a:t> for Interactive Querying </a:t>
            </a:r>
            <a:br>
              <a:rPr lang="en-US" dirty="0"/>
            </a:br>
            <a:r>
              <a:rPr lang="en-US" sz="2400" dirty="0">
                <a:solidFill>
                  <a:schemeClr val="tx1"/>
                </a:solidFill>
              </a:rPr>
              <a:t> [Tong+ ICDM 08, CIKM 09]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</p:nvPr>
        </p:nvGraphicFramePr>
        <p:xfrm>
          <a:off x="671513" y="1728788"/>
          <a:ext cx="7827963" cy="40923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9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9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9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873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Initial 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No to `ICML’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Yes to </a:t>
                      </a:r>
                      <a:r>
                        <a:rPr lang="en-US" b="1" dirty="0"/>
                        <a:t>`SIGIR’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270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'ICDM'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CC0000"/>
                          </a:solidFill>
                        </a:rPr>
                        <a:t> 'ICML'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 'SDM'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 'VLDB'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 'ICDE' 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 'SIGMOD'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CC0000"/>
                          </a:solidFill>
                        </a:rPr>
                        <a:t> 'NIPS'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'PKDD'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CC0000"/>
                          </a:solidFill>
                        </a:rPr>
                        <a:t>'IJCAI'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 'PAKDD'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 'ICDM'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 'SDM'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'PKDD'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'ICDE'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'VLDB'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'SIGMOD'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'PAKDD'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996633"/>
                          </a:solidFill>
                        </a:rPr>
                        <a:t>'CIKM'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996633"/>
                          </a:solidFill>
                        </a:rPr>
                        <a:t>'SIGIR'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996633"/>
                          </a:solidFill>
                        </a:rPr>
                        <a:t>'WWW'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996633"/>
                          </a:solidFill>
                        </a:rPr>
                        <a:t>'SIGIR'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996633"/>
                          </a:solidFill>
                        </a:rPr>
                        <a:t>'TREC'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996633"/>
                          </a:solidFill>
                        </a:rPr>
                        <a:t>'CIKM'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996633"/>
                          </a:solidFill>
                        </a:rPr>
                        <a:t>'ECIR'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996633"/>
                          </a:solidFill>
                        </a:rPr>
                        <a:t>'CLEF'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'ICDM'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996633"/>
                          </a:solidFill>
                        </a:rPr>
                        <a:t>'JCDL'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'VLDB'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996633"/>
                          </a:solidFill>
                        </a:rPr>
                        <a:t>'ACL'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'ICDE'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91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two main sub-communities in KDD: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DBs (</a:t>
                      </a:r>
                      <a:r>
                        <a:rPr lang="en-US" sz="1600" baseline="0" dirty="0">
                          <a:solidFill>
                            <a:srgbClr val="00B050"/>
                          </a:solidFill>
                        </a:rPr>
                        <a:t>green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) vs.                M    ML/AI (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</a:rPr>
                        <a:t>Red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Negative feedback on ICML will exclude other ML/AI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conf.s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(NIPS,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IJCAI)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Positive feedback on SIGIR will bring more IR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(brown) conferences.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765" name="Rectangle 5"/>
          <p:cNvSpPr>
            <a:spLocks noChangeArrowheads="1"/>
          </p:cNvSpPr>
          <p:nvPr/>
        </p:nvSpPr>
        <p:spPr bwMode="auto">
          <a:xfrm>
            <a:off x="1066800" y="5935663"/>
            <a:ext cx="7315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what are most related conferences wrt KDD?</a:t>
            </a:r>
          </a:p>
          <a:p>
            <a:pPr algn="ctr"/>
            <a:r>
              <a:rPr lang="en-US" sz="2000"/>
              <a:t>(DBLP author-conference bipartite graph)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0AC328-7774-452F-8A2F-74A894255CE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09938" y="1600200"/>
            <a:ext cx="2709862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00738" y="1600200"/>
            <a:ext cx="2633662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514600" y="2392363"/>
            <a:ext cx="206375" cy="274637"/>
            <a:chOff x="2362200" y="2438400"/>
            <a:chExt cx="228600" cy="304800"/>
          </a:xfrm>
        </p:grpSpPr>
        <p:cxnSp>
          <p:nvCxnSpPr>
            <p:cNvPr id="10" name="Straight Connector 9"/>
            <p:cNvCxnSpPr/>
            <p:nvPr/>
          </p:nvCxnSpPr>
          <p:spPr>
            <a:xfrm rot="5400000">
              <a:off x="2324100" y="2476500"/>
              <a:ext cx="30480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2324100" y="2476500"/>
              <a:ext cx="30480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9395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40857"/>
            <a:ext cx="971429" cy="14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437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 noGrp="1"/>
          </p:cNvGraphicFramePr>
          <p:nvPr>
            <p:ph idx="1"/>
          </p:nvPr>
        </p:nvGraphicFramePr>
        <p:xfrm>
          <a:off x="671513" y="1728788"/>
          <a:ext cx="7827963" cy="40923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9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9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9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873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Initial 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No to `ICML’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Yes to </a:t>
                      </a:r>
                      <a:r>
                        <a:rPr lang="en-US" b="1" dirty="0"/>
                        <a:t>`SIGIR’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270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'ICDM'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CC0000"/>
                          </a:solidFill>
                        </a:rPr>
                        <a:t> 'ICML'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 'SDM'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 'VLDB'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 'ICDE' 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 'SIGMOD'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CC0000"/>
                          </a:solidFill>
                        </a:rPr>
                        <a:t> 'NIPS'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'PKDD'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CC0000"/>
                          </a:solidFill>
                        </a:rPr>
                        <a:t>'IJCAI'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 'PAKDD'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'ICDM'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'SDM'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'PKDD'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'ICDE'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'VLDB'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'SIGMOD'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'PAKDD'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'CIKM'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'SIGIR'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'WWW'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996633"/>
                          </a:solidFill>
                        </a:rPr>
                        <a:t>'SIGIR'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996633"/>
                          </a:solidFill>
                        </a:rPr>
                        <a:t>'TREC'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996633"/>
                          </a:solidFill>
                        </a:rPr>
                        <a:t>'CIKM'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996633"/>
                          </a:solidFill>
                        </a:rPr>
                        <a:t>'ECIR'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996633"/>
                          </a:solidFill>
                        </a:rPr>
                        <a:t>'CLEF'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'ICDM'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996633"/>
                          </a:solidFill>
                        </a:rPr>
                        <a:t>'JCDL'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'VLDB'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996633"/>
                          </a:solidFill>
                        </a:rPr>
                        <a:t>'ACL'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'ICDE'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91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two main sub-communities in KDD: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DBs (</a:t>
                      </a:r>
                      <a:r>
                        <a:rPr lang="en-US" sz="1600" baseline="0" dirty="0">
                          <a:solidFill>
                            <a:srgbClr val="00B050"/>
                          </a:solidFill>
                        </a:rPr>
                        <a:t>green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) vs.          M    ML/AI (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</a:rPr>
                        <a:t>Red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Negative feedback on ICML will exclude other ML/AI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conf.s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(NIPS,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IJCAI)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Positive feedback on SIGIR will bring more IR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(brown) conferences.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788" name="Rectangle 5"/>
          <p:cNvSpPr>
            <a:spLocks noChangeArrowheads="1"/>
          </p:cNvSpPr>
          <p:nvPr/>
        </p:nvSpPr>
        <p:spPr bwMode="auto">
          <a:xfrm>
            <a:off x="1066800" y="5935663"/>
            <a:ext cx="7315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what are most related conferences wrt KDD?</a:t>
            </a:r>
          </a:p>
          <a:p>
            <a:pPr algn="ctr"/>
            <a:r>
              <a:rPr lang="en-US" sz="2000"/>
              <a:t>(DBLP author-conference bipartite graph)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ABA9B-776C-42E0-B9ED-FA02AAC0039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514600" y="2392363"/>
            <a:ext cx="206375" cy="274637"/>
            <a:chOff x="2362200" y="2438400"/>
            <a:chExt cx="228600" cy="304800"/>
          </a:xfrm>
        </p:grpSpPr>
        <p:cxnSp>
          <p:nvCxnSpPr>
            <p:cNvPr id="10" name="Straight Connector 9"/>
            <p:cNvCxnSpPr/>
            <p:nvPr/>
          </p:nvCxnSpPr>
          <p:spPr>
            <a:xfrm rot="5400000">
              <a:off x="2324100" y="2476500"/>
              <a:ext cx="30480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2324100" y="2476500"/>
              <a:ext cx="30480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7"/>
          <p:cNvGrpSpPr>
            <a:grpSpLocks noChangeAspect="1"/>
          </p:cNvGrpSpPr>
          <p:nvPr/>
        </p:nvGrpSpPr>
        <p:grpSpPr bwMode="auto">
          <a:xfrm rot="725559">
            <a:off x="7702550" y="2089150"/>
            <a:ext cx="342900" cy="342900"/>
            <a:chOff x="304800" y="457200"/>
            <a:chExt cx="533400" cy="533400"/>
          </a:xfrm>
        </p:grpSpPr>
        <p:cxnSp>
          <p:nvCxnSpPr>
            <p:cNvPr id="25" name="Straight Connector 24"/>
            <p:cNvCxnSpPr/>
            <p:nvPr/>
          </p:nvCxnSpPr>
          <p:spPr>
            <a:xfrm rot="16200000" flipH="1">
              <a:off x="297904" y="757997"/>
              <a:ext cx="229658" cy="2296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 flipH="1" flipV="1">
              <a:off x="416391" y="568325"/>
              <a:ext cx="533400" cy="3037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/>
          <p:cNvSpPr/>
          <p:nvPr/>
        </p:nvSpPr>
        <p:spPr>
          <a:xfrm>
            <a:off x="5925312" y="1524000"/>
            <a:ext cx="2633662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80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r>
              <a:rPr lang="en-US" dirty="0"/>
              <a:t>T1.2 </a:t>
            </a:r>
            <a:r>
              <a:rPr lang="en-US" i="1" dirty="0" err="1"/>
              <a:t>iPoG</a:t>
            </a:r>
            <a:r>
              <a:rPr lang="en-US" dirty="0"/>
              <a:t> for Interactive Querying </a:t>
            </a:r>
            <a:br>
              <a:rPr lang="en-US" dirty="0"/>
            </a:br>
            <a:r>
              <a:rPr lang="en-US" sz="2400" dirty="0">
                <a:solidFill>
                  <a:schemeClr val="tx1"/>
                </a:solidFill>
              </a:rPr>
              <a:t> [Tong+ ICDM 08, CIKM 09]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40857"/>
            <a:ext cx="971429" cy="14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75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 noGrp="1"/>
          </p:cNvGraphicFramePr>
          <p:nvPr>
            <p:ph idx="1"/>
          </p:nvPr>
        </p:nvGraphicFramePr>
        <p:xfrm>
          <a:off x="671513" y="1728788"/>
          <a:ext cx="7827963" cy="40923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9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9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9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873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Initial 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No to `ICML’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Yes to </a:t>
                      </a:r>
                      <a:r>
                        <a:rPr lang="en-US" b="1" dirty="0"/>
                        <a:t>`SIGIR’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270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'ICDM'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CC0000"/>
                          </a:solidFill>
                        </a:rPr>
                        <a:t> 'ICML'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 'SDM'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 'VLDB'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 'ICDE' 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 'SIGMOD'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CC0000"/>
                          </a:solidFill>
                        </a:rPr>
                        <a:t> 'NIPS'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'PKDD'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CC0000"/>
                          </a:solidFill>
                        </a:rPr>
                        <a:t>'IJCAI'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 'PAKDD'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 'ICDM'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 'SDM'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'PKDD'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'ICDE'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'VLDB'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'SIGMOD'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'PAKDD'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996633"/>
                          </a:solidFill>
                        </a:rPr>
                        <a:t>'CIKM'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996633"/>
                          </a:solidFill>
                        </a:rPr>
                        <a:t>'SIGIR'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996633"/>
                          </a:solidFill>
                        </a:rPr>
                        <a:t>'WWW'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996633"/>
                          </a:solidFill>
                        </a:rPr>
                        <a:t>'SIGIR'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996633"/>
                          </a:solidFill>
                        </a:rPr>
                        <a:t>'TREC'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996633"/>
                          </a:solidFill>
                        </a:rPr>
                        <a:t>'CIKM'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996633"/>
                          </a:solidFill>
                        </a:rPr>
                        <a:t>'ECIR'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996633"/>
                          </a:solidFill>
                        </a:rPr>
                        <a:t>'CLEF'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'ICDM'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996633"/>
                          </a:solidFill>
                        </a:rPr>
                        <a:t>'JCDL'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'VLDB'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996633"/>
                          </a:solidFill>
                        </a:rPr>
                        <a:t>'ACL'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'ICDE'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91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two main sub-communities in KDD: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DBs (</a:t>
                      </a:r>
                      <a:r>
                        <a:rPr lang="en-US" sz="1600" baseline="0" dirty="0">
                          <a:solidFill>
                            <a:srgbClr val="00B050"/>
                          </a:solidFill>
                        </a:rPr>
                        <a:t>green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) vs.          M    ML/AI (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</a:rPr>
                        <a:t>Red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Negative feedback on ICML will exclude other ML/AI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conf.s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(NIPS,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IJCAI)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Positive feedback on SIGIR will bring more IR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(brown) conferences.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788" name="Rectangle 5"/>
          <p:cNvSpPr>
            <a:spLocks noChangeArrowheads="1"/>
          </p:cNvSpPr>
          <p:nvPr/>
        </p:nvSpPr>
        <p:spPr bwMode="auto">
          <a:xfrm>
            <a:off x="1066800" y="5935663"/>
            <a:ext cx="7315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what are most related conferences wrt KDD?</a:t>
            </a:r>
          </a:p>
          <a:p>
            <a:pPr algn="ctr"/>
            <a:r>
              <a:rPr lang="en-US" sz="2000"/>
              <a:t>(DBLP author-conference bipartite graph)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ABA9B-776C-42E0-B9ED-FA02AAC0039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pSp>
        <p:nvGrpSpPr>
          <p:cNvPr id="32790" name="Group 15"/>
          <p:cNvGrpSpPr>
            <a:grpSpLocks/>
          </p:cNvGrpSpPr>
          <p:nvPr/>
        </p:nvGrpSpPr>
        <p:grpSpPr bwMode="auto">
          <a:xfrm>
            <a:off x="2514600" y="2392363"/>
            <a:ext cx="206375" cy="274637"/>
            <a:chOff x="2362200" y="2438400"/>
            <a:chExt cx="228600" cy="304800"/>
          </a:xfrm>
        </p:grpSpPr>
        <p:cxnSp>
          <p:nvCxnSpPr>
            <p:cNvPr id="10" name="Straight Connector 9"/>
            <p:cNvCxnSpPr/>
            <p:nvPr/>
          </p:nvCxnSpPr>
          <p:spPr>
            <a:xfrm rot="5400000">
              <a:off x="2324100" y="2476500"/>
              <a:ext cx="30480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2324100" y="2476500"/>
              <a:ext cx="30480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7"/>
          <p:cNvGrpSpPr>
            <a:grpSpLocks noChangeAspect="1"/>
          </p:cNvGrpSpPr>
          <p:nvPr/>
        </p:nvGrpSpPr>
        <p:grpSpPr bwMode="auto">
          <a:xfrm rot="725559">
            <a:off x="5035550" y="4197350"/>
            <a:ext cx="342900" cy="342900"/>
            <a:chOff x="304800" y="457200"/>
            <a:chExt cx="533400" cy="533400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>
              <a:off x="297904" y="757997"/>
              <a:ext cx="229658" cy="2296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 flipH="1" flipV="1">
              <a:off x="416391" y="568325"/>
              <a:ext cx="533400" cy="3037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27"/>
          <p:cNvGrpSpPr>
            <a:grpSpLocks noChangeAspect="1"/>
          </p:cNvGrpSpPr>
          <p:nvPr/>
        </p:nvGrpSpPr>
        <p:grpSpPr bwMode="auto">
          <a:xfrm rot="725559">
            <a:off x="7702550" y="2089150"/>
            <a:ext cx="342900" cy="342900"/>
            <a:chOff x="304800" y="457200"/>
            <a:chExt cx="533400" cy="533400"/>
          </a:xfrm>
        </p:grpSpPr>
        <p:cxnSp>
          <p:nvCxnSpPr>
            <p:cNvPr id="25" name="Straight Connector 24"/>
            <p:cNvCxnSpPr/>
            <p:nvPr/>
          </p:nvCxnSpPr>
          <p:spPr>
            <a:xfrm rot="16200000" flipH="1">
              <a:off x="297904" y="757997"/>
              <a:ext cx="229658" cy="2296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 flipH="1" flipV="1">
              <a:off x="416391" y="568325"/>
              <a:ext cx="533400" cy="3037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/>
          <p:cNvSpPr/>
          <p:nvPr/>
        </p:nvSpPr>
        <p:spPr>
          <a:xfrm>
            <a:off x="5925312" y="1524000"/>
            <a:ext cx="2633662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80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r>
              <a:rPr lang="en-US" dirty="0"/>
              <a:t>T1.2 </a:t>
            </a:r>
            <a:r>
              <a:rPr lang="en-US" i="1" dirty="0" err="1"/>
              <a:t>iPoG</a:t>
            </a:r>
            <a:r>
              <a:rPr lang="en-US" dirty="0"/>
              <a:t> for Interactive Querying </a:t>
            </a:r>
            <a:br>
              <a:rPr lang="en-US" dirty="0"/>
            </a:br>
            <a:r>
              <a:rPr lang="en-US" sz="2400" dirty="0">
                <a:solidFill>
                  <a:schemeClr val="tx1"/>
                </a:solidFill>
              </a:rPr>
              <a:t> [Tong+ ICDM 08, CIKM 09]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40857"/>
            <a:ext cx="971429" cy="14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543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T1.2 </a:t>
            </a:r>
            <a:r>
              <a:rPr lang="en-US" dirty="0" err="1"/>
              <a:t>iPoG</a:t>
            </a:r>
            <a:r>
              <a:rPr lang="en-US" dirty="0"/>
              <a:t>: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2CC82-6A21-4C15-A9DF-59CA3689167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5" name="Explosion 2 4"/>
          <p:cNvSpPr/>
          <p:nvPr/>
        </p:nvSpPr>
        <p:spPr>
          <a:xfrm>
            <a:off x="6477000" y="76200"/>
            <a:ext cx="2514600" cy="1143000"/>
          </a:xfrm>
          <a:prstGeom prst="irregularSeal2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>
              <a:defRPr/>
            </a:pPr>
            <a:r>
              <a:rPr lang="en-US" sz="2800" dirty="0"/>
              <a:t>details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t="2759"/>
          <a:stretch>
            <a:fillRect/>
          </a:stretch>
        </p:blipFill>
        <p:spPr bwMode="auto">
          <a:xfrm>
            <a:off x="99924" y="2181093"/>
            <a:ext cx="2128572" cy="193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t="2759"/>
          <a:stretch>
            <a:fillRect/>
          </a:stretch>
        </p:blipFill>
        <p:spPr bwMode="auto">
          <a:xfrm>
            <a:off x="4881828" y="2181093"/>
            <a:ext cx="2128572" cy="193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36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26784" y="2103120"/>
            <a:ext cx="183216" cy="190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37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78106" y="2103120"/>
            <a:ext cx="175294" cy="190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6062472" y="3124200"/>
            <a:ext cx="384048" cy="1588"/>
          </a:xfrm>
          <a:prstGeom prst="straightConnector1">
            <a:avLst/>
          </a:prstGeom>
          <a:ln w="38100">
            <a:solidFill>
              <a:srgbClr val="0076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4038600"/>
            <a:ext cx="2648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Original Graph: </a:t>
            </a:r>
            <a:r>
              <a:rPr lang="en-US" sz="2400" i="1" dirty="0"/>
              <a:t>W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24600" y="3276600"/>
            <a:ext cx="7620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Hexagon 16"/>
          <p:cNvSpPr/>
          <p:nvPr/>
        </p:nvSpPr>
        <p:spPr>
          <a:xfrm>
            <a:off x="6553200" y="3581400"/>
            <a:ext cx="533400" cy="304800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19672" y="355701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Sink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324600" y="3733800"/>
            <a:ext cx="228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172200" y="3429000"/>
            <a:ext cx="457200" cy="152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019800" y="3886200"/>
            <a:ext cx="609600" cy="152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692469" y="4038600"/>
            <a:ext cx="252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Biased Graph: </a:t>
            </a:r>
            <a:r>
              <a:rPr lang="en-US" sz="2400" i="1" dirty="0"/>
              <a:t>W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27295" y="4038600"/>
            <a:ext cx="1537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/>
              <a:t>Prox</a:t>
            </a:r>
            <a:r>
              <a:rPr lang="en-US" sz="2400" dirty="0"/>
              <a:t> w/ </a:t>
            </a:r>
          </a:p>
          <a:p>
            <a:pPr algn="ctr"/>
            <a:r>
              <a:rPr lang="en-US" sz="2400" dirty="0"/>
              <a:t>Feedback</a:t>
            </a:r>
            <a:endParaRPr lang="en-US" sz="24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2882000" y="4038600"/>
            <a:ext cx="1537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/>
              <a:t>Prox</a:t>
            </a:r>
            <a:r>
              <a:rPr lang="en-US" sz="2400" dirty="0"/>
              <a:t> w/o</a:t>
            </a:r>
          </a:p>
          <a:p>
            <a:pPr algn="ctr"/>
            <a:r>
              <a:rPr lang="en-US" sz="2400" dirty="0"/>
              <a:t>Feedback</a:t>
            </a:r>
            <a:endParaRPr lang="en-US" sz="24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6829054" y="388620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~</a:t>
            </a:r>
          </a:p>
        </p:txBody>
      </p:sp>
      <p:sp>
        <p:nvSpPr>
          <p:cNvPr id="34" name="Right Arrow 33"/>
          <p:cNvSpPr/>
          <p:nvPr/>
        </p:nvSpPr>
        <p:spPr>
          <a:xfrm>
            <a:off x="2514600" y="2971800"/>
            <a:ext cx="4572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4191000" y="2971800"/>
            <a:ext cx="4572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7239000" y="2971800"/>
            <a:ext cx="4572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rved Down Arrow 36"/>
          <p:cNvSpPr/>
          <p:nvPr/>
        </p:nvSpPr>
        <p:spPr>
          <a:xfrm>
            <a:off x="1981200" y="1600200"/>
            <a:ext cx="3505200" cy="533400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48973" y="1688068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W=W+</a:t>
            </a:r>
            <a:r>
              <a:rPr lang="el-GR" i="1" dirty="0"/>
              <a:t>δ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323854" y="152400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~</a:t>
            </a:r>
          </a:p>
        </p:txBody>
      </p:sp>
      <p:sp>
        <p:nvSpPr>
          <p:cNvPr id="40" name="Curved Down Arrow 39"/>
          <p:cNvSpPr/>
          <p:nvPr/>
        </p:nvSpPr>
        <p:spPr>
          <a:xfrm>
            <a:off x="4343400" y="1676400"/>
            <a:ext cx="3505200" cy="533400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75293" y="1764268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Q=Q+∆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686054" y="160020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~</a:t>
            </a:r>
          </a:p>
        </p:txBody>
      </p:sp>
      <p:pic>
        <p:nvPicPr>
          <p:cNvPr id="46" name="Picture 45" descr="iPog-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600" y="4800600"/>
            <a:ext cx="1675042" cy="580291"/>
          </a:xfrm>
          <a:prstGeom prst="rect">
            <a:avLst/>
          </a:prstGeom>
        </p:spPr>
      </p:pic>
      <p:pic>
        <p:nvPicPr>
          <p:cNvPr id="47" name="Picture 46" descr="iPog-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200" y="4436253"/>
            <a:ext cx="1921300" cy="2345547"/>
          </a:xfrm>
          <a:prstGeom prst="rect">
            <a:avLst/>
          </a:prstGeom>
        </p:spPr>
      </p:pic>
      <p:pic>
        <p:nvPicPr>
          <p:cNvPr id="48" name="Picture 47" descr="iPog-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5200" y="4876800"/>
            <a:ext cx="1653099" cy="616864"/>
          </a:xfrm>
          <a:prstGeom prst="rect">
            <a:avLst/>
          </a:prstGeom>
        </p:spPr>
      </p:pic>
    </p:spTree>
  </p:cSld>
  <p:clrMapOvr>
    <a:masterClrMapping/>
  </p:clrMapOvr>
  <p:transition advTm="24844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350" y="1133475"/>
            <a:ext cx="8875713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" name="TextBox 100"/>
          <p:cNvSpPr txBox="1"/>
          <p:nvPr/>
        </p:nvSpPr>
        <p:spPr>
          <a:xfrm>
            <a:off x="237841" y="1320225"/>
            <a:ext cx="98135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       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828800" y="1320225"/>
            <a:ext cx="27815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Static  Graphs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486400" y="1295400"/>
            <a:ext cx="335059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Dynamic  Graphs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465892" y="2133600"/>
            <a:ext cx="677108" cy="2096087"/>
          </a:xfrm>
          <a:prstGeom prst="rect">
            <a:avLst/>
          </a:prstGeom>
          <a:solidFill>
            <a:schemeClr val="bg1"/>
          </a:solidFill>
        </p:spPr>
        <p:txBody>
          <a:bodyPr vert="eaVert" wrap="none" rtlCol="0">
            <a:spAutoFit/>
          </a:bodyPr>
          <a:lstStyle/>
          <a:p>
            <a:r>
              <a:rPr lang="en-US" sz="3200" dirty="0"/>
              <a:t> Querying  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65892" y="4572000"/>
            <a:ext cx="677108" cy="1754648"/>
          </a:xfrm>
          <a:prstGeom prst="rect">
            <a:avLst/>
          </a:prstGeom>
          <a:solidFill>
            <a:schemeClr val="bg1"/>
          </a:solidFill>
        </p:spPr>
        <p:txBody>
          <a:bodyPr vert="eaVert" wrap="none" rtlCol="0">
            <a:spAutoFit/>
          </a:bodyPr>
          <a:lstStyle/>
          <a:p>
            <a:r>
              <a:rPr lang="en-US" sz="3200" dirty="0"/>
              <a:t> Mining   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52400" y="1320225"/>
            <a:ext cx="1232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Tasks</a:t>
            </a: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3962400" cy="1143000"/>
          </a:xfrm>
        </p:spPr>
        <p:txBody>
          <a:bodyPr/>
          <a:lstStyle/>
          <a:p>
            <a:pPr algn="l"/>
            <a:r>
              <a:rPr lang="en-US" dirty="0"/>
              <a:t>Overview </a:t>
            </a:r>
          </a:p>
        </p:txBody>
      </p:sp>
      <p:grpSp>
        <p:nvGrpSpPr>
          <p:cNvPr id="2" name="Group 20"/>
          <p:cNvGrpSpPr/>
          <p:nvPr/>
        </p:nvGrpSpPr>
        <p:grpSpPr>
          <a:xfrm>
            <a:off x="1676400" y="2057399"/>
            <a:ext cx="7146925" cy="4724401"/>
            <a:chOff x="1676400" y="2057399"/>
            <a:chExt cx="7146925" cy="4724401"/>
          </a:xfrm>
        </p:grpSpPr>
        <p:sp>
          <p:nvSpPr>
            <p:cNvPr id="6" name="Rectangle 5"/>
            <p:cNvSpPr/>
            <p:nvPr/>
          </p:nvSpPr>
          <p:spPr bwMode="auto">
            <a:xfrm>
              <a:off x="1676400" y="2057399"/>
              <a:ext cx="3429000" cy="10972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CePS</a:t>
              </a:r>
              <a:r>
                <a:rPr lang="en-US" sz="2800" dirty="0">
                  <a:solidFill>
                    <a:schemeClr val="bg1"/>
                  </a:solidFill>
                </a:rPr>
                <a:t>, </a:t>
              </a:r>
              <a:r>
                <a:rPr lang="en-US" sz="2800" dirty="0" err="1">
                  <a:solidFill>
                    <a:schemeClr val="bg1"/>
                  </a:solidFill>
                </a:rPr>
                <a:t>iPoG</a:t>
              </a:r>
              <a:endParaRPr lang="en-US" sz="2800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       </a:t>
              </a:r>
              <a:r>
                <a:rPr lang="en-US" sz="2000" dirty="0">
                  <a:solidFill>
                    <a:schemeClr val="bg1"/>
                  </a:solidFill>
                </a:rPr>
                <a:t>(KDD06, ICDM08, CIKM09)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676400" y="3246120"/>
              <a:ext cx="3429000" cy="10972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FastProx</a:t>
              </a:r>
              <a:r>
                <a:rPr lang="en-US" sz="2800" dirty="0">
                  <a:solidFill>
                    <a:schemeClr val="bg1"/>
                  </a:solidFill>
                </a:rPr>
                <a:t>  </a:t>
              </a:r>
              <a:r>
                <a:rPr lang="en-US" sz="2000" dirty="0">
                  <a:solidFill>
                    <a:schemeClr val="bg1"/>
                  </a:solidFill>
                </a:rPr>
                <a:t>(ICDM06, 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    KAIS07, KDD07 b,  ICDM08)</a:t>
              </a:r>
            </a:p>
            <a:p>
              <a:pPr algn="r">
                <a:lnSpc>
                  <a:spcPts val="2000"/>
                </a:lnSpc>
                <a:defRPr/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532438" y="2057400"/>
              <a:ext cx="3290887" cy="10972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pTrack</a:t>
              </a:r>
              <a:r>
                <a:rPr lang="en-US" sz="2800" dirty="0">
                  <a:solidFill>
                    <a:schemeClr val="bg1"/>
                  </a:solidFill>
                </a:rPr>
                <a:t>/</a:t>
              </a:r>
              <a:r>
                <a:rPr lang="en-US" sz="2800" dirty="0" err="1">
                  <a:solidFill>
                    <a:schemeClr val="bg1"/>
                  </a:solidFill>
                </a:rPr>
                <a:t>cTrack</a:t>
              </a:r>
              <a:r>
                <a:rPr lang="en-US" sz="2800" dirty="0">
                  <a:solidFill>
                    <a:schemeClr val="bg1"/>
                  </a:solidFill>
                </a:rPr>
                <a:t>  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(SDM08,  SAM08)</a:t>
              </a:r>
            </a:p>
            <a:p>
              <a:pPr algn="r">
                <a:lnSpc>
                  <a:spcPts val="2000"/>
                </a:lnSpc>
                <a:defRPr/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532438" y="3246120"/>
              <a:ext cx="3290887" cy="10972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FastProx</a:t>
              </a:r>
              <a:endParaRPr lang="en-US" sz="2800" dirty="0">
                <a:solidFill>
                  <a:schemeClr val="bg1"/>
                </a:solidFill>
              </a:endParaRPr>
            </a:p>
            <a:p>
              <a:pPr algn="ctr">
                <a:lnSpc>
                  <a:spcPts val="2000"/>
                </a:lnSpc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(SDM08, SAM08)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676400" y="4495799"/>
              <a:ext cx="3429000" cy="10972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NetShield</a:t>
              </a:r>
              <a:endParaRPr lang="en-US" sz="2400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676400" y="5684520"/>
              <a:ext cx="3429000" cy="10972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Colibri</a:t>
              </a:r>
              <a:r>
                <a:rPr lang="en-US" sz="2800" dirty="0">
                  <a:solidFill>
                    <a:schemeClr val="bg1"/>
                  </a:solidFill>
                </a:rPr>
                <a:t>-S</a:t>
              </a:r>
            </a:p>
            <a:p>
              <a:pPr algn="ctr">
                <a:defRPr/>
              </a:pP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000" dirty="0">
                  <a:solidFill>
                    <a:schemeClr val="bg1"/>
                  </a:solidFill>
                </a:rPr>
                <a:t>(KDD08)</a:t>
              </a:r>
            </a:p>
            <a:p>
              <a:pPr algn="r">
                <a:lnSpc>
                  <a:spcPts val="2000"/>
                </a:lnSpc>
                <a:defRPr/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532438" y="5684520"/>
              <a:ext cx="3290887" cy="10972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Colibri</a:t>
              </a:r>
              <a:r>
                <a:rPr lang="en-US" sz="2800" dirty="0">
                  <a:solidFill>
                    <a:schemeClr val="bg1"/>
                  </a:solidFill>
                </a:rPr>
                <a:t>-D</a:t>
              </a:r>
            </a:p>
            <a:p>
              <a:pPr algn="ctr">
                <a:defRPr/>
              </a:pP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000" dirty="0">
                  <a:solidFill>
                    <a:schemeClr val="bg1"/>
                  </a:solidFill>
                </a:rPr>
                <a:t>(KDD08)</a:t>
              </a:r>
            </a:p>
          </p:txBody>
        </p:sp>
      </p:grpSp>
      <p:grpSp>
        <p:nvGrpSpPr>
          <p:cNvPr id="3" name="Group 49"/>
          <p:cNvGrpSpPr>
            <a:grpSpLocks noChangeAspect="1"/>
          </p:cNvGrpSpPr>
          <p:nvPr/>
        </p:nvGrpSpPr>
        <p:grpSpPr>
          <a:xfrm>
            <a:off x="3200400" y="228600"/>
            <a:ext cx="1075766" cy="914400"/>
            <a:chOff x="1371600" y="1143000"/>
            <a:chExt cx="1524000" cy="1295400"/>
          </a:xfrm>
        </p:grpSpPr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2438400" y="11430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1371600" y="18288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2019300" y="22098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1447800" y="11430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2019300" y="16764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>
              <a:stCxn id="60" idx="5"/>
              <a:endCxn id="51" idx="2"/>
            </p:cNvCxnSpPr>
            <p:nvPr/>
          </p:nvCxnSpPr>
          <p:spPr>
            <a:xfrm rot="5400000" flipH="1" flipV="1">
              <a:off x="1983990" y="883712"/>
              <a:ext cx="80822" cy="82799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1" idx="7"/>
              <a:endCxn id="51" idx="3"/>
            </p:cNvCxnSpPr>
            <p:nvPr/>
          </p:nvCxnSpPr>
          <p:spPr>
            <a:xfrm rot="5400000" flipH="1" flipV="1">
              <a:off x="2138222" y="1381802"/>
              <a:ext cx="371756" cy="284396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59" idx="0"/>
              <a:endCxn id="61" idx="4"/>
            </p:cNvCxnSpPr>
            <p:nvPr/>
          </p:nvCxnSpPr>
          <p:spPr>
            <a:xfrm rot="5400000" flipH="1" flipV="1">
              <a:off x="1962150" y="2057400"/>
              <a:ext cx="30480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1" idx="2"/>
              <a:endCxn id="58" idx="6"/>
            </p:cNvCxnSpPr>
            <p:nvPr/>
          </p:nvCxnSpPr>
          <p:spPr>
            <a:xfrm rot="10800000" flipV="1">
              <a:off x="1562100" y="1790700"/>
              <a:ext cx="457200" cy="152400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2019300" y="22098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2705100" y="17526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/>
            <p:cNvCxnSpPr>
              <a:stCxn id="61" idx="6"/>
              <a:endCxn id="67" idx="2"/>
            </p:cNvCxnSpPr>
            <p:nvPr/>
          </p:nvCxnSpPr>
          <p:spPr>
            <a:xfrm>
              <a:off x="2209800" y="1790700"/>
              <a:ext cx="495300" cy="7620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Oval 68"/>
          <p:cNvSpPr>
            <a:spLocks noChangeAspect="1"/>
          </p:cNvSpPr>
          <p:nvPr/>
        </p:nvSpPr>
        <p:spPr>
          <a:xfrm>
            <a:off x="7602070" y="228600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6849034" y="712694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>
            <a:off x="7306235" y="981635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6902822" y="228600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>
            <a:spLocks noChangeAspect="1"/>
          </p:cNvSpPr>
          <p:nvPr/>
        </p:nvSpPr>
        <p:spPr>
          <a:xfrm>
            <a:off x="7306235" y="605118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stCxn id="72" idx="5"/>
            <a:endCxn id="69" idx="2"/>
          </p:cNvCxnSpPr>
          <p:nvPr/>
        </p:nvCxnSpPr>
        <p:spPr>
          <a:xfrm rot="5400000" flipH="1" flipV="1">
            <a:off x="7281310" y="45573"/>
            <a:ext cx="57051" cy="58447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73" idx="7"/>
            <a:endCxn id="69" idx="3"/>
          </p:cNvCxnSpPr>
          <p:nvPr/>
        </p:nvCxnSpPr>
        <p:spPr>
          <a:xfrm rot="5400000" flipH="1" flipV="1">
            <a:off x="7390180" y="397166"/>
            <a:ext cx="262416" cy="20075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71" idx="0"/>
            <a:endCxn id="73" idx="4"/>
          </p:cNvCxnSpPr>
          <p:nvPr/>
        </p:nvCxnSpPr>
        <p:spPr>
          <a:xfrm rot="5400000" flipH="1" flipV="1">
            <a:off x="7265893" y="874059"/>
            <a:ext cx="215153" cy="1121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73" idx="2"/>
            <a:endCxn id="70" idx="6"/>
          </p:cNvCxnSpPr>
          <p:nvPr/>
        </p:nvCxnSpPr>
        <p:spPr>
          <a:xfrm rot="10800000" flipV="1">
            <a:off x="6983505" y="685800"/>
            <a:ext cx="322730" cy="107576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>
            <a:spLocks noChangeAspect="1"/>
          </p:cNvSpPr>
          <p:nvPr/>
        </p:nvSpPr>
        <p:spPr>
          <a:xfrm>
            <a:off x="7306235" y="981635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>
            <a:spLocks noChangeAspect="1"/>
          </p:cNvSpPr>
          <p:nvPr/>
        </p:nvSpPr>
        <p:spPr>
          <a:xfrm>
            <a:off x="7790329" y="658906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/>
          <p:cNvCxnSpPr>
            <a:stCxn id="73" idx="6"/>
            <a:endCxn id="79" idx="2"/>
          </p:cNvCxnSpPr>
          <p:nvPr/>
        </p:nvCxnSpPr>
        <p:spPr>
          <a:xfrm>
            <a:off x="7440705" y="685800"/>
            <a:ext cx="349624" cy="5378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2" idx="4"/>
            <a:endCxn id="70" idx="0"/>
          </p:cNvCxnSpPr>
          <p:nvPr/>
        </p:nvCxnSpPr>
        <p:spPr>
          <a:xfrm rot="5400000">
            <a:off x="6781800" y="524435"/>
            <a:ext cx="322729" cy="53788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>
            <a:spLocks/>
          </p:cNvSpPr>
          <p:nvPr/>
        </p:nvSpPr>
        <p:spPr bwMode="auto">
          <a:xfrm>
            <a:off x="1325879" y="2255836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T1</a:t>
            </a:r>
          </a:p>
        </p:txBody>
      </p:sp>
      <p:sp>
        <p:nvSpPr>
          <p:cNvPr id="95" name="Oval 94"/>
          <p:cNvSpPr>
            <a:spLocks/>
          </p:cNvSpPr>
          <p:nvPr/>
        </p:nvSpPr>
        <p:spPr>
          <a:xfrm>
            <a:off x="1325879" y="3429000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T3</a:t>
            </a:r>
          </a:p>
        </p:txBody>
      </p:sp>
      <p:sp>
        <p:nvSpPr>
          <p:cNvPr id="96" name="Oval 95"/>
          <p:cNvSpPr>
            <a:spLocks/>
          </p:cNvSpPr>
          <p:nvPr/>
        </p:nvSpPr>
        <p:spPr>
          <a:xfrm>
            <a:off x="5257800" y="2258568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T2</a:t>
            </a:r>
          </a:p>
        </p:txBody>
      </p:sp>
      <p:sp>
        <p:nvSpPr>
          <p:cNvPr id="97" name="Oval 96"/>
          <p:cNvSpPr>
            <a:spLocks/>
          </p:cNvSpPr>
          <p:nvPr/>
        </p:nvSpPr>
        <p:spPr>
          <a:xfrm>
            <a:off x="5260975" y="3429000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T3</a:t>
            </a:r>
          </a:p>
        </p:txBody>
      </p:sp>
      <p:sp>
        <p:nvSpPr>
          <p:cNvPr id="98" name="Oval 97"/>
          <p:cNvSpPr>
            <a:spLocks noChangeAspect="1"/>
          </p:cNvSpPr>
          <p:nvPr/>
        </p:nvSpPr>
        <p:spPr bwMode="auto">
          <a:xfrm>
            <a:off x="1325880" y="4694237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T4</a:t>
            </a:r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1325880" y="5867400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T5</a:t>
            </a:r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5260975" y="5867400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T5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257800" y="2057400"/>
            <a:ext cx="3657600" cy="1066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3" name="Group 14"/>
          <p:cNvGrpSpPr>
            <a:grpSpLocks noChangeAspect="1"/>
          </p:cNvGrpSpPr>
          <p:nvPr/>
        </p:nvGrpSpPr>
        <p:grpSpPr bwMode="auto">
          <a:xfrm>
            <a:off x="1523999" y="2514600"/>
            <a:ext cx="310844" cy="263291"/>
            <a:chOff x="78070" y="381001"/>
            <a:chExt cx="683930" cy="580064"/>
          </a:xfrm>
        </p:grpSpPr>
        <p:cxnSp>
          <p:nvCxnSpPr>
            <p:cNvPr id="54" name="Straight Connector 53"/>
            <p:cNvCxnSpPr/>
            <p:nvPr/>
          </p:nvCxnSpPr>
          <p:spPr>
            <a:xfrm rot="16200000" flipH="1">
              <a:off x="26891" y="706686"/>
              <a:ext cx="305558" cy="203200"/>
            </a:xfrm>
            <a:prstGeom prst="line">
              <a:avLst/>
            </a:prstGeom>
            <a:ln w="5715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228953" y="381354"/>
              <a:ext cx="533400" cy="532694"/>
            </a:xfrm>
            <a:prstGeom prst="line">
              <a:avLst/>
            </a:prstGeom>
            <a:ln w="5715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 advTm="77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6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4800" dirty="0"/>
              <a:t>T2 </a:t>
            </a:r>
            <a:r>
              <a:rPr lang="en-US" sz="4800" i="1" dirty="0" err="1"/>
              <a:t>pTrack</a:t>
            </a:r>
            <a:r>
              <a:rPr lang="en-US" sz="4800" dirty="0"/>
              <a:t>: Challenge</a:t>
            </a:r>
            <a:br>
              <a:rPr lang="en-US" sz="5400" dirty="0"/>
            </a:br>
            <a:r>
              <a:rPr lang="en-US" sz="2400" dirty="0">
                <a:solidFill>
                  <a:schemeClr val="tx1"/>
                </a:solidFill>
              </a:rPr>
              <a:t>[Tong+ SDM 08]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4525963"/>
          </a:xfrm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Observations (</a:t>
            </a:r>
            <a:r>
              <a:rPr lang="en-US" sz="3600" i="1" dirty="0" err="1">
                <a:solidFill>
                  <a:srgbClr val="FF0000"/>
                </a:solidFill>
              </a:rPr>
              <a:t>CePS</a:t>
            </a:r>
            <a:r>
              <a:rPr lang="en-US" sz="3600" i="1" dirty="0">
                <a:solidFill>
                  <a:srgbClr val="FF0000"/>
                </a:solidFill>
              </a:rPr>
              <a:t>, </a:t>
            </a:r>
            <a:r>
              <a:rPr lang="en-US" sz="3600" i="1" dirty="0" err="1">
                <a:solidFill>
                  <a:srgbClr val="FF0000"/>
                </a:solidFill>
              </a:rPr>
              <a:t>iPoG</a:t>
            </a:r>
            <a:r>
              <a:rPr lang="en-US" sz="3600" dirty="0">
                <a:solidFill>
                  <a:srgbClr val="FF0000"/>
                </a:solidFill>
              </a:rPr>
              <a:t>…)</a:t>
            </a:r>
          </a:p>
          <a:p>
            <a:pPr lvl="1"/>
            <a:r>
              <a:rPr lang="en-US" sz="3200" dirty="0"/>
              <a:t>All for static graphs</a:t>
            </a:r>
          </a:p>
          <a:p>
            <a:pPr lvl="1"/>
            <a:r>
              <a:rPr lang="en-US" sz="3200" dirty="0"/>
              <a:t>Proximity: main tool</a:t>
            </a:r>
          </a:p>
          <a:p>
            <a:r>
              <a:rPr lang="en-US" sz="3600" dirty="0">
                <a:solidFill>
                  <a:srgbClr val="FF0000"/>
                </a:solidFill>
              </a:rPr>
              <a:t>Graphs are evolving over time!</a:t>
            </a:r>
          </a:p>
          <a:p>
            <a:pPr lvl="1"/>
            <a:r>
              <a:rPr lang="en-US" sz="3200" dirty="0"/>
              <a:t>New nodes/edges show up; </a:t>
            </a:r>
          </a:p>
          <a:p>
            <a:pPr lvl="1"/>
            <a:r>
              <a:rPr lang="en-US" sz="3200" dirty="0"/>
              <a:t>Existing nodes/edges die out; </a:t>
            </a:r>
          </a:p>
          <a:p>
            <a:pPr lvl="1"/>
            <a:r>
              <a:rPr lang="en-US" sz="3200" dirty="0"/>
              <a:t>Edge weights change…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4AEAA-69CB-40B1-9B99-B2F2D2F66C2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7153836" y="4038600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6400800" y="4522694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6858001" y="4791635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6454588" y="4038600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6858001" y="4415118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23" idx="5"/>
            <a:endCxn id="20" idx="2"/>
          </p:cNvCxnSpPr>
          <p:nvPr/>
        </p:nvCxnSpPr>
        <p:spPr>
          <a:xfrm rot="5400000" flipH="1" flipV="1">
            <a:off x="6833076" y="3855573"/>
            <a:ext cx="57051" cy="58447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4" idx="7"/>
            <a:endCxn id="20" idx="3"/>
          </p:cNvCxnSpPr>
          <p:nvPr/>
        </p:nvCxnSpPr>
        <p:spPr>
          <a:xfrm rot="5400000" flipH="1" flipV="1">
            <a:off x="6941946" y="4207166"/>
            <a:ext cx="262416" cy="20075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2" idx="0"/>
            <a:endCxn id="24" idx="4"/>
          </p:cNvCxnSpPr>
          <p:nvPr/>
        </p:nvCxnSpPr>
        <p:spPr>
          <a:xfrm rot="5400000" flipH="1" flipV="1">
            <a:off x="6817659" y="4684059"/>
            <a:ext cx="215153" cy="1121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4" idx="2"/>
            <a:endCxn id="21" idx="6"/>
          </p:cNvCxnSpPr>
          <p:nvPr/>
        </p:nvCxnSpPr>
        <p:spPr>
          <a:xfrm rot="10800000" flipV="1">
            <a:off x="6535271" y="4495800"/>
            <a:ext cx="322730" cy="107576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>
            <a:spLocks noChangeAspect="1"/>
          </p:cNvSpPr>
          <p:nvPr/>
        </p:nvSpPr>
        <p:spPr>
          <a:xfrm>
            <a:off x="6858001" y="4791635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7342095" y="4468906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24" idx="6"/>
            <a:endCxn id="30" idx="2"/>
          </p:cNvCxnSpPr>
          <p:nvPr/>
        </p:nvCxnSpPr>
        <p:spPr>
          <a:xfrm>
            <a:off x="6992471" y="4495800"/>
            <a:ext cx="349624" cy="5378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3" idx="4"/>
            <a:endCxn id="21" idx="0"/>
          </p:cNvCxnSpPr>
          <p:nvPr/>
        </p:nvCxnSpPr>
        <p:spPr>
          <a:xfrm rot="5400000">
            <a:off x="6333566" y="4334435"/>
            <a:ext cx="322729" cy="53788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423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6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7" presetClass="emph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9" grpId="0" animBg="1"/>
      <p:bldP spid="3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2CC82-6A21-4C15-A9DF-59CA3689167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91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7924800" cy="1143000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chemeClr val="tx1"/>
                </a:solidFill>
              </a:rPr>
              <a:t>Given:</a:t>
            </a:r>
            <a:r>
              <a:rPr lang="en-US" sz="3200" dirty="0">
                <a:solidFill>
                  <a:schemeClr val="tx1"/>
                </a:solidFill>
              </a:rPr>
              <a:t>  an Author-Conference Bipartite Graph</a:t>
            </a:r>
          </a:p>
        </p:txBody>
      </p:sp>
      <p:pic>
        <p:nvPicPr>
          <p:cNvPr id="30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758571"/>
            <a:ext cx="5217714" cy="509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468880" y="2895600"/>
            <a:ext cx="182880" cy="18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14600" y="2865120"/>
            <a:ext cx="182880" cy="18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60320" y="2743200"/>
            <a:ext cx="182880" cy="18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36520" y="2636520"/>
            <a:ext cx="182880" cy="18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12720" y="2514600"/>
            <a:ext cx="182880" cy="18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8259420">
            <a:off x="2362581" y="256973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2005</a:t>
            </a:r>
          </a:p>
        </p:txBody>
      </p:sp>
      <p:sp>
        <p:nvSpPr>
          <p:cNvPr id="302" name="Rectangle 301"/>
          <p:cNvSpPr>
            <a:spLocks noChangeArrowheads="1"/>
          </p:cNvSpPr>
          <p:nvPr/>
        </p:nvSpPr>
        <p:spPr bwMode="auto">
          <a:xfrm>
            <a:off x="-76200" y="609600"/>
            <a:ext cx="8991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n-US" sz="2800" b="1" dirty="0"/>
              <a:t>Find:</a:t>
            </a:r>
            <a:r>
              <a:rPr lang="en-US" sz="2800" dirty="0"/>
              <a:t> (1) the top-k conferences for </a:t>
            </a:r>
            <a:r>
              <a:rPr lang="en-US" sz="2800" i="1" dirty="0"/>
              <a:t>Yu</a:t>
            </a:r>
            <a:r>
              <a:rPr lang="en-US" sz="2800" dirty="0"/>
              <a:t> over years</a:t>
            </a:r>
          </a:p>
          <a:p>
            <a:pPr lvl="1"/>
            <a:r>
              <a:rPr lang="en-US" sz="2800" dirty="0"/>
              <a:t>          (2) the closeness of </a:t>
            </a:r>
            <a:r>
              <a:rPr lang="en-US" sz="2800" i="1" dirty="0"/>
              <a:t>KDD</a:t>
            </a:r>
            <a:r>
              <a:rPr lang="en-US" sz="2800" dirty="0"/>
              <a:t> to </a:t>
            </a:r>
            <a:r>
              <a:rPr lang="en-US" sz="2800" i="1" dirty="0"/>
              <a:t>VLDB</a:t>
            </a:r>
            <a:r>
              <a:rPr lang="en-US" sz="2800" dirty="0"/>
              <a:t> over years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Solution: Track proximity, incrementally! 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p:transition advTm="278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6248400" cy="1143000"/>
          </a:xfrm>
        </p:spPr>
        <p:txBody>
          <a:bodyPr/>
          <a:lstStyle/>
          <a:p>
            <a:pPr eaLnBrk="1" hangingPunct="1"/>
            <a:r>
              <a:rPr lang="en-US" sz="4000" dirty="0" err="1"/>
              <a:t>pTrack</a:t>
            </a:r>
            <a:r>
              <a:rPr lang="en-US" sz="4000" dirty="0"/>
              <a:t>: Philip S. Yu’s Top-5 conferences up to each year</a:t>
            </a:r>
          </a:p>
        </p:txBody>
      </p:sp>
      <p:graphicFrame>
        <p:nvGraphicFramePr>
          <p:cNvPr id="197635" name="Group 3"/>
          <p:cNvGraphicFramePr>
            <a:graphicFrameLocks noGrp="1"/>
          </p:cNvGraphicFramePr>
          <p:nvPr>
            <p:ph idx="1"/>
          </p:nvPr>
        </p:nvGraphicFramePr>
        <p:xfrm>
          <a:off x="76200" y="2209800"/>
          <a:ext cx="8991600" cy="2292668"/>
        </p:xfrm>
        <a:graphic>
          <a:graphicData uri="http://schemas.openxmlformats.org/drawingml/2006/table">
            <a:tbl>
              <a:tblPr/>
              <a:tblGrid>
                <a:gridCol w="224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ICDE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ICDCS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SIGMETRICS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PDIS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VLDB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CIKM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ICDCS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ICDE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SIGMETRICS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ICMCS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KDD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SIGMOD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ICDM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CIKM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ICDCS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ICDM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KDD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ICDE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SDM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VLDB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932" name="Line 20"/>
          <p:cNvSpPr>
            <a:spLocks noChangeShapeType="1"/>
          </p:cNvSpPr>
          <p:nvPr/>
        </p:nvSpPr>
        <p:spPr bwMode="auto">
          <a:xfrm>
            <a:off x="1066800" y="4648200"/>
            <a:ext cx="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349250" y="5337175"/>
            <a:ext cx="23399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Databases</a:t>
            </a:r>
          </a:p>
          <a:p>
            <a:r>
              <a:rPr lang="en-US" sz="2400">
                <a:solidFill>
                  <a:srgbClr val="FF9900"/>
                </a:solidFill>
              </a:rPr>
              <a:t>Performance</a:t>
            </a:r>
          </a:p>
          <a:p>
            <a:r>
              <a:rPr lang="en-US" sz="2400">
                <a:solidFill>
                  <a:srgbClr val="00B050"/>
                </a:solidFill>
              </a:rPr>
              <a:t>Distributed Sys.</a:t>
            </a:r>
          </a:p>
        </p:txBody>
      </p:sp>
      <p:sp>
        <p:nvSpPr>
          <p:cNvPr id="38934" name="Line 22"/>
          <p:cNvSpPr>
            <a:spLocks noChangeShapeType="1"/>
          </p:cNvSpPr>
          <p:nvPr/>
        </p:nvSpPr>
        <p:spPr bwMode="auto">
          <a:xfrm>
            <a:off x="7499350" y="4676775"/>
            <a:ext cx="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6781800" y="5365750"/>
            <a:ext cx="1828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Databases</a:t>
            </a:r>
          </a:p>
          <a:p>
            <a:r>
              <a:rPr lang="en-US" sz="2400">
                <a:solidFill>
                  <a:srgbClr val="FF0000"/>
                </a:solidFill>
              </a:rPr>
              <a:t>Data Mining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2209800"/>
            <a:ext cx="1752600" cy="381000"/>
          </a:xfrm>
          <a:prstGeom prst="rect">
            <a:avLst/>
          </a:prstGeom>
          <a:solidFill>
            <a:srgbClr val="0000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3657600"/>
            <a:ext cx="1752600" cy="381000"/>
          </a:xfrm>
          <a:prstGeom prst="rect">
            <a:avLst/>
          </a:prstGeom>
          <a:solidFill>
            <a:srgbClr val="0000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90800"/>
            <a:ext cx="1752600" cy="381000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4800" y="3276600"/>
            <a:ext cx="1752600" cy="381000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4800" y="2971800"/>
            <a:ext cx="1752600" cy="304800"/>
          </a:xfrm>
          <a:prstGeom prst="rect">
            <a:avLst/>
          </a:prstGeom>
          <a:solidFill>
            <a:srgbClr val="FF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400800" y="4572000"/>
            <a:ext cx="2667000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4572000"/>
            <a:ext cx="2667000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86600" y="2971800"/>
            <a:ext cx="1752600" cy="381000"/>
          </a:xfrm>
          <a:prstGeom prst="rect">
            <a:avLst/>
          </a:prstGeom>
          <a:solidFill>
            <a:srgbClr val="0000C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086600" y="3657600"/>
            <a:ext cx="1752600" cy="381000"/>
          </a:xfrm>
          <a:prstGeom prst="rect">
            <a:avLst/>
          </a:prstGeom>
          <a:solidFill>
            <a:srgbClr val="0000C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086600" y="2209800"/>
            <a:ext cx="1752600" cy="38100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086600" y="2590800"/>
            <a:ext cx="1752600" cy="38100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086600" y="3352800"/>
            <a:ext cx="1752600" cy="30480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8948" name="Rectangle 20"/>
          <p:cNvSpPr>
            <a:spLocks noChangeArrowheads="1"/>
          </p:cNvSpPr>
          <p:nvPr/>
        </p:nvSpPr>
        <p:spPr bwMode="auto">
          <a:xfrm>
            <a:off x="3048000" y="4800600"/>
            <a:ext cx="33702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dirty="0"/>
              <a:t>DBLP: (Au. x Conf.)</a:t>
            </a:r>
          </a:p>
          <a:p>
            <a:r>
              <a:rPr lang="en-US" altLang="zh-CN" sz="2800" dirty="0">
                <a:solidFill>
                  <a:srgbClr val="006600"/>
                </a:solidFill>
              </a:rPr>
              <a:t>  - 400</a:t>
            </a:r>
            <a:r>
              <a:rPr lang="en-US" altLang="zh-CN" sz="2800" dirty="0"/>
              <a:t>k authors, </a:t>
            </a:r>
          </a:p>
          <a:p>
            <a:r>
              <a:rPr lang="en-US" altLang="zh-CN" sz="2800" dirty="0">
                <a:solidFill>
                  <a:srgbClr val="003399"/>
                </a:solidFill>
              </a:rPr>
              <a:t>  - 3.5k</a:t>
            </a:r>
            <a:r>
              <a:rPr lang="en-US" altLang="zh-CN" sz="2800" dirty="0"/>
              <a:t> conferences </a:t>
            </a:r>
          </a:p>
          <a:p>
            <a:r>
              <a:rPr lang="en-US" altLang="zh-CN" sz="2800" dirty="0"/>
              <a:t>  - 20 years</a:t>
            </a:r>
            <a:endParaRPr lang="en-US" sz="28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A235B-E9D3-4F3E-BD04-4D4A490221D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88268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8368" y="0"/>
            <a:ext cx="2265632" cy="222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77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464517"/>
            <a:ext cx="6477000" cy="5012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Box 5"/>
          <p:cNvSpPr txBox="1">
            <a:spLocks noChangeArrowheads="1"/>
          </p:cNvSpPr>
          <p:nvPr/>
        </p:nvSpPr>
        <p:spPr bwMode="auto">
          <a:xfrm>
            <a:off x="1752600" y="1295400"/>
            <a:ext cx="51054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Prox. Rank</a:t>
            </a:r>
          </a:p>
        </p:txBody>
      </p:sp>
      <p:sp>
        <p:nvSpPr>
          <p:cNvPr id="39941" name="TextBox 6"/>
          <p:cNvSpPr txBox="1">
            <a:spLocks noChangeArrowheads="1"/>
          </p:cNvSpPr>
          <p:nvPr/>
        </p:nvSpPr>
        <p:spPr bwMode="auto">
          <a:xfrm>
            <a:off x="6553200" y="5562600"/>
            <a:ext cx="944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Year</a:t>
            </a:r>
            <a:endParaRPr lang="en-US" sz="3600" b="1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08162" y="3429000"/>
            <a:ext cx="53546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Data Mining and Databases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are getting closer &amp; closer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51F739-D043-47E5-85F3-4FD2D4E3C2D7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9" name="Up Arrow 8"/>
          <p:cNvSpPr/>
          <p:nvPr/>
        </p:nvSpPr>
        <p:spPr>
          <a:xfrm>
            <a:off x="1066800" y="1371600"/>
            <a:ext cx="381000" cy="106680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945" name="TextBox 9"/>
          <p:cNvSpPr txBox="1">
            <a:spLocks noChangeArrowheads="1"/>
          </p:cNvSpPr>
          <p:nvPr/>
        </p:nvSpPr>
        <p:spPr bwMode="auto">
          <a:xfrm>
            <a:off x="66675" y="1600200"/>
            <a:ext cx="1152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(Closer)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477000" cy="1143000"/>
          </a:xfrm>
        </p:spPr>
        <p:txBody>
          <a:bodyPr/>
          <a:lstStyle/>
          <a:p>
            <a:pPr algn="l" eaLnBrk="1" hangingPunct="1"/>
            <a:r>
              <a:rPr lang="en-US" sz="3600" dirty="0"/>
              <a:t>KDD’s Rank </a:t>
            </a:r>
            <a:r>
              <a:rPr lang="en-US" sz="3600" dirty="0" err="1"/>
              <a:t>wrt</a:t>
            </a:r>
            <a:r>
              <a:rPr lang="en-US" sz="3600" dirty="0"/>
              <a:t>. VLDB over years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8368" y="0"/>
            <a:ext cx="2265632" cy="222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12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A1: Social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839200" cy="4525963"/>
          </a:xfrm>
          <a:solidFill>
            <a:schemeClr val="bg1"/>
          </a:solidFill>
        </p:spPr>
        <p:txBody>
          <a:bodyPr/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>
              <a:buNone/>
            </a:pPr>
            <a:r>
              <a:rPr lang="en-US" sz="2800" dirty="0"/>
              <a:t> </a:t>
            </a:r>
          </a:p>
          <a:p>
            <a:pPr>
              <a:buNone/>
            </a:pPr>
            <a:r>
              <a:rPr lang="en-US" sz="2800" dirty="0" err="1"/>
              <a:t>Facebook</a:t>
            </a:r>
            <a:r>
              <a:rPr lang="en-US" sz="2800" dirty="0"/>
              <a:t>     (300m+ users, 500mn revenue, 10bn values)</a:t>
            </a:r>
          </a:p>
          <a:p>
            <a:pPr>
              <a:buNone/>
            </a:pPr>
            <a:r>
              <a:rPr lang="en-US" sz="2800" dirty="0"/>
              <a:t> MSN    (     (110m users);      Twitter (18m users) </a:t>
            </a:r>
          </a:p>
          <a:p>
            <a:pPr>
              <a:buNone/>
            </a:pPr>
            <a:r>
              <a:rPr lang="en-US" sz="2800" dirty="0"/>
              <a:t>Msn    (240m users) LinkedIn (50m users); </a:t>
            </a:r>
            <a:endParaRPr lang="en-US" sz="700" dirty="0"/>
          </a:p>
          <a:p>
            <a:pPr algn="ctr">
              <a:buNone/>
            </a:pPr>
            <a:r>
              <a:rPr lang="en-US" sz="3600" dirty="0"/>
              <a:t>How to help users explore such networks?</a:t>
            </a:r>
            <a:endParaRPr lang="en-US" sz="4000" dirty="0"/>
          </a:p>
          <a:p>
            <a:pPr algn="ctr">
              <a:buNone/>
            </a:pPr>
            <a:r>
              <a:rPr lang="en-US" sz="2800" dirty="0"/>
              <a:t>(e.g., find strange persons, communities, etc)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2CC82-6A21-4C15-A9DF-59CA3689167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 t="17145" b="17145"/>
          <a:stretch>
            <a:fillRect/>
          </a:stretch>
        </p:blipFill>
        <p:spPr bwMode="auto">
          <a:xfrm>
            <a:off x="381000" y="4186501"/>
            <a:ext cx="1571429" cy="38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46400" y="4724400"/>
            <a:ext cx="1240000" cy="3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5216885"/>
            <a:ext cx="1299047" cy="34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5181600"/>
            <a:ext cx="9048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4724400"/>
            <a:ext cx="14954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8656" y="1219200"/>
            <a:ext cx="7557144" cy="28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val 10"/>
          <p:cNvSpPr/>
          <p:nvPr/>
        </p:nvSpPr>
        <p:spPr>
          <a:xfrm rot="835465">
            <a:off x="1328002" y="3055792"/>
            <a:ext cx="689712" cy="57273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835465">
            <a:off x="4651391" y="1244952"/>
            <a:ext cx="2514600" cy="16002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2" idx="7"/>
          </p:cNvCxnSpPr>
          <p:nvPr/>
        </p:nvCxnSpPr>
        <p:spPr>
          <a:xfrm rot="5400000" flipH="1" flipV="1">
            <a:off x="6956818" y="1424490"/>
            <a:ext cx="236311" cy="3344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62800" y="1219200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Community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752602" y="3657600"/>
            <a:ext cx="334435" cy="29708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10836" y="3657600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Anomaly</a:t>
            </a:r>
          </a:p>
        </p:txBody>
      </p:sp>
    </p:spTree>
  </p:cSld>
  <p:clrMapOvr>
    <a:masterClrMapping/>
  </p:clrMapOvr>
  <p:transition advTm="23032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/>
          <a:lstStyle/>
          <a:p>
            <a:r>
              <a:rPr lang="en-US" sz="4000" dirty="0"/>
              <a:t>T2: </a:t>
            </a:r>
            <a:r>
              <a:rPr lang="en-US" sz="4000" i="1" dirty="0" err="1"/>
              <a:t>pTrack</a:t>
            </a:r>
            <a:r>
              <a:rPr lang="en-US" sz="4000" dirty="0"/>
              <a:t> on Bipartite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429000"/>
            <a:ext cx="8686800" cy="4525963"/>
          </a:xfrm>
        </p:spPr>
        <p:txBody>
          <a:bodyPr/>
          <a:lstStyle/>
          <a:p>
            <a:r>
              <a:rPr lang="en-US" sz="3600" dirty="0"/>
              <a:t>Computational  Challenges (</a:t>
            </a:r>
            <a:r>
              <a:rPr lang="en-US" sz="3600" i="1" dirty="0"/>
              <a:t>n</a:t>
            </a:r>
            <a:r>
              <a:rPr lang="en-US" sz="3600" i="1" baseline="-25000" dirty="0"/>
              <a:t>1</a:t>
            </a:r>
            <a:r>
              <a:rPr lang="en-US" sz="3600" dirty="0"/>
              <a:t> &gt; </a:t>
            </a:r>
            <a:r>
              <a:rPr lang="en-US" sz="3600" i="1" dirty="0"/>
              <a:t>n</a:t>
            </a:r>
            <a:r>
              <a:rPr lang="en-US" sz="3600" i="1" baseline="-25000" dirty="0"/>
              <a:t>2</a:t>
            </a:r>
            <a:r>
              <a:rPr lang="en-US" sz="3600" dirty="0"/>
              <a:t>) </a:t>
            </a:r>
          </a:p>
          <a:p>
            <a:pPr lvl="1"/>
            <a:r>
              <a:rPr lang="en-US" sz="3200" dirty="0"/>
              <a:t>Iterative method </a:t>
            </a:r>
            <a:r>
              <a:rPr lang="en-US" sz="3200" i="1" dirty="0"/>
              <a:t>O(m)</a:t>
            </a:r>
          </a:p>
          <a:p>
            <a:pPr lvl="1"/>
            <a:r>
              <a:rPr lang="en-US" sz="3200" dirty="0"/>
              <a:t>Straight-forward update </a:t>
            </a:r>
            <a:r>
              <a:rPr lang="en-US" sz="3200" i="1" dirty="0"/>
              <a:t>O(n</a:t>
            </a:r>
            <a:r>
              <a:rPr lang="en-US" sz="3200" i="1" baseline="-25000" dirty="0"/>
              <a:t>2 </a:t>
            </a:r>
            <a:r>
              <a:rPr lang="en-US" sz="3200" i="1" dirty="0"/>
              <a:t>+m</a:t>
            </a:r>
            <a:r>
              <a:rPr lang="en-US" sz="5400" i="1" baseline="10000" dirty="0"/>
              <a:t>.</a:t>
            </a:r>
            <a:r>
              <a:rPr lang="en-US" sz="3200" i="1" dirty="0"/>
              <a:t>n</a:t>
            </a:r>
            <a:r>
              <a:rPr lang="en-US" sz="3200" i="1" baseline="-25000" dirty="0"/>
              <a:t>2</a:t>
            </a:r>
            <a:r>
              <a:rPr lang="en-US" sz="3200" i="1" dirty="0"/>
              <a:t>)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5824728" y="4719935"/>
            <a:ext cx="298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baseline="30000" dirty="0"/>
              <a:t>3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781800" y="5634335"/>
            <a:ext cx="2302233" cy="46166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400" i="1" dirty="0"/>
              <a:t>n</a:t>
            </a:r>
            <a:r>
              <a:rPr lang="en-US" sz="2400" i="1" baseline="-25000" dirty="0"/>
              <a:t>2</a:t>
            </a:r>
            <a:r>
              <a:rPr lang="en-US" sz="2400" dirty="0"/>
              <a:t> Conferences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95810" y="3348335"/>
            <a:ext cx="1638590" cy="461665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400" i="1" dirty="0"/>
              <a:t>n</a:t>
            </a:r>
            <a:r>
              <a:rPr lang="en-US" sz="2400" i="1" baseline="-25000" dirty="0"/>
              <a:t>1</a:t>
            </a:r>
            <a:r>
              <a:rPr lang="en-US" sz="2400" baseline="-25000" dirty="0"/>
              <a:t>  </a:t>
            </a:r>
            <a:r>
              <a:rPr lang="en-US" sz="2400" dirty="0"/>
              <a:t>Authors</a:t>
            </a:r>
          </a:p>
        </p:txBody>
      </p:sp>
      <p:sp>
        <p:nvSpPr>
          <p:cNvPr id="8" name="Rectangle 7"/>
          <p:cNvSpPr/>
          <p:nvPr/>
        </p:nvSpPr>
        <p:spPr>
          <a:xfrm>
            <a:off x="7927515" y="1443335"/>
            <a:ext cx="457200" cy="419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11" idx="2"/>
          </p:cNvCxnSpPr>
          <p:nvPr/>
        </p:nvCxnSpPr>
        <p:spPr>
          <a:xfrm flipV="1">
            <a:off x="8153400" y="1299865"/>
            <a:ext cx="459960" cy="3003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930320" y="838200"/>
            <a:ext cx="1366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/>
              <a:t>m edges</a:t>
            </a:r>
            <a:endParaRPr lang="en-US" sz="24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81000" y="1295401"/>
            <a:ext cx="7467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a time-evolving bi-partite graph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</a:t>
            </a:r>
            <a:r>
              <a:rPr kumimoji="0" lang="en-US" sz="3200" b="0" i="1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(t)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and a query node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</a:t>
            </a:r>
            <a:r>
              <a:rPr kumimoji="0" lang="en-US" sz="32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the ranking vector for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each  time stamp (quickly)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AC51F739-D043-47E5-85F3-4FD2D4E3C2D7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ransition advTm="13187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/>
          <a:lstStyle/>
          <a:p>
            <a:r>
              <a:rPr lang="en-US" sz="4000" dirty="0"/>
              <a:t>T2: </a:t>
            </a:r>
            <a:r>
              <a:rPr lang="en-US" sz="4000" i="1" dirty="0" err="1"/>
              <a:t>pTrack</a:t>
            </a:r>
            <a:r>
              <a:rPr lang="en-US" sz="4000" dirty="0"/>
              <a:t> on Bipartite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686800" cy="4525963"/>
          </a:xfrm>
        </p:spPr>
        <p:txBody>
          <a:bodyPr/>
          <a:lstStyle/>
          <a:p>
            <a:r>
              <a:rPr lang="en-US" sz="3600" dirty="0"/>
              <a:t>Computational  Challenges (</a:t>
            </a:r>
            <a:r>
              <a:rPr lang="en-US" sz="3600" i="1" dirty="0"/>
              <a:t>n</a:t>
            </a:r>
            <a:r>
              <a:rPr lang="en-US" sz="3600" i="1" baseline="-25000" dirty="0"/>
              <a:t>1</a:t>
            </a:r>
            <a:r>
              <a:rPr lang="en-US" sz="3600" dirty="0"/>
              <a:t> &gt; </a:t>
            </a:r>
            <a:r>
              <a:rPr lang="en-US" sz="3600" i="1" dirty="0"/>
              <a:t>n</a:t>
            </a:r>
            <a:r>
              <a:rPr lang="en-US" sz="3600" i="1" baseline="-25000" dirty="0"/>
              <a:t>2</a:t>
            </a:r>
            <a:r>
              <a:rPr lang="en-US" sz="3600" dirty="0"/>
              <a:t>) </a:t>
            </a:r>
          </a:p>
          <a:p>
            <a:pPr lvl="1"/>
            <a:r>
              <a:rPr lang="en-US" sz="3200" dirty="0"/>
              <a:t>Iterative method </a:t>
            </a:r>
            <a:r>
              <a:rPr lang="en-US" sz="3200" i="1" dirty="0"/>
              <a:t>O(m)</a:t>
            </a:r>
          </a:p>
          <a:p>
            <a:pPr lvl="1"/>
            <a:r>
              <a:rPr lang="en-US" sz="3200" dirty="0"/>
              <a:t>Straight-forward update </a:t>
            </a:r>
            <a:r>
              <a:rPr lang="en-US" sz="3200" i="1" dirty="0"/>
              <a:t>O(n</a:t>
            </a:r>
            <a:r>
              <a:rPr lang="en-US" sz="3200" i="1" baseline="-25000" dirty="0"/>
              <a:t>2 </a:t>
            </a:r>
            <a:r>
              <a:rPr lang="en-US" sz="3200" i="1" dirty="0"/>
              <a:t>+m</a:t>
            </a:r>
            <a:r>
              <a:rPr lang="en-US" sz="5400" i="1" baseline="10000" dirty="0"/>
              <a:t>.</a:t>
            </a:r>
            <a:r>
              <a:rPr lang="en-US" sz="3200" i="1" dirty="0"/>
              <a:t>n</a:t>
            </a:r>
            <a:r>
              <a:rPr lang="en-US" sz="3200" i="1" baseline="-25000" dirty="0"/>
              <a:t>2</a:t>
            </a:r>
            <a:r>
              <a:rPr lang="en-US" sz="3200" i="1" dirty="0"/>
              <a:t>)</a:t>
            </a:r>
            <a:endParaRPr lang="en-US" sz="3200" dirty="0"/>
          </a:p>
          <a:p>
            <a:r>
              <a:rPr lang="en-US" sz="3600" dirty="0"/>
              <a:t>Example: </a:t>
            </a:r>
          </a:p>
          <a:p>
            <a:pPr lvl="1"/>
            <a:r>
              <a:rPr lang="en-US" sz="3200" dirty="0" err="1"/>
              <a:t>NetFlix</a:t>
            </a:r>
            <a:r>
              <a:rPr lang="en-US" sz="3200" dirty="0"/>
              <a:t> dataset </a:t>
            </a:r>
          </a:p>
          <a:p>
            <a:pPr lvl="2"/>
            <a:r>
              <a:rPr lang="en-US" sz="2800" dirty="0"/>
              <a:t>2.6m users x 18k movies, 100m ratings</a:t>
            </a:r>
          </a:p>
          <a:p>
            <a:pPr lvl="1"/>
            <a:r>
              <a:rPr lang="en-US" sz="3200" dirty="0"/>
              <a:t>Both need </a:t>
            </a:r>
            <a:r>
              <a:rPr lang="en-US" sz="3200" b="1" dirty="0">
                <a:solidFill>
                  <a:srgbClr val="FF0000"/>
                </a:solidFill>
              </a:rPr>
              <a:t>&gt;1hr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Our Solution (</a:t>
            </a:r>
            <a:r>
              <a:rPr lang="en-US" sz="3600" b="1" i="1" dirty="0">
                <a:solidFill>
                  <a:srgbClr val="FF0000"/>
                </a:solidFill>
              </a:rPr>
              <a:t>Fast-Update</a:t>
            </a:r>
            <a:r>
              <a:rPr lang="en-US" sz="3600" b="1" dirty="0">
                <a:solidFill>
                  <a:srgbClr val="FF0000"/>
                </a:solidFill>
              </a:rPr>
              <a:t>): </a:t>
            </a:r>
            <a:r>
              <a:rPr lang="en-US" sz="5400" b="1" baseline="-10000" dirty="0">
                <a:solidFill>
                  <a:srgbClr val="FF0000"/>
                </a:solidFill>
              </a:rPr>
              <a:t>~</a:t>
            </a:r>
            <a:r>
              <a:rPr lang="en-US" sz="3600" b="1" dirty="0">
                <a:solidFill>
                  <a:srgbClr val="FF0000"/>
                </a:solidFill>
              </a:rPr>
              <a:t>20 seconds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73720" y="2891135"/>
            <a:ext cx="298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baseline="30000" dirty="0"/>
              <a:t>3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781800" y="5562600"/>
            <a:ext cx="2302233" cy="46166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400" i="1" dirty="0"/>
              <a:t>n</a:t>
            </a:r>
            <a:r>
              <a:rPr lang="en-US" sz="2400" i="1" baseline="-25000" dirty="0"/>
              <a:t>2</a:t>
            </a:r>
            <a:r>
              <a:rPr lang="en-US" sz="2400" dirty="0"/>
              <a:t> Conferences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95810" y="3348335"/>
            <a:ext cx="1638590" cy="461665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400" i="1" dirty="0"/>
              <a:t>n</a:t>
            </a:r>
            <a:r>
              <a:rPr lang="en-US" sz="2400" i="1" baseline="-25000" dirty="0"/>
              <a:t>1</a:t>
            </a:r>
            <a:r>
              <a:rPr lang="en-US" sz="2400" baseline="-25000" dirty="0"/>
              <a:t>  </a:t>
            </a:r>
            <a:r>
              <a:rPr lang="en-US" sz="2400" dirty="0"/>
              <a:t>Authors</a:t>
            </a:r>
          </a:p>
        </p:txBody>
      </p:sp>
      <p:sp>
        <p:nvSpPr>
          <p:cNvPr id="8" name="Rectangle 7"/>
          <p:cNvSpPr/>
          <p:nvPr/>
        </p:nvSpPr>
        <p:spPr>
          <a:xfrm>
            <a:off x="7927515" y="1443335"/>
            <a:ext cx="457200" cy="419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11" idx="2"/>
          </p:cNvCxnSpPr>
          <p:nvPr/>
        </p:nvCxnSpPr>
        <p:spPr>
          <a:xfrm flipV="1">
            <a:off x="8153400" y="1299865"/>
            <a:ext cx="459960" cy="3003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930320" y="838200"/>
            <a:ext cx="1366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/>
              <a:t>m edges</a:t>
            </a:r>
            <a:endParaRPr lang="en-US" sz="2400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AC51F739-D043-47E5-85F3-4FD2D4E3C2D7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216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T2: </a:t>
            </a:r>
            <a:r>
              <a:rPr lang="en-US" i="1" dirty="0" err="1"/>
              <a:t>pTrack</a:t>
            </a:r>
            <a:r>
              <a:rPr lang="en-US" dirty="0"/>
              <a:t> on Bipartite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12837"/>
            <a:ext cx="8229600" cy="4525963"/>
          </a:xfrm>
        </p:spPr>
        <p:txBody>
          <a:bodyPr/>
          <a:lstStyle/>
          <a:p>
            <a:r>
              <a:rPr lang="en-US" dirty="0"/>
              <a:t>Obs. #1 (skinny matrix):  </a:t>
            </a:r>
            <a:r>
              <a:rPr lang="en-US" i="1" dirty="0"/>
              <a:t>n</a:t>
            </a:r>
            <a:r>
              <a:rPr lang="en-US" i="1" baseline="-25000" dirty="0"/>
              <a:t>1</a:t>
            </a:r>
            <a:r>
              <a:rPr lang="en-US" dirty="0"/>
              <a:t> &gt;&gt; </a:t>
            </a:r>
            <a:r>
              <a:rPr lang="en-US" i="1" dirty="0"/>
              <a:t>n</a:t>
            </a:r>
            <a:r>
              <a:rPr lang="en-US" i="1" baseline="-25000" dirty="0"/>
              <a:t>2</a:t>
            </a:r>
            <a:r>
              <a:rPr lang="en-US" baseline="-25000" dirty="0"/>
              <a:t> </a:t>
            </a:r>
            <a:endParaRPr lang="en-US" sz="2800" baseline="-25000" dirty="0"/>
          </a:p>
          <a:p>
            <a:pPr lvl="1"/>
            <a:r>
              <a:rPr lang="en-US" dirty="0"/>
              <a:t>DBLP: &gt; 400k authors, 3.5k </a:t>
            </a:r>
            <a:r>
              <a:rPr lang="en-US" dirty="0" err="1"/>
              <a:t>conf.s</a:t>
            </a:r>
            <a:endParaRPr lang="en-US" baseline="-25000" dirty="0"/>
          </a:p>
          <a:p>
            <a:endParaRPr lang="en-US" sz="600" dirty="0"/>
          </a:p>
          <a:p>
            <a:pPr marL="342900" lvl="1" indent="-342900">
              <a:buFont typeface="Arial" charset="0"/>
              <a:buChar char="•"/>
            </a:pPr>
            <a:r>
              <a:rPr lang="en-US" sz="3200" dirty="0"/>
              <a:t>Obs. #2 (low rank update) </a:t>
            </a:r>
            <a:r>
              <a:rPr lang="en-US" dirty="0"/>
              <a:t>: </a:t>
            </a:r>
            <a:r>
              <a:rPr lang="en-US" sz="3200" dirty="0"/>
              <a:t>min(</a:t>
            </a:r>
            <a:r>
              <a:rPr lang="en-US" sz="3200" i="1" dirty="0"/>
              <a:t>n</a:t>
            </a:r>
            <a:r>
              <a:rPr lang="en-US" sz="3200" i="1" baseline="-25000" dirty="0"/>
              <a:t>1</a:t>
            </a:r>
            <a:r>
              <a:rPr lang="en-US" sz="3200" dirty="0"/>
              <a:t>,</a:t>
            </a:r>
            <a:r>
              <a:rPr lang="en-US" sz="3200" i="1" dirty="0"/>
              <a:t>n</a:t>
            </a:r>
            <a:r>
              <a:rPr lang="en-US" sz="3200" i="1" baseline="-25000" dirty="0"/>
              <a:t>2</a:t>
            </a:r>
            <a:r>
              <a:rPr lang="en-US" sz="3200" dirty="0"/>
              <a:t>) &lt;&lt; </a:t>
            </a:r>
            <a:r>
              <a:rPr lang="en-US" sz="3200" i="1" dirty="0"/>
              <a:t>m</a:t>
            </a:r>
            <a:endParaRPr lang="en-US" i="1" dirty="0"/>
          </a:p>
          <a:p>
            <a:pPr lvl="1"/>
            <a:r>
              <a:rPr lang="en-US" i="1" dirty="0"/>
              <a:t>m</a:t>
            </a:r>
            <a:r>
              <a:rPr lang="en-US" dirty="0"/>
              <a:t> edges updated  (</a:t>
            </a:r>
            <a:r>
              <a:rPr lang="en-US" i="1" dirty="0"/>
              <a:t>n</a:t>
            </a:r>
            <a:r>
              <a:rPr lang="en-US" i="1" baseline="-25000" dirty="0"/>
              <a:t>1</a:t>
            </a:r>
            <a:r>
              <a:rPr lang="en-US" dirty="0"/>
              <a:t> authors, </a:t>
            </a:r>
            <a:r>
              <a:rPr lang="en-US" i="1" dirty="0"/>
              <a:t>n</a:t>
            </a:r>
            <a:r>
              <a:rPr lang="en-US" i="1" baseline="-25000" dirty="0"/>
              <a:t>2</a:t>
            </a:r>
            <a:r>
              <a:rPr lang="en-US" dirty="0"/>
              <a:t> </a:t>
            </a:r>
            <a:r>
              <a:rPr lang="en-US" dirty="0" err="1"/>
              <a:t>conf.s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Rank of update:  min(</a:t>
            </a:r>
            <a:r>
              <a:rPr lang="en-US" i="1" dirty="0"/>
              <a:t>n</a:t>
            </a:r>
            <a:r>
              <a:rPr lang="en-US" i="1" baseline="-25000" dirty="0"/>
              <a:t>1</a:t>
            </a:r>
            <a:r>
              <a:rPr lang="en-US" dirty="0"/>
              <a:t>,</a:t>
            </a:r>
            <a:r>
              <a:rPr lang="en-US" i="1" dirty="0"/>
              <a:t>n</a:t>
            </a:r>
            <a:r>
              <a:rPr lang="en-US" i="1" baseline="-25000" dirty="0"/>
              <a:t>2</a:t>
            </a:r>
            <a:r>
              <a:rPr lang="en-US" dirty="0"/>
              <a:t>)</a:t>
            </a:r>
          </a:p>
          <a:p>
            <a:endParaRPr lang="en-US" sz="2400" dirty="0"/>
          </a:p>
          <a:p>
            <a:r>
              <a:rPr lang="en-US" dirty="0"/>
              <a:t>Proposed algorithm: </a:t>
            </a:r>
            <a:r>
              <a:rPr lang="en-US" i="1" dirty="0"/>
              <a:t>Fast-Update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2CC82-6A21-4C15-A9DF-59CA3689167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937760"/>
            <a:ext cx="9144000" cy="192024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FF0000"/>
                </a:solidFill>
              </a:rPr>
              <a:t>Theorem: (Tong+ 2008)</a:t>
            </a:r>
          </a:p>
          <a:p>
            <a:pPr>
              <a:defRPr/>
            </a:pPr>
            <a:r>
              <a:rPr lang="en-US" sz="4000" dirty="0">
                <a:solidFill>
                  <a:srgbClr val="FF0000"/>
                </a:solidFill>
              </a:rPr>
              <a:t> (1) </a:t>
            </a:r>
            <a:r>
              <a:rPr lang="en-US" sz="4000" i="1" dirty="0">
                <a:solidFill>
                  <a:srgbClr val="FF0000"/>
                </a:solidFill>
              </a:rPr>
              <a:t>Fast-Update</a:t>
            </a:r>
            <a:r>
              <a:rPr lang="en-US" sz="4000" dirty="0">
                <a:solidFill>
                  <a:srgbClr val="FF0000"/>
                </a:solidFill>
              </a:rPr>
              <a:t> has no quality loss</a:t>
            </a:r>
          </a:p>
          <a:p>
            <a:pPr>
              <a:defRPr/>
            </a:pPr>
            <a:r>
              <a:rPr lang="en-US" sz="4000" dirty="0">
                <a:solidFill>
                  <a:srgbClr val="FF0000"/>
                </a:solidFill>
              </a:rPr>
              <a:t> (2) </a:t>
            </a:r>
            <a:r>
              <a:rPr lang="en-US" sz="4000" i="1" dirty="0">
                <a:solidFill>
                  <a:srgbClr val="FF0000"/>
                </a:solidFill>
              </a:rPr>
              <a:t>Fast-Update</a:t>
            </a:r>
            <a:r>
              <a:rPr lang="en-US" sz="4000" dirty="0">
                <a:solidFill>
                  <a:srgbClr val="FF0000"/>
                </a:solidFill>
              </a:rPr>
              <a:t> is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934200" y="4491335"/>
            <a:ext cx="2302233" cy="46166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400" i="1" dirty="0"/>
              <a:t>n</a:t>
            </a:r>
            <a:r>
              <a:rPr lang="en-US" sz="2400" i="1" baseline="-25000" dirty="0"/>
              <a:t>2</a:t>
            </a:r>
            <a:r>
              <a:rPr lang="en-US" sz="2400" dirty="0"/>
              <a:t> Conferences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191210" y="2133600"/>
            <a:ext cx="1638590" cy="461665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400" i="1" dirty="0"/>
              <a:t>n</a:t>
            </a:r>
            <a:r>
              <a:rPr lang="en-US" sz="2400" i="1" baseline="-25000" dirty="0"/>
              <a:t>1</a:t>
            </a:r>
            <a:r>
              <a:rPr lang="en-US" sz="2400" baseline="-25000" dirty="0"/>
              <a:t>  </a:t>
            </a:r>
            <a:r>
              <a:rPr lang="en-US" sz="2400" dirty="0"/>
              <a:t>Authors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30952" y="280029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~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232315" y="381000"/>
            <a:ext cx="457200" cy="419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8384715" y="822960"/>
            <a:ext cx="45720" cy="45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8384715" y="1280160"/>
            <a:ext cx="45720" cy="45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8384715" y="1584960"/>
            <a:ext cx="45720" cy="45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8384715" y="1813560"/>
            <a:ext cx="45720" cy="45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8384715" y="2727960"/>
            <a:ext cx="45720" cy="45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8384715" y="2895600"/>
            <a:ext cx="45720" cy="45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8384715" y="3048000"/>
            <a:ext cx="45720" cy="45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8384715" y="3200400"/>
            <a:ext cx="45720" cy="45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8384715" y="4404360"/>
            <a:ext cx="45720" cy="45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384715" y="533400"/>
            <a:ext cx="45720" cy="45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>
            <a:stCxn id="47" idx="0"/>
            <a:endCxn id="66" idx="3"/>
          </p:cNvCxnSpPr>
          <p:nvPr/>
        </p:nvCxnSpPr>
        <p:spPr>
          <a:xfrm rot="16200000" flipV="1">
            <a:off x="8345017" y="265102"/>
            <a:ext cx="150167" cy="816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543800" y="0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KDD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8613315" y="2152218"/>
            <a:ext cx="45720" cy="45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…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 rot="5400000">
            <a:off x="8613315" y="3623102"/>
            <a:ext cx="45720" cy="45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…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5400000">
            <a:off x="8613315" y="4038600"/>
            <a:ext cx="45720" cy="45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…</a:t>
            </a:r>
            <a:endParaRPr lang="en-US" sz="1400" i="1" dirty="0">
              <a:solidFill>
                <a:srgbClr val="FF000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843578" y="6059269"/>
            <a:ext cx="4538422" cy="798731"/>
            <a:chOff x="3581400" y="2662535"/>
            <a:chExt cx="4538422" cy="798731"/>
          </a:xfrm>
        </p:grpSpPr>
        <p:sp>
          <p:nvSpPr>
            <p:cNvPr id="31" name="TextBox 30"/>
            <p:cNvSpPr txBox="1"/>
            <p:nvPr/>
          </p:nvSpPr>
          <p:spPr>
            <a:xfrm>
              <a:off x="3581400" y="2753380"/>
              <a:ext cx="45384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i="1" dirty="0">
                  <a:solidFill>
                    <a:srgbClr val="FF0000"/>
                  </a:solidFill>
                </a:rPr>
                <a:t>O</a:t>
              </a:r>
              <a:r>
                <a:rPr lang="en-US" sz="4000" dirty="0">
                  <a:solidFill>
                    <a:srgbClr val="FF0000"/>
                  </a:solidFill>
                </a:rPr>
                <a:t>(min(</a:t>
              </a:r>
              <a:r>
                <a:rPr lang="en-US" sz="4000" i="1" dirty="0">
                  <a:solidFill>
                    <a:srgbClr val="FF0000"/>
                  </a:solidFill>
                </a:rPr>
                <a:t>n</a:t>
              </a:r>
              <a:r>
                <a:rPr lang="en-US" sz="4000" i="1" baseline="-25000" dirty="0">
                  <a:solidFill>
                    <a:srgbClr val="FF0000"/>
                  </a:solidFill>
                </a:rPr>
                <a:t>1</a:t>
              </a:r>
              <a:r>
                <a:rPr lang="en-US" sz="4000" dirty="0">
                  <a:solidFill>
                    <a:srgbClr val="FF0000"/>
                  </a:solidFill>
                </a:rPr>
                <a:t>,</a:t>
              </a:r>
              <a:r>
                <a:rPr lang="en-US" sz="4000" i="1" dirty="0">
                  <a:solidFill>
                    <a:srgbClr val="FF0000"/>
                  </a:solidFill>
                </a:rPr>
                <a:t>n</a:t>
              </a:r>
              <a:r>
                <a:rPr lang="en-US" sz="4000" i="1" baseline="-25000" dirty="0">
                  <a:solidFill>
                    <a:srgbClr val="FF0000"/>
                  </a:solidFill>
                </a:rPr>
                <a:t>2</a:t>
              </a:r>
              <a:r>
                <a:rPr lang="en-US" sz="4000" dirty="0">
                  <a:solidFill>
                    <a:srgbClr val="FF0000"/>
                  </a:solidFill>
                </a:rPr>
                <a:t>).</a:t>
              </a:r>
              <a:r>
                <a:rPr lang="en-US" sz="4000" i="1" dirty="0">
                  <a:solidFill>
                    <a:srgbClr val="FF0000"/>
                  </a:solidFill>
                </a:rPr>
                <a:t>n</a:t>
              </a:r>
              <a:r>
                <a:rPr lang="en-US" sz="4000" i="1" baseline="-25000" dirty="0">
                  <a:solidFill>
                    <a:srgbClr val="FF0000"/>
                  </a:solidFill>
                </a:rPr>
                <a:t>2</a:t>
              </a:r>
              <a:r>
                <a:rPr lang="en-US" sz="4000" dirty="0">
                  <a:solidFill>
                    <a:srgbClr val="FF0000"/>
                  </a:solidFill>
                </a:rPr>
                <a:t>+</a:t>
              </a:r>
              <a:r>
                <a:rPr lang="en-US" sz="4000" i="1" dirty="0">
                  <a:solidFill>
                    <a:srgbClr val="FF0000"/>
                  </a:solidFill>
                </a:rPr>
                <a:t>m</a:t>
              </a:r>
              <a:r>
                <a:rPr lang="en-US" sz="4000" dirty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24422" y="2699266"/>
              <a:ext cx="35618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i="1" baseline="30000" dirty="0">
                  <a:solidFill>
                    <a:srgbClr val="FF0000"/>
                  </a:solidFill>
                </a:rPr>
                <a:t>2</a:t>
              </a:r>
              <a:endParaRPr lang="en-US" sz="3600" i="1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224222" y="2662535"/>
              <a:ext cx="36420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i="1" baseline="30000" dirty="0">
                  <a:solidFill>
                    <a:srgbClr val="FF0000"/>
                  </a:solidFill>
                </a:rPr>
                <a:t>~</a:t>
              </a:r>
              <a:endParaRPr lang="en-US" sz="3600" i="1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833822" y="2667000"/>
              <a:ext cx="36420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i="1" baseline="30000" dirty="0">
                  <a:solidFill>
                    <a:srgbClr val="FF0000"/>
                  </a:solidFill>
                </a:rPr>
                <a:t>~</a:t>
              </a:r>
              <a:endParaRPr lang="en-US" sz="3600" i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595822" y="2667000"/>
              <a:ext cx="36420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i="1" baseline="30000" dirty="0">
                  <a:solidFill>
                    <a:srgbClr val="FF0000"/>
                  </a:solidFill>
                </a:rPr>
                <a:t>~</a:t>
              </a:r>
              <a:endParaRPr lang="en-US" sz="3600" i="1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408198" y="2667000"/>
              <a:ext cx="36420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i="1" baseline="30000" dirty="0">
                  <a:solidFill>
                    <a:srgbClr val="FF0000"/>
                  </a:solidFill>
                </a:rPr>
                <a:t>~</a:t>
              </a:r>
              <a:endParaRPr lang="en-US" sz="3600" i="1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657600" y="280029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~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90600" y="280029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~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09654" y="333369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~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390654" y="333369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~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98830" y="226689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~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56030" y="226689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~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362454" y="226689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~</a:t>
            </a:r>
          </a:p>
        </p:txBody>
      </p:sp>
    </p:spTree>
    <p:custDataLst>
      <p:tags r:id="rId1"/>
    </p:custDataLst>
  </p:cSld>
  <p:clrMapOvr>
    <a:masterClrMapping/>
  </p:clrMapOvr>
  <p:transition advTm="115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0" grpId="0" animBg="1"/>
      <p:bldP spid="51" grpId="0" animBg="1"/>
      <p:bldP spid="53" grpId="0" animBg="1"/>
      <p:bldP spid="54" grpId="0" animBg="1"/>
      <p:bldP spid="56" grpId="0" animBg="1"/>
      <p:bldP spid="57" grpId="0" animBg="1"/>
      <p:bldP spid="61" grpId="0" animBg="1"/>
      <p:bldP spid="62" grpId="0" animBg="1"/>
      <p:bldP spid="63" grpId="0" animBg="1"/>
      <p:bldP spid="48" grpId="0" animBg="1"/>
      <p:bldP spid="66" grpId="0"/>
      <p:bldP spid="67" grpId="0"/>
      <p:bldP spid="70" grpId="0"/>
      <p:bldP spid="2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Initialize the core matrix </a:t>
            </a:r>
          </a:p>
          <a:p>
            <a:pPr lvl="1"/>
            <a:endParaRPr lang="en-US" i="1" dirty="0"/>
          </a:p>
          <a:p>
            <a:pPr lvl="1"/>
            <a:endParaRPr lang="en-US" i="1" dirty="0"/>
          </a:p>
          <a:p>
            <a:r>
              <a:rPr lang="en-US" dirty="0"/>
              <a:t>Update the core matrix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Update the ranking vector: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429" y="3733800"/>
            <a:ext cx="4408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M</a:t>
            </a:r>
            <a:r>
              <a:rPr lang="en-US" sz="2000" i="1" baseline="30000" dirty="0"/>
              <a:t>(t+1) </a:t>
            </a:r>
            <a:r>
              <a:rPr lang="en-US" sz="2000" dirty="0"/>
              <a:t>is a rank min(</a:t>
            </a:r>
            <a:r>
              <a:rPr lang="en-US" sz="2000" i="1" dirty="0"/>
              <a:t>n</a:t>
            </a:r>
            <a:r>
              <a:rPr lang="en-US" sz="2000" i="1" baseline="-25000" dirty="0"/>
              <a:t>1</a:t>
            </a:r>
            <a:r>
              <a:rPr lang="en-US" sz="2000" dirty="0"/>
              <a:t>,</a:t>
            </a:r>
            <a:r>
              <a:rPr lang="en-US" sz="2000" i="1" dirty="0"/>
              <a:t>n</a:t>
            </a:r>
            <a:r>
              <a:rPr lang="en-US" sz="2000" i="1" baseline="-25000" dirty="0"/>
              <a:t>2</a:t>
            </a:r>
            <a:r>
              <a:rPr lang="en-US" sz="2000" dirty="0"/>
              <a:t>) perturbation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T2: </a:t>
            </a:r>
            <a:r>
              <a:rPr lang="en-US" i="1" dirty="0"/>
              <a:t>Fast-Update</a:t>
            </a:r>
            <a:r>
              <a:rPr lang="en-US" dirty="0"/>
              <a:t> Algorithm</a:t>
            </a:r>
          </a:p>
        </p:txBody>
      </p:sp>
      <p:sp>
        <p:nvSpPr>
          <p:cNvPr id="9" name="Explosion 2 8"/>
          <p:cNvSpPr/>
          <p:nvPr/>
        </p:nvSpPr>
        <p:spPr>
          <a:xfrm>
            <a:off x="6477000" y="76200"/>
            <a:ext cx="2514600" cy="1143000"/>
          </a:xfrm>
          <a:prstGeom prst="irregularSeal2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>
              <a:defRPr/>
            </a:pPr>
            <a:r>
              <a:rPr lang="en-US" sz="2800" dirty="0"/>
              <a:t>details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191000" y="39624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19200" y="4552890"/>
            <a:ext cx="2767104" cy="40011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2000" i="1" baseline="-25000" dirty="0"/>
              <a:t> </a:t>
            </a:r>
            <a:r>
              <a:rPr lang="en-US" sz="2000" dirty="0"/>
              <a:t>big matrix inverse (</a:t>
            </a:r>
            <a:r>
              <a:rPr lang="en-US" sz="2000" i="1" dirty="0"/>
              <a:t>n</a:t>
            </a:r>
            <a:r>
              <a:rPr lang="en-US" sz="2000" i="1" baseline="-25000" dirty="0"/>
              <a:t>2</a:t>
            </a:r>
            <a:r>
              <a:rPr lang="en-US" sz="2000" dirty="0"/>
              <a:t>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1981200" y="4495800"/>
            <a:ext cx="2286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24629" y="2221468"/>
            <a:ext cx="4708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n</a:t>
            </a:r>
            <a:r>
              <a:rPr lang="en-US" sz="2000" i="1" baseline="-25000" dirty="0"/>
              <a:t>2</a:t>
            </a:r>
            <a:r>
              <a:rPr lang="en-US" sz="2000" i="1" dirty="0"/>
              <a:t>xn</a:t>
            </a:r>
            <a:r>
              <a:rPr lang="en-US" sz="2000" i="1" baseline="-25000" dirty="0"/>
              <a:t>2</a:t>
            </a:r>
            <a:r>
              <a:rPr lang="en-US" sz="2000" baseline="-25000" dirty="0"/>
              <a:t> </a:t>
            </a:r>
            <a:r>
              <a:rPr lang="en-US" sz="2000" dirty="0"/>
              <a:t>conference-conference adj. matrix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743200" y="2450068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04159" y="6336268"/>
            <a:ext cx="8108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  big matrix inversion (</a:t>
            </a:r>
            <a:r>
              <a:rPr lang="en-US" sz="2000" i="1" dirty="0"/>
              <a:t>n</a:t>
            </a:r>
            <a:r>
              <a:rPr lang="en-US" sz="2000" i="1" baseline="-25000" dirty="0"/>
              <a:t>1</a:t>
            </a:r>
            <a:r>
              <a:rPr lang="en-US" sz="2000" i="1" dirty="0"/>
              <a:t>+n</a:t>
            </a:r>
            <a:r>
              <a:rPr lang="en-US" sz="2000" i="1" baseline="-25000" dirty="0"/>
              <a:t>2</a:t>
            </a:r>
            <a:r>
              <a:rPr lang="en-US" sz="2000" dirty="0"/>
              <a:t>) </a:t>
            </a:r>
            <a:r>
              <a:rPr lang="en-US" sz="2000" dirty="0">
                <a:sym typeface="Wingdings" pitchFamily="2" charset="2"/>
              </a:rPr>
              <a:t>   </a:t>
            </a:r>
            <a:r>
              <a:rPr lang="en-US" sz="2000" dirty="0"/>
              <a:t>2 sparse matrix-vector multiplications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6690559" y="6172200"/>
            <a:ext cx="3810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277029" y="2678668"/>
            <a:ext cx="5391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 n</a:t>
            </a:r>
            <a:r>
              <a:rPr lang="en-US" sz="2000" i="1" baseline="-25000" dirty="0"/>
              <a:t>2</a:t>
            </a:r>
            <a:r>
              <a:rPr lang="en-US" sz="2000" i="1" dirty="0"/>
              <a:t>xn</a:t>
            </a:r>
            <a:r>
              <a:rPr lang="en-US" sz="2000" i="1" baseline="-25000" dirty="0"/>
              <a:t>2</a:t>
            </a:r>
            <a:r>
              <a:rPr lang="en-US" sz="2000" baseline="-25000" dirty="0"/>
              <a:t> </a:t>
            </a:r>
            <a:r>
              <a:rPr lang="en-US" sz="2000" dirty="0"/>
              <a:t>conference-conference proximity matrix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895600" y="28194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ptrack-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10200"/>
            <a:ext cx="9144000" cy="815248"/>
          </a:xfrm>
          <a:prstGeom prst="rect">
            <a:avLst/>
          </a:prstGeom>
        </p:spPr>
      </p:pic>
      <p:pic>
        <p:nvPicPr>
          <p:cNvPr id="22" name="Picture 21" descr="ptrack-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993" y="3733800"/>
            <a:ext cx="3983407" cy="728412"/>
          </a:xfrm>
          <a:prstGeom prst="rect">
            <a:avLst/>
          </a:prstGeom>
        </p:spPr>
      </p:pic>
      <p:pic>
        <p:nvPicPr>
          <p:cNvPr id="25" name="Picture 24" descr="ptrack-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325" y="2319588"/>
            <a:ext cx="1886556" cy="728412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>
            <a:off x="4267200" y="4419600"/>
            <a:ext cx="5334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-14059" y="4583668"/>
            <a:ext cx="1010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Obs</a:t>
            </a:r>
            <a:r>
              <a:rPr lang="en-US" sz="2000" dirty="0">
                <a:solidFill>
                  <a:srgbClr val="FF0000"/>
                </a:solidFill>
              </a:rPr>
              <a:t> #2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2423359" y="6172200"/>
            <a:ext cx="3810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-19613" y="6324600"/>
            <a:ext cx="1010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Obs</a:t>
            </a:r>
            <a:r>
              <a:rPr lang="en-US" sz="2000" dirty="0">
                <a:solidFill>
                  <a:srgbClr val="FF0000"/>
                </a:solidFill>
              </a:rPr>
              <a:t> #1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rot="5400000" flipH="1" flipV="1">
            <a:off x="609601" y="6095999"/>
            <a:ext cx="304800" cy="1524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 flipH="1" flipV="1">
            <a:off x="457199" y="4419599"/>
            <a:ext cx="304800" cy="1524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>
            <a:grpSpLocks noChangeAspect="1"/>
          </p:cNvGrpSpPr>
          <p:nvPr/>
        </p:nvGrpSpPr>
        <p:grpSpPr>
          <a:xfrm>
            <a:off x="1584960" y="5455920"/>
            <a:ext cx="1767840" cy="792480"/>
            <a:chOff x="1219200" y="5334000"/>
            <a:chExt cx="2209800" cy="990600"/>
          </a:xfrm>
        </p:grpSpPr>
        <p:cxnSp>
          <p:nvCxnSpPr>
            <p:cNvPr id="40" name="Straight Connector 39"/>
            <p:cNvCxnSpPr/>
            <p:nvPr/>
          </p:nvCxnSpPr>
          <p:spPr>
            <a:xfrm flipV="1">
              <a:off x="1219200" y="5410200"/>
              <a:ext cx="2209800" cy="9144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219200" y="5334000"/>
              <a:ext cx="2057400" cy="9906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1630680" y="4099560"/>
            <a:ext cx="883920" cy="396240"/>
            <a:chOff x="1219200" y="5334000"/>
            <a:chExt cx="2209800" cy="990600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1219200" y="5410200"/>
              <a:ext cx="2209800" cy="9144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295400" y="5334000"/>
              <a:ext cx="2057400" cy="9906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4191000" y="4572000"/>
            <a:ext cx="4743606" cy="40011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much smaller matrix inverse (min(</a:t>
            </a:r>
            <a:r>
              <a:rPr lang="en-US" sz="2000" i="1" dirty="0"/>
              <a:t>n</a:t>
            </a:r>
            <a:r>
              <a:rPr lang="en-US" sz="2000" i="1" baseline="-25000" dirty="0"/>
              <a:t>1</a:t>
            </a:r>
            <a:r>
              <a:rPr lang="en-US" sz="2000" dirty="0"/>
              <a:t>,</a:t>
            </a:r>
            <a:r>
              <a:rPr lang="en-US" sz="2000" i="1" dirty="0"/>
              <a:t>n</a:t>
            </a:r>
            <a:r>
              <a:rPr lang="en-US" sz="2000" i="1" baseline="-25000" dirty="0"/>
              <a:t>2</a:t>
            </a:r>
            <a:r>
              <a:rPr lang="en-US" sz="2000" dirty="0"/>
              <a:t>))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001000" y="441960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~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339328" y="441960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~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705600" y="358140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~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040880" y="358140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~</a:t>
            </a:r>
          </a:p>
        </p:txBody>
      </p:sp>
    </p:spTree>
    <p:custDataLst>
      <p:tags r:id="rId1"/>
    </p:custDataLst>
  </p:cSld>
  <p:clrMapOvr>
    <a:masterClrMapping/>
  </p:clrMapOvr>
  <p:transition advTm="32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2CC82-6A21-4C15-A9DF-59CA3689167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490FDA-CE5B-47CC-9517-F69C434A12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9" name="Picture 4" descr="Re_Time_1upd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69962"/>
            <a:ext cx="7943850" cy="588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257800" y="1905000"/>
            <a:ext cx="107273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3200" dirty="0"/>
              <a:t>176x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723255" y="4114800"/>
            <a:ext cx="8675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3200" dirty="0"/>
              <a:t>40x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0" y="1396425"/>
            <a:ext cx="464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/>
            <a:r>
              <a:rPr lang="en-US" sz="3200" dirty="0"/>
              <a:t>log(Time) (Seconds)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168035" y="6172200"/>
            <a:ext cx="20521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3200" dirty="0"/>
              <a:t>Data Sets</a:t>
            </a: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5105767" y="4343400"/>
            <a:ext cx="9140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Our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T2: Speed Comparison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38400" y="6248400"/>
            <a:ext cx="98937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DBLP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49627" y="6248400"/>
            <a:ext cx="104067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Netflix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83080" y="5181600"/>
            <a:ext cx="6016752" cy="6096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40280" y="5486400"/>
            <a:ext cx="685800" cy="731520"/>
          </a:xfrm>
          <a:prstGeom prst="rect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895600" y="3895344"/>
            <a:ext cx="685800" cy="2331720"/>
          </a:xfrm>
          <a:prstGeom prst="rect">
            <a:avLst/>
          </a:prstGeom>
          <a:solidFill>
            <a:srgbClr val="00763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705600" y="1737360"/>
            <a:ext cx="713232" cy="4495800"/>
          </a:xfrm>
          <a:prstGeom prst="rect">
            <a:avLst/>
          </a:prstGeom>
          <a:solidFill>
            <a:srgbClr val="00763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07608" y="3886200"/>
            <a:ext cx="685800" cy="2331720"/>
          </a:xfrm>
          <a:prstGeom prst="rect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1295767" y="5558135"/>
            <a:ext cx="9140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Our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5250180" y="2811780"/>
            <a:ext cx="21488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172200" y="1752600"/>
            <a:ext cx="3048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172200" y="3886200"/>
            <a:ext cx="3048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1737360" y="4686300"/>
            <a:ext cx="1554480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362200" y="3931920"/>
            <a:ext cx="3048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362200" y="5486400"/>
            <a:ext cx="3048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4922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" y="1133475"/>
            <a:ext cx="8875713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" name="TextBox 100"/>
          <p:cNvSpPr txBox="1"/>
          <p:nvPr/>
        </p:nvSpPr>
        <p:spPr>
          <a:xfrm>
            <a:off x="237841" y="1320225"/>
            <a:ext cx="98135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       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828800" y="1320225"/>
            <a:ext cx="27815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Static  Graphs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486400" y="1295400"/>
            <a:ext cx="335059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Dynamic  Graphs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465892" y="2133600"/>
            <a:ext cx="677108" cy="2096087"/>
          </a:xfrm>
          <a:prstGeom prst="rect">
            <a:avLst/>
          </a:prstGeom>
          <a:solidFill>
            <a:schemeClr val="bg1"/>
          </a:solidFill>
        </p:spPr>
        <p:txBody>
          <a:bodyPr vert="eaVert" wrap="none" rtlCol="0">
            <a:spAutoFit/>
          </a:bodyPr>
          <a:lstStyle/>
          <a:p>
            <a:r>
              <a:rPr lang="en-US" sz="3200" dirty="0"/>
              <a:t> Querying  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65892" y="4572000"/>
            <a:ext cx="677108" cy="1754648"/>
          </a:xfrm>
          <a:prstGeom prst="rect">
            <a:avLst/>
          </a:prstGeom>
          <a:solidFill>
            <a:schemeClr val="bg1"/>
          </a:solidFill>
        </p:spPr>
        <p:txBody>
          <a:bodyPr vert="eaVert" wrap="none" rtlCol="0">
            <a:spAutoFit/>
          </a:bodyPr>
          <a:lstStyle/>
          <a:p>
            <a:r>
              <a:rPr lang="en-US" sz="3200" dirty="0"/>
              <a:t> Mining   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52400" y="1320225"/>
            <a:ext cx="1232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Tasks</a:t>
            </a: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3962400" cy="1143000"/>
          </a:xfrm>
        </p:spPr>
        <p:txBody>
          <a:bodyPr/>
          <a:lstStyle/>
          <a:p>
            <a:pPr algn="l"/>
            <a:r>
              <a:rPr lang="en-US" dirty="0"/>
              <a:t>Overview </a:t>
            </a:r>
          </a:p>
        </p:txBody>
      </p:sp>
      <p:grpSp>
        <p:nvGrpSpPr>
          <p:cNvPr id="2" name="Group 20"/>
          <p:cNvGrpSpPr/>
          <p:nvPr/>
        </p:nvGrpSpPr>
        <p:grpSpPr>
          <a:xfrm>
            <a:off x="1676400" y="2057399"/>
            <a:ext cx="7146925" cy="4724401"/>
            <a:chOff x="1676400" y="2057399"/>
            <a:chExt cx="7146925" cy="4724401"/>
          </a:xfrm>
        </p:grpSpPr>
        <p:sp>
          <p:nvSpPr>
            <p:cNvPr id="6" name="Rectangle 5"/>
            <p:cNvSpPr/>
            <p:nvPr/>
          </p:nvSpPr>
          <p:spPr bwMode="auto">
            <a:xfrm>
              <a:off x="1676400" y="2057399"/>
              <a:ext cx="3429000" cy="10972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CePS</a:t>
              </a:r>
              <a:r>
                <a:rPr lang="en-US" sz="2800" dirty="0">
                  <a:solidFill>
                    <a:schemeClr val="bg1"/>
                  </a:solidFill>
                </a:rPr>
                <a:t>, </a:t>
              </a:r>
              <a:r>
                <a:rPr lang="en-US" sz="2800" dirty="0" err="1">
                  <a:solidFill>
                    <a:schemeClr val="bg1"/>
                  </a:solidFill>
                </a:rPr>
                <a:t>iPoG</a:t>
              </a:r>
              <a:endParaRPr lang="en-US" sz="2800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       </a:t>
              </a:r>
              <a:r>
                <a:rPr lang="en-US" sz="2000" dirty="0">
                  <a:solidFill>
                    <a:schemeClr val="bg1"/>
                  </a:solidFill>
                </a:rPr>
                <a:t>(KDD06, ICDM08, CIKM09)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676400" y="3246120"/>
              <a:ext cx="3429000" cy="10972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FastProx</a:t>
              </a:r>
              <a:r>
                <a:rPr lang="en-US" sz="2800" dirty="0">
                  <a:solidFill>
                    <a:schemeClr val="bg1"/>
                  </a:solidFill>
                </a:rPr>
                <a:t>  </a:t>
              </a:r>
              <a:r>
                <a:rPr lang="en-US" sz="2000" dirty="0">
                  <a:solidFill>
                    <a:schemeClr val="bg1"/>
                  </a:solidFill>
                </a:rPr>
                <a:t>(ICDM06, 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    KAIS07, KDD07 b,  ICDM08)</a:t>
              </a:r>
            </a:p>
            <a:p>
              <a:pPr algn="r">
                <a:lnSpc>
                  <a:spcPts val="2000"/>
                </a:lnSpc>
                <a:defRPr/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532438" y="2057400"/>
              <a:ext cx="3290887" cy="10972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pTrack</a:t>
              </a:r>
              <a:r>
                <a:rPr lang="en-US" sz="2800" dirty="0">
                  <a:solidFill>
                    <a:schemeClr val="bg1"/>
                  </a:solidFill>
                </a:rPr>
                <a:t>/</a:t>
              </a:r>
              <a:r>
                <a:rPr lang="en-US" sz="2800" dirty="0" err="1">
                  <a:solidFill>
                    <a:schemeClr val="bg1"/>
                  </a:solidFill>
                </a:rPr>
                <a:t>cTrack</a:t>
              </a:r>
              <a:r>
                <a:rPr lang="en-US" sz="2800" dirty="0">
                  <a:solidFill>
                    <a:schemeClr val="bg1"/>
                  </a:solidFill>
                </a:rPr>
                <a:t>  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(SDM08,  SAM08)</a:t>
              </a:r>
            </a:p>
            <a:p>
              <a:pPr algn="r">
                <a:lnSpc>
                  <a:spcPts val="2000"/>
                </a:lnSpc>
                <a:defRPr/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532438" y="3246120"/>
              <a:ext cx="3290887" cy="10972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FastProx</a:t>
              </a:r>
              <a:endParaRPr lang="en-US" sz="2800" dirty="0">
                <a:solidFill>
                  <a:schemeClr val="bg1"/>
                </a:solidFill>
              </a:endParaRPr>
            </a:p>
            <a:p>
              <a:pPr algn="ctr">
                <a:lnSpc>
                  <a:spcPts val="2000"/>
                </a:lnSpc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(SDM08, SAM08)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676400" y="4495799"/>
              <a:ext cx="3429000" cy="10972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NetShield</a:t>
              </a:r>
              <a:endParaRPr lang="en-US" sz="2400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676400" y="5684520"/>
              <a:ext cx="3429000" cy="10972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Colibri</a:t>
              </a:r>
              <a:r>
                <a:rPr lang="en-US" sz="2800" dirty="0">
                  <a:solidFill>
                    <a:schemeClr val="bg1"/>
                  </a:solidFill>
                </a:rPr>
                <a:t>-S</a:t>
              </a:r>
            </a:p>
            <a:p>
              <a:pPr algn="ctr">
                <a:defRPr/>
              </a:pP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000" dirty="0">
                  <a:solidFill>
                    <a:schemeClr val="bg1"/>
                  </a:solidFill>
                </a:rPr>
                <a:t>(KDD08)</a:t>
              </a:r>
            </a:p>
            <a:p>
              <a:pPr algn="r">
                <a:lnSpc>
                  <a:spcPts val="2000"/>
                </a:lnSpc>
                <a:defRPr/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532438" y="5684520"/>
              <a:ext cx="3290887" cy="10972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Colibri</a:t>
              </a:r>
              <a:r>
                <a:rPr lang="en-US" sz="2800" dirty="0">
                  <a:solidFill>
                    <a:schemeClr val="bg1"/>
                  </a:solidFill>
                </a:rPr>
                <a:t>-D</a:t>
              </a:r>
            </a:p>
            <a:p>
              <a:pPr algn="ctr">
                <a:defRPr/>
              </a:pP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000" dirty="0">
                  <a:solidFill>
                    <a:schemeClr val="bg1"/>
                  </a:solidFill>
                </a:rPr>
                <a:t>(KDD08)</a:t>
              </a:r>
            </a:p>
          </p:txBody>
        </p:sp>
      </p:grpSp>
      <p:grpSp>
        <p:nvGrpSpPr>
          <p:cNvPr id="3" name="Group 49"/>
          <p:cNvGrpSpPr>
            <a:grpSpLocks noChangeAspect="1"/>
          </p:cNvGrpSpPr>
          <p:nvPr/>
        </p:nvGrpSpPr>
        <p:grpSpPr>
          <a:xfrm>
            <a:off x="3200400" y="228600"/>
            <a:ext cx="1075766" cy="914400"/>
            <a:chOff x="1371600" y="1143000"/>
            <a:chExt cx="1524000" cy="1295400"/>
          </a:xfrm>
        </p:grpSpPr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2438400" y="11430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1371600" y="18288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2019300" y="22098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1447800" y="11430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2019300" y="16764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>
              <a:stCxn id="60" idx="5"/>
              <a:endCxn id="51" idx="2"/>
            </p:cNvCxnSpPr>
            <p:nvPr/>
          </p:nvCxnSpPr>
          <p:spPr>
            <a:xfrm rot="5400000" flipH="1" flipV="1">
              <a:off x="1983990" y="883712"/>
              <a:ext cx="80822" cy="82799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1" idx="7"/>
              <a:endCxn id="51" idx="3"/>
            </p:cNvCxnSpPr>
            <p:nvPr/>
          </p:nvCxnSpPr>
          <p:spPr>
            <a:xfrm rot="5400000" flipH="1" flipV="1">
              <a:off x="2138222" y="1381802"/>
              <a:ext cx="371756" cy="284396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59" idx="0"/>
              <a:endCxn id="61" idx="4"/>
            </p:cNvCxnSpPr>
            <p:nvPr/>
          </p:nvCxnSpPr>
          <p:spPr>
            <a:xfrm rot="5400000" flipH="1" flipV="1">
              <a:off x="1962150" y="2057400"/>
              <a:ext cx="30480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1" idx="2"/>
              <a:endCxn id="58" idx="6"/>
            </p:cNvCxnSpPr>
            <p:nvPr/>
          </p:nvCxnSpPr>
          <p:spPr>
            <a:xfrm rot="10800000" flipV="1">
              <a:off x="1562100" y="1790700"/>
              <a:ext cx="457200" cy="152400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2019300" y="22098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2705100" y="17526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/>
            <p:cNvCxnSpPr>
              <a:stCxn id="61" idx="6"/>
              <a:endCxn id="67" idx="2"/>
            </p:cNvCxnSpPr>
            <p:nvPr/>
          </p:nvCxnSpPr>
          <p:spPr>
            <a:xfrm>
              <a:off x="2209800" y="1790700"/>
              <a:ext cx="495300" cy="7620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Oval 68"/>
          <p:cNvSpPr>
            <a:spLocks noChangeAspect="1"/>
          </p:cNvSpPr>
          <p:nvPr/>
        </p:nvSpPr>
        <p:spPr>
          <a:xfrm>
            <a:off x="7602070" y="228600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6849034" y="712694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>
            <a:off x="7306235" y="981635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6902822" y="228600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>
            <a:spLocks noChangeAspect="1"/>
          </p:cNvSpPr>
          <p:nvPr/>
        </p:nvSpPr>
        <p:spPr>
          <a:xfrm>
            <a:off x="7306235" y="605118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stCxn id="72" idx="5"/>
            <a:endCxn id="69" idx="2"/>
          </p:cNvCxnSpPr>
          <p:nvPr/>
        </p:nvCxnSpPr>
        <p:spPr>
          <a:xfrm rot="5400000" flipH="1" flipV="1">
            <a:off x="7281310" y="45573"/>
            <a:ext cx="57051" cy="58447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73" idx="7"/>
            <a:endCxn id="69" idx="3"/>
          </p:cNvCxnSpPr>
          <p:nvPr/>
        </p:nvCxnSpPr>
        <p:spPr>
          <a:xfrm rot="5400000" flipH="1" flipV="1">
            <a:off x="7390180" y="397166"/>
            <a:ext cx="262416" cy="20075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71" idx="0"/>
            <a:endCxn id="73" idx="4"/>
          </p:cNvCxnSpPr>
          <p:nvPr/>
        </p:nvCxnSpPr>
        <p:spPr>
          <a:xfrm rot="5400000" flipH="1" flipV="1">
            <a:off x="7265893" y="874059"/>
            <a:ext cx="215153" cy="1121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73" idx="2"/>
            <a:endCxn id="70" idx="6"/>
          </p:cNvCxnSpPr>
          <p:nvPr/>
        </p:nvCxnSpPr>
        <p:spPr>
          <a:xfrm rot="10800000" flipV="1">
            <a:off x="6983505" y="685800"/>
            <a:ext cx="322730" cy="107576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>
            <a:spLocks noChangeAspect="1"/>
          </p:cNvSpPr>
          <p:nvPr/>
        </p:nvSpPr>
        <p:spPr>
          <a:xfrm>
            <a:off x="7306235" y="981635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>
            <a:spLocks noChangeAspect="1"/>
          </p:cNvSpPr>
          <p:nvPr/>
        </p:nvSpPr>
        <p:spPr>
          <a:xfrm>
            <a:off x="7790329" y="658906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/>
          <p:cNvCxnSpPr>
            <a:stCxn id="73" idx="6"/>
            <a:endCxn id="79" idx="2"/>
          </p:cNvCxnSpPr>
          <p:nvPr/>
        </p:nvCxnSpPr>
        <p:spPr>
          <a:xfrm>
            <a:off x="7440705" y="685800"/>
            <a:ext cx="349624" cy="5378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2" idx="4"/>
            <a:endCxn id="70" idx="0"/>
          </p:cNvCxnSpPr>
          <p:nvPr/>
        </p:nvCxnSpPr>
        <p:spPr>
          <a:xfrm rot="5400000">
            <a:off x="6781800" y="524435"/>
            <a:ext cx="322729" cy="53788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>
            <a:spLocks/>
          </p:cNvSpPr>
          <p:nvPr/>
        </p:nvSpPr>
        <p:spPr bwMode="auto">
          <a:xfrm>
            <a:off x="1325879" y="2255836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T1</a:t>
            </a:r>
          </a:p>
        </p:txBody>
      </p:sp>
      <p:sp>
        <p:nvSpPr>
          <p:cNvPr id="95" name="Oval 94"/>
          <p:cNvSpPr>
            <a:spLocks/>
          </p:cNvSpPr>
          <p:nvPr/>
        </p:nvSpPr>
        <p:spPr>
          <a:xfrm>
            <a:off x="1325879" y="3429000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T3</a:t>
            </a:r>
          </a:p>
        </p:txBody>
      </p:sp>
      <p:sp>
        <p:nvSpPr>
          <p:cNvPr id="96" name="Oval 95"/>
          <p:cNvSpPr>
            <a:spLocks/>
          </p:cNvSpPr>
          <p:nvPr/>
        </p:nvSpPr>
        <p:spPr>
          <a:xfrm>
            <a:off x="5257800" y="2258568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T2</a:t>
            </a:r>
          </a:p>
        </p:txBody>
      </p:sp>
      <p:sp>
        <p:nvSpPr>
          <p:cNvPr id="97" name="Oval 96"/>
          <p:cNvSpPr>
            <a:spLocks/>
          </p:cNvSpPr>
          <p:nvPr/>
        </p:nvSpPr>
        <p:spPr>
          <a:xfrm>
            <a:off x="5260975" y="3429000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T3</a:t>
            </a:r>
          </a:p>
        </p:txBody>
      </p:sp>
      <p:sp>
        <p:nvSpPr>
          <p:cNvPr id="98" name="Oval 97"/>
          <p:cNvSpPr>
            <a:spLocks noChangeAspect="1"/>
          </p:cNvSpPr>
          <p:nvPr/>
        </p:nvSpPr>
        <p:spPr bwMode="auto">
          <a:xfrm>
            <a:off x="1325880" y="4694237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T4</a:t>
            </a:r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1325880" y="5867400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T5</a:t>
            </a:r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5260975" y="5867400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T5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257800" y="3276600"/>
            <a:ext cx="3657600" cy="1066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371600" y="3276600"/>
            <a:ext cx="3733800" cy="1066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5" name="Group 14"/>
          <p:cNvGrpSpPr>
            <a:grpSpLocks noChangeAspect="1"/>
          </p:cNvGrpSpPr>
          <p:nvPr/>
        </p:nvGrpSpPr>
        <p:grpSpPr bwMode="auto">
          <a:xfrm>
            <a:off x="1523999" y="2514600"/>
            <a:ext cx="310844" cy="263291"/>
            <a:chOff x="78070" y="381001"/>
            <a:chExt cx="683930" cy="580064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>
              <a:off x="26891" y="706686"/>
              <a:ext cx="305558" cy="203200"/>
            </a:xfrm>
            <a:prstGeom prst="line">
              <a:avLst/>
            </a:prstGeom>
            <a:ln w="5715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228953" y="381354"/>
              <a:ext cx="533400" cy="532694"/>
            </a:xfrm>
            <a:prstGeom prst="line">
              <a:avLst/>
            </a:prstGeom>
            <a:ln w="5715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14"/>
          <p:cNvGrpSpPr>
            <a:grpSpLocks noChangeAspect="1"/>
          </p:cNvGrpSpPr>
          <p:nvPr/>
        </p:nvGrpSpPr>
        <p:grpSpPr bwMode="auto">
          <a:xfrm>
            <a:off x="5480356" y="2514600"/>
            <a:ext cx="310844" cy="263291"/>
            <a:chOff x="78070" y="381001"/>
            <a:chExt cx="683930" cy="580064"/>
          </a:xfrm>
        </p:grpSpPr>
        <p:cxnSp>
          <p:nvCxnSpPr>
            <p:cNvPr id="83" name="Straight Connector 82"/>
            <p:cNvCxnSpPr/>
            <p:nvPr/>
          </p:nvCxnSpPr>
          <p:spPr>
            <a:xfrm rot="16200000" flipH="1">
              <a:off x="26891" y="706686"/>
              <a:ext cx="305558" cy="203200"/>
            </a:xfrm>
            <a:prstGeom prst="line">
              <a:avLst/>
            </a:prstGeom>
            <a:ln w="5715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>
              <a:off x="228953" y="381354"/>
              <a:ext cx="533400" cy="532694"/>
            </a:xfrm>
            <a:prstGeom prst="line">
              <a:avLst/>
            </a:prstGeom>
            <a:ln w="5715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94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6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5428" y="0"/>
            <a:ext cx="2128572" cy="226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2910B-FE7A-4D31-83B1-B96D9F9232CE}" type="slidenum">
              <a:rPr lang="en-US"/>
              <a:pPr/>
              <a:t>46</a:t>
            </a:fld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248400" y="3062288"/>
            <a:ext cx="2590800" cy="2209800"/>
            <a:chOff x="1152" y="1824"/>
            <a:chExt cx="3408" cy="2064"/>
          </a:xfrm>
        </p:grpSpPr>
        <p:sp>
          <p:nvSpPr>
            <p:cNvPr id="155655" name="Oval 7"/>
            <p:cNvSpPr>
              <a:spLocks noChangeArrowheads="1"/>
            </p:cNvSpPr>
            <p:nvPr/>
          </p:nvSpPr>
          <p:spPr bwMode="auto">
            <a:xfrm>
              <a:off x="1152" y="244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155656" name="Oval 8"/>
            <p:cNvSpPr>
              <a:spLocks noChangeArrowheads="1"/>
            </p:cNvSpPr>
            <p:nvPr/>
          </p:nvSpPr>
          <p:spPr bwMode="auto">
            <a:xfrm>
              <a:off x="1488" y="2880"/>
              <a:ext cx="288" cy="24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55657" name="Oval 9"/>
            <p:cNvSpPr>
              <a:spLocks noChangeArrowheads="1"/>
            </p:cNvSpPr>
            <p:nvPr/>
          </p:nvSpPr>
          <p:spPr bwMode="auto">
            <a:xfrm>
              <a:off x="1968" y="2592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155658" name="Oval 10"/>
            <p:cNvSpPr>
              <a:spLocks noChangeArrowheads="1"/>
            </p:cNvSpPr>
            <p:nvPr/>
          </p:nvSpPr>
          <p:spPr bwMode="auto">
            <a:xfrm>
              <a:off x="1632" y="220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155659" name="Oval 11"/>
            <p:cNvSpPr>
              <a:spLocks noChangeArrowheads="1"/>
            </p:cNvSpPr>
            <p:nvPr/>
          </p:nvSpPr>
          <p:spPr bwMode="auto">
            <a:xfrm>
              <a:off x="2160" y="3264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155660" name="Oval 12"/>
            <p:cNvSpPr>
              <a:spLocks noChangeArrowheads="1"/>
            </p:cNvSpPr>
            <p:nvPr/>
          </p:nvSpPr>
          <p:spPr bwMode="auto">
            <a:xfrm>
              <a:off x="2784" y="316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6</a:t>
              </a:r>
            </a:p>
          </p:txBody>
        </p:sp>
        <p:sp>
          <p:nvSpPr>
            <p:cNvPr id="155661" name="Oval 13"/>
            <p:cNvSpPr>
              <a:spLocks noChangeArrowheads="1"/>
            </p:cNvSpPr>
            <p:nvPr/>
          </p:nvSpPr>
          <p:spPr bwMode="auto">
            <a:xfrm>
              <a:off x="2640" y="364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7</a:t>
              </a:r>
            </a:p>
          </p:txBody>
        </p:sp>
        <p:sp>
          <p:nvSpPr>
            <p:cNvPr id="155662" name="Oval 14"/>
            <p:cNvSpPr>
              <a:spLocks noChangeArrowheads="1"/>
            </p:cNvSpPr>
            <p:nvPr/>
          </p:nvSpPr>
          <p:spPr bwMode="auto">
            <a:xfrm>
              <a:off x="2976" y="1920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9</a:t>
              </a:r>
            </a:p>
          </p:txBody>
        </p:sp>
        <p:sp>
          <p:nvSpPr>
            <p:cNvPr id="155663" name="Oval 15"/>
            <p:cNvSpPr>
              <a:spLocks noChangeArrowheads="1"/>
            </p:cNvSpPr>
            <p:nvPr/>
          </p:nvSpPr>
          <p:spPr bwMode="auto">
            <a:xfrm>
              <a:off x="3648" y="1824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10</a:t>
              </a:r>
            </a:p>
          </p:txBody>
        </p:sp>
        <p:sp>
          <p:nvSpPr>
            <p:cNvPr id="155664" name="Oval 16"/>
            <p:cNvSpPr>
              <a:spLocks noChangeArrowheads="1"/>
            </p:cNvSpPr>
            <p:nvPr/>
          </p:nvSpPr>
          <p:spPr bwMode="auto">
            <a:xfrm>
              <a:off x="3024" y="2400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8</a:t>
              </a:r>
            </a:p>
          </p:txBody>
        </p:sp>
        <p:sp>
          <p:nvSpPr>
            <p:cNvPr id="155665" name="Oval 17"/>
            <p:cNvSpPr>
              <a:spLocks noChangeArrowheads="1"/>
            </p:cNvSpPr>
            <p:nvPr/>
          </p:nvSpPr>
          <p:spPr bwMode="auto">
            <a:xfrm>
              <a:off x="3648" y="2544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  <a:r>
                <a:rPr lang="en-US" altLang="zh-CN">
                  <a:ea typeface="宋体" pitchFamily="2" charset="-122"/>
                </a:rPr>
                <a:t>1</a:t>
              </a:r>
            </a:p>
          </p:txBody>
        </p:sp>
        <p:sp>
          <p:nvSpPr>
            <p:cNvPr id="155666" name="Oval 18"/>
            <p:cNvSpPr>
              <a:spLocks noChangeArrowheads="1"/>
            </p:cNvSpPr>
            <p:nvPr/>
          </p:nvSpPr>
          <p:spPr bwMode="auto">
            <a:xfrm>
              <a:off x="4272" y="2112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  <a:r>
                <a:rPr lang="en-US" altLang="zh-CN">
                  <a:ea typeface="宋体" pitchFamily="2" charset="-122"/>
                </a:rPr>
                <a:t>2</a:t>
              </a:r>
            </a:p>
          </p:txBody>
        </p:sp>
        <p:sp>
          <p:nvSpPr>
            <p:cNvPr id="155667" name="Line 19"/>
            <p:cNvSpPr>
              <a:spLocks noChangeShapeType="1"/>
            </p:cNvSpPr>
            <p:nvPr/>
          </p:nvSpPr>
          <p:spPr bwMode="auto">
            <a:xfrm>
              <a:off x="1296" y="2688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5668" name="Line 20"/>
            <p:cNvSpPr>
              <a:spLocks noChangeShapeType="1"/>
            </p:cNvSpPr>
            <p:nvPr/>
          </p:nvSpPr>
          <p:spPr bwMode="auto">
            <a:xfrm>
              <a:off x="1440" y="2544"/>
              <a:ext cx="52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5669" name="Line 21"/>
            <p:cNvSpPr>
              <a:spLocks noChangeShapeType="1"/>
            </p:cNvSpPr>
            <p:nvPr/>
          </p:nvSpPr>
          <p:spPr bwMode="auto">
            <a:xfrm flipV="1">
              <a:off x="1344" y="2352"/>
              <a:ext cx="28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5670" name="Line 22"/>
            <p:cNvSpPr>
              <a:spLocks noChangeShapeType="1"/>
            </p:cNvSpPr>
            <p:nvPr/>
          </p:nvSpPr>
          <p:spPr bwMode="auto">
            <a:xfrm>
              <a:off x="1920" y="2352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5671" name="Line 23"/>
            <p:cNvSpPr>
              <a:spLocks noChangeShapeType="1"/>
            </p:cNvSpPr>
            <p:nvPr/>
          </p:nvSpPr>
          <p:spPr bwMode="auto">
            <a:xfrm flipV="1">
              <a:off x="1776" y="283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5672" name="Line 24"/>
            <p:cNvSpPr>
              <a:spLocks noChangeShapeType="1"/>
            </p:cNvSpPr>
            <p:nvPr/>
          </p:nvSpPr>
          <p:spPr bwMode="auto">
            <a:xfrm>
              <a:off x="1728" y="3072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5673" name="Line 25"/>
            <p:cNvSpPr>
              <a:spLocks noChangeShapeType="1"/>
            </p:cNvSpPr>
            <p:nvPr/>
          </p:nvSpPr>
          <p:spPr bwMode="auto">
            <a:xfrm flipV="1">
              <a:off x="2448" y="3264"/>
              <a:ext cx="33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5674" name="Line 26"/>
            <p:cNvSpPr>
              <a:spLocks noChangeShapeType="1"/>
            </p:cNvSpPr>
            <p:nvPr/>
          </p:nvSpPr>
          <p:spPr bwMode="auto">
            <a:xfrm>
              <a:off x="2400" y="3504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5675" name="Line 27"/>
            <p:cNvSpPr>
              <a:spLocks noChangeShapeType="1"/>
            </p:cNvSpPr>
            <p:nvPr/>
          </p:nvSpPr>
          <p:spPr bwMode="auto">
            <a:xfrm flipH="1">
              <a:off x="2832" y="3408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5676" name="Line 28"/>
            <p:cNvSpPr>
              <a:spLocks noChangeShapeType="1"/>
            </p:cNvSpPr>
            <p:nvPr/>
          </p:nvSpPr>
          <p:spPr bwMode="auto">
            <a:xfrm>
              <a:off x="3312" y="2592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5677" name="Line 29"/>
            <p:cNvSpPr>
              <a:spLocks noChangeShapeType="1"/>
            </p:cNvSpPr>
            <p:nvPr/>
          </p:nvSpPr>
          <p:spPr bwMode="auto">
            <a:xfrm flipV="1">
              <a:off x="3936" y="2352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5678" name="Line 30"/>
            <p:cNvSpPr>
              <a:spLocks noChangeShapeType="1"/>
            </p:cNvSpPr>
            <p:nvPr/>
          </p:nvSpPr>
          <p:spPr bwMode="auto">
            <a:xfrm>
              <a:off x="3936" y="1968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5679" name="Line 31"/>
            <p:cNvSpPr>
              <a:spLocks noChangeShapeType="1"/>
            </p:cNvSpPr>
            <p:nvPr/>
          </p:nvSpPr>
          <p:spPr bwMode="auto">
            <a:xfrm flipV="1">
              <a:off x="3264" y="1920"/>
              <a:ext cx="38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5680" name="Line 32"/>
            <p:cNvSpPr>
              <a:spLocks noChangeShapeType="1"/>
            </p:cNvSpPr>
            <p:nvPr/>
          </p:nvSpPr>
          <p:spPr bwMode="auto">
            <a:xfrm>
              <a:off x="3120" y="21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5681" name="Line 33"/>
            <p:cNvSpPr>
              <a:spLocks noChangeShapeType="1"/>
            </p:cNvSpPr>
            <p:nvPr/>
          </p:nvSpPr>
          <p:spPr bwMode="auto">
            <a:xfrm>
              <a:off x="3792" y="206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5682" name="Line 34"/>
            <p:cNvSpPr>
              <a:spLocks noChangeShapeType="1"/>
            </p:cNvSpPr>
            <p:nvPr/>
          </p:nvSpPr>
          <p:spPr bwMode="auto">
            <a:xfrm>
              <a:off x="1920" y="2304"/>
              <a:ext cx="110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5683" name="Line 35"/>
            <p:cNvSpPr>
              <a:spLocks noChangeShapeType="1"/>
            </p:cNvSpPr>
            <p:nvPr/>
          </p:nvSpPr>
          <p:spPr bwMode="auto">
            <a:xfrm flipV="1">
              <a:off x="2304" y="2640"/>
              <a:ext cx="76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5686" name="Text Box 38"/>
          <p:cNvSpPr txBox="1">
            <a:spLocks noChangeArrowheads="1"/>
          </p:cNvSpPr>
          <p:nvPr/>
        </p:nvSpPr>
        <p:spPr bwMode="auto">
          <a:xfrm>
            <a:off x="2930525" y="5195888"/>
            <a:ext cx="1174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/>
              <a:t>n x n</a:t>
            </a:r>
          </a:p>
        </p:txBody>
      </p:sp>
      <p:sp>
        <p:nvSpPr>
          <p:cNvPr id="155687" name="Text Box 39"/>
          <p:cNvSpPr txBox="1">
            <a:spLocks noChangeArrowheads="1"/>
          </p:cNvSpPr>
          <p:nvPr/>
        </p:nvSpPr>
        <p:spPr bwMode="auto">
          <a:xfrm>
            <a:off x="5226050" y="5683250"/>
            <a:ext cx="9284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i="1" dirty="0"/>
              <a:t>n</a:t>
            </a:r>
            <a:r>
              <a:rPr lang="en-US" sz="3600" dirty="0"/>
              <a:t>x</a:t>
            </a:r>
            <a:r>
              <a:rPr lang="en-US" sz="3600" i="1" dirty="0"/>
              <a:t>1</a:t>
            </a:r>
          </a:p>
        </p:txBody>
      </p:sp>
      <p:sp>
        <p:nvSpPr>
          <p:cNvPr id="155688" name="Text Box 40"/>
          <p:cNvSpPr txBox="1">
            <a:spLocks noChangeArrowheads="1"/>
          </p:cNvSpPr>
          <p:nvPr/>
        </p:nvSpPr>
        <p:spPr bwMode="auto">
          <a:xfrm>
            <a:off x="609600" y="5195888"/>
            <a:ext cx="1174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/>
              <a:t>n x 1</a:t>
            </a:r>
          </a:p>
        </p:txBody>
      </p:sp>
      <p:sp>
        <p:nvSpPr>
          <p:cNvPr id="155690" name="Text Box 42"/>
          <p:cNvSpPr txBox="1">
            <a:spLocks noChangeArrowheads="1"/>
          </p:cNvSpPr>
          <p:nvPr/>
        </p:nvSpPr>
        <p:spPr bwMode="auto">
          <a:xfrm>
            <a:off x="228600" y="2122488"/>
            <a:ext cx="1878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Ranking vector</a:t>
            </a:r>
          </a:p>
        </p:txBody>
      </p:sp>
      <p:sp>
        <p:nvSpPr>
          <p:cNvPr id="155691" name="Text Box 43"/>
          <p:cNvSpPr txBox="1">
            <a:spLocks noChangeArrowheads="1"/>
          </p:cNvSpPr>
          <p:nvPr/>
        </p:nvSpPr>
        <p:spPr bwMode="auto">
          <a:xfrm>
            <a:off x="6172200" y="1981200"/>
            <a:ext cx="1819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Starting vector</a:t>
            </a:r>
          </a:p>
        </p:txBody>
      </p:sp>
      <p:sp>
        <p:nvSpPr>
          <p:cNvPr id="155692" name="Text Box 44"/>
          <p:cNvSpPr txBox="1">
            <a:spLocks noChangeArrowheads="1"/>
          </p:cNvSpPr>
          <p:nvPr/>
        </p:nvSpPr>
        <p:spPr bwMode="auto">
          <a:xfrm>
            <a:off x="2316025" y="2057400"/>
            <a:ext cx="21371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(Normalized) </a:t>
            </a:r>
          </a:p>
          <a:p>
            <a:r>
              <a:rPr lang="en-US" sz="2000" dirty="0"/>
              <a:t>Adjacency matrix</a:t>
            </a:r>
          </a:p>
        </p:txBody>
      </p:sp>
      <p:pic>
        <p:nvPicPr>
          <p:cNvPr id="155706" name="Picture 58" descr="rwr_df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609600"/>
            <a:ext cx="5562600" cy="1014413"/>
          </a:xfrm>
          <a:prstGeom prst="rect">
            <a:avLst/>
          </a:prstGeom>
          <a:noFill/>
        </p:spPr>
      </p:pic>
      <p:sp>
        <p:nvSpPr>
          <p:cNvPr id="155708" name="Text Box 60"/>
          <p:cNvSpPr txBox="1">
            <a:spLocks noChangeArrowheads="1"/>
          </p:cNvSpPr>
          <p:nvPr/>
        </p:nvSpPr>
        <p:spPr bwMode="auto">
          <a:xfrm>
            <a:off x="4572000" y="2057400"/>
            <a:ext cx="1212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Restart p</a:t>
            </a:r>
          </a:p>
        </p:txBody>
      </p:sp>
      <p:sp>
        <p:nvSpPr>
          <p:cNvPr id="155709" name="Line 61"/>
          <p:cNvSpPr>
            <a:spLocks noChangeShapeType="1"/>
          </p:cNvSpPr>
          <p:nvPr/>
        </p:nvSpPr>
        <p:spPr bwMode="auto">
          <a:xfrm>
            <a:off x="4953000" y="1447800"/>
            <a:ext cx="1524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5710" name="Line 62"/>
          <p:cNvSpPr>
            <a:spLocks noChangeShapeType="1"/>
          </p:cNvSpPr>
          <p:nvPr/>
        </p:nvSpPr>
        <p:spPr bwMode="auto">
          <a:xfrm>
            <a:off x="6477000" y="1447800"/>
            <a:ext cx="609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5711" name="Line 63"/>
          <p:cNvSpPr>
            <a:spLocks noChangeShapeType="1"/>
          </p:cNvSpPr>
          <p:nvPr/>
        </p:nvSpPr>
        <p:spPr bwMode="auto">
          <a:xfrm flipH="1">
            <a:off x="1143000" y="1524000"/>
            <a:ext cx="304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5712" name="Line 64"/>
          <p:cNvSpPr>
            <a:spLocks noChangeShapeType="1"/>
          </p:cNvSpPr>
          <p:nvPr/>
        </p:nvSpPr>
        <p:spPr bwMode="auto">
          <a:xfrm>
            <a:off x="2895600" y="1371600"/>
            <a:ext cx="3810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Footnote: “Maxwell Equation” for Web [</a:t>
            </a:r>
            <a:r>
              <a:rPr lang="en-US" sz="2400" dirty="0" err="1">
                <a:solidFill>
                  <a:schemeClr val="bg1"/>
                </a:solidFill>
              </a:rPr>
              <a:t>Soumen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Chakrabarti</a:t>
            </a:r>
            <a:r>
              <a:rPr lang="en-US" sz="2400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819400" y="533400"/>
            <a:ext cx="381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572000" cy="715963"/>
          </a:xfrm>
        </p:spPr>
        <p:txBody>
          <a:bodyPr/>
          <a:lstStyle/>
          <a:p>
            <a:r>
              <a:rPr lang="en-US" sz="4000" b="1" dirty="0"/>
              <a:t>Computing RWR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885" y="2714623"/>
            <a:ext cx="5625715" cy="304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Line 61"/>
          <p:cNvSpPr>
            <a:spLocks noChangeShapeType="1"/>
          </p:cNvSpPr>
          <p:nvPr/>
        </p:nvSpPr>
        <p:spPr bwMode="auto">
          <a:xfrm>
            <a:off x="5181600" y="2438400"/>
            <a:ext cx="15240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2635250" y="5638800"/>
            <a:ext cx="9284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i="1" dirty="0" err="1"/>
              <a:t>n</a:t>
            </a:r>
            <a:r>
              <a:rPr lang="en-US" sz="3600" dirty="0" err="1"/>
              <a:t>x</a:t>
            </a:r>
            <a:r>
              <a:rPr lang="en-US" sz="3600" i="1" dirty="0" err="1"/>
              <a:t>n</a:t>
            </a:r>
            <a:endParaRPr lang="en-US" sz="3600" i="1" dirty="0"/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214541" y="5678269"/>
            <a:ext cx="928459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i="1" dirty="0"/>
              <a:t>n</a:t>
            </a:r>
            <a:r>
              <a:rPr lang="en-US" sz="3600" dirty="0"/>
              <a:t>x</a:t>
            </a:r>
            <a:r>
              <a:rPr lang="en-US" sz="3600" i="1" dirty="0"/>
              <a:t>1</a:t>
            </a:r>
          </a:p>
        </p:txBody>
      </p:sp>
    </p:spTree>
  </p:cSld>
  <p:clrMapOvr>
    <a:masterClrMapping/>
  </p:clrMapOvr>
  <p:transition advTm="28735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1295400" y="2057400"/>
          <a:ext cx="6629400" cy="366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085" name="Equation" r:id="rId3" imgW="2552400" imgH="1409400" progId="Equation.DSMT4">
                  <p:embed/>
                </p:oleObj>
              </mc:Choice>
              <mc:Fallback>
                <p:oleObj name="Equation" r:id="rId3" imgW="2552400" imgH="1409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057400"/>
                        <a:ext cx="6629400" cy="366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AutoShape 4"/>
          <p:cNvSpPr>
            <a:spLocks/>
          </p:cNvSpPr>
          <p:nvPr/>
        </p:nvSpPr>
        <p:spPr bwMode="auto">
          <a:xfrm>
            <a:off x="6705600" y="2133600"/>
            <a:ext cx="76200" cy="3505200"/>
          </a:xfrm>
          <a:prstGeom prst="rightBrace">
            <a:avLst>
              <a:gd name="adj1" fmla="val 3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4" name="AutoShape 5"/>
          <p:cNvSpPr>
            <a:spLocks/>
          </p:cNvSpPr>
          <p:nvPr/>
        </p:nvSpPr>
        <p:spPr bwMode="auto">
          <a:xfrm>
            <a:off x="1600200" y="2133600"/>
            <a:ext cx="76200" cy="3505200"/>
          </a:xfrm>
          <a:prstGeom prst="rightBrace">
            <a:avLst>
              <a:gd name="adj1" fmla="val 3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5" name="AutoShape 6"/>
          <p:cNvSpPr>
            <a:spLocks/>
          </p:cNvSpPr>
          <p:nvPr/>
        </p:nvSpPr>
        <p:spPr bwMode="auto">
          <a:xfrm>
            <a:off x="6324600" y="2133600"/>
            <a:ext cx="76200" cy="3505200"/>
          </a:xfrm>
          <a:prstGeom prst="leftBrace">
            <a:avLst>
              <a:gd name="adj1" fmla="val 3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6" name="AutoShape 7"/>
          <p:cNvSpPr>
            <a:spLocks/>
          </p:cNvSpPr>
          <p:nvPr/>
        </p:nvSpPr>
        <p:spPr bwMode="auto">
          <a:xfrm>
            <a:off x="1143000" y="2133600"/>
            <a:ext cx="76200" cy="3505200"/>
          </a:xfrm>
          <a:prstGeom prst="leftBrace">
            <a:avLst>
              <a:gd name="adj1" fmla="val 3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6288088" y="3489325"/>
            <a:ext cx="4937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249" name="Text Box 10"/>
          <p:cNvSpPr txBox="1">
            <a:spLocks noChangeArrowheads="1"/>
          </p:cNvSpPr>
          <p:nvPr/>
        </p:nvSpPr>
        <p:spPr bwMode="auto">
          <a:xfrm>
            <a:off x="1143000" y="35052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251" name="Text Box 13"/>
          <p:cNvSpPr txBox="1">
            <a:spLocks noChangeArrowheads="1"/>
          </p:cNvSpPr>
          <p:nvPr/>
        </p:nvSpPr>
        <p:spPr bwMode="auto">
          <a:xfrm>
            <a:off x="2667000" y="6034088"/>
            <a:ext cx="25298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00FF"/>
                </a:solidFill>
              </a:rPr>
              <a:t>Adjacency matrix</a:t>
            </a:r>
          </a:p>
        </p:txBody>
      </p:sp>
      <p:sp>
        <p:nvSpPr>
          <p:cNvPr id="10252" name="Line 14"/>
          <p:cNvSpPr>
            <a:spLocks noChangeShapeType="1"/>
          </p:cNvSpPr>
          <p:nvPr/>
        </p:nvSpPr>
        <p:spPr bwMode="auto">
          <a:xfrm flipH="1" flipV="1">
            <a:off x="7924800" y="5410200"/>
            <a:ext cx="3048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253" name="Text Box 15"/>
          <p:cNvSpPr txBox="1">
            <a:spLocks noChangeArrowheads="1"/>
          </p:cNvSpPr>
          <p:nvPr/>
        </p:nvSpPr>
        <p:spPr bwMode="auto">
          <a:xfrm>
            <a:off x="6974816" y="5957888"/>
            <a:ext cx="216918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00FF"/>
                </a:solidFill>
              </a:rPr>
              <a:t>Starting vector</a:t>
            </a:r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V="1">
            <a:off x="6248401" y="5638800"/>
            <a:ext cx="3048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5075484" y="6320135"/>
            <a:ext cx="22397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Ranking vector</a:t>
            </a:r>
          </a:p>
        </p:txBody>
      </p:sp>
      <p:sp>
        <p:nvSpPr>
          <p:cNvPr id="10256" name="Line 14"/>
          <p:cNvSpPr>
            <a:spLocks noChangeShapeType="1"/>
          </p:cNvSpPr>
          <p:nvPr/>
        </p:nvSpPr>
        <p:spPr bwMode="auto">
          <a:xfrm flipV="1">
            <a:off x="1370013" y="5638800"/>
            <a:ext cx="46037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257" name="Text Box 15"/>
          <p:cNvSpPr txBox="1">
            <a:spLocks noChangeArrowheads="1"/>
          </p:cNvSpPr>
          <p:nvPr/>
        </p:nvSpPr>
        <p:spPr bwMode="auto">
          <a:xfrm>
            <a:off x="152400" y="6019800"/>
            <a:ext cx="2239716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Ranking vector</a:t>
            </a:r>
          </a:p>
        </p:txBody>
      </p:sp>
      <p:sp>
        <p:nvSpPr>
          <p:cNvPr id="10258" name="Line 14"/>
          <p:cNvSpPr>
            <a:spLocks noChangeShapeType="1"/>
          </p:cNvSpPr>
          <p:nvPr/>
        </p:nvSpPr>
        <p:spPr bwMode="auto">
          <a:xfrm flipH="1">
            <a:off x="7848600" y="2819400"/>
            <a:ext cx="304800" cy="3508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259" name="Text Box 15"/>
          <p:cNvSpPr txBox="1">
            <a:spLocks noChangeArrowheads="1"/>
          </p:cNvSpPr>
          <p:nvPr/>
        </p:nvSpPr>
        <p:spPr bwMode="auto">
          <a:xfrm>
            <a:off x="8069667" y="2514600"/>
            <a:ext cx="10230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00FF"/>
                </a:solidFill>
              </a:rPr>
              <a:t>Query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9793C-47C2-4A6D-ADBB-B6FC8A0D6015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19763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1408" y="2077560"/>
            <a:ext cx="4242857" cy="380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0" name="Line 12"/>
          <p:cNvSpPr>
            <a:spLocks noChangeShapeType="1"/>
          </p:cNvSpPr>
          <p:nvPr/>
        </p:nvSpPr>
        <p:spPr bwMode="auto">
          <a:xfrm flipH="1" flipV="1">
            <a:off x="3962400" y="5577840"/>
            <a:ext cx="46038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066800" y="751582"/>
            <a:ext cx="62937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3200" b="1" dirty="0"/>
              <a:t> Given</a:t>
            </a:r>
            <a:r>
              <a:rPr lang="en-US" altLang="zh-CN" sz="3200" dirty="0"/>
              <a:t>: a graph </a:t>
            </a:r>
            <a:r>
              <a:rPr lang="en-US" altLang="zh-CN" sz="3200" i="1" dirty="0"/>
              <a:t>W</a:t>
            </a:r>
            <a:r>
              <a:rPr lang="en-US" altLang="zh-CN" sz="3200" dirty="0"/>
              <a:t> and a query </a:t>
            </a:r>
            <a:r>
              <a:rPr lang="en-US" altLang="zh-CN" sz="3200" i="1" dirty="0"/>
              <a:t>i</a:t>
            </a:r>
            <a:r>
              <a:rPr lang="en-US" altLang="zh-CN" sz="3200" dirty="0"/>
              <a:t>,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3200" b="1" dirty="0"/>
              <a:t> Find</a:t>
            </a:r>
            <a:r>
              <a:rPr lang="en-US" altLang="zh-CN" sz="3200" dirty="0"/>
              <a:t>: the ranking vector for </a:t>
            </a:r>
            <a:r>
              <a:rPr lang="en-US" altLang="zh-CN" sz="3200" i="1" dirty="0" err="1"/>
              <a:t>i</a:t>
            </a:r>
            <a:endParaRPr lang="en-US" sz="3200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572000" cy="715963"/>
          </a:xfrm>
        </p:spPr>
        <p:txBody>
          <a:bodyPr/>
          <a:lstStyle/>
          <a:p>
            <a:r>
              <a:rPr lang="en-US" sz="4000" b="1" dirty="0"/>
              <a:t>Computing RWR</a:t>
            </a:r>
          </a:p>
        </p:txBody>
      </p:sp>
    </p:spTree>
  </p:cSld>
  <p:clrMapOvr>
    <a:masterClrMapping/>
  </p:clrMapOvr>
  <p:transition advTm="1128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pPr algn="r"/>
            <a:r>
              <a:rPr lang="en-US" dirty="0"/>
              <a:t>Computing RWR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2CC82-6A21-4C15-A9DF-59CA3689167F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5" name="Double Bracket 4"/>
          <p:cNvSpPr/>
          <p:nvPr/>
        </p:nvSpPr>
        <p:spPr>
          <a:xfrm>
            <a:off x="685800" y="2895600"/>
            <a:ext cx="2133600" cy="2133600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295400" y="441960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Q</a:t>
            </a:r>
          </a:p>
        </p:txBody>
      </p:sp>
      <p:sp>
        <p:nvSpPr>
          <p:cNvPr id="49" name="Double Bracket 48"/>
          <p:cNvSpPr/>
          <p:nvPr/>
        </p:nvSpPr>
        <p:spPr bwMode="auto">
          <a:xfrm>
            <a:off x="3200400" y="2895600"/>
            <a:ext cx="4800600" cy="2133600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7848600" y="2615625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-1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743200" y="3810000"/>
            <a:ext cx="3498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=                 - - c </a:t>
            </a:r>
            <a:r>
              <a:rPr lang="en-US" sz="3200" dirty="0"/>
              <a:t>x</a:t>
            </a:r>
            <a:r>
              <a:rPr lang="en-US" sz="3200" i="1" dirty="0"/>
              <a:t> </a:t>
            </a:r>
          </a:p>
        </p:txBody>
      </p:sp>
      <p:pic>
        <p:nvPicPr>
          <p:cNvPr id="4945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048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45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4455" y="3048000"/>
            <a:ext cx="182414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45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048000"/>
            <a:ext cx="1819517" cy="1828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</p:pic>
      <p:sp>
        <p:nvSpPr>
          <p:cNvPr id="80" name="Rectangle 79"/>
          <p:cNvSpPr/>
          <p:nvPr/>
        </p:nvSpPr>
        <p:spPr>
          <a:xfrm>
            <a:off x="6154590" y="4343400"/>
            <a:ext cx="522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/>
              <a:t>W</a:t>
            </a:r>
            <a:endParaRPr lang="en-US" sz="2800" dirty="0"/>
          </a:p>
        </p:txBody>
      </p:sp>
      <p:sp>
        <p:nvSpPr>
          <p:cNvPr id="81" name="Rectangle 80"/>
          <p:cNvSpPr/>
          <p:nvPr/>
        </p:nvSpPr>
        <p:spPr>
          <a:xfrm>
            <a:off x="3525948" y="4343400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/>
              <a:t>I</a:t>
            </a:r>
            <a:endParaRPr lang="en-US" sz="2800" dirty="0"/>
          </a:p>
        </p:txBody>
      </p:sp>
      <p:sp>
        <p:nvSpPr>
          <p:cNvPr id="82" name="Rectangle 81"/>
          <p:cNvSpPr/>
          <p:nvPr/>
        </p:nvSpPr>
        <p:spPr>
          <a:xfrm>
            <a:off x="838200" y="4343400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/>
              <a:t>Q</a:t>
            </a:r>
            <a:endParaRPr lang="en-US" sz="2800" dirty="0"/>
          </a:p>
        </p:txBody>
      </p:sp>
      <p:grpSp>
        <p:nvGrpSpPr>
          <p:cNvPr id="83" name="Group 6"/>
          <p:cNvGrpSpPr>
            <a:grpSpLocks/>
          </p:cNvGrpSpPr>
          <p:nvPr/>
        </p:nvGrpSpPr>
        <p:grpSpPr bwMode="auto">
          <a:xfrm>
            <a:off x="1676400" y="304800"/>
            <a:ext cx="2590800" cy="2209800"/>
            <a:chOff x="1152" y="1824"/>
            <a:chExt cx="3408" cy="2064"/>
          </a:xfrm>
        </p:grpSpPr>
        <p:sp>
          <p:nvSpPr>
            <p:cNvPr id="84" name="Oval 7"/>
            <p:cNvSpPr>
              <a:spLocks noChangeArrowheads="1"/>
            </p:cNvSpPr>
            <p:nvPr/>
          </p:nvSpPr>
          <p:spPr bwMode="auto">
            <a:xfrm>
              <a:off x="1152" y="244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1</a:t>
              </a:r>
            </a:p>
          </p:txBody>
        </p:sp>
        <p:sp>
          <p:nvSpPr>
            <p:cNvPr id="85" name="Oval 8"/>
            <p:cNvSpPr>
              <a:spLocks noChangeArrowheads="1"/>
            </p:cNvSpPr>
            <p:nvPr/>
          </p:nvSpPr>
          <p:spPr bwMode="auto">
            <a:xfrm>
              <a:off x="1488" y="2880"/>
              <a:ext cx="288" cy="24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86" name="Oval 9"/>
            <p:cNvSpPr>
              <a:spLocks noChangeArrowheads="1"/>
            </p:cNvSpPr>
            <p:nvPr/>
          </p:nvSpPr>
          <p:spPr bwMode="auto">
            <a:xfrm>
              <a:off x="1968" y="2592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3</a:t>
              </a:r>
            </a:p>
          </p:txBody>
        </p:sp>
        <p:sp>
          <p:nvSpPr>
            <p:cNvPr id="87" name="Oval 10"/>
            <p:cNvSpPr>
              <a:spLocks noChangeArrowheads="1"/>
            </p:cNvSpPr>
            <p:nvPr/>
          </p:nvSpPr>
          <p:spPr bwMode="auto">
            <a:xfrm>
              <a:off x="1632" y="220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2</a:t>
              </a:r>
            </a:p>
          </p:txBody>
        </p:sp>
        <p:sp>
          <p:nvSpPr>
            <p:cNvPr id="88" name="Oval 11"/>
            <p:cNvSpPr>
              <a:spLocks noChangeArrowheads="1"/>
            </p:cNvSpPr>
            <p:nvPr/>
          </p:nvSpPr>
          <p:spPr bwMode="auto">
            <a:xfrm>
              <a:off x="2160" y="3264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5</a:t>
              </a:r>
            </a:p>
          </p:txBody>
        </p:sp>
        <p:sp>
          <p:nvSpPr>
            <p:cNvPr id="89" name="Oval 12"/>
            <p:cNvSpPr>
              <a:spLocks noChangeArrowheads="1"/>
            </p:cNvSpPr>
            <p:nvPr/>
          </p:nvSpPr>
          <p:spPr bwMode="auto">
            <a:xfrm>
              <a:off x="2784" y="316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6</a:t>
              </a:r>
            </a:p>
          </p:txBody>
        </p:sp>
        <p:sp>
          <p:nvSpPr>
            <p:cNvPr id="90" name="Oval 13"/>
            <p:cNvSpPr>
              <a:spLocks noChangeArrowheads="1"/>
            </p:cNvSpPr>
            <p:nvPr/>
          </p:nvSpPr>
          <p:spPr bwMode="auto">
            <a:xfrm>
              <a:off x="2640" y="364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7</a:t>
              </a:r>
            </a:p>
          </p:txBody>
        </p:sp>
        <p:sp>
          <p:nvSpPr>
            <p:cNvPr id="91" name="Oval 14"/>
            <p:cNvSpPr>
              <a:spLocks noChangeArrowheads="1"/>
            </p:cNvSpPr>
            <p:nvPr/>
          </p:nvSpPr>
          <p:spPr bwMode="auto">
            <a:xfrm>
              <a:off x="2976" y="1920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9</a:t>
              </a:r>
            </a:p>
          </p:txBody>
        </p:sp>
        <p:sp>
          <p:nvSpPr>
            <p:cNvPr id="92" name="Oval 15"/>
            <p:cNvSpPr>
              <a:spLocks noChangeArrowheads="1"/>
            </p:cNvSpPr>
            <p:nvPr/>
          </p:nvSpPr>
          <p:spPr bwMode="auto">
            <a:xfrm>
              <a:off x="3648" y="1824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10</a:t>
              </a:r>
            </a:p>
          </p:txBody>
        </p:sp>
        <p:sp>
          <p:nvSpPr>
            <p:cNvPr id="93" name="Oval 16"/>
            <p:cNvSpPr>
              <a:spLocks noChangeArrowheads="1"/>
            </p:cNvSpPr>
            <p:nvPr/>
          </p:nvSpPr>
          <p:spPr bwMode="auto">
            <a:xfrm>
              <a:off x="3024" y="2400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8</a:t>
              </a:r>
            </a:p>
          </p:txBody>
        </p:sp>
        <p:sp>
          <p:nvSpPr>
            <p:cNvPr id="94" name="Oval 17"/>
            <p:cNvSpPr>
              <a:spLocks noChangeArrowheads="1"/>
            </p:cNvSpPr>
            <p:nvPr/>
          </p:nvSpPr>
          <p:spPr bwMode="auto">
            <a:xfrm>
              <a:off x="3648" y="2544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1</a:t>
              </a:r>
              <a:r>
                <a:rPr lang="en-US" altLang="zh-CN" sz="1600">
                  <a:ea typeface="宋体" pitchFamily="2" charset="-122"/>
                </a:rPr>
                <a:t>1</a:t>
              </a:r>
            </a:p>
          </p:txBody>
        </p:sp>
        <p:sp>
          <p:nvSpPr>
            <p:cNvPr id="95" name="Oval 18"/>
            <p:cNvSpPr>
              <a:spLocks noChangeArrowheads="1"/>
            </p:cNvSpPr>
            <p:nvPr/>
          </p:nvSpPr>
          <p:spPr bwMode="auto">
            <a:xfrm>
              <a:off x="4272" y="2112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1</a:t>
              </a:r>
              <a:r>
                <a:rPr lang="en-US" altLang="zh-CN" sz="1600">
                  <a:ea typeface="宋体" pitchFamily="2" charset="-122"/>
                </a:rPr>
                <a:t>2</a:t>
              </a:r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>
              <a:off x="1296" y="2688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sz="1600"/>
            </a:p>
          </p:txBody>
        </p:sp>
        <p:sp>
          <p:nvSpPr>
            <p:cNvPr id="97" name="Line 20"/>
            <p:cNvSpPr>
              <a:spLocks noChangeShapeType="1"/>
            </p:cNvSpPr>
            <p:nvPr/>
          </p:nvSpPr>
          <p:spPr bwMode="auto">
            <a:xfrm>
              <a:off x="1440" y="2544"/>
              <a:ext cx="52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sz="1600"/>
            </a:p>
          </p:txBody>
        </p:sp>
        <p:sp>
          <p:nvSpPr>
            <p:cNvPr id="98" name="Line 21"/>
            <p:cNvSpPr>
              <a:spLocks noChangeShapeType="1"/>
            </p:cNvSpPr>
            <p:nvPr/>
          </p:nvSpPr>
          <p:spPr bwMode="auto">
            <a:xfrm flipV="1">
              <a:off x="1344" y="2352"/>
              <a:ext cx="28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sz="1600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>
              <a:off x="1920" y="2352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sz="1600"/>
            </a:p>
          </p:txBody>
        </p:sp>
        <p:sp>
          <p:nvSpPr>
            <p:cNvPr id="100" name="Line 23"/>
            <p:cNvSpPr>
              <a:spLocks noChangeShapeType="1"/>
            </p:cNvSpPr>
            <p:nvPr/>
          </p:nvSpPr>
          <p:spPr bwMode="auto">
            <a:xfrm flipV="1">
              <a:off x="1776" y="283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sz="1600"/>
            </a:p>
          </p:txBody>
        </p:sp>
        <p:sp>
          <p:nvSpPr>
            <p:cNvPr id="101" name="Line 24"/>
            <p:cNvSpPr>
              <a:spLocks noChangeShapeType="1"/>
            </p:cNvSpPr>
            <p:nvPr/>
          </p:nvSpPr>
          <p:spPr bwMode="auto">
            <a:xfrm>
              <a:off x="1728" y="3072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sz="1600"/>
            </a:p>
          </p:txBody>
        </p:sp>
        <p:sp>
          <p:nvSpPr>
            <p:cNvPr id="102" name="Line 25"/>
            <p:cNvSpPr>
              <a:spLocks noChangeShapeType="1"/>
            </p:cNvSpPr>
            <p:nvPr/>
          </p:nvSpPr>
          <p:spPr bwMode="auto">
            <a:xfrm flipV="1">
              <a:off x="2448" y="3264"/>
              <a:ext cx="33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sz="1600"/>
            </a:p>
          </p:txBody>
        </p:sp>
        <p:sp>
          <p:nvSpPr>
            <p:cNvPr id="103" name="Line 26"/>
            <p:cNvSpPr>
              <a:spLocks noChangeShapeType="1"/>
            </p:cNvSpPr>
            <p:nvPr/>
          </p:nvSpPr>
          <p:spPr bwMode="auto">
            <a:xfrm>
              <a:off x="2400" y="3504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sz="1600"/>
            </a:p>
          </p:txBody>
        </p:sp>
        <p:sp>
          <p:nvSpPr>
            <p:cNvPr id="104" name="Line 27"/>
            <p:cNvSpPr>
              <a:spLocks noChangeShapeType="1"/>
            </p:cNvSpPr>
            <p:nvPr/>
          </p:nvSpPr>
          <p:spPr bwMode="auto">
            <a:xfrm flipH="1">
              <a:off x="2832" y="3408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sz="1600"/>
            </a:p>
          </p:txBody>
        </p:sp>
        <p:sp>
          <p:nvSpPr>
            <p:cNvPr id="105" name="Line 28"/>
            <p:cNvSpPr>
              <a:spLocks noChangeShapeType="1"/>
            </p:cNvSpPr>
            <p:nvPr/>
          </p:nvSpPr>
          <p:spPr bwMode="auto">
            <a:xfrm>
              <a:off x="3312" y="2592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sz="1600"/>
            </a:p>
          </p:txBody>
        </p:sp>
        <p:sp>
          <p:nvSpPr>
            <p:cNvPr id="106" name="Line 29"/>
            <p:cNvSpPr>
              <a:spLocks noChangeShapeType="1"/>
            </p:cNvSpPr>
            <p:nvPr/>
          </p:nvSpPr>
          <p:spPr bwMode="auto">
            <a:xfrm flipV="1">
              <a:off x="3936" y="2352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sz="1600"/>
            </a:p>
          </p:txBody>
        </p:sp>
        <p:sp>
          <p:nvSpPr>
            <p:cNvPr id="107" name="Line 30"/>
            <p:cNvSpPr>
              <a:spLocks noChangeShapeType="1"/>
            </p:cNvSpPr>
            <p:nvPr/>
          </p:nvSpPr>
          <p:spPr bwMode="auto">
            <a:xfrm>
              <a:off x="3936" y="1968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sz="1600"/>
            </a:p>
          </p:txBody>
        </p:sp>
        <p:sp>
          <p:nvSpPr>
            <p:cNvPr id="108" name="Line 31"/>
            <p:cNvSpPr>
              <a:spLocks noChangeShapeType="1"/>
            </p:cNvSpPr>
            <p:nvPr/>
          </p:nvSpPr>
          <p:spPr bwMode="auto">
            <a:xfrm flipV="1">
              <a:off x="3264" y="1920"/>
              <a:ext cx="38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sz="1600"/>
            </a:p>
          </p:txBody>
        </p:sp>
        <p:sp>
          <p:nvSpPr>
            <p:cNvPr id="109" name="Line 32"/>
            <p:cNvSpPr>
              <a:spLocks noChangeShapeType="1"/>
            </p:cNvSpPr>
            <p:nvPr/>
          </p:nvSpPr>
          <p:spPr bwMode="auto">
            <a:xfrm>
              <a:off x="3120" y="21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sz="1600"/>
            </a:p>
          </p:txBody>
        </p:sp>
        <p:sp>
          <p:nvSpPr>
            <p:cNvPr id="110" name="Line 33"/>
            <p:cNvSpPr>
              <a:spLocks noChangeShapeType="1"/>
            </p:cNvSpPr>
            <p:nvPr/>
          </p:nvSpPr>
          <p:spPr bwMode="auto">
            <a:xfrm>
              <a:off x="3792" y="206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sz="1600"/>
            </a:p>
          </p:txBody>
        </p:sp>
        <p:sp>
          <p:nvSpPr>
            <p:cNvPr id="111" name="Line 34"/>
            <p:cNvSpPr>
              <a:spLocks noChangeShapeType="1"/>
            </p:cNvSpPr>
            <p:nvPr/>
          </p:nvSpPr>
          <p:spPr bwMode="auto">
            <a:xfrm>
              <a:off x="1920" y="2304"/>
              <a:ext cx="110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sz="1600"/>
            </a:p>
          </p:txBody>
        </p:sp>
        <p:sp>
          <p:nvSpPr>
            <p:cNvPr id="112" name="Line 35"/>
            <p:cNvSpPr>
              <a:spLocks noChangeShapeType="1"/>
            </p:cNvSpPr>
            <p:nvPr/>
          </p:nvSpPr>
          <p:spPr bwMode="auto">
            <a:xfrm flipV="1">
              <a:off x="2304" y="2640"/>
              <a:ext cx="76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sz="1600"/>
            </a:p>
          </p:txBody>
        </p:sp>
      </p:grpSp>
      <p:sp>
        <p:nvSpPr>
          <p:cNvPr id="47" name="Down Arrow 46"/>
          <p:cNvSpPr/>
          <p:nvPr/>
        </p:nvSpPr>
        <p:spPr>
          <a:xfrm rot="10800000">
            <a:off x="4343400" y="5105400"/>
            <a:ext cx="381000" cy="6096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Explosion 2 47"/>
          <p:cNvSpPr/>
          <p:nvPr/>
        </p:nvSpPr>
        <p:spPr>
          <a:xfrm>
            <a:off x="6477000" y="76200"/>
            <a:ext cx="2514600" cy="1143000"/>
          </a:xfrm>
          <a:prstGeom prst="irregularSeal2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>
              <a:defRPr/>
            </a:pPr>
            <a:r>
              <a:rPr lang="en-US" sz="2800" dirty="0"/>
              <a:t>details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8238" y="5846058"/>
            <a:ext cx="304596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err="1"/>
              <a:t>Dfn</a:t>
            </a:r>
            <a:r>
              <a:rPr lang="en-US" sz="3500" dirty="0"/>
              <a:t>. Of RWR: </a:t>
            </a:r>
          </a:p>
        </p:txBody>
      </p:sp>
      <p:pic>
        <p:nvPicPr>
          <p:cNvPr id="79360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9900" y="5829300"/>
            <a:ext cx="51435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9594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2CC82-6A21-4C15-A9DF-59CA3689167F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5" name="Double Bracket 4"/>
          <p:cNvSpPr/>
          <p:nvPr/>
        </p:nvSpPr>
        <p:spPr>
          <a:xfrm>
            <a:off x="685800" y="2895600"/>
            <a:ext cx="2133600" cy="2133600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295400" y="441960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Q</a:t>
            </a:r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304800" y="5207000"/>
            <a:ext cx="830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How to get (elements) of </a:t>
            </a:r>
            <a:r>
              <a:rPr lang="en-US" sz="3600" i="1" dirty="0">
                <a:solidFill>
                  <a:srgbClr val="FF0000"/>
                </a:solidFill>
              </a:rPr>
              <a:t>Q?</a:t>
            </a:r>
          </a:p>
        </p:txBody>
      </p:sp>
      <p:sp>
        <p:nvSpPr>
          <p:cNvPr id="49" name="Double Bracket 48"/>
          <p:cNvSpPr/>
          <p:nvPr/>
        </p:nvSpPr>
        <p:spPr bwMode="auto">
          <a:xfrm>
            <a:off x="3200400" y="2895600"/>
            <a:ext cx="4800600" cy="2133600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7848600" y="2615625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-1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743200" y="3810000"/>
            <a:ext cx="3498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=                 - - c </a:t>
            </a:r>
            <a:r>
              <a:rPr lang="en-US" sz="3200" dirty="0"/>
              <a:t>x</a:t>
            </a:r>
            <a:r>
              <a:rPr lang="en-US" sz="3200" i="1" dirty="0"/>
              <a:t> </a:t>
            </a:r>
          </a:p>
        </p:txBody>
      </p:sp>
      <p:pic>
        <p:nvPicPr>
          <p:cNvPr id="49459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048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459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24455" y="3048000"/>
            <a:ext cx="182414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459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3048000"/>
            <a:ext cx="181951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" name="Rectangle 79"/>
          <p:cNvSpPr/>
          <p:nvPr/>
        </p:nvSpPr>
        <p:spPr>
          <a:xfrm>
            <a:off x="6154590" y="4343400"/>
            <a:ext cx="522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/>
              <a:t>W</a:t>
            </a:r>
            <a:endParaRPr lang="en-US" sz="2800" dirty="0"/>
          </a:p>
        </p:txBody>
      </p:sp>
      <p:sp>
        <p:nvSpPr>
          <p:cNvPr id="81" name="Rectangle 80"/>
          <p:cNvSpPr/>
          <p:nvPr/>
        </p:nvSpPr>
        <p:spPr>
          <a:xfrm>
            <a:off x="3525948" y="4343400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/>
              <a:t>I</a:t>
            </a:r>
            <a:endParaRPr lang="en-US" sz="2800" dirty="0"/>
          </a:p>
        </p:txBody>
      </p:sp>
      <p:sp>
        <p:nvSpPr>
          <p:cNvPr id="82" name="Rectangle 81"/>
          <p:cNvSpPr/>
          <p:nvPr/>
        </p:nvSpPr>
        <p:spPr>
          <a:xfrm>
            <a:off x="914400" y="4343400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/>
              <a:t>Q</a:t>
            </a:r>
            <a:endParaRPr lang="en-US" sz="2800" dirty="0"/>
          </a:p>
        </p:txBody>
      </p:sp>
      <p:sp>
        <p:nvSpPr>
          <p:cNvPr id="113" name="Rectangle 112"/>
          <p:cNvSpPr/>
          <p:nvPr/>
        </p:nvSpPr>
        <p:spPr>
          <a:xfrm>
            <a:off x="1295400" y="2895600"/>
            <a:ext cx="152400" cy="20574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5" name="Straight Arrow Connector 114"/>
          <p:cNvCxnSpPr>
            <a:stCxn id="113" idx="0"/>
          </p:cNvCxnSpPr>
          <p:nvPr/>
        </p:nvCxnSpPr>
        <p:spPr>
          <a:xfrm rot="5400000" flipH="1" flipV="1">
            <a:off x="1143000" y="2514600"/>
            <a:ext cx="609600" cy="1524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4596" name="Object 4"/>
          <p:cNvGraphicFramePr>
            <a:graphicFrameLocks noChangeAspect="1"/>
          </p:cNvGraphicFramePr>
          <p:nvPr/>
        </p:nvGraphicFramePr>
        <p:xfrm>
          <a:off x="1384300" y="1700212"/>
          <a:ext cx="9017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581" name="Equation" r:id="rId7" imgW="279360" imgH="228600" progId="Equation.DSMT4">
                  <p:embed/>
                </p:oleObj>
              </mc:Choice>
              <mc:Fallback>
                <p:oleObj name="Equation" r:id="rId7" imgW="27936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1700212"/>
                        <a:ext cx="901700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" name="Group 3"/>
          <p:cNvGrpSpPr>
            <a:grpSpLocks/>
          </p:cNvGrpSpPr>
          <p:nvPr/>
        </p:nvGrpSpPr>
        <p:grpSpPr bwMode="auto">
          <a:xfrm>
            <a:off x="1447800" y="282575"/>
            <a:ext cx="3035300" cy="2155825"/>
            <a:chOff x="3408" y="2592"/>
            <a:chExt cx="1912" cy="1358"/>
          </a:xfrm>
        </p:grpSpPr>
        <p:sp>
          <p:nvSpPr>
            <p:cNvPr id="51" name="Oval 4"/>
            <p:cNvSpPr>
              <a:spLocks noChangeArrowheads="1"/>
            </p:cNvSpPr>
            <p:nvPr/>
          </p:nvSpPr>
          <p:spPr bwMode="auto">
            <a:xfrm>
              <a:off x="3545" y="3049"/>
              <a:ext cx="135" cy="130"/>
            </a:xfrm>
            <a:prstGeom prst="ellipse">
              <a:avLst/>
            </a:prstGeom>
            <a:solidFill>
              <a:srgbClr val="D6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1</a:t>
              </a:r>
            </a:p>
          </p:txBody>
        </p:sp>
        <p:sp>
          <p:nvSpPr>
            <p:cNvPr id="53" name="Oval 5"/>
            <p:cNvSpPr>
              <a:spLocks noChangeArrowheads="1"/>
            </p:cNvSpPr>
            <p:nvPr/>
          </p:nvSpPr>
          <p:spPr bwMode="auto">
            <a:xfrm>
              <a:off x="3702" y="3283"/>
              <a:ext cx="134" cy="13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55" name="Oval 6"/>
            <p:cNvSpPr>
              <a:spLocks noChangeArrowheads="1"/>
            </p:cNvSpPr>
            <p:nvPr/>
          </p:nvSpPr>
          <p:spPr bwMode="auto">
            <a:xfrm>
              <a:off x="3926" y="3127"/>
              <a:ext cx="134" cy="130"/>
            </a:xfrm>
            <a:prstGeom prst="ellipse">
              <a:avLst/>
            </a:prstGeom>
            <a:solidFill>
              <a:srgbClr val="D6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3</a:t>
              </a:r>
            </a:p>
          </p:txBody>
        </p:sp>
        <p:sp>
          <p:nvSpPr>
            <p:cNvPr id="56" name="Oval 7"/>
            <p:cNvSpPr>
              <a:spLocks noChangeArrowheads="1"/>
            </p:cNvSpPr>
            <p:nvPr/>
          </p:nvSpPr>
          <p:spPr bwMode="auto">
            <a:xfrm>
              <a:off x="3769" y="2919"/>
              <a:ext cx="134" cy="130"/>
            </a:xfrm>
            <a:prstGeom prst="ellipse">
              <a:avLst/>
            </a:prstGeom>
            <a:solidFill>
              <a:srgbClr val="FE5144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2</a:t>
              </a:r>
            </a:p>
          </p:txBody>
        </p:sp>
        <p:sp>
          <p:nvSpPr>
            <p:cNvPr id="57" name="Oval 8"/>
            <p:cNvSpPr>
              <a:spLocks noChangeArrowheads="1"/>
            </p:cNvSpPr>
            <p:nvPr/>
          </p:nvSpPr>
          <p:spPr bwMode="auto">
            <a:xfrm>
              <a:off x="4015" y="3491"/>
              <a:ext cx="134" cy="130"/>
            </a:xfrm>
            <a:prstGeom prst="ellipse">
              <a:avLst/>
            </a:prstGeom>
            <a:solidFill>
              <a:srgbClr val="D6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5</a:t>
              </a:r>
            </a:p>
          </p:txBody>
        </p:sp>
        <p:sp>
          <p:nvSpPr>
            <p:cNvPr id="58" name="Oval 9"/>
            <p:cNvSpPr>
              <a:spLocks noChangeArrowheads="1"/>
            </p:cNvSpPr>
            <p:nvPr/>
          </p:nvSpPr>
          <p:spPr bwMode="auto">
            <a:xfrm>
              <a:off x="4306" y="3439"/>
              <a:ext cx="134" cy="130"/>
            </a:xfrm>
            <a:prstGeom prst="ellipse">
              <a:avLst/>
            </a:prstGeom>
            <a:solidFill>
              <a:srgbClr val="FDD4D3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6</a:t>
              </a:r>
            </a:p>
          </p:txBody>
        </p:sp>
        <p:sp>
          <p:nvSpPr>
            <p:cNvPr id="59" name="Oval 10"/>
            <p:cNvSpPr>
              <a:spLocks noChangeArrowheads="1"/>
            </p:cNvSpPr>
            <p:nvPr/>
          </p:nvSpPr>
          <p:spPr bwMode="auto">
            <a:xfrm>
              <a:off x="4239" y="3700"/>
              <a:ext cx="134" cy="130"/>
            </a:xfrm>
            <a:prstGeom prst="ellipse">
              <a:avLst/>
            </a:prstGeom>
            <a:solidFill>
              <a:srgbClr val="FDD4D3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7</a:t>
              </a:r>
            </a:p>
          </p:txBody>
        </p:sp>
        <p:sp>
          <p:nvSpPr>
            <p:cNvPr id="60" name="Oval 11"/>
            <p:cNvSpPr>
              <a:spLocks noChangeArrowheads="1"/>
            </p:cNvSpPr>
            <p:nvPr/>
          </p:nvSpPr>
          <p:spPr bwMode="auto">
            <a:xfrm>
              <a:off x="4395" y="2763"/>
              <a:ext cx="135" cy="130"/>
            </a:xfrm>
            <a:prstGeom prst="ellipse">
              <a:avLst/>
            </a:prstGeom>
            <a:solidFill>
              <a:srgbClr val="FEEFE8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9</a:t>
              </a:r>
            </a:p>
          </p:txBody>
        </p:sp>
        <p:sp>
          <p:nvSpPr>
            <p:cNvPr id="61" name="Oval 12"/>
            <p:cNvSpPr>
              <a:spLocks noChangeArrowheads="1"/>
            </p:cNvSpPr>
            <p:nvPr/>
          </p:nvSpPr>
          <p:spPr bwMode="auto">
            <a:xfrm>
              <a:off x="4709" y="2711"/>
              <a:ext cx="134" cy="130"/>
            </a:xfrm>
            <a:prstGeom prst="ellipse">
              <a:avLst/>
            </a:prstGeom>
            <a:solidFill>
              <a:srgbClr val="FEEFE8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10</a:t>
              </a:r>
            </a:p>
          </p:txBody>
        </p:sp>
        <p:sp>
          <p:nvSpPr>
            <p:cNvPr id="62" name="Oval 13"/>
            <p:cNvSpPr>
              <a:spLocks noChangeArrowheads="1"/>
            </p:cNvSpPr>
            <p:nvPr/>
          </p:nvSpPr>
          <p:spPr bwMode="auto">
            <a:xfrm>
              <a:off x="4418" y="3023"/>
              <a:ext cx="134" cy="130"/>
            </a:xfrm>
            <a:prstGeom prst="ellipse">
              <a:avLst/>
            </a:prstGeom>
            <a:solidFill>
              <a:srgbClr val="FE989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8</a:t>
              </a:r>
            </a:p>
          </p:txBody>
        </p:sp>
        <p:sp>
          <p:nvSpPr>
            <p:cNvPr id="63" name="Oval 14"/>
            <p:cNvSpPr>
              <a:spLocks noChangeArrowheads="1"/>
            </p:cNvSpPr>
            <p:nvPr/>
          </p:nvSpPr>
          <p:spPr bwMode="auto">
            <a:xfrm>
              <a:off x="4709" y="3101"/>
              <a:ext cx="134" cy="130"/>
            </a:xfrm>
            <a:prstGeom prst="ellipse">
              <a:avLst/>
            </a:prstGeom>
            <a:solidFill>
              <a:srgbClr val="FEEFE8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1</a:t>
              </a:r>
              <a:r>
                <a:rPr lang="en-US" altLang="zh-CN" sz="1400"/>
                <a:t>1</a:t>
              </a:r>
            </a:p>
          </p:txBody>
        </p:sp>
        <p:sp>
          <p:nvSpPr>
            <p:cNvPr id="64" name="Oval 15"/>
            <p:cNvSpPr>
              <a:spLocks noChangeArrowheads="1"/>
            </p:cNvSpPr>
            <p:nvPr/>
          </p:nvSpPr>
          <p:spPr bwMode="auto">
            <a:xfrm>
              <a:off x="4999" y="2867"/>
              <a:ext cx="135" cy="130"/>
            </a:xfrm>
            <a:prstGeom prst="ellipse">
              <a:avLst/>
            </a:prstGeom>
            <a:solidFill>
              <a:srgbClr val="FEEFE8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1</a:t>
              </a:r>
              <a:r>
                <a:rPr lang="en-US" altLang="zh-CN" sz="1400"/>
                <a:t>2</a:t>
              </a:r>
            </a:p>
          </p:txBody>
        </p:sp>
        <p:sp>
          <p:nvSpPr>
            <p:cNvPr id="65" name="Line 16"/>
            <p:cNvSpPr>
              <a:spLocks noChangeShapeType="1"/>
            </p:cNvSpPr>
            <p:nvPr/>
          </p:nvSpPr>
          <p:spPr bwMode="auto">
            <a:xfrm>
              <a:off x="3613" y="3179"/>
              <a:ext cx="111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66" name="Line 17"/>
            <p:cNvSpPr>
              <a:spLocks noChangeShapeType="1"/>
            </p:cNvSpPr>
            <p:nvPr/>
          </p:nvSpPr>
          <p:spPr bwMode="auto">
            <a:xfrm>
              <a:off x="3680" y="3101"/>
              <a:ext cx="246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67" name="Line 18"/>
            <p:cNvSpPr>
              <a:spLocks noChangeShapeType="1"/>
            </p:cNvSpPr>
            <p:nvPr/>
          </p:nvSpPr>
          <p:spPr bwMode="auto">
            <a:xfrm flipV="1">
              <a:off x="3635" y="2997"/>
              <a:ext cx="134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68" name="Line 19"/>
            <p:cNvSpPr>
              <a:spLocks noChangeShapeType="1"/>
            </p:cNvSpPr>
            <p:nvPr/>
          </p:nvSpPr>
          <p:spPr bwMode="auto">
            <a:xfrm>
              <a:off x="3903" y="2997"/>
              <a:ext cx="67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69" name="Line 20"/>
            <p:cNvSpPr>
              <a:spLocks noChangeShapeType="1"/>
            </p:cNvSpPr>
            <p:nvPr/>
          </p:nvSpPr>
          <p:spPr bwMode="auto">
            <a:xfrm flipV="1">
              <a:off x="3836" y="3257"/>
              <a:ext cx="112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70" name="Line 21"/>
            <p:cNvSpPr>
              <a:spLocks noChangeShapeType="1"/>
            </p:cNvSpPr>
            <p:nvPr/>
          </p:nvSpPr>
          <p:spPr bwMode="auto">
            <a:xfrm>
              <a:off x="3814" y="3387"/>
              <a:ext cx="224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71" name="Line 22"/>
            <p:cNvSpPr>
              <a:spLocks noChangeShapeType="1"/>
            </p:cNvSpPr>
            <p:nvPr/>
          </p:nvSpPr>
          <p:spPr bwMode="auto">
            <a:xfrm flipV="1">
              <a:off x="4149" y="3491"/>
              <a:ext cx="157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72" name="Line 23"/>
            <p:cNvSpPr>
              <a:spLocks noChangeShapeType="1"/>
            </p:cNvSpPr>
            <p:nvPr/>
          </p:nvSpPr>
          <p:spPr bwMode="auto">
            <a:xfrm>
              <a:off x="4127" y="3621"/>
              <a:ext cx="112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73" name="Line 24"/>
            <p:cNvSpPr>
              <a:spLocks noChangeShapeType="1"/>
            </p:cNvSpPr>
            <p:nvPr/>
          </p:nvSpPr>
          <p:spPr bwMode="auto">
            <a:xfrm flipH="1">
              <a:off x="4328" y="3569"/>
              <a:ext cx="45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74" name="Line 25"/>
            <p:cNvSpPr>
              <a:spLocks noChangeShapeType="1"/>
            </p:cNvSpPr>
            <p:nvPr/>
          </p:nvSpPr>
          <p:spPr bwMode="auto">
            <a:xfrm>
              <a:off x="4552" y="3127"/>
              <a:ext cx="157" cy="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75" name="Line 26"/>
            <p:cNvSpPr>
              <a:spLocks noChangeShapeType="1"/>
            </p:cNvSpPr>
            <p:nvPr/>
          </p:nvSpPr>
          <p:spPr bwMode="auto">
            <a:xfrm flipV="1">
              <a:off x="4843" y="2997"/>
              <a:ext cx="179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76" name="Line 27"/>
            <p:cNvSpPr>
              <a:spLocks noChangeShapeType="1"/>
            </p:cNvSpPr>
            <p:nvPr/>
          </p:nvSpPr>
          <p:spPr bwMode="auto">
            <a:xfrm>
              <a:off x="4843" y="2789"/>
              <a:ext cx="179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77" name="Line 28"/>
            <p:cNvSpPr>
              <a:spLocks noChangeShapeType="1"/>
            </p:cNvSpPr>
            <p:nvPr/>
          </p:nvSpPr>
          <p:spPr bwMode="auto">
            <a:xfrm flipV="1">
              <a:off x="4530" y="2763"/>
              <a:ext cx="179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78" name="Line 29"/>
            <p:cNvSpPr>
              <a:spLocks noChangeShapeType="1"/>
            </p:cNvSpPr>
            <p:nvPr/>
          </p:nvSpPr>
          <p:spPr bwMode="auto">
            <a:xfrm>
              <a:off x="4463" y="2893"/>
              <a:ext cx="0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79" name="Line 30"/>
            <p:cNvSpPr>
              <a:spLocks noChangeShapeType="1"/>
            </p:cNvSpPr>
            <p:nvPr/>
          </p:nvSpPr>
          <p:spPr bwMode="auto">
            <a:xfrm>
              <a:off x="4776" y="2841"/>
              <a:ext cx="0" cy="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83" name="Line 31"/>
            <p:cNvSpPr>
              <a:spLocks noChangeShapeType="1"/>
            </p:cNvSpPr>
            <p:nvPr/>
          </p:nvSpPr>
          <p:spPr bwMode="auto">
            <a:xfrm>
              <a:off x="3903" y="2971"/>
              <a:ext cx="51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114" name="Line 32"/>
            <p:cNvSpPr>
              <a:spLocks noChangeShapeType="1"/>
            </p:cNvSpPr>
            <p:nvPr/>
          </p:nvSpPr>
          <p:spPr bwMode="auto">
            <a:xfrm flipV="1">
              <a:off x="4082" y="3153"/>
              <a:ext cx="358" cy="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116" name="Text Box 33"/>
            <p:cNvSpPr txBox="1">
              <a:spLocks noChangeArrowheads="1"/>
            </p:cNvSpPr>
            <p:nvPr/>
          </p:nvSpPr>
          <p:spPr bwMode="auto">
            <a:xfrm>
              <a:off x="3408" y="2880"/>
              <a:ext cx="231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>
              <a:spAutoFit/>
            </a:bodyPr>
            <a:lstStyle/>
            <a:p>
              <a:r>
                <a:rPr lang="en-US" sz="1100"/>
                <a:t>0.13</a:t>
              </a:r>
            </a:p>
          </p:txBody>
        </p:sp>
        <p:sp>
          <p:nvSpPr>
            <p:cNvPr id="117" name="Text Box 34"/>
            <p:cNvSpPr txBox="1">
              <a:spLocks noChangeArrowheads="1"/>
            </p:cNvSpPr>
            <p:nvPr/>
          </p:nvSpPr>
          <p:spPr bwMode="auto">
            <a:xfrm>
              <a:off x="3795" y="2784"/>
              <a:ext cx="231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>
              <a:spAutoFit/>
            </a:bodyPr>
            <a:lstStyle/>
            <a:p>
              <a:r>
                <a:rPr lang="en-US" sz="1100"/>
                <a:t>0.</a:t>
              </a:r>
              <a:r>
                <a:rPr lang="en-US" altLang="zh-CN" sz="1100"/>
                <a:t>10</a:t>
              </a:r>
              <a:endParaRPr lang="en-US" sz="1100">
                <a:ea typeface="宋体" pitchFamily="2" charset="-122"/>
              </a:endParaRPr>
            </a:p>
          </p:txBody>
        </p:sp>
        <p:sp>
          <p:nvSpPr>
            <p:cNvPr id="118" name="Text Box 35"/>
            <p:cNvSpPr txBox="1">
              <a:spLocks noChangeArrowheads="1"/>
            </p:cNvSpPr>
            <p:nvPr/>
          </p:nvSpPr>
          <p:spPr bwMode="auto">
            <a:xfrm>
              <a:off x="4032" y="3112"/>
              <a:ext cx="231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>
              <a:spAutoFit/>
            </a:bodyPr>
            <a:lstStyle/>
            <a:p>
              <a:r>
                <a:rPr lang="en-US" sz="1100"/>
                <a:t>0.13</a:t>
              </a:r>
            </a:p>
          </p:txBody>
        </p:sp>
        <p:sp>
          <p:nvSpPr>
            <p:cNvPr id="119" name="Text Box 36"/>
            <p:cNvSpPr txBox="1">
              <a:spLocks noChangeArrowheads="1"/>
            </p:cNvSpPr>
            <p:nvPr/>
          </p:nvSpPr>
          <p:spPr bwMode="auto">
            <a:xfrm>
              <a:off x="3858" y="3575"/>
              <a:ext cx="231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>
              <a:spAutoFit/>
            </a:bodyPr>
            <a:lstStyle/>
            <a:p>
              <a:r>
                <a:rPr lang="en-US" sz="1100"/>
                <a:t>0.13</a:t>
              </a:r>
            </a:p>
          </p:txBody>
        </p:sp>
        <p:sp>
          <p:nvSpPr>
            <p:cNvPr id="120" name="Text Box 37"/>
            <p:cNvSpPr txBox="1">
              <a:spLocks noChangeArrowheads="1"/>
            </p:cNvSpPr>
            <p:nvPr/>
          </p:nvSpPr>
          <p:spPr bwMode="auto">
            <a:xfrm>
              <a:off x="4418" y="3419"/>
              <a:ext cx="231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>
              <a:spAutoFit/>
            </a:bodyPr>
            <a:lstStyle/>
            <a:p>
              <a:r>
                <a:rPr lang="en-US" sz="1100"/>
                <a:t>0.</a:t>
              </a:r>
              <a:r>
                <a:rPr lang="en-US" altLang="zh-CN" sz="1100"/>
                <a:t>05</a:t>
              </a:r>
            </a:p>
          </p:txBody>
        </p:sp>
        <p:sp>
          <p:nvSpPr>
            <p:cNvPr id="121" name="Text Box 38"/>
            <p:cNvSpPr txBox="1">
              <a:spLocks noChangeArrowheads="1"/>
            </p:cNvSpPr>
            <p:nvPr/>
          </p:nvSpPr>
          <p:spPr bwMode="auto">
            <a:xfrm>
              <a:off x="4350" y="3785"/>
              <a:ext cx="231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>
              <a:spAutoFit/>
            </a:bodyPr>
            <a:lstStyle/>
            <a:p>
              <a:r>
                <a:rPr lang="en-US" sz="1100"/>
                <a:t>0.</a:t>
              </a:r>
              <a:r>
                <a:rPr lang="en-US" altLang="zh-CN" sz="1100"/>
                <a:t>05</a:t>
              </a:r>
            </a:p>
          </p:txBody>
        </p:sp>
        <p:sp>
          <p:nvSpPr>
            <p:cNvPr id="122" name="Text Box 39"/>
            <p:cNvSpPr txBox="1">
              <a:spLocks noChangeArrowheads="1"/>
            </p:cNvSpPr>
            <p:nvPr/>
          </p:nvSpPr>
          <p:spPr bwMode="auto">
            <a:xfrm>
              <a:off x="4464" y="2880"/>
              <a:ext cx="231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>
              <a:spAutoFit/>
            </a:bodyPr>
            <a:lstStyle/>
            <a:p>
              <a:r>
                <a:rPr lang="en-US" sz="1100"/>
                <a:t>0.</a:t>
              </a:r>
              <a:r>
                <a:rPr lang="en-US" altLang="zh-CN" sz="1100"/>
                <a:t>08</a:t>
              </a:r>
            </a:p>
          </p:txBody>
        </p:sp>
        <p:sp>
          <p:nvSpPr>
            <p:cNvPr id="123" name="Text Box 40"/>
            <p:cNvSpPr txBox="1">
              <a:spLocks noChangeArrowheads="1"/>
            </p:cNvSpPr>
            <p:nvPr/>
          </p:nvSpPr>
          <p:spPr bwMode="auto">
            <a:xfrm>
              <a:off x="4320" y="2592"/>
              <a:ext cx="231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>
              <a:spAutoFit/>
            </a:bodyPr>
            <a:lstStyle/>
            <a:p>
              <a:r>
                <a:rPr lang="en-US" sz="1100"/>
                <a:t>0.</a:t>
              </a:r>
              <a:r>
                <a:rPr lang="en-US" altLang="zh-CN" sz="1100"/>
                <a:t>04</a:t>
              </a:r>
            </a:p>
          </p:txBody>
        </p:sp>
        <p:sp>
          <p:nvSpPr>
            <p:cNvPr id="124" name="Text Box 41"/>
            <p:cNvSpPr txBox="1">
              <a:spLocks noChangeArrowheads="1"/>
            </p:cNvSpPr>
            <p:nvPr/>
          </p:nvSpPr>
          <p:spPr bwMode="auto">
            <a:xfrm>
              <a:off x="5089" y="2978"/>
              <a:ext cx="231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>
              <a:spAutoFit/>
            </a:bodyPr>
            <a:lstStyle/>
            <a:p>
              <a:r>
                <a:rPr lang="en-US" sz="1100"/>
                <a:t>0.</a:t>
              </a:r>
              <a:r>
                <a:rPr lang="en-US" altLang="zh-CN" sz="1100"/>
                <a:t>02</a:t>
              </a:r>
            </a:p>
          </p:txBody>
        </p:sp>
        <p:sp>
          <p:nvSpPr>
            <p:cNvPr id="125" name="Text Box 42"/>
            <p:cNvSpPr txBox="1">
              <a:spLocks noChangeArrowheads="1"/>
            </p:cNvSpPr>
            <p:nvPr/>
          </p:nvSpPr>
          <p:spPr bwMode="auto">
            <a:xfrm>
              <a:off x="4752" y="3185"/>
              <a:ext cx="231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>
              <a:spAutoFit/>
            </a:bodyPr>
            <a:lstStyle/>
            <a:p>
              <a:r>
                <a:rPr lang="en-US" sz="1100"/>
                <a:t>0.</a:t>
              </a:r>
              <a:r>
                <a:rPr lang="en-US" altLang="zh-CN" sz="1100"/>
                <a:t>04</a:t>
              </a:r>
            </a:p>
          </p:txBody>
        </p:sp>
        <p:sp>
          <p:nvSpPr>
            <p:cNvPr id="126" name="Text Box 43"/>
            <p:cNvSpPr txBox="1">
              <a:spLocks noChangeArrowheads="1"/>
            </p:cNvSpPr>
            <p:nvPr/>
          </p:nvSpPr>
          <p:spPr bwMode="auto">
            <a:xfrm>
              <a:off x="4848" y="2640"/>
              <a:ext cx="231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>
              <a:spAutoFit/>
            </a:bodyPr>
            <a:lstStyle/>
            <a:p>
              <a:r>
                <a:rPr lang="en-US" sz="1100"/>
                <a:t>0.</a:t>
              </a:r>
              <a:r>
                <a:rPr lang="en-US" altLang="zh-CN" sz="1100"/>
                <a:t>03</a:t>
              </a:r>
            </a:p>
          </p:txBody>
        </p:sp>
      </p:grp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pPr algn="r"/>
            <a:r>
              <a:rPr lang="en-US" dirty="0"/>
              <a:t>Computing RWR</a:t>
            </a:r>
          </a:p>
        </p:txBody>
      </p:sp>
      <p:sp>
        <p:nvSpPr>
          <p:cNvPr id="86" name="Explosion 2 85"/>
          <p:cNvSpPr/>
          <p:nvPr/>
        </p:nvSpPr>
        <p:spPr>
          <a:xfrm>
            <a:off x="6477000" y="76200"/>
            <a:ext cx="2514600" cy="1143000"/>
          </a:xfrm>
          <a:prstGeom prst="irregularSeal2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>
              <a:defRPr/>
            </a:pPr>
            <a:r>
              <a:rPr lang="en-US" sz="2800" dirty="0"/>
              <a:t>details</a:t>
            </a:r>
          </a:p>
        </p:txBody>
      </p:sp>
    </p:spTree>
    <p:custDataLst>
      <p:tags r:id="rId2"/>
    </p:custDataLst>
  </p:cSld>
  <p:clrMapOvr>
    <a:masterClrMapping/>
  </p:clrMapOvr>
  <p:transition advTm="275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9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1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A2: Network Forensics </a:t>
            </a:r>
            <a:r>
              <a:rPr lang="en-US" sz="2800" dirty="0">
                <a:solidFill>
                  <a:schemeClr val="tx1"/>
                </a:solidFill>
              </a:rPr>
              <a:t>[Sun+ 2007]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7"/>
            <a:ext cx="9144000" cy="4525963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sz="4000" dirty="0"/>
              <a:t>How to detect abnormal traffic?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365125"/>
          </a:xfrm>
        </p:spPr>
        <p:txBody>
          <a:bodyPr/>
          <a:lstStyle/>
          <a:p>
            <a:pPr>
              <a:defRPr/>
            </a:pPr>
            <a:fld id="{B012CC82-6A21-4C15-A9DF-59CA3689167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1316792" y="1509355"/>
            <a:ext cx="1524000" cy="1295400"/>
            <a:chOff x="1371600" y="1143000"/>
            <a:chExt cx="1524000" cy="1295400"/>
          </a:xfrm>
        </p:grpSpPr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2438400" y="1143000"/>
              <a:ext cx="1905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1371600" y="1828800"/>
              <a:ext cx="1905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2019300" y="2209800"/>
              <a:ext cx="1905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1447800" y="1143000"/>
              <a:ext cx="1905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2019300" y="1676400"/>
              <a:ext cx="1905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26" idx="5"/>
              <a:endCxn id="27" idx="1"/>
            </p:cNvCxnSpPr>
            <p:nvPr/>
          </p:nvCxnSpPr>
          <p:spPr>
            <a:xfrm rot="16200000" flipH="1">
              <a:off x="1642922" y="1305602"/>
              <a:ext cx="371756" cy="436796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7" idx="7"/>
              <a:endCxn id="23" idx="3"/>
            </p:cNvCxnSpPr>
            <p:nvPr/>
          </p:nvCxnSpPr>
          <p:spPr>
            <a:xfrm rot="5400000" flipH="1" flipV="1">
              <a:off x="2138222" y="1381802"/>
              <a:ext cx="371756" cy="284396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5" idx="0"/>
              <a:endCxn id="27" idx="4"/>
            </p:cNvCxnSpPr>
            <p:nvPr/>
          </p:nvCxnSpPr>
          <p:spPr>
            <a:xfrm rot="5400000" flipH="1" flipV="1">
              <a:off x="1962150" y="2057400"/>
              <a:ext cx="304800" cy="1588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7" idx="2"/>
              <a:endCxn id="24" idx="6"/>
            </p:cNvCxnSpPr>
            <p:nvPr/>
          </p:nvCxnSpPr>
          <p:spPr>
            <a:xfrm rot="10800000" flipV="1">
              <a:off x="1562100" y="1790700"/>
              <a:ext cx="457200" cy="15240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2019300" y="2209800"/>
              <a:ext cx="1905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2705100" y="1752600"/>
              <a:ext cx="1905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>
              <a:stCxn id="27" idx="6"/>
              <a:endCxn id="39" idx="2"/>
            </p:cNvCxnSpPr>
            <p:nvPr/>
          </p:nvCxnSpPr>
          <p:spPr>
            <a:xfrm>
              <a:off x="2209800" y="1790700"/>
              <a:ext cx="495300" cy="7620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1088192" y="2829580"/>
            <a:ext cx="2383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Port scanning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885806" y="1524000"/>
            <a:ext cx="1524000" cy="1295400"/>
            <a:chOff x="1371600" y="1143000"/>
            <a:chExt cx="1524000" cy="1295400"/>
          </a:xfrm>
        </p:grpSpPr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2438400" y="1143000"/>
              <a:ext cx="1905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1371600" y="1828800"/>
              <a:ext cx="1905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2019300" y="2209800"/>
              <a:ext cx="1905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1447800" y="1143000"/>
              <a:ext cx="1905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2019300" y="1676400"/>
              <a:ext cx="1905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/>
            <p:cNvCxnSpPr>
              <a:stCxn id="51" idx="5"/>
              <a:endCxn id="52" idx="1"/>
            </p:cNvCxnSpPr>
            <p:nvPr/>
          </p:nvCxnSpPr>
          <p:spPr>
            <a:xfrm rot="16200000" flipH="1">
              <a:off x="1642922" y="1305602"/>
              <a:ext cx="371756" cy="436796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52" idx="7"/>
              <a:endCxn id="48" idx="3"/>
            </p:cNvCxnSpPr>
            <p:nvPr/>
          </p:nvCxnSpPr>
          <p:spPr>
            <a:xfrm rot="5400000" flipH="1" flipV="1">
              <a:off x="2138222" y="1381802"/>
              <a:ext cx="371756" cy="284396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0" idx="0"/>
              <a:endCxn id="52" idx="4"/>
            </p:cNvCxnSpPr>
            <p:nvPr/>
          </p:nvCxnSpPr>
          <p:spPr>
            <a:xfrm rot="5400000" flipH="1" flipV="1">
              <a:off x="1962150" y="2057400"/>
              <a:ext cx="304800" cy="1588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49" idx="6"/>
            </p:cNvCxnSpPr>
            <p:nvPr/>
          </p:nvCxnSpPr>
          <p:spPr>
            <a:xfrm rot="10800000" flipV="1">
              <a:off x="1562100" y="1790700"/>
              <a:ext cx="457200" cy="15240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2019300" y="2209800"/>
              <a:ext cx="1905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2705100" y="1752600"/>
              <a:ext cx="1905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>
              <a:stCxn id="52" idx="6"/>
              <a:endCxn id="58" idx="2"/>
            </p:cNvCxnSpPr>
            <p:nvPr/>
          </p:nvCxnSpPr>
          <p:spPr>
            <a:xfrm>
              <a:off x="2209800" y="1790700"/>
              <a:ext cx="495300" cy="7620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4059992" y="2829580"/>
            <a:ext cx="1143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DDoS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269792" y="2819400"/>
            <a:ext cx="2417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635"/>
                </a:solidFill>
              </a:rPr>
              <a:t>Normal Traffic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1621592" y="3909060"/>
            <a:ext cx="1447800" cy="1524000"/>
            <a:chOff x="6019800" y="304800"/>
            <a:chExt cx="1447800" cy="1524000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87" name="Rectangle 86"/>
            <p:cNvSpPr/>
            <p:nvPr/>
          </p:nvSpPr>
          <p:spPr>
            <a:xfrm>
              <a:off x="6019800" y="304800"/>
              <a:ext cx="1447800" cy="1524000"/>
            </a:xfrm>
            <a:prstGeom prst="rect">
              <a:avLst/>
            </a:prstGeom>
            <a:solidFill>
              <a:srgbClr val="0000CC">
                <a:alpha val="1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88" name="Oval 87"/>
            <p:cNvSpPr/>
            <p:nvPr/>
          </p:nvSpPr>
          <p:spPr>
            <a:xfrm>
              <a:off x="6858000" y="1143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6858000" y="1371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6858000" y="16002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6858000" y="381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6858000" y="609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029512" y="3909060"/>
            <a:ext cx="1554480" cy="1554480"/>
            <a:chOff x="6019800" y="304800"/>
            <a:chExt cx="1447800" cy="1524000"/>
          </a:xfrm>
        </p:grpSpPr>
        <p:sp>
          <p:nvSpPr>
            <p:cNvPr id="70" name="Rectangle 69"/>
            <p:cNvSpPr/>
            <p:nvPr/>
          </p:nvSpPr>
          <p:spPr>
            <a:xfrm>
              <a:off x="6019800" y="304800"/>
              <a:ext cx="1447800" cy="1524000"/>
            </a:xfrm>
            <a:prstGeom prst="rect">
              <a:avLst/>
            </a:prstGeom>
            <a:solidFill>
              <a:srgbClr val="0000CC">
                <a:alpha val="1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75" name="Oval 74"/>
            <p:cNvSpPr/>
            <p:nvPr/>
          </p:nvSpPr>
          <p:spPr>
            <a:xfrm>
              <a:off x="6553200" y="1143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6553200" y="1371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6553200" y="16002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6553200" y="381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6553200" y="609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6650792" y="1524000"/>
            <a:ext cx="1524000" cy="1295400"/>
            <a:chOff x="1371600" y="1143000"/>
            <a:chExt cx="1524000" cy="1295400"/>
          </a:xfrm>
        </p:grpSpPr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2438400" y="1143000"/>
              <a:ext cx="190500" cy="228600"/>
            </a:xfrm>
            <a:prstGeom prst="ellipse">
              <a:avLst/>
            </a:prstGeom>
            <a:noFill/>
            <a:ln>
              <a:solidFill>
                <a:srgbClr val="007635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1371600" y="1828800"/>
              <a:ext cx="190500" cy="228600"/>
            </a:xfrm>
            <a:prstGeom prst="ellipse">
              <a:avLst/>
            </a:prstGeom>
            <a:noFill/>
            <a:ln>
              <a:solidFill>
                <a:srgbClr val="007635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2019300" y="2209800"/>
              <a:ext cx="190500" cy="228600"/>
            </a:xfrm>
            <a:prstGeom prst="ellipse">
              <a:avLst/>
            </a:prstGeom>
            <a:noFill/>
            <a:ln>
              <a:solidFill>
                <a:srgbClr val="007635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1447800" y="1143000"/>
              <a:ext cx="190500" cy="228600"/>
            </a:xfrm>
            <a:prstGeom prst="ellipse">
              <a:avLst/>
            </a:prstGeom>
            <a:noFill/>
            <a:ln>
              <a:solidFill>
                <a:srgbClr val="007635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2019300" y="1676400"/>
              <a:ext cx="190500" cy="228600"/>
            </a:xfrm>
            <a:prstGeom prst="ellipse">
              <a:avLst/>
            </a:prstGeom>
            <a:noFill/>
            <a:ln>
              <a:solidFill>
                <a:srgbClr val="007635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Connector 101"/>
            <p:cNvCxnSpPr>
              <a:stCxn id="100" idx="5"/>
              <a:endCxn id="97" idx="2"/>
            </p:cNvCxnSpPr>
            <p:nvPr/>
          </p:nvCxnSpPr>
          <p:spPr>
            <a:xfrm rot="5400000" flipH="1" flipV="1">
              <a:off x="1983990" y="883712"/>
              <a:ext cx="80822" cy="827998"/>
            </a:xfrm>
            <a:prstGeom prst="line">
              <a:avLst/>
            </a:prstGeom>
            <a:ln w="28575">
              <a:solidFill>
                <a:srgbClr val="007635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101" idx="7"/>
              <a:endCxn id="97" idx="3"/>
            </p:cNvCxnSpPr>
            <p:nvPr/>
          </p:nvCxnSpPr>
          <p:spPr>
            <a:xfrm rot="5400000" flipH="1" flipV="1">
              <a:off x="2138222" y="1381802"/>
              <a:ext cx="371756" cy="284396"/>
            </a:xfrm>
            <a:prstGeom prst="line">
              <a:avLst/>
            </a:prstGeom>
            <a:ln w="28575">
              <a:solidFill>
                <a:srgbClr val="007635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99" idx="0"/>
              <a:endCxn id="101" idx="4"/>
            </p:cNvCxnSpPr>
            <p:nvPr/>
          </p:nvCxnSpPr>
          <p:spPr>
            <a:xfrm rot="5400000" flipH="1" flipV="1">
              <a:off x="1962150" y="2057400"/>
              <a:ext cx="304800" cy="1588"/>
            </a:xfrm>
            <a:prstGeom prst="line">
              <a:avLst/>
            </a:prstGeom>
            <a:ln w="28575">
              <a:solidFill>
                <a:srgbClr val="007635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101" idx="2"/>
              <a:endCxn id="98" idx="6"/>
            </p:cNvCxnSpPr>
            <p:nvPr/>
          </p:nvCxnSpPr>
          <p:spPr>
            <a:xfrm rot="10800000" flipV="1">
              <a:off x="1562100" y="1790700"/>
              <a:ext cx="457200" cy="152400"/>
            </a:xfrm>
            <a:prstGeom prst="line">
              <a:avLst/>
            </a:prstGeom>
            <a:ln w="28575">
              <a:solidFill>
                <a:srgbClr val="007635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/>
            <p:cNvSpPr>
              <a:spLocks noChangeAspect="1"/>
            </p:cNvSpPr>
            <p:nvPr/>
          </p:nvSpPr>
          <p:spPr>
            <a:xfrm>
              <a:off x="2019300" y="2209800"/>
              <a:ext cx="190500" cy="228600"/>
            </a:xfrm>
            <a:prstGeom prst="ellipse">
              <a:avLst/>
            </a:prstGeom>
            <a:noFill/>
            <a:ln>
              <a:solidFill>
                <a:srgbClr val="007635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2705100" y="1752600"/>
              <a:ext cx="190500" cy="228600"/>
            </a:xfrm>
            <a:prstGeom prst="ellipse">
              <a:avLst/>
            </a:prstGeom>
            <a:noFill/>
            <a:ln>
              <a:solidFill>
                <a:srgbClr val="007635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Connector 107"/>
            <p:cNvCxnSpPr>
              <a:stCxn id="101" idx="6"/>
              <a:endCxn id="107" idx="2"/>
            </p:cNvCxnSpPr>
            <p:nvPr/>
          </p:nvCxnSpPr>
          <p:spPr>
            <a:xfrm>
              <a:off x="2209800" y="1790700"/>
              <a:ext cx="495300" cy="76200"/>
            </a:xfrm>
            <a:prstGeom prst="line">
              <a:avLst/>
            </a:prstGeom>
            <a:ln w="28575">
              <a:solidFill>
                <a:srgbClr val="007635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1" name="Straight Connector 110"/>
          <p:cNvCxnSpPr/>
          <p:nvPr/>
        </p:nvCxnSpPr>
        <p:spPr>
          <a:xfrm rot="5400000">
            <a:off x="6546017" y="1952625"/>
            <a:ext cx="457200" cy="57150"/>
          </a:xfrm>
          <a:prstGeom prst="line">
            <a:avLst/>
          </a:prstGeom>
          <a:ln w="28575">
            <a:solidFill>
              <a:srgbClr val="007635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5400000">
            <a:off x="7182079" y="2031615"/>
            <a:ext cx="871678" cy="313648"/>
          </a:xfrm>
          <a:prstGeom prst="line">
            <a:avLst/>
          </a:prstGeom>
          <a:ln w="28575">
            <a:solidFill>
              <a:srgbClr val="007635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6696512" y="3909060"/>
            <a:ext cx="1554480" cy="1554480"/>
          </a:xfrm>
          <a:prstGeom prst="rect">
            <a:avLst/>
          </a:prstGeom>
          <a:solidFill>
            <a:srgbClr val="0000CC">
              <a:alpha val="10000"/>
            </a:srgbClr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118" name="Oval 117"/>
          <p:cNvSpPr/>
          <p:nvPr/>
        </p:nvSpPr>
        <p:spPr>
          <a:xfrm>
            <a:off x="6955592" y="4972812"/>
            <a:ext cx="163629" cy="155448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7401563" y="5204460"/>
            <a:ext cx="163629" cy="155448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6791963" y="5230368"/>
            <a:ext cx="163629" cy="155448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6955592" y="3986784"/>
            <a:ext cx="163629" cy="155448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7184192" y="4219956"/>
            <a:ext cx="163629" cy="155448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7641392" y="4442460"/>
            <a:ext cx="152400" cy="152400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7869992" y="4442460"/>
            <a:ext cx="152400" cy="152400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-38390" y="4437995"/>
            <a:ext cx="1638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Adj. Matrix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524000" y="12192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ibm.com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362200" y="236220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cmu.edu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7371" y="1905000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Graph</a:t>
            </a:r>
          </a:p>
        </p:txBody>
      </p:sp>
      <p:cxnSp>
        <p:nvCxnSpPr>
          <p:cNvPr id="78" name="Straight Connector 77"/>
          <p:cNvCxnSpPr/>
          <p:nvPr/>
        </p:nvCxnSpPr>
        <p:spPr>
          <a:xfrm rot="16200000" flipH="1">
            <a:off x="1188720" y="3543300"/>
            <a:ext cx="38100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762000" y="3828395"/>
            <a:ext cx="877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IP </a:t>
            </a:r>
            <a:r>
              <a:rPr lang="en-US" sz="2000" dirty="0" err="1"/>
              <a:t>Src</a:t>
            </a:r>
            <a:endParaRPr lang="en-US" sz="2000" dirty="0"/>
          </a:p>
        </p:txBody>
      </p:sp>
      <p:sp>
        <p:nvSpPr>
          <p:cNvPr id="82" name="TextBox 81"/>
          <p:cNvSpPr txBox="1"/>
          <p:nvPr/>
        </p:nvSpPr>
        <p:spPr>
          <a:xfrm>
            <a:off x="1487269" y="3562290"/>
            <a:ext cx="877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IP </a:t>
            </a:r>
            <a:r>
              <a:rPr lang="en-US" sz="2000" dirty="0" err="1"/>
              <a:t>Dst</a:t>
            </a:r>
            <a:endParaRPr lang="en-US" sz="2000" dirty="0"/>
          </a:p>
        </p:txBody>
      </p:sp>
      <p:cxnSp>
        <p:nvCxnSpPr>
          <p:cNvPr id="85" name="Straight Connector 84"/>
          <p:cNvCxnSpPr/>
          <p:nvPr/>
        </p:nvCxnSpPr>
        <p:spPr>
          <a:xfrm rot="16200000" flipH="1">
            <a:off x="3695700" y="3566160"/>
            <a:ext cx="38100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16200000" flipH="1">
            <a:off x="6362700" y="3566161"/>
            <a:ext cx="38100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3200400" y="3847505"/>
            <a:ext cx="877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IP </a:t>
            </a:r>
            <a:r>
              <a:rPr lang="en-US" sz="2000" dirty="0" err="1"/>
              <a:t>Src</a:t>
            </a:r>
            <a:endParaRPr lang="en-US" sz="2000" dirty="0"/>
          </a:p>
        </p:txBody>
      </p:sp>
      <p:sp>
        <p:nvSpPr>
          <p:cNvPr id="113" name="TextBox 112"/>
          <p:cNvSpPr txBox="1"/>
          <p:nvPr/>
        </p:nvSpPr>
        <p:spPr>
          <a:xfrm>
            <a:off x="3925669" y="3581400"/>
            <a:ext cx="877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IP </a:t>
            </a:r>
            <a:r>
              <a:rPr lang="en-US" sz="2000" dirty="0" err="1"/>
              <a:t>Dst</a:t>
            </a:r>
            <a:endParaRPr lang="en-US" sz="2000" dirty="0"/>
          </a:p>
        </p:txBody>
      </p:sp>
      <p:sp>
        <p:nvSpPr>
          <p:cNvPr id="115" name="TextBox 114"/>
          <p:cNvSpPr txBox="1"/>
          <p:nvPr/>
        </p:nvSpPr>
        <p:spPr>
          <a:xfrm>
            <a:off x="5904444" y="3810000"/>
            <a:ext cx="877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IP </a:t>
            </a:r>
            <a:r>
              <a:rPr lang="en-US" sz="2000" dirty="0" err="1"/>
              <a:t>Src</a:t>
            </a:r>
            <a:endParaRPr lang="en-US" sz="2000" dirty="0"/>
          </a:p>
        </p:txBody>
      </p:sp>
      <p:sp>
        <p:nvSpPr>
          <p:cNvPr id="116" name="TextBox 115"/>
          <p:cNvSpPr txBox="1"/>
          <p:nvPr/>
        </p:nvSpPr>
        <p:spPr>
          <a:xfrm>
            <a:off x="6590244" y="3562290"/>
            <a:ext cx="877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IP </a:t>
            </a:r>
            <a:r>
              <a:rPr lang="en-US" sz="2000" dirty="0" err="1"/>
              <a:t>Dst</a:t>
            </a:r>
            <a:endParaRPr lang="en-US" sz="2000" dirty="0"/>
          </a:p>
        </p:txBody>
      </p:sp>
    </p:spTree>
  </p:cSld>
  <p:clrMapOvr>
    <a:masterClrMapping/>
  </p:clrMapOvr>
  <p:transition advTm="12516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800" dirty="0"/>
              <a:t>Computing </a:t>
            </a:r>
            <a:r>
              <a:rPr lang="en-US" sz="4800" i="1" dirty="0"/>
              <a:t>RWR</a:t>
            </a:r>
          </a:p>
        </p:txBody>
      </p:sp>
      <p:sp>
        <p:nvSpPr>
          <p:cNvPr id="1024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sz="3600" dirty="0"/>
              <a:t>Power Method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No Pre-Computation; 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Light Storage Cost O</a:t>
            </a:r>
            <a:r>
              <a:rPr lang="en-US" sz="3200" i="1" dirty="0">
                <a:solidFill>
                  <a:srgbClr val="FF0000"/>
                </a:solidFill>
              </a:rPr>
              <a:t>(m)</a:t>
            </a:r>
            <a:endParaRPr lang="en-US" sz="3200" dirty="0">
              <a:solidFill>
                <a:srgbClr val="FF0000"/>
              </a:solidFill>
            </a:endParaRPr>
          </a:p>
          <a:p>
            <a:pPr lvl="1"/>
            <a:r>
              <a:rPr lang="en-US" sz="3200" dirty="0">
                <a:solidFill>
                  <a:srgbClr val="0000FF"/>
                </a:solidFill>
              </a:rPr>
              <a:t>Slow On-Line Response: O(</a:t>
            </a:r>
            <a:r>
              <a:rPr lang="en-US" sz="3200" i="1" dirty="0">
                <a:solidFill>
                  <a:srgbClr val="0000FF"/>
                </a:solidFill>
              </a:rPr>
              <a:t>m x </a:t>
            </a:r>
            <a:r>
              <a:rPr lang="en-US" sz="3200" i="1" dirty="0" err="1">
                <a:solidFill>
                  <a:srgbClr val="0000FF"/>
                </a:solidFill>
              </a:rPr>
              <a:t>Iter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</a:p>
          <a:p>
            <a:pPr lvl="2"/>
            <a:endParaRPr lang="en-US" sz="2400" dirty="0"/>
          </a:p>
          <a:p>
            <a:r>
              <a:rPr lang="en-US" sz="3600" dirty="0"/>
              <a:t>Pre-Compute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Fast On-Line Response </a:t>
            </a:r>
          </a:p>
          <a:p>
            <a:pPr lvl="1"/>
            <a:r>
              <a:rPr lang="en-US" sz="3200" dirty="0">
                <a:solidFill>
                  <a:srgbClr val="0000FF"/>
                </a:solidFill>
              </a:rPr>
              <a:t>Prohibitive Pre-Compute Cost: O(</a:t>
            </a:r>
            <a:r>
              <a:rPr lang="en-US" sz="3200" i="1" dirty="0">
                <a:solidFill>
                  <a:srgbClr val="0000FF"/>
                </a:solidFill>
              </a:rPr>
              <a:t>n</a:t>
            </a:r>
            <a:r>
              <a:rPr lang="en-US" sz="3200" i="1" baseline="30000" dirty="0">
                <a:solidFill>
                  <a:srgbClr val="0000FF"/>
                </a:solidFill>
              </a:rPr>
              <a:t>3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3200" dirty="0">
                <a:solidFill>
                  <a:srgbClr val="0000FF"/>
                </a:solidFill>
              </a:rPr>
              <a:t>Prohibitive Storage Cost: O(</a:t>
            </a:r>
            <a:r>
              <a:rPr lang="en-US" sz="3200" i="1" dirty="0">
                <a:solidFill>
                  <a:srgbClr val="0000FF"/>
                </a:solidFill>
              </a:rPr>
              <a:t>n</a:t>
            </a:r>
            <a:r>
              <a:rPr lang="en-US" sz="3200" i="1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4FFFF0-20D0-42E6-9EE7-29214220B761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grpSp>
        <p:nvGrpSpPr>
          <p:cNvPr id="10248" name="Group 9"/>
          <p:cNvGrpSpPr>
            <a:grpSpLocks noChangeAspect="1"/>
          </p:cNvGrpSpPr>
          <p:nvPr/>
        </p:nvGrpSpPr>
        <p:grpSpPr bwMode="auto">
          <a:xfrm>
            <a:off x="579438" y="1905000"/>
            <a:ext cx="411162" cy="287338"/>
            <a:chOff x="0" y="381001"/>
            <a:chExt cx="762000" cy="533400"/>
          </a:xfrm>
        </p:grpSpPr>
        <p:cxnSp>
          <p:nvCxnSpPr>
            <p:cNvPr id="11" name="Straight Connector 10"/>
            <p:cNvCxnSpPr/>
            <p:nvPr/>
          </p:nvCxnSpPr>
          <p:spPr>
            <a:xfrm rot="16200000" flipH="1">
              <a:off x="-37027" y="647891"/>
              <a:ext cx="303537" cy="2294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229042" y="381442"/>
              <a:ext cx="533400" cy="53251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49" name="Group 12"/>
          <p:cNvGrpSpPr>
            <a:grpSpLocks noChangeAspect="1"/>
          </p:cNvGrpSpPr>
          <p:nvPr/>
        </p:nvGrpSpPr>
        <p:grpSpPr bwMode="auto">
          <a:xfrm>
            <a:off x="666750" y="3098800"/>
            <a:ext cx="247650" cy="330200"/>
            <a:chOff x="2362200" y="2438400"/>
            <a:chExt cx="228600" cy="304800"/>
          </a:xfrm>
        </p:grpSpPr>
        <p:cxnSp>
          <p:nvCxnSpPr>
            <p:cNvPr id="14" name="Straight Connector 13"/>
            <p:cNvCxnSpPr/>
            <p:nvPr/>
          </p:nvCxnSpPr>
          <p:spPr>
            <a:xfrm rot="5400000">
              <a:off x="2324100" y="2476500"/>
              <a:ext cx="304800" cy="22860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2324100" y="2476500"/>
              <a:ext cx="304800" cy="22860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50" name="Group 15"/>
          <p:cNvGrpSpPr>
            <a:grpSpLocks noChangeAspect="1"/>
          </p:cNvGrpSpPr>
          <p:nvPr/>
        </p:nvGrpSpPr>
        <p:grpSpPr bwMode="auto">
          <a:xfrm>
            <a:off x="609600" y="2514600"/>
            <a:ext cx="411163" cy="287338"/>
            <a:chOff x="0" y="381001"/>
            <a:chExt cx="762000" cy="533400"/>
          </a:xfrm>
        </p:grpSpPr>
        <p:cxnSp>
          <p:nvCxnSpPr>
            <p:cNvPr id="17" name="Straight Connector 16"/>
            <p:cNvCxnSpPr/>
            <p:nvPr/>
          </p:nvCxnSpPr>
          <p:spPr>
            <a:xfrm rot="16200000" flipH="1">
              <a:off x="-37028" y="647891"/>
              <a:ext cx="303537" cy="2294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229041" y="381442"/>
              <a:ext cx="533400" cy="53251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51" name="Group 18"/>
          <p:cNvGrpSpPr>
            <a:grpSpLocks noChangeAspect="1"/>
          </p:cNvGrpSpPr>
          <p:nvPr/>
        </p:nvGrpSpPr>
        <p:grpSpPr bwMode="auto">
          <a:xfrm>
            <a:off x="609600" y="4724400"/>
            <a:ext cx="411163" cy="287338"/>
            <a:chOff x="0" y="381001"/>
            <a:chExt cx="762000" cy="533400"/>
          </a:xfrm>
        </p:grpSpPr>
        <p:cxnSp>
          <p:nvCxnSpPr>
            <p:cNvPr id="20" name="Straight Connector 19"/>
            <p:cNvCxnSpPr/>
            <p:nvPr/>
          </p:nvCxnSpPr>
          <p:spPr>
            <a:xfrm rot="16200000" flipH="1">
              <a:off x="-37028" y="647891"/>
              <a:ext cx="303537" cy="2294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229041" y="381442"/>
              <a:ext cx="533400" cy="53251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52" name="Group 21"/>
          <p:cNvGrpSpPr>
            <a:grpSpLocks noChangeAspect="1"/>
          </p:cNvGrpSpPr>
          <p:nvPr/>
        </p:nvGrpSpPr>
        <p:grpSpPr bwMode="auto">
          <a:xfrm>
            <a:off x="685800" y="5308600"/>
            <a:ext cx="247650" cy="330200"/>
            <a:chOff x="2362200" y="2438400"/>
            <a:chExt cx="228600" cy="304800"/>
          </a:xfrm>
        </p:grpSpPr>
        <p:cxnSp>
          <p:nvCxnSpPr>
            <p:cNvPr id="23" name="Straight Connector 22"/>
            <p:cNvCxnSpPr/>
            <p:nvPr/>
          </p:nvCxnSpPr>
          <p:spPr>
            <a:xfrm rot="5400000">
              <a:off x="2324100" y="2476500"/>
              <a:ext cx="304800" cy="22860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2324100" y="2476500"/>
              <a:ext cx="304800" cy="22860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53" name="Group 24"/>
          <p:cNvGrpSpPr>
            <a:grpSpLocks noChangeAspect="1"/>
          </p:cNvGrpSpPr>
          <p:nvPr/>
        </p:nvGrpSpPr>
        <p:grpSpPr bwMode="auto">
          <a:xfrm>
            <a:off x="685800" y="5918200"/>
            <a:ext cx="247650" cy="330200"/>
            <a:chOff x="2362200" y="2438400"/>
            <a:chExt cx="228600" cy="304800"/>
          </a:xfrm>
        </p:grpSpPr>
        <p:cxnSp>
          <p:nvCxnSpPr>
            <p:cNvPr id="26" name="Straight Connector 25"/>
            <p:cNvCxnSpPr/>
            <p:nvPr/>
          </p:nvCxnSpPr>
          <p:spPr>
            <a:xfrm rot="5400000">
              <a:off x="2324100" y="2476500"/>
              <a:ext cx="304800" cy="22860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2324100" y="2476500"/>
              <a:ext cx="304800" cy="22860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807324" y="990600"/>
            <a:ext cx="4498476" cy="838200"/>
            <a:chOff x="2743200" y="990600"/>
            <a:chExt cx="4498476" cy="838200"/>
          </a:xfrm>
        </p:grpSpPr>
        <p:pic>
          <p:nvPicPr>
            <p:cNvPr id="29" name="Picture 28" descr="onthefly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3200" y="1140009"/>
              <a:ext cx="4498476" cy="688791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4572000" y="9906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005032" y="4419600"/>
            <a:ext cx="2614968" cy="838200"/>
            <a:chOff x="5005032" y="4419600"/>
            <a:chExt cx="2614968" cy="838200"/>
          </a:xfrm>
        </p:grpSpPr>
        <p:pic>
          <p:nvPicPr>
            <p:cNvPr id="28" name="Picture 27" descr="Q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5032" y="4605582"/>
              <a:ext cx="2614968" cy="652218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6781800" y="44196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advTm="28203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 descr="scal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295400"/>
            <a:ext cx="6602413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/>
              <a:t>Q: How to Balance?</a:t>
            </a:r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1295400" y="5562600"/>
            <a:ext cx="1524000" cy="990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638800" y="2987675"/>
            <a:ext cx="2133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chemeClr val="bg1"/>
                </a:solidFill>
              </a:rPr>
              <a:t>On-line </a:t>
            </a:r>
          </a:p>
          <a:p>
            <a:endParaRPr lang="en-US" sz="4400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135063" y="3597275"/>
            <a:ext cx="214153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chemeClr val="bg1"/>
                </a:solidFill>
              </a:rPr>
              <a:t>Off-line </a:t>
            </a:r>
          </a:p>
          <a:p>
            <a:endParaRPr lang="en-US" sz="4400"/>
          </a:p>
        </p:txBody>
      </p:sp>
      <p:pic>
        <p:nvPicPr>
          <p:cNvPr id="11272" name="Picture 8" descr="MCPE06974_0000[1]"/>
          <p:cNvPicPr>
            <a:picLocks noChangeAspect="1" noChangeArrowheads="1"/>
          </p:cNvPicPr>
          <p:nvPr/>
        </p:nvPicPr>
        <p:blipFill>
          <a:blip r:embed="rId4"/>
          <a:srcRect t="5176" b="25880"/>
          <a:stretch>
            <a:fillRect/>
          </a:stretch>
        </p:blipFill>
        <p:spPr bwMode="auto">
          <a:xfrm>
            <a:off x="3657600" y="4191000"/>
            <a:ext cx="1590675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FDA31-84F1-4F97-B1F4-539F67A0FCD4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304800" y="5791200"/>
            <a:ext cx="830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Goal: Efficiently get elements of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172200" y="5562600"/>
            <a:ext cx="2614968" cy="804618"/>
            <a:chOff x="6376632" y="5562600"/>
            <a:chExt cx="2614968" cy="804618"/>
          </a:xfrm>
        </p:grpSpPr>
        <p:pic>
          <p:nvPicPr>
            <p:cNvPr id="11" name="Picture 10" descr="Q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6632" y="5715000"/>
              <a:ext cx="2614968" cy="652218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8229600" y="55626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advTm="13547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343400" y="0"/>
            <a:ext cx="4495800" cy="1143000"/>
          </a:xfrm>
        </p:spPr>
        <p:txBody>
          <a:bodyPr/>
          <a:lstStyle/>
          <a:p>
            <a:pPr algn="r" eaLnBrk="1" hangingPunct="1"/>
            <a:r>
              <a:rPr lang="en-US" sz="4000" i="1" dirty="0" err="1"/>
              <a:t>B_Lin</a:t>
            </a:r>
            <a:r>
              <a:rPr lang="en-US" sz="4000" dirty="0"/>
              <a:t>: Pre-Compute</a:t>
            </a:r>
            <a:br>
              <a:rPr lang="en-US" sz="4000" dirty="0"/>
            </a:br>
            <a:r>
              <a:rPr lang="en-US" sz="2400" dirty="0">
                <a:solidFill>
                  <a:schemeClr val="tx1"/>
                </a:solidFill>
              </a:rPr>
              <a:t>[Tong+ ICDM 2006]</a:t>
            </a:r>
          </a:p>
        </p:txBody>
      </p:sp>
      <p:sp>
        <p:nvSpPr>
          <p:cNvPr id="80940" name="Oval 44"/>
          <p:cNvSpPr>
            <a:spLocks noChangeArrowheads="1"/>
          </p:cNvSpPr>
          <p:nvPr/>
        </p:nvSpPr>
        <p:spPr bwMode="auto">
          <a:xfrm>
            <a:off x="381000" y="3352800"/>
            <a:ext cx="1371600" cy="1600200"/>
          </a:xfrm>
          <a:prstGeom prst="ellipse">
            <a:avLst/>
          </a:prstGeom>
          <a:noFill/>
          <a:ln w="25400">
            <a:solidFill>
              <a:srgbClr val="FFCC66"/>
            </a:solidFill>
            <a:prstDash val="dash"/>
            <a:round/>
            <a:headEnd/>
            <a:tailEnd/>
          </a:ln>
        </p:spPr>
        <p:txBody>
          <a:bodyPr wrap="none" lIns="0" anchor="ctr"/>
          <a:lstStyle/>
          <a:p>
            <a:endParaRPr lang="en-US" sz="1400"/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762000" y="3733800"/>
            <a:ext cx="839788" cy="976313"/>
            <a:chOff x="3792" y="307"/>
            <a:chExt cx="529" cy="615"/>
          </a:xfrm>
        </p:grpSpPr>
        <p:sp>
          <p:nvSpPr>
            <p:cNvPr id="44219" name="Oval 46"/>
            <p:cNvSpPr>
              <a:spLocks noChangeArrowheads="1"/>
            </p:cNvSpPr>
            <p:nvPr/>
          </p:nvSpPr>
          <p:spPr bwMode="auto">
            <a:xfrm>
              <a:off x="3792" y="469"/>
              <a:ext cx="138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1</a:t>
              </a:r>
            </a:p>
          </p:txBody>
        </p:sp>
        <p:sp>
          <p:nvSpPr>
            <p:cNvPr id="44220" name="Oval 47"/>
            <p:cNvSpPr>
              <a:spLocks noChangeArrowheads="1"/>
            </p:cNvSpPr>
            <p:nvPr/>
          </p:nvSpPr>
          <p:spPr bwMode="auto">
            <a:xfrm>
              <a:off x="3953" y="760"/>
              <a:ext cx="138" cy="162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44221" name="Oval 48"/>
            <p:cNvSpPr>
              <a:spLocks noChangeArrowheads="1"/>
            </p:cNvSpPr>
            <p:nvPr/>
          </p:nvSpPr>
          <p:spPr bwMode="auto">
            <a:xfrm>
              <a:off x="4183" y="566"/>
              <a:ext cx="138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3</a:t>
              </a:r>
            </a:p>
          </p:txBody>
        </p:sp>
        <p:sp>
          <p:nvSpPr>
            <p:cNvPr id="44222" name="Oval 49"/>
            <p:cNvSpPr>
              <a:spLocks noChangeArrowheads="1"/>
            </p:cNvSpPr>
            <p:nvPr/>
          </p:nvSpPr>
          <p:spPr bwMode="auto">
            <a:xfrm>
              <a:off x="4022" y="307"/>
              <a:ext cx="138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2</a:t>
              </a:r>
            </a:p>
          </p:txBody>
        </p:sp>
        <p:sp>
          <p:nvSpPr>
            <p:cNvPr id="44223" name="Line 50"/>
            <p:cNvSpPr>
              <a:spLocks noChangeShapeType="1"/>
            </p:cNvSpPr>
            <p:nvPr/>
          </p:nvSpPr>
          <p:spPr bwMode="auto">
            <a:xfrm>
              <a:off x="3861" y="631"/>
              <a:ext cx="115" cy="1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224" name="Line 51"/>
            <p:cNvSpPr>
              <a:spLocks noChangeShapeType="1"/>
            </p:cNvSpPr>
            <p:nvPr/>
          </p:nvSpPr>
          <p:spPr bwMode="auto">
            <a:xfrm>
              <a:off x="3930" y="534"/>
              <a:ext cx="253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225" name="Line 52"/>
            <p:cNvSpPr>
              <a:spLocks noChangeShapeType="1"/>
            </p:cNvSpPr>
            <p:nvPr/>
          </p:nvSpPr>
          <p:spPr bwMode="auto">
            <a:xfrm flipV="1">
              <a:off x="3884" y="404"/>
              <a:ext cx="138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226" name="Line 53"/>
            <p:cNvSpPr>
              <a:spLocks noChangeShapeType="1"/>
            </p:cNvSpPr>
            <p:nvPr/>
          </p:nvSpPr>
          <p:spPr bwMode="auto">
            <a:xfrm>
              <a:off x="4160" y="404"/>
              <a:ext cx="69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227" name="Line 54"/>
            <p:cNvSpPr>
              <a:spLocks noChangeShapeType="1"/>
            </p:cNvSpPr>
            <p:nvPr/>
          </p:nvSpPr>
          <p:spPr bwMode="auto">
            <a:xfrm flipV="1">
              <a:off x="4091" y="728"/>
              <a:ext cx="138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</p:grp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1219200" y="3276600"/>
            <a:ext cx="2286000" cy="2286000"/>
            <a:chOff x="4068" y="48"/>
            <a:chExt cx="1356" cy="1392"/>
          </a:xfrm>
        </p:grpSpPr>
        <p:sp>
          <p:nvSpPr>
            <p:cNvPr id="44199" name="Oval 56"/>
            <p:cNvSpPr>
              <a:spLocks noChangeArrowheads="1"/>
            </p:cNvSpPr>
            <p:nvPr/>
          </p:nvSpPr>
          <p:spPr bwMode="auto">
            <a:xfrm>
              <a:off x="4275" y="1019"/>
              <a:ext cx="138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5</a:t>
              </a:r>
            </a:p>
          </p:txBody>
        </p:sp>
        <p:sp>
          <p:nvSpPr>
            <p:cNvPr id="44200" name="Oval 57"/>
            <p:cNvSpPr>
              <a:spLocks noChangeArrowheads="1"/>
            </p:cNvSpPr>
            <p:nvPr/>
          </p:nvSpPr>
          <p:spPr bwMode="auto">
            <a:xfrm>
              <a:off x="4574" y="954"/>
              <a:ext cx="137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6</a:t>
              </a:r>
            </a:p>
          </p:txBody>
        </p:sp>
        <p:sp>
          <p:nvSpPr>
            <p:cNvPr id="44201" name="Oval 58"/>
            <p:cNvSpPr>
              <a:spLocks noChangeArrowheads="1"/>
            </p:cNvSpPr>
            <p:nvPr/>
          </p:nvSpPr>
          <p:spPr bwMode="auto">
            <a:xfrm>
              <a:off x="4505" y="1278"/>
              <a:ext cx="137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7</a:t>
              </a:r>
            </a:p>
          </p:txBody>
        </p:sp>
        <p:sp>
          <p:nvSpPr>
            <p:cNvPr id="44202" name="Oval 59"/>
            <p:cNvSpPr>
              <a:spLocks noChangeArrowheads="1"/>
            </p:cNvSpPr>
            <p:nvPr/>
          </p:nvSpPr>
          <p:spPr bwMode="auto">
            <a:xfrm>
              <a:off x="4665" y="113"/>
              <a:ext cx="138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9</a:t>
              </a:r>
            </a:p>
          </p:txBody>
        </p:sp>
        <p:sp>
          <p:nvSpPr>
            <p:cNvPr id="44203" name="Oval 60"/>
            <p:cNvSpPr>
              <a:spLocks noChangeArrowheads="1"/>
            </p:cNvSpPr>
            <p:nvPr/>
          </p:nvSpPr>
          <p:spPr bwMode="auto">
            <a:xfrm>
              <a:off x="4987" y="48"/>
              <a:ext cx="138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10</a:t>
              </a:r>
            </a:p>
          </p:txBody>
        </p:sp>
        <p:sp>
          <p:nvSpPr>
            <p:cNvPr id="44204" name="Oval 61"/>
            <p:cNvSpPr>
              <a:spLocks noChangeArrowheads="1"/>
            </p:cNvSpPr>
            <p:nvPr/>
          </p:nvSpPr>
          <p:spPr bwMode="auto">
            <a:xfrm>
              <a:off x="4688" y="436"/>
              <a:ext cx="138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8</a:t>
              </a:r>
            </a:p>
          </p:txBody>
        </p:sp>
        <p:sp>
          <p:nvSpPr>
            <p:cNvPr id="44205" name="Oval 62"/>
            <p:cNvSpPr>
              <a:spLocks noChangeArrowheads="1"/>
            </p:cNvSpPr>
            <p:nvPr/>
          </p:nvSpPr>
          <p:spPr bwMode="auto">
            <a:xfrm>
              <a:off x="4987" y="534"/>
              <a:ext cx="138" cy="1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1</a:t>
              </a:r>
              <a:r>
                <a:rPr lang="en-US" altLang="zh-CN" sz="1400"/>
                <a:t>1</a:t>
              </a:r>
            </a:p>
          </p:txBody>
        </p:sp>
        <p:sp>
          <p:nvSpPr>
            <p:cNvPr id="44206" name="Oval 63"/>
            <p:cNvSpPr>
              <a:spLocks noChangeArrowheads="1"/>
            </p:cNvSpPr>
            <p:nvPr/>
          </p:nvSpPr>
          <p:spPr bwMode="auto">
            <a:xfrm>
              <a:off x="5286" y="242"/>
              <a:ext cx="138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1</a:t>
              </a:r>
              <a:r>
                <a:rPr lang="en-US" altLang="zh-CN" sz="1400"/>
                <a:t>2</a:t>
              </a:r>
            </a:p>
          </p:txBody>
        </p:sp>
        <p:sp>
          <p:nvSpPr>
            <p:cNvPr id="44207" name="Line 64"/>
            <p:cNvSpPr>
              <a:spLocks noChangeShapeType="1"/>
            </p:cNvSpPr>
            <p:nvPr/>
          </p:nvSpPr>
          <p:spPr bwMode="auto">
            <a:xfrm>
              <a:off x="4068" y="890"/>
              <a:ext cx="230" cy="1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208" name="Line 65"/>
            <p:cNvSpPr>
              <a:spLocks noChangeShapeType="1"/>
            </p:cNvSpPr>
            <p:nvPr/>
          </p:nvSpPr>
          <p:spPr bwMode="auto">
            <a:xfrm flipV="1">
              <a:off x="4413" y="1019"/>
              <a:ext cx="161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209" name="Line 66"/>
            <p:cNvSpPr>
              <a:spLocks noChangeShapeType="1"/>
            </p:cNvSpPr>
            <p:nvPr/>
          </p:nvSpPr>
          <p:spPr bwMode="auto">
            <a:xfrm>
              <a:off x="4390" y="1181"/>
              <a:ext cx="115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210" name="Line 67"/>
            <p:cNvSpPr>
              <a:spLocks noChangeShapeType="1"/>
            </p:cNvSpPr>
            <p:nvPr/>
          </p:nvSpPr>
          <p:spPr bwMode="auto">
            <a:xfrm flipH="1">
              <a:off x="4597" y="1116"/>
              <a:ext cx="45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211" name="Line 68"/>
            <p:cNvSpPr>
              <a:spLocks noChangeShapeType="1"/>
            </p:cNvSpPr>
            <p:nvPr/>
          </p:nvSpPr>
          <p:spPr bwMode="auto">
            <a:xfrm>
              <a:off x="4826" y="566"/>
              <a:ext cx="161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212" name="Line 69"/>
            <p:cNvSpPr>
              <a:spLocks noChangeShapeType="1"/>
            </p:cNvSpPr>
            <p:nvPr/>
          </p:nvSpPr>
          <p:spPr bwMode="auto">
            <a:xfrm flipV="1">
              <a:off x="5125" y="404"/>
              <a:ext cx="184" cy="1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213" name="Line 70"/>
            <p:cNvSpPr>
              <a:spLocks noChangeShapeType="1"/>
            </p:cNvSpPr>
            <p:nvPr/>
          </p:nvSpPr>
          <p:spPr bwMode="auto">
            <a:xfrm>
              <a:off x="5125" y="145"/>
              <a:ext cx="184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214" name="Line 71"/>
            <p:cNvSpPr>
              <a:spLocks noChangeShapeType="1"/>
            </p:cNvSpPr>
            <p:nvPr/>
          </p:nvSpPr>
          <p:spPr bwMode="auto">
            <a:xfrm flipV="1">
              <a:off x="4803" y="113"/>
              <a:ext cx="184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215" name="Line 72"/>
            <p:cNvSpPr>
              <a:spLocks noChangeShapeType="1"/>
            </p:cNvSpPr>
            <p:nvPr/>
          </p:nvSpPr>
          <p:spPr bwMode="auto">
            <a:xfrm>
              <a:off x="4734" y="275"/>
              <a:ext cx="0" cy="1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216" name="Line 73"/>
            <p:cNvSpPr>
              <a:spLocks noChangeShapeType="1"/>
            </p:cNvSpPr>
            <p:nvPr/>
          </p:nvSpPr>
          <p:spPr bwMode="auto">
            <a:xfrm>
              <a:off x="5056" y="210"/>
              <a:ext cx="0" cy="3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217" name="Line 74"/>
            <p:cNvSpPr>
              <a:spLocks noChangeShapeType="1"/>
            </p:cNvSpPr>
            <p:nvPr/>
          </p:nvSpPr>
          <p:spPr bwMode="auto">
            <a:xfrm>
              <a:off x="4160" y="372"/>
              <a:ext cx="528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218" name="Line 75"/>
            <p:cNvSpPr>
              <a:spLocks noChangeShapeType="1"/>
            </p:cNvSpPr>
            <p:nvPr/>
          </p:nvSpPr>
          <p:spPr bwMode="auto">
            <a:xfrm flipV="1">
              <a:off x="4344" y="598"/>
              <a:ext cx="367" cy="4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</p:grpSp>
      <p:sp>
        <p:nvSpPr>
          <p:cNvPr id="80974" name="Text Box 78"/>
          <p:cNvSpPr txBox="1">
            <a:spLocks noChangeArrowheads="1"/>
          </p:cNvSpPr>
          <p:nvPr/>
        </p:nvSpPr>
        <p:spPr bwMode="auto">
          <a:xfrm>
            <a:off x="304800" y="1498581"/>
            <a:ext cx="29921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r>
              <a:rPr lang="en-US" sz="2800" dirty="0"/>
              <a:t>Find Communities</a:t>
            </a:r>
          </a:p>
        </p:txBody>
      </p:sp>
      <p:sp>
        <p:nvSpPr>
          <p:cNvPr id="44043" name="Text Box 80"/>
          <p:cNvSpPr txBox="1">
            <a:spLocks noChangeArrowheads="1"/>
          </p:cNvSpPr>
          <p:nvPr/>
        </p:nvSpPr>
        <p:spPr bwMode="auto">
          <a:xfrm>
            <a:off x="7451725" y="5576888"/>
            <a:ext cx="92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endParaRPr lang="en-US" sz="1400"/>
          </a:p>
        </p:txBody>
      </p:sp>
      <p:sp>
        <p:nvSpPr>
          <p:cNvPr id="80978" name="AutoShape 82"/>
          <p:cNvSpPr>
            <a:spLocks noChangeArrowheads="1"/>
          </p:cNvSpPr>
          <p:nvPr/>
        </p:nvSpPr>
        <p:spPr bwMode="auto">
          <a:xfrm rot="16008364">
            <a:off x="4102126" y="3789207"/>
            <a:ext cx="431800" cy="1146175"/>
          </a:xfrm>
          <a:prstGeom prst="downArrow">
            <a:avLst>
              <a:gd name="adj1" fmla="val 50000"/>
              <a:gd name="adj2" fmla="val 6636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anchor="ctr"/>
          <a:lstStyle/>
          <a:p>
            <a:endParaRPr lang="en-US" sz="1400"/>
          </a:p>
        </p:txBody>
      </p:sp>
      <p:grpSp>
        <p:nvGrpSpPr>
          <p:cNvPr id="6" name="Group 144"/>
          <p:cNvGrpSpPr>
            <a:grpSpLocks/>
          </p:cNvGrpSpPr>
          <p:nvPr/>
        </p:nvGrpSpPr>
        <p:grpSpPr bwMode="auto">
          <a:xfrm>
            <a:off x="1219200" y="3276600"/>
            <a:ext cx="2286000" cy="2286000"/>
            <a:chOff x="4068" y="48"/>
            <a:chExt cx="1356" cy="1392"/>
          </a:xfrm>
        </p:grpSpPr>
        <p:sp>
          <p:nvSpPr>
            <p:cNvPr id="44121" name="Oval 145"/>
            <p:cNvSpPr>
              <a:spLocks noChangeArrowheads="1"/>
            </p:cNvSpPr>
            <p:nvPr/>
          </p:nvSpPr>
          <p:spPr bwMode="auto">
            <a:xfrm>
              <a:off x="4275" y="1019"/>
              <a:ext cx="138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5</a:t>
              </a:r>
            </a:p>
          </p:txBody>
        </p:sp>
        <p:sp>
          <p:nvSpPr>
            <p:cNvPr id="44122" name="Oval 146"/>
            <p:cNvSpPr>
              <a:spLocks noChangeArrowheads="1"/>
            </p:cNvSpPr>
            <p:nvPr/>
          </p:nvSpPr>
          <p:spPr bwMode="auto">
            <a:xfrm>
              <a:off x="4574" y="954"/>
              <a:ext cx="137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6</a:t>
              </a:r>
            </a:p>
          </p:txBody>
        </p:sp>
        <p:sp>
          <p:nvSpPr>
            <p:cNvPr id="44123" name="Oval 147"/>
            <p:cNvSpPr>
              <a:spLocks noChangeArrowheads="1"/>
            </p:cNvSpPr>
            <p:nvPr/>
          </p:nvSpPr>
          <p:spPr bwMode="auto">
            <a:xfrm>
              <a:off x="4505" y="1278"/>
              <a:ext cx="137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7</a:t>
              </a:r>
            </a:p>
          </p:txBody>
        </p:sp>
        <p:sp>
          <p:nvSpPr>
            <p:cNvPr id="44124" name="Oval 148"/>
            <p:cNvSpPr>
              <a:spLocks noChangeArrowheads="1"/>
            </p:cNvSpPr>
            <p:nvPr/>
          </p:nvSpPr>
          <p:spPr bwMode="auto">
            <a:xfrm>
              <a:off x="4665" y="113"/>
              <a:ext cx="138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9</a:t>
              </a:r>
            </a:p>
          </p:txBody>
        </p:sp>
        <p:sp>
          <p:nvSpPr>
            <p:cNvPr id="44125" name="Oval 149"/>
            <p:cNvSpPr>
              <a:spLocks noChangeArrowheads="1"/>
            </p:cNvSpPr>
            <p:nvPr/>
          </p:nvSpPr>
          <p:spPr bwMode="auto">
            <a:xfrm>
              <a:off x="4987" y="48"/>
              <a:ext cx="138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10</a:t>
              </a:r>
            </a:p>
          </p:txBody>
        </p:sp>
        <p:sp>
          <p:nvSpPr>
            <p:cNvPr id="44126" name="Oval 150"/>
            <p:cNvSpPr>
              <a:spLocks noChangeArrowheads="1"/>
            </p:cNvSpPr>
            <p:nvPr/>
          </p:nvSpPr>
          <p:spPr bwMode="auto">
            <a:xfrm>
              <a:off x="4688" y="436"/>
              <a:ext cx="138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8</a:t>
              </a:r>
            </a:p>
          </p:txBody>
        </p:sp>
        <p:sp>
          <p:nvSpPr>
            <p:cNvPr id="44127" name="Oval 151"/>
            <p:cNvSpPr>
              <a:spLocks noChangeArrowheads="1"/>
            </p:cNvSpPr>
            <p:nvPr/>
          </p:nvSpPr>
          <p:spPr bwMode="auto">
            <a:xfrm>
              <a:off x="4987" y="534"/>
              <a:ext cx="138" cy="1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1</a:t>
              </a:r>
              <a:r>
                <a:rPr lang="en-US" altLang="zh-CN" sz="1400"/>
                <a:t>1</a:t>
              </a:r>
            </a:p>
          </p:txBody>
        </p:sp>
        <p:sp>
          <p:nvSpPr>
            <p:cNvPr id="44128" name="Oval 152"/>
            <p:cNvSpPr>
              <a:spLocks noChangeArrowheads="1"/>
            </p:cNvSpPr>
            <p:nvPr/>
          </p:nvSpPr>
          <p:spPr bwMode="auto">
            <a:xfrm>
              <a:off x="5286" y="242"/>
              <a:ext cx="138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1</a:t>
              </a:r>
              <a:r>
                <a:rPr lang="en-US" altLang="zh-CN" sz="1400"/>
                <a:t>2</a:t>
              </a:r>
            </a:p>
          </p:txBody>
        </p:sp>
        <p:sp>
          <p:nvSpPr>
            <p:cNvPr id="44129" name="Line 153"/>
            <p:cNvSpPr>
              <a:spLocks noChangeShapeType="1"/>
            </p:cNvSpPr>
            <p:nvPr/>
          </p:nvSpPr>
          <p:spPr bwMode="auto">
            <a:xfrm>
              <a:off x="4068" y="890"/>
              <a:ext cx="230" cy="1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130" name="Line 154"/>
            <p:cNvSpPr>
              <a:spLocks noChangeShapeType="1"/>
            </p:cNvSpPr>
            <p:nvPr/>
          </p:nvSpPr>
          <p:spPr bwMode="auto">
            <a:xfrm flipV="1">
              <a:off x="4413" y="1019"/>
              <a:ext cx="161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131" name="Line 155"/>
            <p:cNvSpPr>
              <a:spLocks noChangeShapeType="1"/>
            </p:cNvSpPr>
            <p:nvPr/>
          </p:nvSpPr>
          <p:spPr bwMode="auto">
            <a:xfrm>
              <a:off x="4390" y="1181"/>
              <a:ext cx="115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132" name="Line 156"/>
            <p:cNvSpPr>
              <a:spLocks noChangeShapeType="1"/>
            </p:cNvSpPr>
            <p:nvPr/>
          </p:nvSpPr>
          <p:spPr bwMode="auto">
            <a:xfrm flipH="1">
              <a:off x="4597" y="1116"/>
              <a:ext cx="45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133" name="Line 157"/>
            <p:cNvSpPr>
              <a:spLocks noChangeShapeType="1"/>
            </p:cNvSpPr>
            <p:nvPr/>
          </p:nvSpPr>
          <p:spPr bwMode="auto">
            <a:xfrm>
              <a:off x="4826" y="566"/>
              <a:ext cx="161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134" name="Line 158"/>
            <p:cNvSpPr>
              <a:spLocks noChangeShapeType="1"/>
            </p:cNvSpPr>
            <p:nvPr/>
          </p:nvSpPr>
          <p:spPr bwMode="auto">
            <a:xfrm flipV="1">
              <a:off x="5125" y="404"/>
              <a:ext cx="184" cy="1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135" name="Line 159"/>
            <p:cNvSpPr>
              <a:spLocks noChangeShapeType="1"/>
            </p:cNvSpPr>
            <p:nvPr/>
          </p:nvSpPr>
          <p:spPr bwMode="auto">
            <a:xfrm>
              <a:off x="5125" y="145"/>
              <a:ext cx="184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136" name="Line 160"/>
            <p:cNvSpPr>
              <a:spLocks noChangeShapeType="1"/>
            </p:cNvSpPr>
            <p:nvPr/>
          </p:nvSpPr>
          <p:spPr bwMode="auto">
            <a:xfrm flipV="1">
              <a:off x="4803" y="113"/>
              <a:ext cx="184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137" name="Line 161"/>
            <p:cNvSpPr>
              <a:spLocks noChangeShapeType="1"/>
            </p:cNvSpPr>
            <p:nvPr/>
          </p:nvSpPr>
          <p:spPr bwMode="auto">
            <a:xfrm>
              <a:off x="4734" y="275"/>
              <a:ext cx="0" cy="1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138" name="Line 162"/>
            <p:cNvSpPr>
              <a:spLocks noChangeShapeType="1"/>
            </p:cNvSpPr>
            <p:nvPr/>
          </p:nvSpPr>
          <p:spPr bwMode="auto">
            <a:xfrm>
              <a:off x="5056" y="210"/>
              <a:ext cx="0" cy="3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139" name="Line 163"/>
            <p:cNvSpPr>
              <a:spLocks noChangeShapeType="1"/>
            </p:cNvSpPr>
            <p:nvPr/>
          </p:nvSpPr>
          <p:spPr bwMode="auto">
            <a:xfrm>
              <a:off x="4160" y="372"/>
              <a:ext cx="528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140" name="Line 164"/>
            <p:cNvSpPr>
              <a:spLocks noChangeShapeType="1"/>
            </p:cNvSpPr>
            <p:nvPr/>
          </p:nvSpPr>
          <p:spPr bwMode="auto">
            <a:xfrm flipV="1">
              <a:off x="4344" y="598"/>
              <a:ext cx="367" cy="4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</p:grpSp>
      <p:grpSp>
        <p:nvGrpSpPr>
          <p:cNvPr id="9" name="Group 225"/>
          <p:cNvGrpSpPr>
            <a:grpSpLocks/>
          </p:cNvGrpSpPr>
          <p:nvPr/>
        </p:nvGrpSpPr>
        <p:grpSpPr bwMode="auto">
          <a:xfrm>
            <a:off x="762000" y="3733800"/>
            <a:ext cx="838200" cy="976313"/>
            <a:chOff x="3792" y="307"/>
            <a:chExt cx="528" cy="615"/>
          </a:xfrm>
        </p:grpSpPr>
        <p:sp>
          <p:nvSpPr>
            <p:cNvPr id="44054" name="Oval 226"/>
            <p:cNvSpPr>
              <a:spLocks noChangeArrowheads="1"/>
            </p:cNvSpPr>
            <p:nvPr/>
          </p:nvSpPr>
          <p:spPr bwMode="auto">
            <a:xfrm>
              <a:off x="3792" y="469"/>
              <a:ext cx="138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1</a:t>
              </a:r>
            </a:p>
          </p:txBody>
        </p:sp>
        <p:sp>
          <p:nvSpPr>
            <p:cNvPr id="44055" name="Oval 227"/>
            <p:cNvSpPr>
              <a:spLocks noChangeArrowheads="1"/>
            </p:cNvSpPr>
            <p:nvPr/>
          </p:nvSpPr>
          <p:spPr bwMode="auto">
            <a:xfrm>
              <a:off x="3953" y="760"/>
              <a:ext cx="138" cy="162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44056" name="Oval 228"/>
            <p:cNvSpPr>
              <a:spLocks noChangeArrowheads="1"/>
            </p:cNvSpPr>
            <p:nvPr/>
          </p:nvSpPr>
          <p:spPr bwMode="auto">
            <a:xfrm>
              <a:off x="4182" y="566"/>
              <a:ext cx="138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3</a:t>
              </a:r>
            </a:p>
          </p:txBody>
        </p:sp>
        <p:sp>
          <p:nvSpPr>
            <p:cNvPr id="44057" name="Oval 229"/>
            <p:cNvSpPr>
              <a:spLocks noChangeArrowheads="1"/>
            </p:cNvSpPr>
            <p:nvPr/>
          </p:nvSpPr>
          <p:spPr bwMode="auto">
            <a:xfrm>
              <a:off x="4022" y="307"/>
              <a:ext cx="138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2</a:t>
              </a:r>
            </a:p>
          </p:txBody>
        </p:sp>
        <p:sp>
          <p:nvSpPr>
            <p:cNvPr id="44058" name="Line 230"/>
            <p:cNvSpPr>
              <a:spLocks noChangeShapeType="1"/>
            </p:cNvSpPr>
            <p:nvPr/>
          </p:nvSpPr>
          <p:spPr bwMode="auto">
            <a:xfrm>
              <a:off x="3861" y="631"/>
              <a:ext cx="115" cy="1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059" name="Line 231"/>
            <p:cNvSpPr>
              <a:spLocks noChangeShapeType="1"/>
            </p:cNvSpPr>
            <p:nvPr/>
          </p:nvSpPr>
          <p:spPr bwMode="auto">
            <a:xfrm>
              <a:off x="3930" y="534"/>
              <a:ext cx="253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060" name="Line 232"/>
            <p:cNvSpPr>
              <a:spLocks noChangeShapeType="1"/>
            </p:cNvSpPr>
            <p:nvPr/>
          </p:nvSpPr>
          <p:spPr bwMode="auto">
            <a:xfrm flipV="1">
              <a:off x="3884" y="404"/>
              <a:ext cx="138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061" name="Line 233"/>
            <p:cNvSpPr>
              <a:spLocks noChangeShapeType="1"/>
            </p:cNvSpPr>
            <p:nvPr/>
          </p:nvSpPr>
          <p:spPr bwMode="auto">
            <a:xfrm>
              <a:off x="4160" y="404"/>
              <a:ext cx="69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062" name="Line 234"/>
            <p:cNvSpPr>
              <a:spLocks noChangeShapeType="1"/>
            </p:cNvSpPr>
            <p:nvPr/>
          </p:nvSpPr>
          <p:spPr bwMode="auto">
            <a:xfrm flipV="1">
              <a:off x="4091" y="728"/>
              <a:ext cx="138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</p:grpSp>
      <p:sp>
        <p:nvSpPr>
          <p:cNvPr id="235" name="Slide Number Placeholder 2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39E1A-5A33-49E1-A67C-4D51691344C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196" name="Oval 44"/>
          <p:cNvSpPr>
            <a:spLocks noChangeArrowheads="1"/>
          </p:cNvSpPr>
          <p:nvPr/>
        </p:nvSpPr>
        <p:spPr bwMode="auto">
          <a:xfrm>
            <a:off x="2133600" y="2971800"/>
            <a:ext cx="1371600" cy="1600200"/>
          </a:xfrm>
          <a:prstGeom prst="ellipse">
            <a:avLst/>
          </a:prstGeom>
          <a:noFill/>
          <a:ln w="25400">
            <a:solidFill>
              <a:srgbClr val="FFCC66"/>
            </a:solidFill>
            <a:prstDash val="dash"/>
            <a:round/>
            <a:headEnd/>
            <a:tailEnd/>
          </a:ln>
        </p:spPr>
        <p:txBody>
          <a:bodyPr wrap="none" lIns="0" anchor="ctr"/>
          <a:lstStyle/>
          <a:p>
            <a:endParaRPr lang="en-US" sz="1400"/>
          </a:p>
        </p:txBody>
      </p:sp>
      <p:sp>
        <p:nvSpPr>
          <p:cNvPr id="197" name="Oval 44"/>
          <p:cNvSpPr>
            <a:spLocks noChangeArrowheads="1"/>
          </p:cNvSpPr>
          <p:nvPr/>
        </p:nvSpPr>
        <p:spPr bwMode="auto">
          <a:xfrm>
            <a:off x="1447800" y="4495800"/>
            <a:ext cx="1371600" cy="1600200"/>
          </a:xfrm>
          <a:prstGeom prst="ellipse">
            <a:avLst/>
          </a:prstGeom>
          <a:noFill/>
          <a:ln w="25400">
            <a:solidFill>
              <a:srgbClr val="FFCC66"/>
            </a:solidFill>
            <a:prstDash val="dash"/>
            <a:round/>
            <a:headEnd/>
            <a:tailEnd/>
          </a:ln>
        </p:spPr>
        <p:txBody>
          <a:bodyPr wrap="none" lIns="0" anchor="ctr"/>
          <a:lstStyle/>
          <a:p>
            <a:endParaRPr lang="en-US" sz="1400"/>
          </a:p>
        </p:txBody>
      </p:sp>
      <p:sp>
        <p:nvSpPr>
          <p:cNvPr id="198" name="Oval 44"/>
          <p:cNvSpPr>
            <a:spLocks noChangeArrowheads="1"/>
          </p:cNvSpPr>
          <p:nvPr/>
        </p:nvSpPr>
        <p:spPr bwMode="auto">
          <a:xfrm>
            <a:off x="5105400" y="3352800"/>
            <a:ext cx="1371600" cy="1600200"/>
          </a:xfrm>
          <a:prstGeom prst="ellipse">
            <a:avLst/>
          </a:prstGeom>
          <a:noFill/>
          <a:ln w="25400">
            <a:solidFill>
              <a:srgbClr val="FFCC66"/>
            </a:solidFill>
            <a:prstDash val="dash"/>
            <a:round/>
            <a:headEnd/>
            <a:tailEnd/>
          </a:ln>
        </p:spPr>
        <p:txBody>
          <a:bodyPr wrap="none" lIns="0" anchor="ctr"/>
          <a:lstStyle/>
          <a:p>
            <a:endParaRPr lang="en-US" sz="1400"/>
          </a:p>
        </p:txBody>
      </p:sp>
      <p:grpSp>
        <p:nvGrpSpPr>
          <p:cNvPr id="199" name="Group 45"/>
          <p:cNvGrpSpPr>
            <a:grpSpLocks/>
          </p:cNvGrpSpPr>
          <p:nvPr/>
        </p:nvGrpSpPr>
        <p:grpSpPr bwMode="auto">
          <a:xfrm>
            <a:off x="5486400" y="3733800"/>
            <a:ext cx="839788" cy="976313"/>
            <a:chOff x="3792" y="307"/>
            <a:chExt cx="529" cy="615"/>
          </a:xfrm>
        </p:grpSpPr>
        <p:sp>
          <p:nvSpPr>
            <p:cNvPr id="200" name="Oval 46"/>
            <p:cNvSpPr>
              <a:spLocks noChangeArrowheads="1"/>
            </p:cNvSpPr>
            <p:nvPr/>
          </p:nvSpPr>
          <p:spPr bwMode="auto">
            <a:xfrm>
              <a:off x="3792" y="469"/>
              <a:ext cx="138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1</a:t>
              </a:r>
            </a:p>
          </p:txBody>
        </p:sp>
        <p:sp>
          <p:nvSpPr>
            <p:cNvPr id="201" name="Oval 47"/>
            <p:cNvSpPr>
              <a:spLocks noChangeArrowheads="1"/>
            </p:cNvSpPr>
            <p:nvPr/>
          </p:nvSpPr>
          <p:spPr bwMode="auto">
            <a:xfrm>
              <a:off x="3953" y="760"/>
              <a:ext cx="138" cy="162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02" name="Oval 48"/>
            <p:cNvSpPr>
              <a:spLocks noChangeArrowheads="1"/>
            </p:cNvSpPr>
            <p:nvPr/>
          </p:nvSpPr>
          <p:spPr bwMode="auto">
            <a:xfrm>
              <a:off x="4183" y="566"/>
              <a:ext cx="138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3</a:t>
              </a:r>
            </a:p>
          </p:txBody>
        </p:sp>
        <p:sp>
          <p:nvSpPr>
            <p:cNvPr id="203" name="Oval 49"/>
            <p:cNvSpPr>
              <a:spLocks noChangeArrowheads="1"/>
            </p:cNvSpPr>
            <p:nvPr/>
          </p:nvSpPr>
          <p:spPr bwMode="auto">
            <a:xfrm>
              <a:off x="4022" y="307"/>
              <a:ext cx="138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2</a:t>
              </a:r>
            </a:p>
          </p:txBody>
        </p:sp>
        <p:sp>
          <p:nvSpPr>
            <p:cNvPr id="204" name="Line 50"/>
            <p:cNvSpPr>
              <a:spLocks noChangeShapeType="1"/>
            </p:cNvSpPr>
            <p:nvPr/>
          </p:nvSpPr>
          <p:spPr bwMode="auto">
            <a:xfrm>
              <a:off x="3861" y="631"/>
              <a:ext cx="115" cy="1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205" name="Line 51"/>
            <p:cNvSpPr>
              <a:spLocks noChangeShapeType="1"/>
            </p:cNvSpPr>
            <p:nvPr/>
          </p:nvSpPr>
          <p:spPr bwMode="auto">
            <a:xfrm>
              <a:off x="3930" y="534"/>
              <a:ext cx="253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206" name="Line 52"/>
            <p:cNvSpPr>
              <a:spLocks noChangeShapeType="1"/>
            </p:cNvSpPr>
            <p:nvPr/>
          </p:nvSpPr>
          <p:spPr bwMode="auto">
            <a:xfrm flipV="1">
              <a:off x="3884" y="404"/>
              <a:ext cx="138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207" name="Line 53"/>
            <p:cNvSpPr>
              <a:spLocks noChangeShapeType="1"/>
            </p:cNvSpPr>
            <p:nvPr/>
          </p:nvSpPr>
          <p:spPr bwMode="auto">
            <a:xfrm>
              <a:off x="4160" y="404"/>
              <a:ext cx="69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208" name="Line 54"/>
            <p:cNvSpPr>
              <a:spLocks noChangeShapeType="1"/>
            </p:cNvSpPr>
            <p:nvPr/>
          </p:nvSpPr>
          <p:spPr bwMode="auto">
            <a:xfrm flipV="1">
              <a:off x="4091" y="728"/>
              <a:ext cx="138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</p:grpSp>
      <p:grpSp>
        <p:nvGrpSpPr>
          <p:cNvPr id="209" name="Group 55"/>
          <p:cNvGrpSpPr>
            <a:grpSpLocks/>
          </p:cNvGrpSpPr>
          <p:nvPr/>
        </p:nvGrpSpPr>
        <p:grpSpPr bwMode="auto">
          <a:xfrm>
            <a:off x="6292569" y="3276600"/>
            <a:ext cx="1937031" cy="2286000"/>
            <a:chOff x="4275" y="48"/>
            <a:chExt cx="1149" cy="1392"/>
          </a:xfrm>
        </p:grpSpPr>
        <p:sp>
          <p:nvSpPr>
            <p:cNvPr id="210" name="Oval 56"/>
            <p:cNvSpPr>
              <a:spLocks noChangeArrowheads="1"/>
            </p:cNvSpPr>
            <p:nvPr/>
          </p:nvSpPr>
          <p:spPr bwMode="auto">
            <a:xfrm>
              <a:off x="4275" y="1019"/>
              <a:ext cx="138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5</a:t>
              </a:r>
            </a:p>
          </p:txBody>
        </p:sp>
        <p:sp>
          <p:nvSpPr>
            <p:cNvPr id="211" name="Oval 57"/>
            <p:cNvSpPr>
              <a:spLocks noChangeArrowheads="1"/>
            </p:cNvSpPr>
            <p:nvPr/>
          </p:nvSpPr>
          <p:spPr bwMode="auto">
            <a:xfrm>
              <a:off x="4574" y="954"/>
              <a:ext cx="137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6</a:t>
              </a:r>
            </a:p>
          </p:txBody>
        </p:sp>
        <p:sp>
          <p:nvSpPr>
            <p:cNvPr id="212" name="Oval 58"/>
            <p:cNvSpPr>
              <a:spLocks noChangeArrowheads="1"/>
            </p:cNvSpPr>
            <p:nvPr/>
          </p:nvSpPr>
          <p:spPr bwMode="auto">
            <a:xfrm>
              <a:off x="4505" y="1278"/>
              <a:ext cx="137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7</a:t>
              </a:r>
            </a:p>
          </p:txBody>
        </p:sp>
        <p:sp>
          <p:nvSpPr>
            <p:cNvPr id="213" name="Oval 59"/>
            <p:cNvSpPr>
              <a:spLocks noChangeArrowheads="1"/>
            </p:cNvSpPr>
            <p:nvPr/>
          </p:nvSpPr>
          <p:spPr bwMode="auto">
            <a:xfrm>
              <a:off x="4665" y="113"/>
              <a:ext cx="138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9</a:t>
              </a:r>
            </a:p>
          </p:txBody>
        </p:sp>
        <p:sp>
          <p:nvSpPr>
            <p:cNvPr id="214" name="Oval 60"/>
            <p:cNvSpPr>
              <a:spLocks noChangeArrowheads="1"/>
            </p:cNvSpPr>
            <p:nvPr/>
          </p:nvSpPr>
          <p:spPr bwMode="auto">
            <a:xfrm>
              <a:off x="4987" y="48"/>
              <a:ext cx="138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10</a:t>
              </a:r>
            </a:p>
          </p:txBody>
        </p:sp>
        <p:sp>
          <p:nvSpPr>
            <p:cNvPr id="215" name="Oval 61"/>
            <p:cNvSpPr>
              <a:spLocks noChangeArrowheads="1"/>
            </p:cNvSpPr>
            <p:nvPr/>
          </p:nvSpPr>
          <p:spPr bwMode="auto">
            <a:xfrm>
              <a:off x="4688" y="436"/>
              <a:ext cx="138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8</a:t>
              </a:r>
            </a:p>
          </p:txBody>
        </p:sp>
        <p:sp>
          <p:nvSpPr>
            <p:cNvPr id="216" name="Oval 62"/>
            <p:cNvSpPr>
              <a:spLocks noChangeArrowheads="1"/>
            </p:cNvSpPr>
            <p:nvPr/>
          </p:nvSpPr>
          <p:spPr bwMode="auto">
            <a:xfrm>
              <a:off x="4987" y="534"/>
              <a:ext cx="138" cy="1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1</a:t>
              </a:r>
              <a:r>
                <a:rPr lang="en-US" altLang="zh-CN" sz="1400"/>
                <a:t>1</a:t>
              </a:r>
            </a:p>
          </p:txBody>
        </p:sp>
        <p:sp>
          <p:nvSpPr>
            <p:cNvPr id="217" name="Oval 63"/>
            <p:cNvSpPr>
              <a:spLocks noChangeArrowheads="1"/>
            </p:cNvSpPr>
            <p:nvPr/>
          </p:nvSpPr>
          <p:spPr bwMode="auto">
            <a:xfrm>
              <a:off x="5286" y="242"/>
              <a:ext cx="138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1</a:t>
              </a:r>
              <a:r>
                <a:rPr lang="en-US" altLang="zh-CN" sz="1400"/>
                <a:t>2</a:t>
              </a:r>
            </a:p>
          </p:txBody>
        </p:sp>
        <p:sp>
          <p:nvSpPr>
            <p:cNvPr id="219" name="Line 65"/>
            <p:cNvSpPr>
              <a:spLocks noChangeShapeType="1"/>
            </p:cNvSpPr>
            <p:nvPr/>
          </p:nvSpPr>
          <p:spPr bwMode="auto">
            <a:xfrm flipV="1">
              <a:off x="4413" y="1019"/>
              <a:ext cx="161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220" name="Line 66"/>
            <p:cNvSpPr>
              <a:spLocks noChangeShapeType="1"/>
            </p:cNvSpPr>
            <p:nvPr/>
          </p:nvSpPr>
          <p:spPr bwMode="auto">
            <a:xfrm>
              <a:off x="4390" y="1181"/>
              <a:ext cx="115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221" name="Line 67"/>
            <p:cNvSpPr>
              <a:spLocks noChangeShapeType="1"/>
            </p:cNvSpPr>
            <p:nvPr/>
          </p:nvSpPr>
          <p:spPr bwMode="auto">
            <a:xfrm flipH="1">
              <a:off x="4597" y="1116"/>
              <a:ext cx="45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222" name="Line 68"/>
            <p:cNvSpPr>
              <a:spLocks noChangeShapeType="1"/>
            </p:cNvSpPr>
            <p:nvPr/>
          </p:nvSpPr>
          <p:spPr bwMode="auto">
            <a:xfrm>
              <a:off x="4826" y="566"/>
              <a:ext cx="161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223" name="Line 69"/>
            <p:cNvSpPr>
              <a:spLocks noChangeShapeType="1"/>
            </p:cNvSpPr>
            <p:nvPr/>
          </p:nvSpPr>
          <p:spPr bwMode="auto">
            <a:xfrm flipV="1">
              <a:off x="5125" y="404"/>
              <a:ext cx="184" cy="1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224" name="Line 70"/>
            <p:cNvSpPr>
              <a:spLocks noChangeShapeType="1"/>
            </p:cNvSpPr>
            <p:nvPr/>
          </p:nvSpPr>
          <p:spPr bwMode="auto">
            <a:xfrm>
              <a:off x="5125" y="145"/>
              <a:ext cx="184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225" name="Line 71"/>
            <p:cNvSpPr>
              <a:spLocks noChangeShapeType="1"/>
            </p:cNvSpPr>
            <p:nvPr/>
          </p:nvSpPr>
          <p:spPr bwMode="auto">
            <a:xfrm flipV="1">
              <a:off x="4803" y="113"/>
              <a:ext cx="184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226" name="Line 72"/>
            <p:cNvSpPr>
              <a:spLocks noChangeShapeType="1"/>
            </p:cNvSpPr>
            <p:nvPr/>
          </p:nvSpPr>
          <p:spPr bwMode="auto">
            <a:xfrm>
              <a:off x="4734" y="275"/>
              <a:ext cx="0" cy="1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227" name="Line 73"/>
            <p:cNvSpPr>
              <a:spLocks noChangeShapeType="1"/>
            </p:cNvSpPr>
            <p:nvPr/>
          </p:nvSpPr>
          <p:spPr bwMode="auto">
            <a:xfrm>
              <a:off x="5056" y="210"/>
              <a:ext cx="0" cy="3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</p:grpSp>
      <p:grpSp>
        <p:nvGrpSpPr>
          <p:cNvPr id="230" name="Group 144"/>
          <p:cNvGrpSpPr>
            <a:grpSpLocks/>
          </p:cNvGrpSpPr>
          <p:nvPr/>
        </p:nvGrpSpPr>
        <p:grpSpPr bwMode="auto">
          <a:xfrm>
            <a:off x="6292569" y="3276600"/>
            <a:ext cx="1937031" cy="2286000"/>
            <a:chOff x="4275" y="48"/>
            <a:chExt cx="1149" cy="1392"/>
          </a:xfrm>
        </p:grpSpPr>
        <p:sp>
          <p:nvSpPr>
            <p:cNvPr id="231" name="Oval 145"/>
            <p:cNvSpPr>
              <a:spLocks noChangeArrowheads="1"/>
            </p:cNvSpPr>
            <p:nvPr/>
          </p:nvSpPr>
          <p:spPr bwMode="auto">
            <a:xfrm>
              <a:off x="4275" y="1019"/>
              <a:ext cx="138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5</a:t>
              </a:r>
            </a:p>
          </p:txBody>
        </p:sp>
        <p:sp>
          <p:nvSpPr>
            <p:cNvPr id="232" name="Oval 146"/>
            <p:cNvSpPr>
              <a:spLocks noChangeArrowheads="1"/>
            </p:cNvSpPr>
            <p:nvPr/>
          </p:nvSpPr>
          <p:spPr bwMode="auto">
            <a:xfrm>
              <a:off x="4574" y="954"/>
              <a:ext cx="137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6</a:t>
              </a:r>
            </a:p>
          </p:txBody>
        </p:sp>
        <p:sp>
          <p:nvSpPr>
            <p:cNvPr id="233" name="Oval 147"/>
            <p:cNvSpPr>
              <a:spLocks noChangeArrowheads="1"/>
            </p:cNvSpPr>
            <p:nvPr/>
          </p:nvSpPr>
          <p:spPr bwMode="auto">
            <a:xfrm>
              <a:off x="4505" y="1278"/>
              <a:ext cx="137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7</a:t>
              </a:r>
            </a:p>
          </p:txBody>
        </p:sp>
        <p:sp>
          <p:nvSpPr>
            <p:cNvPr id="234" name="Oval 148"/>
            <p:cNvSpPr>
              <a:spLocks noChangeArrowheads="1"/>
            </p:cNvSpPr>
            <p:nvPr/>
          </p:nvSpPr>
          <p:spPr bwMode="auto">
            <a:xfrm>
              <a:off x="4665" y="113"/>
              <a:ext cx="138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9</a:t>
              </a:r>
            </a:p>
          </p:txBody>
        </p:sp>
        <p:sp>
          <p:nvSpPr>
            <p:cNvPr id="236" name="Oval 149"/>
            <p:cNvSpPr>
              <a:spLocks noChangeArrowheads="1"/>
            </p:cNvSpPr>
            <p:nvPr/>
          </p:nvSpPr>
          <p:spPr bwMode="auto">
            <a:xfrm>
              <a:off x="4987" y="48"/>
              <a:ext cx="138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10</a:t>
              </a:r>
            </a:p>
          </p:txBody>
        </p:sp>
        <p:sp>
          <p:nvSpPr>
            <p:cNvPr id="246" name="Oval 150"/>
            <p:cNvSpPr>
              <a:spLocks noChangeArrowheads="1"/>
            </p:cNvSpPr>
            <p:nvPr/>
          </p:nvSpPr>
          <p:spPr bwMode="auto">
            <a:xfrm>
              <a:off x="4688" y="436"/>
              <a:ext cx="138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8</a:t>
              </a:r>
            </a:p>
          </p:txBody>
        </p:sp>
        <p:sp>
          <p:nvSpPr>
            <p:cNvPr id="247" name="Oval 151"/>
            <p:cNvSpPr>
              <a:spLocks noChangeArrowheads="1"/>
            </p:cNvSpPr>
            <p:nvPr/>
          </p:nvSpPr>
          <p:spPr bwMode="auto">
            <a:xfrm>
              <a:off x="4987" y="534"/>
              <a:ext cx="138" cy="1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1</a:t>
              </a:r>
              <a:r>
                <a:rPr lang="en-US" altLang="zh-CN" sz="1400"/>
                <a:t>1</a:t>
              </a:r>
            </a:p>
          </p:txBody>
        </p:sp>
        <p:sp>
          <p:nvSpPr>
            <p:cNvPr id="248" name="Oval 152"/>
            <p:cNvSpPr>
              <a:spLocks noChangeArrowheads="1"/>
            </p:cNvSpPr>
            <p:nvPr/>
          </p:nvSpPr>
          <p:spPr bwMode="auto">
            <a:xfrm>
              <a:off x="5286" y="242"/>
              <a:ext cx="138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1</a:t>
              </a:r>
              <a:r>
                <a:rPr lang="en-US" altLang="zh-CN" sz="1400"/>
                <a:t>2</a:t>
              </a:r>
            </a:p>
          </p:txBody>
        </p:sp>
        <p:sp>
          <p:nvSpPr>
            <p:cNvPr id="250" name="Line 154"/>
            <p:cNvSpPr>
              <a:spLocks noChangeShapeType="1"/>
            </p:cNvSpPr>
            <p:nvPr/>
          </p:nvSpPr>
          <p:spPr bwMode="auto">
            <a:xfrm flipV="1">
              <a:off x="4413" y="1019"/>
              <a:ext cx="161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251" name="Line 155"/>
            <p:cNvSpPr>
              <a:spLocks noChangeShapeType="1"/>
            </p:cNvSpPr>
            <p:nvPr/>
          </p:nvSpPr>
          <p:spPr bwMode="auto">
            <a:xfrm>
              <a:off x="4390" y="1181"/>
              <a:ext cx="115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252" name="Line 156"/>
            <p:cNvSpPr>
              <a:spLocks noChangeShapeType="1"/>
            </p:cNvSpPr>
            <p:nvPr/>
          </p:nvSpPr>
          <p:spPr bwMode="auto">
            <a:xfrm flipH="1">
              <a:off x="4597" y="1116"/>
              <a:ext cx="45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253" name="Line 157"/>
            <p:cNvSpPr>
              <a:spLocks noChangeShapeType="1"/>
            </p:cNvSpPr>
            <p:nvPr/>
          </p:nvSpPr>
          <p:spPr bwMode="auto">
            <a:xfrm>
              <a:off x="4826" y="566"/>
              <a:ext cx="161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254" name="Line 158"/>
            <p:cNvSpPr>
              <a:spLocks noChangeShapeType="1"/>
            </p:cNvSpPr>
            <p:nvPr/>
          </p:nvSpPr>
          <p:spPr bwMode="auto">
            <a:xfrm flipV="1">
              <a:off x="5125" y="404"/>
              <a:ext cx="184" cy="1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255" name="Line 159"/>
            <p:cNvSpPr>
              <a:spLocks noChangeShapeType="1"/>
            </p:cNvSpPr>
            <p:nvPr/>
          </p:nvSpPr>
          <p:spPr bwMode="auto">
            <a:xfrm>
              <a:off x="5125" y="145"/>
              <a:ext cx="184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256" name="Line 160"/>
            <p:cNvSpPr>
              <a:spLocks noChangeShapeType="1"/>
            </p:cNvSpPr>
            <p:nvPr/>
          </p:nvSpPr>
          <p:spPr bwMode="auto">
            <a:xfrm flipV="1">
              <a:off x="4803" y="113"/>
              <a:ext cx="184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257" name="Line 161"/>
            <p:cNvSpPr>
              <a:spLocks noChangeShapeType="1"/>
            </p:cNvSpPr>
            <p:nvPr/>
          </p:nvSpPr>
          <p:spPr bwMode="auto">
            <a:xfrm>
              <a:off x="4734" y="275"/>
              <a:ext cx="0" cy="1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258" name="Line 162"/>
            <p:cNvSpPr>
              <a:spLocks noChangeShapeType="1"/>
            </p:cNvSpPr>
            <p:nvPr/>
          </p:nvSpPr>
          <p:spPr bwMode="auto">
            <a:xfrm>
              <a:off x="5056" y="210"/>
              <a:ext cx="0" cy="3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</p:grpSp>
      <p:grpSp>
        <p:nvGrpSpPr>
          <p:cNvPr id="261" name="Group 225"/>
          <p:cNvGrpSpPr>
            <a:grpSpLocks/>
          </p:cNvGrpSpPr>
          <p:nvPr/>
        </p:nvGrpSpPr>
        <p:grpSpPr bwMode="auto">
          <a:xfrm>
            <a:off x="5486400" y="3733800"/>
            <a:ext cx="838200" cy="976313"/>
            <a:chOff x="3792" y="307"/>
            <a:chExt cx="528" cy="615"/>
          </a:xfrm>
        </p:grpSpPr>
        <p:sp>
          <p:nvSpPr>
            <p:cNvPr id="262" name="Oval 226"/>
            <p:cNvSpPr>
              <a:spLocks noChangeArrowheads="1"/>
            </p:cNvSpPr>
            <p:nvPr/>
          </p:nvSpPr>
          <p:spPr bwMode="auto">
            <a:xfrm>
              <a:off x="3792" y="469"/>
              <a:ext cx="138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1</a:t>
              </a:r>
            </a:p>
          </p:txBody>
        </p:sp>
        <p:sp>
          <p:nvSpPr>
            <p:cNvPr id="263" name="Oval 227"/>
            <p:cNvSpPr>
              <a:spLocks noChangeArrowheads="1"/>
            </p:cNvSpPr>
            <p:nvPr/>
          </p:nvSpPr>
          <p:spPr bwMode="auto">
            <a:xfrm>
              <a:off x="3953" y="760"/>
              <a:ext cx="138" cy="162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64" name="Oval 228"/>
            <p:cNvSpPr>
              <a:spLocks noChangeArrowheads="1"/>
            </p:cNvSpPr>
            <p:nvPr/>
          </p:nvSpPr>
          <p:spPr bwMode="auto">
            <a:xfrm>
              <a:off x="4182" y="566"/>
              <a:ext cx="138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3</a:t>
              </a:r>
            </a:p>
          </p:txBody>
        </p:sp>
        <p:sp>
          <p:nvSpPr>
            <p:cNvPr id="265" name="Oval 229"/>
            <p:cNvSpPr>
              <a:spLocks noChangeArrowheads="1"/>
            </p:cNvSpPr>
            <p:nvPr/>
          </p:nvSpPr>
          <p:spPr bwMode="auto">
            <a:xfrm>
              <a:off x="4022" y="307"/>
              <a:ext cx="138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2</a:t>
              </a:r>
            </a:p>
          </p:txBody>
        </p:sp>
        <p:sp>
          <p:nvSpPr>
            <p:cNvPr id="266" name="Line 230"/>
            <p:cNvSpPr>
              <a:spLocks noChangeShapeType="1"/>
            </p:cNvSpPr>
            <p:nvPr/>
          </p:nvSpPr>
          <p:spPr bwMode="auto">
            <a:xfrm>
              <a:off x="3861" y="631"/>
              <a:ext cx="115" cy="1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267" name="Line 231"/>
            <p:cNvSpPr>
              <a:spLocks noChangeShapeType="1"/>
            </p:cNvSpPr>
            <p:nvPr/>
          </p:nvSpPr>
          <p:spPr bwMode="auto">
            <a:xfrm>
              <a:off x="3930" y="534"/>
              <a:ext cx="253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268" name="Line 232"/>
            <p:cNvSpPr>
              <a:spLocks noChangeShapeType="1"/>
            </p:cNvSpPr>
            <p:nvPr/>
          </p:nvSpPr>
          <p:spPr bwMode="auto">
            <a:xfrm flipV="1">
              <a:off x="3884" y="404"/>
              <a:ext cx="138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269" name="Line 233"/>
            <p:cNvSpPr>
              <a:spLocks noChangeShapeType="1"/>
            </p:cNvSpPr>
            <p:nvPr/>
          </p:nvSpPr>
          <p:spPr bwMode="auto">
            <a:xfrm>
              <a:off x="4160" y="404"/>
              <a:ext cx="69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270" name="Line 234"/>
            <p:cNvSpPr>
              <a:spLocks noChangeShapeType="1"/>
            </p:cNvSpPr>
            <p:nvPr/>
          </p:nvSpPr>
          <p:spPr bwMode="auto">
            <a:xfrm flipV="1">
              <a:off x="4091" y="728"/>
              <a:ext cx="138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</p:grpSp>
      <p:sp>
        <p:nvSpPr>
          <p:cNvPr id="271" name="Oval 44"/>
          <p:cNvSpPr>
            <a:spLocks noChangeArrowheads="1"/>
          </p:cNvSpPr>
          <p:nvPr/>
        </p:nvSpPr>
        <p:spPr bwMode="auto">
          <a:xfrm>
            <a:off x="6858000" y="2971800"/>
            <a:ext cx="1371600" cy="1600200"/>
          </a:xfrm>
          <a:prstGeom prst="ellipse">
            <a:avLst/>
          </a:prstGeom>
          <a:noFill/>
          <a:ln w="25400">
            <a:solidFill>
              <a:srgbClr val="FFCC66"/>
            </a:solidFill>
            <a:prstDash val="dash"/>
            <a:round/>
            <a:headEnd/>
            <a:tailEnd/>
          </a:ln>
        </p:spPr>
        <p:txBody>
          <a:bodyPr wrap="none" lIns="0" anchor="ctr"/>
          <a:lstStyle/>
          <a:p>
            <a:endParaRPr lang="en-US" sz="1400"/>
          </a:p>
        </p:txBody>
      </p:sp>
      <p:sp>
        <p:nvSpPr>
          <p:cNvPr id="272" name="Oval 44"/>
          <p:cNvSpPr>
            <a:spLocks noChangeArrowheads="1"/>
          </p:cNvSpPr>
          <p:nvPr/>
        </p:nvSpPr>
        <p:spPr bwMode="auto">
          <a:xfrm>
            <a:off x="6172200" y="4495800"/>
            <a:ext cx="1371600" cy="1600200"/>
          </a:xfrm>
          <a:prstGeom prst="ellipse">
            <a:avLst/>
          </a:prstGeom>
          <a:noFill/>
          <a:ln w="25400">
            <a:solidFill>
              <a:srgbClr val="FFCC66"/>
            </a:solidFill>
            <a:prstDash val="dash"/>
            <a:round/>
            <a:headEnd/>
            <a:tailEnd/>
          </a:ln>
        </p:spPr>
        <p:txBody>
          <a:bodyPr wrap="none" lIns="0" anchor="ctr"/>
          <a:lstStyle/>
          <a:p>
            <a:endParaRPr lang="en-US" sz="1400"/>
          </a:p>
        </p:txBody>
      </p:sp>
      <p:sp>
        <p:nvSpPr>
          <p:cNvPr id="273" name="Text Box 78"/>
          <p:cNvSpPr txBox="1">
            <a:spLocks noChangeArrowheads="1"/>
          </p:cNvSpPr>
          <p:nvPr/>
        </p:nvSpPr>
        <p:spPr bwMode="auto">
          <a:xfrm>
            <a:off x="4895250" y="1408093"/>
            <a:ext cx="406778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 algn="ctr"/>
            <a:r>
              <a:rPr lang="en-US" sz="2800" dirty="0"/>
              <a:t>Compute &amp; Store Within-</a:t>
            </a:r>
          </a:p>
          <a:p>
            <a:pPr algn="ctr"/>
            <a:r>
              <a:rPr lang="en-US" sz="2800" dirty="0"/>
              <a:t>Communities Scores</a:t>
            </a:r>
          </a:p>
        </p:txBody>
      </p:sp>
      <p:sp>
        <p:nvSpPr>
          <p:cNvPr id="275" name="Rectangle 274"/>
          <p:cNvSpPr>
            <a:spLocks noChangeAspect="1"/>
          </p:cNvSpPr>
          <p:nvPr/>
        </p:nvSpPr>
        <p:spPr>
          <a:xfrm>
            <a:off x="7848600" y="2590800"/>
            <a:ext cx="9144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bg1"/>
                </a:solidFill>
              </a:rPr>
              <a:t>Q</a:t>
            </a:r>
            <a:r>
              <a:rPr lang="en-US" sz="2400" i="1" baseline="-25000" dirty="0">
                <a:solidFill>
                  <a:schemeClr val="bg1"/>
                </a:solidFill>
              </a:rPr>
              <a:t>33</a:t>
            </a:r>
            <a:endParaRPr lang="en-US" sz="2400" i="1" dirty="0"/>
          </a:p>
        </p:txBody>
      </p:sp>
      <p:sp>
        <p:nvSpPr>
          <p:cNvPr id="276" name="Rectangle 275"/>
          <p:cNvSpPr>
            <a:spLocks noChangeAspect="1"/>
          </p:cNvSpPr>
          <p:nvPr/>
        </p:nvSpPr>
        <p:spPr>
          <a:xfrm>
            <a:off x="7086600" y="5105400"/>
            <a:ext cx="548640" cy="5486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i="1" dirty="0">
                <a:solidFill>
                  <a:schemeClr val="bg1"/>
                </a:solidFill>
              </a:rPr>
              <a:t>Q</a:t>
            </a:r>
            <a:r>
              <a:rPr lang="en-US" sz="2400" i="1" baseline="-25000" dirty="0">
                <a:solidFill>
                  <a:schemeClr val="bg1"/>
                </a:solidFill>
              </a:rPr>
              <a:t>22</a:t>
            </a:r>
            <a:endParaRPr lang="en-US" sz="2400" i="1" dirty="0"/>
          </a:p>
        </p:txBody>
      </p:sp>
      <p:sp>
        <p:nvSpPr>
          <p:cNvPr id="277" name="Rectangle 276"/>
          <p:cNvSpPr>
            <a:spLocks noChangeAspect="1"/>
          </p:cNvSpPr>
          <p:nvPr/>
        </p:nvSpPr>
        <p:spPr>
          <a:xfrm>
            <a:off x="5364480" y="2926080"/>
            <a:ext cx="731520" cy="7315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bg1"/>
                </a:solidFill>
              </a:rPr>
              <a:t>Q</a:t>
            </a:r>
            <a:r>
              <a:rPr lang="en-US" sz="2400" i="1" baseline="-25000" dirty="0">
                <a:solidFill>
                  <a:schemeClr val="bg1"/>
                </a:solidFill>
              </a:rPr>
              <a:t>11</a:t>
            </a:r>
            <a:endParaRPr lang="en-US" sz="2400" i="1" dirty="0"/>
          </a:p>
        </p:txBody>
      </p:sp>
    </p:spTree>
  </p:cSld>
  <p:clrMapOvr>
    <a:masterClrMapping/>
  </p:clrMapOvr>
  <p:transition advTm="18907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343400" y="0"/>
            <a:ext cx="4495800" cy="1143000"/>
          </a:xfrm>
        </p:spPr>
        <p:txBody>
          <a:bodyPr/>
          <a:lstStyle/>
          <a:p>
            <a:pPr algn="r" eaLnBrk="1" hangingPunct="1"/>
            <a:r>
              <a:rPr lang="en-US" sz="4000" i="1" dirty="0" err="1"/>
              <a:t>B_Lin</a:t>
            </a:r>
            <a:r>
              <a:rPr lang="en-US" sz="4000" dirty="0"/>
              <a:t>: On-Line</a:t>
            </a:r>
            <a:br>
              <a:rPr lang="en-US" sz="4000" dirty="0"/>
            </a:br>
            <a:r>
              <a:rPr lang="en-US" sz="2400" dirty="0">
                <a:solidFill>
                  <a:schemeClr val="tx1"/>
                </a:solidFill>
              </a:rPr>
              <a:t>[Tong+ ICDM 2006]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794375" y="2373313"/>
            <a:ext cx="3035300" cy="2155825"/>
            <a:chOff x="3408" y="2592"/>
            <a:chExt cx="1912" cy="1358"/>
          </a:xfrm>
        </p:grpSpPr>
        <p:sp>
          <p:nvSpPr>
            <p:cNvPr id="44228" name="Oval 4"/>
            <p:cNvSpPr>
              <a:spLocks noChangeArrowheads="1"/>
            </p:cNvSpPr>
            <p:nvPr/>
          </p:nvSpPr>
          <p:spPr bwMode="auto">
            <a:xfrm>
              <a:off x="3545" y="3049"/>
              <a:ext cx="135" cy="130"/>
            </a:xfrm>
            <a:prstGeom prst="ellipse">
              <a:avLst/>
            </a:prstGeom>
            <a:solidFill>
              <a:srgbClr val="D6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1</a:t>
              </a:r>
            </a:p>
          </p:txBody>
        </p:sp>
        <p:sp>
          <p:nvSpPr>
            <p:cNvPr id="44229" name="Oval 5"/>
            <p:cNvSpPr>
              <a:spLocks noChangeArrowheads="1"/>
            </p:cNvSpPr>
            <p:nvPr/>
          </p:nvSpPr>
          <p:spPr bwMode="auto">
            <a:xfrm>
              <a:off x="3702" y="3283"/>
              <a:ext cx="134" cy="13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44230" name="Oval 6"/>
            <p:cNvSpPr>
              <a:spLocks noChangeArrowheads="1"/>
            </p:cNvSpPr>
            <p:nvPr/>
          </p:nvSpPr>
          <p:spPr bwMode="auto">
            <a:xfrm>
              <a:off x="3926" y="3127"/>
              <a:ext cx="134" cy="130"/>
            </a:xfrm>
            <a:prstGeom prst="ellipse">
              <a:avLst/>
            </a:prstGeom>
            <a:solidFill>
              <a:srgbClr val="D6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3</a:t>
              </a:r>
            </a:p>
          </p:txBody>
        </p:sp>
        <p:sp>
          <p:nvSpPr>
            <p:cNvPr id="44231" name="Oval 7"/>
            <p:cNvSpPr>
              <a:spLocks noChangeArrowheads="1"/>
            </p:cNvSpPr>
            <p:nvPr/>
          </p:nvSpPr>
          <p:spPr bwMode="auto">
            <a:xfrm>
              <a:off x="3769" y="2919"/>
              <a:ext cx="134" cy="130"/>
            </a:xfrm>
            <a:prstGeom prst="ellipse">
              <a:avLst/>
            </a:prstGeom>
            <a:solidFill>
              <a:srgbClr val="FE5144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2</a:t>
              </a:r>
            </a:p>
          </p:txBody>
        </p:sp>
        <p:sp>
          <p:nvSpPr>
            <p:cNvPr id="44232" name="Oval 8"/>
            <p:cNvSpPr>
              <a:spLocks noChangeArrowheads="1"/>
            </p:cNvSpPr>
            <p:nvPr/>
          </p:nvSpPr>
          <p:spPr bwMode="auto">
            <a:xfrm>
              <a:off x="4015" y="3491"/>
              <a:ext cx="134" cy="130"/>
            </a:xfrm>
            <a:prstGeom prst="ellipse">
              <a:avLst/>
            </a:prstGeom>
            <a:solidFill>
              <a:srgbClr val="D6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5</a:t>
              </a:r>
            </a:p>
          </p:txBody>
        </p:sp>
        <p:sp>
          <p:nvSpPr>
            <p:cNvPr id="44233" name="Oval 9"/>
            <p:cNvSpPr>
              <a:spLocks noChangeArrowheads="1"/>
            </p:cNvSpPr>
            <p:nvPr/>
          </p:nvSpPr>
          <p:spPr bwMode="auto">
            <a:xfrm>
              <a:off x="4306" y="3439"/>
              <a:ext cx="134" cy="130"/>
            </a:xfrm>
            <a:prstGeom prst="ellipse">
              <a:avLst/>
            </a:prstGeom>
            <a:solidFill>
              <a:srgbClr val="FDD4D3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6</a:t>
              </a:r>
            </a:p>
          </p:txBody>
        </p:sp>
        <p:sp>
          <p:nvSpPr>
            <p:cNvPr id="44234" name="Oval 10"/>
            <p:cNvSpPr>
              <a:spLocks noChangeArrowheads="1"/>
            </p:cNvSpPr>
            <p:nvPr/>
          </p:nvSpPr>
          <p:spPr bwMode="auto">
            <a:xfrm>
              <a:off x="4239" y="3700"/>
              <a:ext cx="134" cy="130"/>
            </a:xfrm>
            <a:prstGeom prst="ellipse">
              <a:avLst/>
            </a:prstGeom>
            <a:solidFill>
              <a:srgbClr val="FDD4D3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7</a:t>
              </a:r>
            </a:p>
          </p:txBody>
        </p:sp>
        <p:sp>
          <p:nvSpPr>
            <p:cNvPr id="44235" name="Oval 11"/>
            <p:cNvSpPr>
              <a:spLocks noChangeArrowheads="1"/>
            </p:cNvSpPr>
            <p:nvPr/>
          </p:nvSpPr>
          <p:spPr bwMode="auto">
            <a:xfrm>
              <a:off x="4395" y="2763"/>
              <a:ext cx="135" cy="130"/>
            </a:xfrm>
            <a:prstGeom prst="ellipse">
              <a:avLst/>
            </a:prstGeom>
            <a:solidFill>
              <a:srgbClr val="FEEFE8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9</a:t>
              </a:r>
            </a:p>
          </p:txBody>
        </p:sp>
        <p:sp>
          <p:nvSpPr>
            <p:cNvPr id="44236" name="Oval 12"/>
            <p:cNvSpPr>
              <a:spLocks noChangeArrowheads="1"/>
            </p:cNvSpPr>
            <p:nvPr/>
          </p:nvSpPr>
          <p:spPr bwMode="auto">
            <a:xfrm>
              <a:off x="4709" y="2711"/>
              <a:ext cx="134" cy="130"/>
            </a:xfrm>
            <a:prstGeom prst="ellipse">
              <a:avLst/>
            </a:prstGeom>
            <a:solidFill>
              <a:srgbClr val="FEEFE8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10</a:t>
              </a:r>
            </a:p>
          </p:txBody>
        </p:sp>
        <p:sp>
          <p:nvSpPr>
            <p:cNvPr id="44237" name="Oval 13"/>
            <p:cNvSpPr>
              <a:spLocks noChangeArrowheads="1"/>
            </p:cNvSpPr>
            <p:nvPr/>
          </p:nvSpPr>
          <p:spPr bwMode="auto">
            <a:xfrm>
              <a:off x="4418" y="3023"/>
              <a:ext cx="134" cy="130"/>
            </a:xfrm>
            <a:prstGeom prst="ellipse">
              <a:avLst/>
            </a:prstGeom>
            <a:solidFill>
              <a:srgbClr val="FE989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8</a:t>
              </a:r>
            </a:p>
          </p:txBody>
        </p:sp>
        <p:sp>
          <p:nvSpPr>
            <p:cNvPr id="44238" name="Oval 14"/>
            <p:cNvSpPr>
              <a:spLocks noChangeArrowheads="1"/>
            </p:cNvSpPr>
            <p:nvPr/>
          </p:nvSpPr>
          <p:spPr bwMode="auto">
            <a:xfrm>
              <a:off x="4709" y="3101"/>
              <a:ext cx="134" cy="130"/>
            </a:xfrm>
            <a:prstGeom prst="ellipse">
              <a:avLst/>
            </a:prstGeom>
            <a:solidFill>
              <a:srgbClr val="FEEFE8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1</a:t>
              </a:r>
              <a:r>
                <a:rPr lang="en-US" altLang="zh-CN" sz="1400"/>
                <a:t>1</a:t>
              </a:r>
            </a:p>
          </p:txBody>
        </p:sp>
        <p:sp>
          <p:nvSpPr>
            <p:cNvPr id="44239" name="Oval 15"/>
            <p:cNvSpPr>
              <a:spLocks noChangeArrowheads="1"/>
            </p:cNvSpPr>
            <p:nvPr/>
          </p:nvSpPr>
          <p:spPr bwMode="auto">
            <a:xfrm>
              <a:off x="4999" y="2867"/>
              <a:ext cx="135" cy="130"/>
            </a:xfrm>
            <a:prstGeom prst="ellipse">
              <a:avLst/>
            </a:prstGeom>
            <a:solidFill>
              <a:srgbClr val="FEEFE8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1</a:t>
              </a:r>
              <a:r>
                <a:rPr lang="en-US" altLang="zh-CN" sz="1400"/>
                <a:t>2</a:t>
              </a:r>
            </a:p>
          </p:txBody>
        </p:sp>
        <p:sp>
          <p:nvSpPr>
            <p:cNvPr id="44240" name="Line 16"/>
            <p:cNvSpPr>
              <a:spLocks noChangeShapeType="1"/>
            </p:cNvSpPr>
            <p:nvPr/>
          </p:nvSpPr>
          <p:spPr bwMode="auto">
            <a:xfrm>
              <a:off x="3613" y="3179"/>
              <a:ext cx="111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241" name="Line 17"/>
            <p:cNvSpPr>
              <a:spLocks noChangeShapeType="1"/>
            </p:cNvSpPr>
            <p:nvPr/>
          </p:nvSpPr>
          <p:spPr bwMode="auto">
            <a:xfrm>
              <a:off x="3680" y="3101"/>
              <a:ext cx="246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242" name="Line 18"/>
            <p:cNvSpPr>
              <a:spLocks noChangeShapeType="1"/>
            </p:cNvSpPr>
            <p:nvPr/>
          </p:nvSpPr>
          <p:spPr bwMode="auto">
            <a:xfrm flipV="1">
              <a:off x="3635" y="2997"/>
              <a:ext cx="134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243" name="Line 19"/>
            <p:cNvSpPr>
              <a:spLocks noChangeShapeType="1"/>
            </p:cNvSpPr>
            <p:nvPr/>
          </p:nvSpPr>
          <p:spPr bwMode="auto">
            <a:xfrm>
              <a:off x="3903" y="2997"/>
              <a:ext cx="67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244" name="Line 20"/>
            <p:cNvSpPr>
              <a:spLocks noChangeShapeType="1"/>
            </p:cNvSpPr>
            <p:nvPr/>
          </p:nvSpPr>
          <p:spPr bwMode="auto">
            <a:xfrm flipV="1">
              <a:off x="3836" y="3257"/>
              <a:ext cx="112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245" name="Line 21"/>
            <p:cNvSpPr>
              <a:spLocks noChangeShapeType="1"/>
            </p:cNvSpPr>
            <p:nvPr/>
          </p:nvSpPr>
          <p:spPr bwMode="auto">
            <a:xfrm>
              <a:off x="3814" y="3387"/>
              <a:ext cx="224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246" name="Line 22"/>
            <p:cNvSpPr>
              <a:spLocks noChangeShapeType="1"/>
            </p:cNvSpPr>
            <p:nvPr/>
          </p:nvSpPr>
          <p:spPr bwMode="auto">
            <a:xfrm flipV="1">
              <a:off x="4149" y="3491"/>
              <a:ext cx="157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247" name="Line 23"/>
            <p:cNvSpPr>
              <a:spLocks noChangeShapeType="1"/>
            </p:cNvSpPr>
            <p:nvPr/>
          </p:nvSpPr>
          <p:spPr bwMode="auto">
            <a:xfrm>
              <a:off x="4127" y="3621"/>
              <a:ext cx="112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248" name="Line 24"/>
            <p:cNvSpPr>
              <a:spLocks noChangeShapeType="1"/>
            </p:cNvSpPr>
            <p:nvPr/>
          </p:nvSpPr>
          <p:spPr bwMode="auto">
            <a:xfrm flipH="1">
              <a:off x="4328" y="3569"/>
              <a:ext cx="45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249" name="Line 25"/>
            <p:cNvSpPr>
              <a:spLocks noChangeShapeType="1"/>
            </p:cNvSpPr>
            <p:nvPr/>
          </p:nvSpPr>
          <p:spPr bwMode="auto">
            <a:xfrm>
              <a:off x="4552" y="3127"/>
              <a:ext cx="157" cy="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250" name="Line 26"/>
            <p:cNvSpPr>
              <a:spLocks noChangeShapeType="1"/>
            </p:cNvSpPr>
            <p:nvPr/>
          </p:nvSpPr>
          <p:spPr bwMode="auto">
            <a:xfrm flipV="1">
              <a:off x="4843" y="2997"/>
              <a:ext cx="179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251" name="Line 27"/>
            <p:cNvSpPr>
              <a:spLocks noChangeShapeType="1"/>
            </p:cNvSpPr>
            <p:nvPr/>
          </p:nvSpPr>
          <p:spPr bwMode="auto">
            <a:xfrm>
              <a:off x="4843" y="2789"/>
              <a:ext cx="179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252" name="Line 28"/>
            <p:cNvSpPr>
              <a:spLocks noChangeShapeType="1"/>
            </p:cNvSpPr>
            <p:nvPr/>
          </p:nvSpPr>
          <p:spPr bwMode="auto">
            <a:xfrm flipV="1">
              <a:off x="4530" y="2763"/>
              <a:ext cx="179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253" name="Line 29"/>
            <p:cNvSpPr>
              <a:spLocks noChangeShapeType="1"/>
            </p:cNvSpPr>
            <p:nvPr/>
          </p:nvSpPr>
          <p:spPr bwMode="auto">
            <a:xfrm>
              <a:off x="4463" y="2893"/>
              <a:ext cx="0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254" name="Line 30"/>
            <p:cNvSpPr>
              <a:spLocks noChangeShapeType="1"/>
            </p:cNvSpPr>
            <p:nvPr/>
          </p:nvSpPr>
          <p:spPr bwMode="auto">
            <a:xfrm>
              <a:off x="4776" y="2841"/>
              <a:ext cx="0" cy="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255" name="Line 31"/>
            <p:cNvSpPr>
              <a:spLocks noChangeShapeType="1"/>
            </p:cNvSpPr>
            <p:nvPr/>
          </p:nvSpPr>
          <p:spPr bwMode="auto">
            <a:xfrm>
              <a:off x="3903" y="2971"/>
              <a:ext cx="51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256" name="Line 32"/>
            <p:cNvSpPr>
              <a:spLocks noChangeShapeType="1"/>
            </p:cNvSpPr>
            <p:nvPr/>
          </p:nvSpPr>
          <p:spPr bwMode="auto">
            <a:xfrm flipV="1">
              <a:off x="4082" y="3153"/>
              <a:ext cx="358" cy="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257" name="Text Box 33"/>
            <p:cNvSpPr txBox="1">
              <a:spLocks noChangeArrowheads="1"/>
            </p:cNvSpPr>
            <p:nvPr/>
          </p:nvSpPr>
          <p:spPr bwMode="auto">
            <a:xfrm>
              <a:off x="3408" y="2880"/>
              <a:ext cx="231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>
              <a:spAutoFit/>
            </a:bodyPr>
            <a:lstStyle/>
            <a:p>
              <a:r>
                <a:rPr lang="en-US" sz="1100"/>
                <a:t>0.13</a:t>
              </a:r>
            </a:p>
          </p:txBody>
        </p:sp>
        <p:sp>
          <p:nvSpPr>
            <p:cNvPr id="44258" name="Text Box 34"/>
            <p:cNvSpPr txBox="1">
              <a:spLocks noChangeArrowheads="1"/>
            </p:cNvSpPr>
            <p:nvPr/>
          </p:nvSpPr>
          <p:spPr bwMode="auto">
            <a:xfrm>
              <a:off x="3795" y="2784"/>
              <a:ext cx="231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>
              <a:spAutoFit/>
            </a:bodyPr>
            <a:lstStyle/>
            <a:p>
              <a:r>
                <a:rPr lang="en-US" sz="1100"/>
                <a:t>0.</a:t>
              </a:r>
              <a:r>
                <a:rPr lang="en-US" altLang="zh-CN" sz="1100"/>
                <a:t>10</a:t>
              </a:r>
              <a:endParaRPr lang="en-US" sz="1100">
                <a:ea typeface="宋体" pitchFamily="2" charset="-122"/>
              </a:endParaRPr>
            </a:p>
          </p:txBody>
        </p:sp>
        <p:sp>
          <p:nvSpPr>
            <p:cNvPr id="44259" name="Text Box 35"/>
            <p:cNvSpPr txBox="1">
              <a:spLocks noChangeArrowheads="1"/>
            </p:cNvSpPr>
            <p:nvPr/>
          </p:nvSpPr>
          <p:spPr bwMode="auto">
            <a:xfrm>
              <a:off x="4032" y="3112"/>
              <a:ext cx="231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>
              <a:spAutoFit/>
            </a:bodyPr>
            <a:lstStyle/>
            <a:p>
              <a:r>
                <a:rPr lang="en-US" sz="1100"/>
                <a:t>0.13</a:t>
              </a:r>
            </a:p>
          </p:txBody>
        </p:sp>
        <p:sp>
          <p:nvSpPr>
            <p:cNvPr id="44260" name="Text Box 36"/>
            <p:cNvSpPr txBox="1">
              <a:spLocks noChangeArrowheads="1"/>
            </p:cNvSpPr>
            <p:nvPr/>
          </p:nvSpPr>
          <p:spPr bwMode="auto">
            <a:xfrm>
              <a:off x="3858" y="3575"/>
              <a:ext cx="231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>
              <a:spAutoFit/>
            </a:bodyPr>
            <a:lstStyle/>
            <a:p>
              <a:r>
                <a:rPr lang="en-US" sz="1100"/>
                <a:t>0.13</a:t>
              </a:r>
            </a:p>
          </p:txBody>
        </p:sp>
        <p:sp>
          <p:nvSpPr>
            <p:cNvPr id="44261" name="Text Box 37"/>
            <p:cNvSpPr txBox="1">
              <a:spLocks noChangeArrowheads="1"/>
            </p:cNvSpPr>
            <p:nvPr/>
          </p:nvSpPr>
          <p:spPr bwMode="auto">
            <a:xfrm>
              <a:off x="4418" y="3419"/>
              <a:ext cx="231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>
              <a:spAutoFit/>
            </a:bodyPr>
            <a:lstStyle/>
            <a:p>
              <a:r>
                <a:rPr lang="en-US" sz="1100"/>
                <a:t>0.</a:t>
              </a:r>
              <a:r>
                <a:rPr lang="en-US" altLang="zh-CN" sz="1100"/>
                <a:t>05</a:t>
              </a:r>
            </a:p>
          </p:txBody>
        </p:sp>
        <p:sp>
          <p:nvSpPr>
            <p:cNvPr id="44262" name="Text Box 38"/>
            <p:cNvSpPr txBox="1">
              <a:spLocks noChangeArrowheads="1"/>
            </p:cNvSpPr>
            <p:nvPr/>
          </p:nvSpPr>
          <p:spPr bwMode="auto">
            <a:xfrm>
              <a:off x="4350" y="3785"/>
              <a:ext cx="231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>
              <a:spAutoFit/>
            </a:bodyPr>
            <a:lstStyle/>
            <a:p>
              <a:r>
                <a:rPr lang="en-US" sz="1100"/>
                <a:t>0.</a:t>
              </a:r>
              <a:r>
                <a:rPr lang="en-US" altLang="zh-CN" sz="1100"/>
                <a:t>05</a:t>
              </a:r>
            </a:p>
          </p:txBody>
        </p:sp>
        <p:sp>
          <p:nvSpPr>
            <p:cNvPr id="44263" name="Text Box 39"/>
            <p:cNvSpPr txBox="1">
              <a:spLocks noChangeArrowheads="1"/>
            </p:cNvSpPr>
            <p:nvPr/>
          </p:nvSpPr>
          <p:spPr bwMode="auto">
            <a:xfrm>
              <a:off x="4464" y="2880"/>
              <a:ext cx="231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>
              <a:spAutoFit/>
            </a:bodyPr>
            <a:lstStyle/>
            <a:p>
              <a:r>
                <a:rPr lang="en-US" sz="1100"/>
                <a:t>0.</a:t>
              </a:r>
              <a:r>
                <a:rPr lang="en-US" altLang="zh-CN" sz="1100"/>
                <a:t>08</a:t>
              </a:r>
            </a:p>
          </p:txBody>
        </p:sp>
        <p:sp>
          <p:nvSpPr>
            <p:cNvPr id="44264" name="Text Box 40"/>
            <p:cNvSpPr txBox="1">
              <a:spLocks noChangeArrowheads="1"/>
            </p:cNvSpPr>
            <p:nvPr/>
          </p:nvSpPr>
          <p:spPr bwMode="auto">
            <a:xfrm>
              <a:off x="4320" y="2592"/>
              <a:ext cx="231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>
              <a:spAutoFit/>
            </a:bodyPr>
            <a:lstStyle/>
            <a:p>
              <a:r>
                <a:rPr lang="en-US" sz="1100"/>
                <a:t>0.</a:t>
              </a:r>
              <a:r>
                <a:rPr lang="en-US" altLang="zh-CN" sz="1100"/>
                <a:t>04</a:t>
              </a:r>
            </a:p>
          </p:txBody>
        </p:sp>
        <p:sp>
          <p:nvSpPr>
            <p:cNvPr id="44265" name="Text Box 41"/>
            <p:cNvSpPr txBox="1">
              <a:spLocks noChangeArrowheads="1"/>
            </p:cNvSpPr>
            <p:nvPr/>
          </p:nvSpPr>
          <p:spPr bwMode="auto">
            <a:xfrm>
              <a:off x="5089" y="2978"/>
              <a:ext cx="231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>
              <a:spAutoFit/>
            </a:bodyPr>
            <a:lstStyle/>
            <a:p>
              <a:r>
                <a:rPr lang="en-US" sz="1100"/>
                <a:t>0.</a:t>
              </a:r>
              <a:r>
                <a:rPr lang="en-US" altLang="zh-CN" sz="1100"/>
                <a:t>02</a:t>
              </a:r>
            </a:p>
          </p:txBody>
        </p:sp>
        <p:sp>
          <p:nvSpPr>
            <p:cNvPr id="44266" name="Text Box 42"/>
            <p:cNvSpPr txBox="1">
              <a:spLocks noChangeArrowheads="1"/>
            </p:cNvSpPr>
            <p:nvPr/>
          </p:nvSpPr>
          <p:spPr bwMode="auto">
            <a:xfrm>
              <a:off x="4752" y="3185"/>
              <a:ext cx="231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>
              <a:spAutoFit/>
            </a:bodyPr>
            <a:lstStyle/>
            <a:p>
              <a:r>
                <a:rPr lang="en-US" sz="1100"/>
                <a:t>0.</a:t>
              </a:r>
              <a:r>
                <a:rPr lang="en-US" altLang="zh-CN" sz="1100"/>
                <a:t>04</a:t>
              </a:r>
            </a:p>
          </p:txBody>
        </p:sp>
        <p:sp>
          <p:nvSpPr>
            <p:cNvPr id="44267" name="Text Box 43"/>
            <p:cNvSpPr txBox="1">
              <a:spLocks noChangeArrowheads="1"/>
            </p:cNvSpPr>
            <p:nvPr/>
          </p:nvSpPr>
          <p:spPr bwMode="auto">
            <a:xfrm>
              <a:off x="4848" y="2640"/>
              <a:ext cx="231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>
              <a:spAutoFit/>
            </a:bodyPr>
            <a:lstStyle/>
            <a:p>
              <a:r>
                <a:rPr lang="en-US" sz="1100"/>
                <a:t>0.</a:t>
              </a:r>
              <a:r>
                <a:rPr lang="en-US" altLang="zh-CN" sz="1100"/>
                <a:t>03</a:t>
              </a:r>
            </a:p>
          </p:txBody>
        </p:sp>
      </p:grpSp>
      <p:sp>
        <p:nvSpPr>
          <p:cNvPr id="80940" name="Oval 44"/>
          <p:cNvSpPr>
            <a:spLocks noChangeArrowheads="1"/>
          </p:cNvSpPr>
          <p:nvPr/>
        </p:nvSpPr>
        <p:spPr bwMode="auto">
          <a:xfrm>
            <a:off x="0" y="2362200"/>
            <a:ext cx="1371600" cy="1600200"/>
          </a:xfrm>
          <a:prstGeom prst="ellipse">
            <a:avLst/>
          </a:prstGeom>
          <a:noFill/>
          <a:ln w="25400">
            <a:solidFill>
              <a:srgbClr val="FFCC66"/>
            </a:solidFill>
            <a:prstDash val="dash"/>
            <a:round/>
            <a:headEnd/>
            <a:tailEnd/>
          </a:ln>
        </p:spPr>
        <p:txBody>
          <a:bodyPr wrap="none" lIns="0" anchor="ctr"/>
          <a:lstStyle/>
          <a:p>
            <a:endParaRPr lang="en-US" sz="1400"/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381000" y="2743200"/>
            <a:ext cx="839788" cy="976313"/>
            <a:chOff x="3792" y="307"/>
            <a:chExt cx="529" cy="615"/>
          </a:xfrm>
        </p:grpSpPr>
        <p:sp>
          <p:nvSpPr>
            <p:cNvPr id="44219" name="Oval 46"/>
            <p:cNvSpPr>
              <a:spLocks noChangeArrowheads="1"/>
            </p:cNvSpPr>
            <p:nvPr/>
          </p:nvSpPr>
          <p:spPr bwMode="auto">
            <a:xfrm>
              <a:off x="3792" y="469"/>
              <a:ext cx="138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1</a:t>
              </a:r>
            </a:p>
          </p:txBody>
        </p:sp>
        <p:sp>
          <p:nvSpPr>
            <p:cNvPr id="44220" name="Oval 47"/>
            <p:cNvSpPr>
              <a:spLocks noChangeArrowheads="1"/>
            </p:cNvSpPr>
            <p:nvPr/>
          </p:nvSpPr>
          <p:spPr bwMode="auto">
            <a:xfrm>
              <a:off x="3953" y="760"/>
              <a:ext cx="138" cy="162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44221" name="Oval 48"/>
            <p:cNvSpPr>
              <a:spLocks noChangeArrowheads="1"/>
            </p:cNvSpPr>
            <p:nvPr/>
          </p:nvSpPr>
          <p:spPr bwMode="auto">
            <a:xfrm>
              <a:off x="4183" y="566"/>
              <a:ext cx="138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3</a:t>
              </a:r>
            </a:p>
          </p:txBody>
        </p:sp>
        <p:sp>
          <p:nvSpPr>
            <p:cNvPr id="44222" name="Oval 49"/>
            <p:cNvSpPr>
              <a:spLocks noChangeArrowheads="1"/>
            </p:cNvSpPr>
            <p:nvPr/>
          </p:nvSpPr>
          <p:spPr bwMode="auto">
            <a:xfrm>
              <a:off x="4022" y="307"/>
              <a:ext cx="138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2</a:t>
              </a:r>
            </a:p>
          </p:txBody>
        </p:sp>
        <p:sp>
          <p:nvSpPr>
            <p:cNvPr id="44223" name="Line 50"/>
            <p:cNvSpPr>
              <a:spLocks noChangeShapeType="1"/>
            </p:cNvSpPr>
            <p:nvPr/>
          </p:nvSpPr>
          <p:spPr bwMode="auto">
            <a:xfrm>
              <a:off x="3861" y="631"/>
              <a:ext cx="115" cy="1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224" name="Line 51"/>
            <p:cNvSpPr>
              <a:spLocks noChangeShapeType="1"/>
            </p:cNvSpPr>
            <p:nvPr/>
          </p:nvSpPr>
          <p:spPr bwMode="auto">
            <a:xfrm>
              <a:off x="3930" y="534"/>
              <a:ext cx="253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225" name="Line 52"/>
            <p:cNvSpPr>
              <a:spLocks noChangeShapeType="1"/>
            </p:cNvSpPr>
            <p:nvPr/>
          </p:nvSpPr>
          <p:spPr bwMode="auto">
            <a:xfrm flipV="1">
              <a:off x="3884" y="404"/>
              <a:ext cx="138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226" name="Line 53"/>
            <p:cNvSpPr>
              <a:spLocks noChangeShapeType="1"/>
            </p:cNvSpPr>
            <p:nvPr/>
          </p:nvSpPr>
          <p:spPr bwMode="auto">
            <a:xfrm>
              <a:off x="4160" y="404"/>
              <a:ext cx="69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227" name="Line 54"/>
            <p:cNvSpPr>
              <a:spLocks noChangeShapeType="1"/>
            </p:cNvSpPr>
            <p:nvPr/>
          </p:nvSpPr>
          <p:spPr bwMode="auto">
            <a:xfrm flipV="1">
              <a:off x="4091" y="728"/>
              <a:ext cx="138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</p:grp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838200" y="2286000"/>
            <a:ext cx="2286000" cy="2286000"/>
            <a:chOff x="4068" y="48"/>
            <a:chExt cx="1356" cy="1392"/>
          </a:xfrm>
        </p:grpSpPr>
        <p:sp>
          <p:nvSpPr>
            <p:cNvPr id="44199" name="Oval 56"/>
            <p:cNvSpPr>
              <a:spLocks noChangeArrowheads="1"/>
            </p:cNvSpPr>
            <p:nvPr/>
          </p:nvSpPr>
          <p:spPr bwMode="auto">
            <a:xfrm>
              <a:off x="4275" y="1019"/>
              <a:ext cx="138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5</a:t>
              </a:r>
            </a:p>
          </p:txBody>
        </p:sp>
        <p:sp>
          <p:nvSpPr>
            <p:cNvPr id="44200" name="Oval 57"/>
            <p:cNvSpPr>
              <a:spLocks noChangeArrowheads="1"/>
            </p:cNvSpPr>
            <p:nvPr/>
          </p:nvSpPr>
          <p:spPr bwMode="auto">
            <a:xfrm>
              <a:off x="4574" y="954"/>
              <a:ext cx="137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6</a:t>
              </a:r>
            </a:p>
          </p:txBody>
        </p:sp>
        <p:sp>
          <p:nvSpPr>
            <p:cNvPr id="44201" name="Oval 58"/>
            <p:cNvSpPr>
              <a:spLocks noChangeArrowheads="1"/>
            </p:cNvSpPr>
            <p:nvPr/>
          </p:nvSpPr>
          <p:spPr bwMode="auto">
            <a:xfrm>
              <a:off x="4505" y="1278"/>
              <a:ext cx="137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7</a:t>
              </a:r>
            </a:p>
          </p:txBody>
        </p:sp>
        <p:sp>
          <p:nvSpPr>
            <p:cNvPr id="44202" name="Oval 59"/>
            <p:cNvSpPr>
              <a:spLocks noChangeArrowheads="1"/>
            </p:cNvSpPr>
            <p:nvPr/>
          </p:nvSpPr>
          <p:spPr bwMode="auto">
            <a:xfrm>
              <a:off x="4665" y="113"/>
              <a:ext cx="138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9</a:t>
              </a:r>
            </a:p>
          </p:txBody>
        </p:sp>
        <p:sp>
          <p:nvSpPr>
            <p:cNvPr id="44203" name="Oval 60"/>
            <p:cNvSpPr>
              <a:spLocks noChangeArrowheads="1"/>
            </p:cNvSpPr>
            <p:nvPr/>
          </p:nvSpPr>
          <p:spPr bwMode="auto">
            <a:xfrm>
              <a:off x="4987" y="48"/>
              <a:ext cx="138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10</a:t>
              </a:r>
            </a:p>
          </p:txBody>
        </p:sp>
        <p:sp>
          <p:nvSpPr>
            <p:cNvPr id="44204" name="Oval 61"/>
            <p:cNvSpPr>
              <a:spLocks noChangeArrowheads="1"/>
            </p:cNvSpPr>
            <p:nvPr/>
          </p:nvSpPr>
          <p:spPr bwMode="auto">
            <a:xfrm>
              <a:off x="4688" y="436"/>
              <a:ext cx="138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8</a:t>
              </a:r>
            </a:p>
          </p:txBody>
        </p:sp>
        <p:sp>
          <p:nvSpPr>
            <p:cNvPr id="44205" name="Oval 62"/>
            <p:cNvSpPr>
              <a:spLocks noChangeArrowheads="1"/>
            </p:cNvSpPr>
            <p:nvPr/>
          </p:nvSpPr>
          <p:spPr bwMode="auto">
            <a:xfrm>
              <a:off x="4987" y="534"/>
              <a:ext cx="138" cy="1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1</a:t>
              </a:r>
              <a:r>
                <a:rPr lang="en-US" altLang="zh-CN" sz="1400"/>
                <a:t>1</a:t>
              </a:r>
            </a:p>
          </p:txBody>
        </p:sp>
        <p:sp>
          <p:nvSpPr>
            <p:cNvPr id="44206" name="Oval 63"/>
            <p:cNvSpPr>
              <a:spLocks noChangeArrowheads="1"/>
            </p:cNvSpPr>
            <p:nvPr/>
          </p:nvSpPr>
          <p:spPr bwMode="auto">
            <a:xfrm>
              <a:off x="5286" y="242"/>
              <a:ext cx="138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1</a:t>
              </a:r>
              <a:r>
                <a:rPr lang="en-US" altLang="zh-CN" sz="1400"/>
                <a:t>2</a:t>
              </a:r>
            </a:p>
          </p:txBody>
        </p:sp>
        <p:sp>
          <p:nvSpPr>
            <p:cNvPr id="44207" name="Line 64"/>
            <p:cNvSpPr>
              <a:spLocks noChangeShapeType="1"/>
            </p:cNvSpPr>
            <p:nvPr/>
          </p:nvSpPr>
          <p:spPr bwMode="auto">
            <a:xfrm>
              <a:off x="4068" y="890"/>
              <a:ext cx="230" cy="1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208" name="Line 65"/>
            <p:cNvSpPr>
              <a:spLocks noChangeShapeType="1"/>
            </p:cNvSpPr>
            <p:nvPr/>
          </p:nvSpPr>
          <p:spPr bwMode="auto">
            <a:xfrm flipV="1">
              <a:off x="4413" y="1019"/>
              <a:ext cx="161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209" name="Line 66"/>
            <p:cNvSpPr>
              <a:spLocks noChangeShapeType="1"/>
            </p:cNvSpPr>
            <p:nvPr/>
          </p:nvSpPr>
          <p:spPr bwMode="auto">
            <a:xfrm>
              <a:off x="4390" y="1181"/>
              <a:ext cx="115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210" name="Line 67"/>
            <p:cNvSpPr>
              <a:spLocks noChangeShapeType="1"/>
            </p:cNvSpPr>
            <p:nvPr/>
          </p:nvSpPr>
          <p:spPr bwMode="auto">
            <a:xfrm flipH="1">
              <a:off x="4597" y="1116"/>
              <a:ext cx="45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211" name="Line 68"/>
            <p:cNvSpPr>
              <a:spLocks noChangeShapeType="1"/>
            </p:cNvSpPr>
            <p:nvPr/>
          </p:nvSpPr>
          <p:spPr bwMode="auto">
            <a:xfrm>
              <a:off x="4826" y="566"/>
              <a:ext cx="161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212" name="Line 69"/>
            <p:cNvSpPr>
              <a:spLocks noChangeShapeType="1"/>
            </p:cNvSpPr>
            <p:nvPr/>
          </p:nvSpPr>
          <p:spPr bwMode="auto">
            <a:xfrm flipV="1">
              <a:off x="5125" y="404"/>
              <a:ext cx="184" cy="1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213" name="Line 70"/>
            <p:cNvSpPr>
              <a:spLocks noChangeShapeType="1"/>
            </p:cNvSpPr>
            <p:nvPr/>
          </p:nvSpPr>
          <p:spPr bwMode="auto">
            <a:xfrm>
              <a:off x="5125" y="145"/>
              <a:ext cx="184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214" name="Line 71"/>
            <p:cNvSpPr>
              <a:spLocks noChangeShapeType="1"/>
            </p:cNvSpPr>
            <p:nvPr/>
          </p:nvSpPr>
          <p:spPr bwMode="auto">
            <a:xfrm flipV="1">
              <a:off x="4803" y="113"/>
              <a:ext cx="184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215" name="Line 72"/>
            <p:cNvSpPr>
              <a:spLocks noChangeShapeType="1"/>
            </p:cNvSpPr>
            <p:nvPr/>
          </p:nvSpPr>
          <p:spPr bwMode="auto">
            <a:xfrm>
              <a:off x="4734" y="275"/>
              <a:ext cx="0" cy="1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216" name="Line 73"/>
            <p:cNvSpPr>
              <a:spLocks noChangeShapeType="1"/>
            </p:cNvSpPr>
            <p:nvPr/>
          </p:nvSpPr>
          <p:spPr bwMode="auto">
            <a:xfrm>
              <a:off x="5056" y="210"/>
              <a:ext cx="0" cy="3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217" name="Line 74"/>
            <p:cNvSpPr>
              <a:spLocks noChangeShapeType="1"/>
            </p:cNvSpPr>
            <p:nvPr/>
          </p:nvSpPr>
          <p:spPr bwMode="auto">
            <a:xfrm>
              <a:off x="4160" y="372"/>
              <a:ext cx="528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218" name="Line 75"/>
            <p:cNvSpPr>
              <a:spLocks noChangeShapeType="1"/>
            </p:cNvSpPr>
            <p:nvPr/>
          </p:nvSpPr>
          <p:spPr bwMode="auto">
            <a:xfrm flipV="1">
              <a:off x="4344" y="598"/>
              <a:ext cx="367" cy="4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</p:grpSp>
      <p:sp>
        <p:nvSpPr>
          <p:cNvPr id="80972" name="AutoShape 76"/>
          <p:cNvSpPr>
            <a:spLocks noChangeArrowheads="1"/>
          </p:cNvSpPr>
          <p:nvPr/>
        </p:nvSpPr>
        <p:spPr bwMode="auto">
          <a:xfrm rot="-2879588">
            <a:off x="2379663" y="4367213"/>
            <a:ext cx="279400" cy="1104900"/>
          </a:xfrm>
          <a:prstGeom prst="downArrow">
            <a:avLst>
              <a:gd name="adj1" fmla="val 50000"/>
              <a:gd name="adj2" fmla="val 988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anchor="ctr"/>
          <a:lstStyle/>
          <a:p>
            <a:endParaRPr lang="en-US" sz="1400"/>
          </a:p>
        </p:txBody>
      </p:sp>
      <p:sp>
        <p:nvSpPr>
          <p:cNvPr id="80973" name="AutoShape 77"/>
          <p:cNvSpPr>
            <a:spLocks noChangeArrowheads="1"/>
          </p:cNvSpPr>
          <p:nvPr/>
        </p:nvSpPr>
        <p:spPr bwMode="auto">
          <a:xfrm rot="-6491220">
            <a:off x="2794794" y="1701006"/>
            <a:ext cx="282575" cy="690563"/>
          </a:xfrm>
          <a:prstGeom prst="downArrow">
            <a:avLst>
              <a:gd name="adj1" fmla="val 50000"/>
              <a:gd name="adj2" fmla="val 610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anchor="ctr"/>
          <a:lstStyle/>
          <a:p>
            <a:endParaRPr lang="en-US" sz="1400"/>
          </a:p>
        </p:txBody>
      </p:sp>
      <p:sp>
        <p:nvSpPr>
          <p:cNvPr id="80974" name="Text Box 78"/>
          <p:cNvSpPr txBox="1">
            <a:spLocks noChangeArrowheads="1"/>
          </p:cNvSpPr>
          <p:nvPr/>
        </p:nvSpPr>
        <p:spPr bwMode="auto">
          <a:xfrm>
            <a:off x="304800" y="1309688"/>
            <a:ext cx="29921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r>
              <a:rPr lang="en-US" sz="2800" dirty="0"/>
              <a:t>Find Communities</a:t>
            </a:r>
          </a:p>
        </p:txBody>
      </p:sp>
      <p:sp>
        <p:nvSpPr>
          <p:cNvPr id="80975" name="Text Box 79"/>
          <p:cNvSpPr txBox="1">
            <a:spLocks noChangeArrowheads="1"/>
          </p:cNvSpPr>
          <p:nvPr/>
        </p:nvSpPr>
        <p:spPr bwMode="auto">
          <a:xfrm>
            <a:off x="381000" y="5943600"/>
            <a:ext cx="33480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 algn="ctr"/>
            <a:r>
              <a:rPr lang="en-US" sz="2800" dirty="0"/>
              <a:t>Estimate the impact </a:t>
            </a:r>
          </a:p>
          <a:p>
            <a:pPr algn="ctr"/>
            <a:r>
              <a:rPr lang="en-US" sz="2800" dirty="0"/>
              <a:t>of the </a:t>
            </a:r>
            <a:r>
              <a:rPr lang="en-US" sz="2800" dirty="0">
                <a:solidFill>
                  <a:srgbClr val="007635"/>
                </a:solidFill>
              </a:rPr>
              <a:t>bridges</a:t>
            </a:r>
          </a:p>
        </p:txBody>
      </p:sp>
      <p:sp>
        <p:nvSpPr>
          <p:cNvPr id="44043" name="Text Box 80"/>
          <p:cNvSpPr txBox="1">
            <a:spLocks noChangeArrowheads="1"/>
          </p:cNvSpPr>
          <p:nvPr/>
        </p:nvSpPr>
        <p:spPr bwMode="auto">
          <a:xfrm>
            <a:off x="7070725" y="4586288"/>
            <a:ext cx="92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endParaRPr lang="en-US" sz="1400"/>
          </a:p>
        </p:txBody>
      </p:sp>
      <p:sp>
        <p:nvSpPr>
          <p:cNvPr id="80977" name="Text Box 81"/>
          <p:cNvSpPr txBox="1">
            <a:spLocks noChangeArrowheads="1"/>
          </p:cNvSpPr>
          <p:nvPr/>
        </p:nvSpPr>
        <p:spPr bwMode="auto">
          <a:xfrm>
            <a:off x="7162800" y="4800600"/>
            <a:ext cx="1533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r>
              <a:rPr lang="en-US" sz="2800"/>
              <a:t>Combine</a:t>
            </a:r>
          </a:p>
        </p:txBody>
      </p:sp>
      <p:sp>
        <p:nvSpPr>
          <p:cNvPr id="80978" name="AutoShape 82"/>
          <p:cNvSpPr>
            <a:spLocks noChangeArrowheads="1"/>
          </p:cNvSpPr>
          <p:nvPr/>
        </p:nvSpPr>
        <p:spPr bwMode="auto">
          <a:xfrm rot="-7223830">
            <a:off x="5676901" y="3933825"/>
            <a:ext cx="431800" cy="1146175"/>
          </a:xfrm>
          <a:prstGeom prst="downArrow">
            <a:avLst>
              <a:gd name="adj1" fmla="val 50000"/>
              <a:gd name="adj2" fmla="val 6636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anchor="ctr"/>
          <a:lstStyle/>
          <a:p>
            <a:endParaRPr lang="en-US" sz="1400"/>
          </a:p>
        </p:txBody>
      </p:sp>
      <p:sp>
        <p:nvSpPr>
          <p:cNvPr id="80979" name="AutoShape 83"/>
          <p:cNvSpPr>
            <a:spLocks noChangeArrowheads="1"/>
          </p:cNvSpPr>
          <p:nvPr/>
        </p:nvSpPr>
        <p:spPr bwMode="auto">
          <a:xfrm rot="-2879588">
            <a:off x="5632450" y="1873250"/>
            <a:ext cx="431800" cy="1104900"/>
          </a:xfrm>
          <a:prstGeom prst="downArrow">
            <a:avLst>
              <a:gd name="adj1" fmla="val 50000"/>
              <a:gd name="adj2" fmla="val 639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anchor="ctr"/>
          <a:lstStyle/>
          <a:p>
            <a:endParaRPr lang="en-US" sz="1400"/>
          </a:p>
        </p:txBody>
      </p:sp>
      <p:grpSp>
        <p:nvGrpSpPr>
          <p:cNvPr id="5" name="Group 84"/>
          <p:cNvGrpSpPr>
            <a:grpSpLocks/>
          </p:cNvGrpSpPr>
          <p:nvPr/>
        </p:nvGrpSpPr>
        <p:grpSpPr bwMode="auto">
          <a:xfrm>
            <a:off x="3048000" y="4776788"/>
            <a:ext cx="2522538" cy="1776412"/>
            <a:chOff x="1289" y="2625"/>
            <a:chExt cx="1589" cy="1119"/>
          </a:xfrm>
        </p:grpSpPr>
        <p:sp>
          <p:nvSpPr>
            <p:cNvPr id="44170" name="Oval 85"/>
            <p:cNvSpPr>
              <a:spLocks noChangeArrowheads="1"/>
            </p:cNvSpPr>
            <p:nvPr/>
          </p:nvSpPr>
          <p:spPr bwMode="auto">
            <a:xfrm>
              <a:off x="1289" y="2963"/>
              <a:ext cx="135" cy="130"/>
            </a:xfrm>
            <a:prstGeom prst="ellipse">
              <a:avLst/>
            </a:prstGeom>
            <a:solidFill>
              <a:srgbClr val="FFC1B3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1</a:t>
              </a:r>
            </a:p>
          </p:txBody>
        </p:sp>
        <p:sp>
          <p:nvSpPr>
            <p:cNvPr id="44171" name="Oval 86"/>
            <p:cNvSpPr>
              <a:spLocks noChangeArrowheads="1"/>
            </p:cNvSpPr>
            <p:nvPr/>
          </p:nvSpPr>
          <p:spPr bwMode="auto">
            <a:xfrm>
              <a:off x="1446" y="3197"/>
              <a:ext cx="134" cy="13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44172" name="Oval 87"/>
            <p:cNvSpPr>
              <a:spLocks noChangeArrowheads="1"/>
            </p:cNvSpPr>
            <p:nvPr/>
          </p:nvSpPr>
          <p:spPr bwMode="auto">
            <a:xfrm>
              <a:off x="1670" y="3041"/>
              <a:ext cx="134" cy="130"/>
            </a:xfrm>
            <a:prstGeom prst="ellipse">
              <a:avLst/>
            </a:prstGeom>
            <a:solidFill>
              <a:srgbClr val="FFC1B3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3</a:t>
              </a:r>
            </a:p>
          </p:txBody>
        </p:sp>
        <p:sp>
          <p:nvSpPr>
            <p:cNvPr id="44173" name="Oval 88"/>
            <p:cNvSpPr>
              <a:spLocks noChangeArrowheads="1"/>
            </p:cNvSpPr>
            <p:nvPr/>
          </p:nvSpPr>
          <p:spPr bwMode="auto">
            <a:xfrm>
              <a:off x="1513" y="2833"/>
              <a:ext cx="134" cy="130"/>
            </a:xfrm>
            <a:prstGeom prst="ellipse">
              <a:avLst/>
            </a:prstGeom>
            <a:solidFill>
              <a:srgbClr val="FFC1B3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2</a:t>
              </a:r>
            </a:p>
          </p:txBody>
        </p:sp>
        <p:sp>
          <p:nvSpPr>
            <p:cNvPr id="44174" name="Oval 89"/>
            <p:cNvSpPr>
              <a:spLocks noChangeArrowheads="1"/>
            </p:cNvSpPr>
            <p:nvPr/>
          </p:nvSpPr>
          <p:spPr bwMode="auto">
            <a:xfrm>
              <a:off x="1759" y="3405"/>
              <a:ext cx="134" cy="130"/>
            </a:xfrm>
            <a:prstGeom prst="ellipse">
              <a:avLst/>
            </a:prstGeom>
            <a:solidFill>
              <a:srgbClr val="CB130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5</a:t>
              </a:r>
            </a:p>
          </p:txBody>
        </p:sp>
        <p:sp>
          <p:nvSpPr>
            <p:cNvPr id="44175" name="Oval 90"/>
            <p:cNvSpPr>
              <a:spLocks noChangeArrowheads="1"/>
            </p:cNvSpPr>
            <p:nvPr/>
          </p:nvSpPr>
          <p:spPr bwMode="auto">
            <a:xfrm>
              <a:off x="2050" y="3353"/>
              <a:ext cx="134" cy="130"/>
            </a:xfrm>
            <a:prstGeom prst="ellipse">
              <a:avLst/>
            </a:prstGeom>
            <a:solidFill>
              <a:srgbClr val="FFC1B3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6</a:t>
              </a:r>
            </a:p>
          </p:txBody>
        </p:sp>
        <p:sp>
          <p:nvSpPr>
            <p:cNvPr id="44176" name="Oval 91"/>
            <p:cNvSpPr>
              <a:spLocks noChangeArrowheads="1"/>
            </p:cNvSpPr>
            <p:nvPr/>
          </p:nvSpPr>
          <p:spPr bwMode="auto">
            <a:xfrm>
              <a:off x="1983" y="3614"/>
              <a:ext cx="134" cy="130"/>
            </a:xfrm>
            <a:prstGeom prst="ellipse">
              <a:avLst/>
            </a:prstGeom>
            <a:solidFill>
              <a:srgbClr val="FFC1B3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7</a:t>
              </a:r>
            </a:p>
          </p:txBody>
        </p:sp>
        <p:sp>
          <p:nvSpPr>
            <p:cNvPr id="44177" name="Oval 92"/>
            <p:cNvSpPr>
              <a:spLocks noChangeArrowheads="1"/>
            </p:cNvSpPr>
            <p:nvPr/>
          </p:nvSpPr>
          <p:spPr bwMode="auto">
            <a:xfrm>
              <a:off x="2139" y="2677"/>
              <a:ext cx="135" cy="130"/>
            </a:xfrm>
            <a:prstGeom prst="ellipse">
              <a:avLst/>
            </a:prstGeom>
            <a:solidFill>
              <a:srgbClr val="FFC1B3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9</a:t>
              </a:r>
            </a:p>
          </p:txBody>
        </p:sp>
        <p:sp>
          <p:nvSpPr>
            <p:cNvPr id="44178" name="Oval 93"/>
            <p:cNvSpPr>
              <a:spLocks noChangeArrowheads="1"/>
            </p:cNvSpPr>
            <p:nvPr/>
          </p:nvSpPr>
          <p:spPr bwMode="auto">
            <a:xfrm>
              <a:off x="2453" y="2625"/>
              <a:ext cx="134" cy="130"/>
            </a:xfrm>
            <a:prstGeom prst="ellipse">
              <a:avLst/>
            </a:prstGeom>
            <a:solidFill>
              <a:srgbClr val="FCE4E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10</a:t>
              </a:r>
            </a:p>
          </p:txBody>
        </p:sp>
        <p:sp>
          <p:nvSpPr>
            <p:cNvPr id="44179" name="Oval 94"/>
            <p:cNvSpPr>
              <a:spLocks noChangeArrowheads="1"/>
            </p:cNvSpPr>
            <p:nvPr/>
          </p:nvSpPr>
          <p:spPr bwMode="auto">
            <a:xfrm>
              <a:off x="2162" y="2937"/>
              <a:ext cx="134" cy="130"/>
            </a:xfrm>
            <a:prstGeom prst="ellipse">
              <a:avLst/>
            </a:prstGeom>
            <a:solidFill>
              <a:srgbClr val="CB130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8</a:t>
              </a:r>
            </a:p>
          </p:txBody>
        </p:sp>
        <p:sp>
          <p:nvSpPr>
            <p:cNvPr id="44180" name="Oval 95"/>
            <p:cNvSpPr>
              <a:spLocks noChangeArrowheads="1"/>
            </p:cNvSpPr>
            <p:nvPr/>
          </p:nvSpPr>
          <p:spPr bwMode="auto">
            <a:xfrm>
              <a:off x="2453" y="3015"/>
              <a:ext cx="134" cy="130"/>
            </a:xfrm>
            <a:prstGeom prst="ellipse">
              <a:avLst/>
            </a:prstGeom>
            <a:solidFill>
              <a:srgbClr val="FFC1B3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1</a:t>
              </a:r>
              <a:r>
                <a:rPr lang="en-US" altLang="zh-CN" sz="1400"/>
                <a:t>1</a:t>
              </a:r>
            </a:p>
          </p:txBody>
        </p:sp>
        <p:sp>
          <p:nvSpPr>
            <p:cNvPr id="44181" name="Oval 96"/>
            <p:cNvSpPr>
              <a:spLocks noChangeArrowheads="1"/>
            </p:cNvSpPr>
            <p:nvPr/>
          </p:nvSpPr>
          <p:spPr bwMode="auto">
            <a:xfrm>
              <a:off x="2743" y="2781"/>
              <a:ext cx="135" cy="130"/>
            </a:xfrm>
            <a:prstGeom prst="ellipse">
              <a:avLst/>
            </a:prstGeom>
            <a:solidFill>
              <a:srgbClr val="FCE4E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1</a:t>
              </a:r>
              <a:r>
                <a:rPr lang="en-US" altLang="zh-CN" sz="1400"/>
                <a:t>2</a:t>
              </a:r>
            </a:p>
          </p:txBody>
        </p:sp>
        <p:sp>
          <p:nvSpPr>
            <p:cNvPr id="44182" name="Line 97"/>
            <p:cNvSpPr>
              <a:spLocks noChangeShapeType="1"/>
            </p:cNvSpPr>
            <p:nvPr/>
          </p:nvSpPr>
          <p:spPr bwMode="auto">
            <a:xfrm>
              <a:off x="1357" y="3093"/>
              <a:ext cx="111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183" name="Line 98"/>
            <p:cNvSpPr>
              <a:spLocks noChangeShapeType="1"/>
            </p:cNvSpPr>
            <p:nvPr/>
          </p:nvSpPr>
          <p:spPr bwMode="auto">
            <a:xfrm>
              <a:off x="1424" y="3015"/>
              <a:ext cx="246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184" name="Line 99"/>
            <p:cNvSpPr>
              <a:spLocks noChangeShapeType="1"/>
            </p:cNvSpPr>
            <p:nvPr/>
          </p:nvSpPr>
          <p:spPr bwMode="auto">
            <a:xfrm flipV="1">
              <a:off x="1379" y="2911"/>
              <a:ext cx="134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185" name="Line 100"/>
            <p:cNvSpPr>
              <a:spLocks noChangeShapeType="1"/>
            </p:cNvSpPr>
            <p:nvPr/>
          </p:nvSpPr>
          <p:spPr bwMode="auto">
            <a:xfrm>
              <a:off x="1647" y="2911"/>
              <a:ext cx="67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186" name="Line 101"/>
            <p:cNvSpPr>
              <a:spLocks noChangeShapeType="1"/>
            </p:cNvSpPr>
            <p:nvPr/>
          </p:nvSpPr>
          <p:spPr bwMode="auto">
            <a:xfrm flipV="1">
              <a:off x="1580" y="3171"/>
              <a:ext cx="112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187" name="Line 102"/>
            <p:cNvSpPr>
              <a:spLocks noChangeShapeType="1"/>
            </p:cNvSpPr>
            <p:nvPr/>
          </p:nvSpPr>
          <p:spPr bwMode="auto">
            <a:xfrm>
              <a:off x="1558" y="3301"/>
              <a:ext cx="224" cy="104"/>
            </a:xfrm>
            <a:prstGeom prst="line">
              <a:avLst/>
            </a:prstGeom>
            <a:noFill/>
            <a:ln w="57150">
              <a:solidFill>
                <a:srgbClr val="007635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188" name="Line 103"/>
            <p:cNvSpPr>
              <a:spLocks noChangeShapeType="1"/>
            </p:cNvSpPr>
            <p:nvPr/>
          </p:nvSpPr>
          <p:spPr bwMode="auto">
            <a:xfrm flipV="1">
              <a:off x="1893" y="3405"/>
              <a:ext cx="157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189" name="Line 104"/>
            <p:cNvSpPr>
              <a:spLocks noChangeShapeType="1"/>
            </p:cNvSpPr>
            <p:nvPr/>
          </p:nvSpPr>
          <p:spPr bwMode="auto">
            <a:xfrm>
              <a:off x="1871" y="3535"/>
              <a:ext cx="112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190" name="Line 105"/>
            <p:cNvSpPr>
              <a:spLocks noChangeShapeType="1"/>
            </p:cNvSpPr>
            <p:nvPr/>
          </p:nvSpPr>
          <p:spPr bwMode="auto">
            <a:xfrm flipH="1">
              <a:off x="2072" y="3483"/>
              <a:ext cx="45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191" name="Line 106"/>
            <p:cNvSpPr>
              <a:spLocks noChangeShapeType="1"/>
            </p:cNvSpPr>
            <p:nvPr/>
          </p:nvSpPr>
          <p:spPr bwMode="auto">
            <a:xfrm>
              <a:off x="2296" y="3041"/>
              <a:ext cx="157" cy="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192" name="Line 107"/>
            <p:cNvSpPr>
              <a:spLocks noChangeShapeType="1"/>
            </p:cNvSpPr>
            <p:nvPr/>
          </p:nvSpPr>
          <p:spPr bwMode="auto">
            <a:xfrm flipV="1">
              <a:off x="2587" y="2911"/>
              <a:ext cx="179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193" name="Line 108"/>
            <p:cNvSpPr>
              <a:spLocks noChangeShapeType="1"/>
            </p:cNvSpPr>
            <p:nvPr/>
          </p:nvSpPr>
          <p:spPr bwMode="auto">
            <a:xfrm>
              <a:off x="2587" y="2703"/>
              <a:ext cx="179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194" name="Line 109"/>
            <p:cNvSpPr>
              <a:spLocks noChangeShapeType="1"/>
            </p:cNvSpPr>
            <p:nvPr/>
          </p:nvSpPr>
          <p:spPr bwMode="auto">
            <a:xfrm flipV="1">
              <a:off x="2274" y="2677"/>
              <a:ext cx="179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195" name="Line 110"/>
            <p:cNvSpPr>
              <a:spLocks noChangeShapeType="1"/>
            </p:cNvSpPr>
            <p:nvPr/>
          </p:nvSpPr>
          <p:spPr bwMode="auto">
            <a:xfrm>
              <a:off x="2207" y="2807"/>
              <a:ext cx="0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196" name="Line 111"/>
            <p:cNvSpPr>
              <a:spLocks noChangeShapeType="1"/>
            </p:cNvSpPr>
            <p:nvPr/>
          </p:nvSpPr>
          <p:spPr bwMode="auto">
            <a:xfrm>
              <a:off x="2520" y="2755"/>
              <a:ext cx="0" cy="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197" name="Line 112"/>
            <p:cNvSpPr>
              <a:spLocks noChangeShapeType="1"/>
            </p:cNvSpPr>
            <p:nvPr/>
          </p:nvSpPr>
          <p:spPr bwMode="auto">
            <a:xfrm>
              <a:off x="1647" y="2885"/>
              <a:ext cx="515" cy="78"/>
            </a:xfrm>
            <a:prstGeom prst="line">
              <a:avLst/>
            </a:prstGeom>
            <a:noFill/>
            <a:ln w="57150">
              <a:solidFill>
                <a:srgbClr val="007635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198" name="Line 113"/>
            <p:cNvSpPr>
              <a:spLocks noChangeShapeType="1"/>
            </p:cNvSpPr>
            <p:nvPr/>
          </p:nvSpPr>
          <p:spPr bwMode="auto">
            <a:xfrm flipV="1">
              <a:off x="1826" y="3067"/>
              <a:ext cx="358" cy="338"/>
            </a:xfrm>
            <a:prstGeom prst="line">
              <a:avLst/>
            </a:prstGeom>
            <a:noFill/>
            <a:ln w="57150">
              <a:solidFill>
                <a:srgbClr val="007635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</p:grpSp>
      <p:grpSp>
        <p:nvGrpSpPr>
          <p:cNvPr id="7" name="Group 144"/>
          <p:cNvGrpSpPr>
            <a:grpSpLocks/>
          </p:cNvGrpSpPr>
          <p:nvPr/>
        </p:nvGrpSpPr>
        <p:grpSpPr bwMode="auto">
          <a:xfrm>
            <a:off x="838200" y="2286000"/>
            <a:ext cx="2286000" cy="2286000"/>
            <a:chOff x="4068" y="48"/>
            <a:chExt cx="1356" cy="1392"/>
          </a:xfrm>
        </p:grpSpPr>
        <p:sp>
          <p:nvSpPr>
            <p:cNvPr id="44121" name="Oval 145"/>
            <p:cNvSpPr>
              <a:spLocks noChangeArrowheads="1"/>
            </p:cNvSpPr>
            <p:nvPr/>
          </p:nvSpPr>
          <p:spPr bwMode="auto">
            <a:xfrm>
              <a:off x="4275" y="1019"/>
              <a:ext cx="138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5</a:t>
              </a:r>
            </a:p>
          </p:txBody>
        </p:sp>
        <p:sp>
          <p:nvSpPr>
            <p:cNvPr id="44122" name="Oval 146"/>
            <p:cNvSpPr>
              <a:spLocks noChangeArrowheads="1"/>
            </p:cNvSpPr>
            <p:nvPr/>
          </p:nvSpPr>
          <p:spPr bwMode="auto">
            <a:xfrm>
              <a:off x="4574" y="954"/>
              <a:ext cx="137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6</a:t>
              </a:r>
            </a:p>
          </p:txBody>
        </p:sp>
        <p:sp>
          <p:nvSpPr>
            <p:cNvPr id="44123" name="Oval 147"/>
            <p:cNvSpPr>
              <a:spLocks noChangeArrowheads="1"/>
            </p:cNvSpPr>
            <p:nvPr/>
          </p:nvSpPr>
          <p:spPr bwMode="auto">
            <a:xfrm>
              <a:off x="4505" y="1278"/>
              <a:ext cx="137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7</a:t>
              </a:r>
            </a:p>
          </p:txBody>
        </p:sp>
        <p:sp>
          <p:nvSpPr>
            <p:cNvPr id="44124" name="Oval 148"/>
            <p:cNvSpPr>
              <a:spLocks noChangeArrowheads="1"/>
            </p:cNvSpPr>
            <p:nvPr/>
          </p:nvSpPr>
          <p:spPr bwMode="auto">
            <a:xfrm>
              <a:off x="4665" y="113"/>
              <a:ext cx="138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9</a:t>
              </a:r>
            </a:p>
          </p:txBody>
        </p:sp>
        <p:sp>
          <p:nvSpPr>
            <p:cNvPr id="44125" name="Oval 149"/>
            <p:cNvSpPr>
              <a:spLocks noChangeArrowheads="1"/>
            </p:cNvSpPr>
            <p:nvPr/>
          </p:nvSpPr>
          <p:spPr bwMode="auto">
            <a:xfrm>
              <a:off x="4987" y="48"/>
              <a:ext cx="138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10</a:t>
              </a:r>
            </a:p>
          </p:txBody>
        </p:sp>
        <p:sp>
          <p:nvSpPr>
            <p:cNvPr id="44126" name="Oval 150"/>
            <p:cNvSpPr>
              <a:spLocks noChangeArrowheads="1"/>
            </p:cNvSpPr>
            <p:nvPr/>
          </p:nvSpPr>
          <p:spPr bwMode="auto">
            <a:xfrm>
              <a:off x="4688" y="436"/>
              <a:ext cx="138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8</a:t>
              </a:r>
            </a:p>
          </p:txBody>
        </p:sp>
        <p:sp>
          <p:nvSpPr>
            <p:cNvPr id="44127" name="Oval 151"/>
            <p:cNvSpPr>
              <a:spLocks noChangeArrowheads="1"/>
            </p:cNvSpPr>
            <p:nvPr/>
          </p:nvSpPr>
          <p:spPr bwMode="auto">
            <a:xfrm>
              <a:off x="4987" y="534"/>
              <a:ext cx="138" cy="1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1</a:t>
              </a:r>
              <a:r>
                <a:rPr lang="en-US" altLang="zh-CN" sz="1400"/>
                <a:t>1</a:t>
              </a:r>
            </a:p>
          </p:txBody>
        </p:sp>
        <p:sp>
          <p:nvSpPr>
            <p:cNvPr id="44128" name="Oval 152"/>
            <p:cNvSpPr>
              <a:spLocks noChangeArrowheads="1"/>
            </p:cNvSpPr>
            <p:nvPr/>
          </p:nvSpPr>
          <p:spPr bwMode="auto">
            <a:xfrm>
              <a:off x="5286" y="242"/>
              <a:ext cx="138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1</a:t>
              </a:r>
              <a:r>
                <a:rPr lang="en-US" altLang="zh-CN" sz="1400"/>
                <a:t>2</a:t>
              </a:r>
            </a:p>
          </p:txBody>
        </p:sp>
        <p:sp>
          <p:nvSpPr>
            <p:cNvPr id="44129" name="Line 153"/>
            <p:cNvSpPr>
              <a:spLocks noChangeShapeType="1"/>
            </p:cNvSpPr>
            <p:nvPr/>
          </p:nvSpPr>
          <p:spPr bwMode="auto">
            <a:xfrm>
              <a:off x="4068" y="890"/>
              <a:ext cx="230" cy="1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130" name="Line 154"/>
            <p:cNvSpPr>
              <a:spLocks noChangeShapeType="1"/>
            </p:cNvSpPr>
            <p:nvPr/>
          </p:nvSpPr>
          <p:spPr bwMode="auto">
            <a:xfrm flipV="1">
              <a:off x="4413" y="1019"/>
              <a:ext cx="161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131" name="Line 155"/>
            <p:cNvSpPr>
              <a:spLocks noChangeShapeType="1"/>
            </p:cNvSpPr>
            <p:nvPr/>
          </p:nvSpPr>
          <p:spPr bwMode="auto">
            <a:xfrm>
              <a:off x="4390" y="1181"/>
              <a:ext cx="115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132" name="Line 156"/>
            <p:cNvSpPr>
              <a:spLocks noChangeShapeType="1"/>
            </p:cNvSpPr>
            <p:nvPr/>
          </p:nvSpPr>
          <p:spPr bwMode="auto">
            <a:xfrm flipH="1">
              <a:off x="4597" y="1116"/>
              <a:ext cx="45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133" name="Line 157"/>
            <p:cNvSpPr>
              <a:spLocks noChangeShapeType="1"/>
            </p:cNvSpPr>
            <p:nvPr/>
          </p:nvSpPr>
          <p:spPr bwMode="auto">
            <a:xfrm>
              <a:off x="4826" y="566"/>
              <a:ext cx="161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134" name="Line 158"/>
            <p:cNvSpPr>
              <a:spLocks noChangeShapeType="1"/>
            </p:cNvSpPr>
            <p:nvPr/>
          </p:nvSpPr>
          <p:spPr bwMode="auto">
            <a:xfrm flipV="1">
              <a:off x="5125" y="404"/>
              <a:ext cx="184" cy="1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135" name="Line 159"/>
            <p:cNvSpPr>
              <a:spLocks noChangeShapeType="1"/>
            </p:cNvSpPr>
            <p:nvPr/>
          </p:nvSpPr>
          <p:spPr bwMode="auto">
            <a:xfrm>
              <a:off x="5125" y="145"/>
              <a:ext cx="184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136" name="Line 160"/>
            <p:cNvSpPr>
              <a:spLocks noChangeShapeType="1"/>
            </p:cNvSpPr>
            <p:nvPr/>
          </p:nvSpPr>
          <p:spPr bwMode="auto">
            <a:xfrm flipV="1">
              <a:off x="4803" y="113"/>
              <a:ext cx="184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137" name="Line 161"/>
            <p:cNvSpPr>
              <a:spLocks noChangeShapeType="1"/>
            </p:cNvSpPr>
            <p:nvPr/>
          </p:nvSpPr>
          <p:spPr bwMode="auto">
            <a:xfrm>
              <a:off x="4734" y="275"/>
              <a:ext cx="0" cy="1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138" name="Line 162"/>
            <p:cNvSpPr>
              <a:spLocks noChangeShapeType="1"/>
            </p:cNvSpPr>
            <p:nvPr/>
          </p:nvSpPr>
          <p:spPr bwMode="auto">
            <a:xfrm>
              <a:off x="5056" y="210"/>
              <a:ext cx="0" cy="3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139" name="Line 163"/>
            <p:cNvSpPr>
              <a:spLocks noChangeShapeType="1"/>
            </p:cNvSpPr>
            <p:nvPr/>
          </p:nvSpPr>
          <p:spPr bwMode="auto">
            <a:xfrm>
              <a:off x="4160" y="372"/>
              <a:ext cx="528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140" name="Line 164"/>
            <p:cNvSpPr>
              <a:spLocks noChangeShapeType="1"/>
            </p:cNvSpPr>
            <p:nvPr/>
          </p:nvSpPr>
          <p:spPr bwMode="auto">
            <a:xfrm flipV="1">
              <a:off x="4344" y="598"/>
              <a:ext cx="367" cy="4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</p:grpSp>
      <p:grpSp>
        <p:nvGrpSpPr>
          <p:cNvPr id="8" name="Group 165"/>
          <p:cNvGrpSpPr>
            <a:grpSpLocks/>
          </p:cNvGrpSpPr>
          <p:nvPr/>
        </p:nvGrpSpPr>
        <p:grpSpPr bwMode="auto">
          <a:xfrm>
            <a:off x="3429001" y="1373189"/>
            <a:ext cx="817563" cy="784225"/>
            <a:chOff x="1289" y="1072"/>
            <a:chExt cx="515" cy="494"/>
          </a:xfrm>
        </p:grpSpPr>
        <p:sp>
          <p:nvSpPr>
            <p:cNvPr id="44092" name="Oval 166"/>
            <p:cNvSpPr>
              <a:spLocks noChangeArrowheads="1"/>
            </p:cNvSpPr>
            <p:nvPr/>
          </p:nvSpPr>
          <p:spPr bwMode="auto">
            <a:xfrm>
              <a:off x="1289" y="1202"/>
              <a:ext cx="135" cy="130"/>
            </a:xfrm>
            <a:prstGeom prst="ellipse">
              <a:avLst/>
            </a:prstGeom>
            <a:solidFill>
              <a:srgbClr val="D6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1</a:t>
              </a:r>
            </a:p>
          </p:txBody>
        </p:sp>
        <p:sp>
          <p:nvSpPr>
            <p:cNvPr id="44093" name="Oval 167"/>
            <p:cNvSpPr>
              <a:spLocks noChangeArrowheads="1"/>
            </p:cNvSpPr>
            <p:nvPr/>
          </p:nvSpPr>
          <p:spPr bwMode="auto">
            <a:xfrm>
              <a:off x="1446" y="1436"/>
              <a:ext cx="134" cy="13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44094" name="Oval 168"/>
            <p:cNvSpPr>
              <a:spLocks noChangeArrowheads="1"/>
            </p:cNvSpPr>
            <p:nvPr/>
          </p:nvSpPr>
          <p:spPr bwMode="auto">
            <a:xfrm>
              <a:off x="1670" y="1280"/>
              <a:ext cx="134" cy="130"/>
            </a:xfrm>
            <a:prstGeom prst="ellipse">
              <a:avLst/>
            </a:prstGeom>
            <a:solidFill>
              <a:srgbClr val="D6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3</a:t>
              </a:r>
            </a:p>
          </p:txBody>
        </p:sp>
        <p:sp>
          <p:nvSpPr>
            <p:cNvPr id="44095" name="Oval 169"/>
            <p:cNvSpPr>
              <a:spLocks noChangeArrowheads="1"/>
            </p:cNvSpPr>
            <p:nvPr/>
          </p:nvSpPr>
          <p:spPr bwMode="auto">
            <a:xfrm>
              <a:off x="1513" y="1072"/>
              <a:ext cx="134" cy="130"/>
            </a:xfrm>
            <a:prstGeom prst="ellipse">
              <a:avLst/>
            </a:prstGeom>
            <a:solidFill>
              <a:srgbClr val="FE5144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2</a:t>
              </a:r>
            </a:p>
          </p:txBody>
        </p:sp>
        <p:sp>
          <p:nvSpPr>
            <p:cNvPr id="44104" name="Line 178"/>
            <p:cNvSpPr>
              <a:spLocks noChangeShapeType="1"/>
            </p:cNvSpPr>
            <p:nvPr/>
          </p:nvSpPr>
          <p:spPr bwMode="auto">
            <a:xfrm>
              <a:off x="1357" y="1332"/>
              <a:ext cx="111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105" name="Line 179"/>
            <p:cNvSpPr>
              <a:spLocks noChangeShapeType="1"/>
            </p:cNvSpPr>
            <p:nvPr/>
          </p:nvSpPr>
          <p:spPr bwMode="auto">
            <a:xfrm>
              <a:off x="1424" y="1254"/>
              <a:ext cx="246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106" name="Line 180"/>
            <p:cNvSpPr>
              <a:spLocks noChangeShapeType="1"/>
            </p:cNvSpPr>
            <p:nvPr/>
          </p:nvSpPr>
          <p:spPr bwMode="auto">
            <a:xfrm flipV="1">
              <a:off x="1379" y="1150"/>
              <a:ext cx="134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107" name="Line 181"/>
            <p:cNvSpPr>
              <a:spLocks noChangeShapeType="1"/>
            </p:cNvSpPr>
            <p:nvPr/>
          </p:nvSpPr>
          <p:spPr bwMode="auto">
            <a:xfrm>
              <a:off x="1647" y="1150"/>
              <a:ext cx="67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108" name="Line 182"/>
            <p:cNvSpPr>
              <a:spLocks noChangeShapeType="1"/>
            </p:cNvSpPr>
            <p:nvPr/>
          </p:nvSpPr>
          <p:spPr bwMode="auto">
            <a:xfrm flipV="1">
              <a:off x="1580" y="1410"/>
              <a:ext cx="112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</p:grpSp>
      <p:grpSp>
        <p:nvGrpSpPr>
          <p:cNvPr id="9" name="Group 195"/>
          <p:cNvGrpSpPr>
            <a:grpSpLocks/>
          </p:cNvGrpSpPr>
          <p:nvPr/>
        </p:nvGrpSpPr>
        <p:grpSpPr bwMode="auto">
          <a:xfrm>
            <a:off x="3048000" y="4776788"/>
            <a:ext cx="2522538" cy="1776412"/>
            <a:chOff x="1289" y="2625"/>
            <a:chExt cx="1589" cy="1119"/>
          </a:xfrm>
        </p:grpSpPr>
        <p:sp>
          <p:nvSpPr>
            <p:cNvPr id="44063" name="Oval 196"/>
            <p:cNvSpPr>
              <a:spLocks noChangeArrowheads="1"/>
            </p:cNvSpPr>
            <p:nvPr/>
          </p:nvSpPr>
          <p:spPr bwMode="auto">
            <a:xfrm>
              <a:off x="1289" y="2963"/>
              <a:ext cx="135" cy="130"/>
            </a:xfrm>
            <a:prstGeom prst="ellipse">
              <a:avLst/>
            </a:prstGeom>
            <a:solidFill>
              <a:srgbClr val="FFC1B3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44064" name="Oval 197"/>
            <p:cNvSpPr>
              <a:spLocks noChangeArrowheads="1"/>
            </p:cNvSpPr>
            <p:nvPr/>
          </p:nvSpPr>
          <p:spPr bwMode="auto">
            <a:xfrm>
              <a:off x="1446" y="3197"/>
              <a:ext cx="134" cy="13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20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44065" name="Oval 198"/>
            <p:cNvSpPr>
              <a:spLocks noChangeArrowheads="1"/>
            </p:cNvSpPr>
            <p:nvPr/>
          </p:nvSpPr>
          <p:spPr bwMode="auto">
            <a:xfrm>
              <a:off x="1670" y="3041"/>
              <a:ext cx="134" cy="130"/>
            </a:xfrm>
            <a:prstGeom prst="ellipse">
              <a:avLst/>
            </a:prstGeom>
            <a:solidFill>
              <a:srgbClr val="FFC1B3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200"/>
                <a:t>3</a:t>
              </a:r>
            </a:p>
          </p:txBody>
        </p:sp>
        <p:sp>
          <p:nvSpPr>
            <p:cNvPr id="44066" name="Oval 199"/>
            <p:cNvSpPr>
              <a:spLocks noChangeArrowheads="1"/>
            </p:cNvSpPr>
            <p:nvPr/>
          </p:nvSpPr>
          <p:spPr bwMode="auto">
            <a:xfrm>
              <a:off x="1513" y="2833"/>
              <a:ext cx="134" cy="130"/>
            </a:xfrm>
            <a:prstGeom prst="ellipse">
              <a:avLst/>
            </a:prstGeom>
            <a:solidFill>
              <a:srgbClr val="FFC1B3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200"/>
                <a:t>2</a:t>
              </a:r>
            </a:p>
          </p:txBody>
        </p:sp>
        <p:sp>
          <p:nvSpPr>
            <p:cNvPr id="44067" name="Oval 200"/>
            <p:cNvSpPr>
              <a:spLocks noChangeArrowheads="1"/>
            </p:cNvSpPr>
            <p:nvPr/>
          </p:nvSpPr>
          <p:spPr bwMode="auto">
            <a:xfrm>
              <a:off x="1759" y="3405"/>
              <a:ext cx="134" cy="130"/>
            </a:xfrm>
            <a:prstGeom prst="ellipse">
              <a:avLst/>
            </a:prstGeom>
            <a:solidFill>
              <a:srgbClr val="CB130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200"/>
                <a:t>5</a:t>
              </a:r>
            </a:p>
          </p:txBody>
        </p:sp>
        <p:sp>
          <p:nvSpPr>
            <p:cNvPr id="44068" name="Oval 201"/>
            <p:cNvSpPr>
              <a:spLocks noChangeArrowheads="1"/>
            </p:cNvSpPr>
            <p:nvPr/>
          </p:nvSpPr>
          <p:spPr bwMode="auto">
            <a:xfrm>
              <a:off x="2050" y="3353"/>
              <a:ext cx="134" cy="130"/>
            </a:xfrm>
            <a:prstGeom prst="ellipse">
              <a:avLst/>
            </a:prstGeom>
            <a:solidFill>
              <a:srgbClr val="FFC1B3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200"/>
                <a:t>6</a:t>
              </a:r>
            </a:p>
          </p:txBody>
        </p:sp>
        <p:sp>
          <p:nvSpPr>
            <p:cNvPr id="44069" name="Oval 202"/>
            <p:cNvSpPr>
              <a:spLocks noChangeArrowheads="1"/>
            </p:cNvSpPr>
            <p:nvPr/>
          </p:nvSpPr>
          <p:spPr bwMode="auto">
            <a:xfrm>
              <a:off x="1983" y="3614"/>
              <a:ext cx="134" cy="130"/>
            </a:xfrm>
            <a:prstGeom prst="ellipse">
              <a:avLst/>
            </a:prstGeom>
            <a:solidFill>
              <a:srgbClr val="FFC1B3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200"/>
                <a:t>7</a:t>
              </a:r>
            </a:p>
          </p:txBody>
        </p:sp>
        <p:sp>
          <p:nvSpPr>
            <p:cNvPr id="44070" name="Oval 203"/>
            <p:cNvSpPr>
              <a:spLocks noChangeArrowheads="1"/>
            </p:cNvSpPr>
            <p:nvPr/>
          </p:nvSpPr>
          <p:spPr bwMode="auto">
            <a:xfrm>
              <a:off x="2139" y="2677"/>
              <a:ext cx="135" cy="130"/>
            </a:xfrm>
            <a:prstGeom prst="ellipse">
              <a:avLst/>
            </a:prstGeom>
            <a:solidFill>
              <a:srgbClr val="FFC1B3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200"/>
                <a:t>9</a:t>
              </a:r>
            </a:p>
          </p:txBody>
        </p:sp>
        <p:sp>
          <p:nvSpPr>
            <p:cNvPr id="44071" name="Oval 204"/>
            <p:cNvSpPr>
              <a:spLocks noChangeArrowheads="1"/>
            </p:cNvSpPr>
            <p:nvPr/>
          </p:nvSpPr>
          <p:spPr bwMode="auto">
            <a:xfrm>
              <a:off x="2453" y="2625"/>
              <a:ext cx="134" cy="130"/>
            </a:xfrm>
            <a:prstGeom prst="ellipse">
              <a:avLst/>
            </a:prstGeom>
            <a:solidFill>
              <a:srgbClr val="FCE4E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100"/>
                <a:t>10</a:t>
              </a:r>
            </a:p>
          </p:txBody>
        </p:sp>
        <p:sp>
          <p:nvSpPr>
            <p:cNvPr id="44072" name="Oval 205"/>
            <p:cNvSpPr>
              <a:spLocks noChangeArrowheads="1"/>
            </p:cNvSpPr>
            <p:nvPr/>
          </p:nvSpPr>
          <p:spPr bwMode="auto">
            <a:xfrm>
              <a:off x="2162" y="2937"/>
              <a:ext cx="134" cy="130"/>
            </a:xfrm>
            <a:prstGeom prst="ellipse">
              <a:avLst/>
            </a:prstGeom>
            <a:solidFill>
              <a:srgbClr val="CB130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200"/>
                <a:t>8</a:t>
              </a:r>
            </a:p>
          </p:txBody>
        </p:sp>
        <p:sp>
          <p:nvSpPr>
            <p:cNvPr id="44073" name="Oval 206"/>
            <p:cNvSpPr>
              <a:spLocks noChangeArrowheads="1"/>
            </p:cNvSpPr>
            <p:nvPr/>
          </p:nvSpPr>
          <p:spPr bwMode="auto">
            <a:xfrm>
              <a:off x="2453" y="3015"/>
              <a:ext cx="134" cy="130"/>
            </a:xfrm>
            <a:prstGeom prst="ellipse">
              <a:avLst/>
            </a:prstGeom>
            <a:solidFill>
              <a:srgbClr val="FFC1B3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100"/>
                <a:t>1</a:t>
              </a:r>
              <a:r>
                <a:rPr lang="en-US" altLang="zh-CN" sz="1100"/>
                <a:t>1</a:t>
              </a:r>
            </a:p>
          </p:txBody>
        </p:sp>
        <p:sp>
          <p:nvSpPr>
            <p:cNvPr id="44074" name="Oval 207"/>
            <p:cNvSpPr>
              <a:spLocks noChangeArrowheads="1"/>
            </p:cNvSpPr>
            <p:nvPr/>
          </p:nvSpPr>
          <p:spPr bwMode="auto">
            <a:xfrm>
              <a:off x="2743" y="2781"/>
              <a:ext cx="135" cy="130"/>
            </a:xfrm>
            <a:prstGeom prst="ellipse">
              <a:avLst/>
            </a:prstGeom>
            <a:solidFill>
              <a:srgbClr val="FCE4E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100"/>
                <a:t>1</a:t>
              </a:r>
              <a:r>
                <a:rPr lang="en-US" altLang="zh-CN" sz="1100"/>
                <a:t>2</a:t>
              </a:r>
            </a:p>
          </p:txBody>
        </p:sp>
        <p:sp>
          <p:nvSpPr>
            <p:cNvPr id="44075" name="Line 208"/>
            <p:cNvSpPr>
              <a:spLocks noChangeShapeType="1"/>
            </p:cNvSpPr>
            <p:nvPr/>
          </p:nvSpPr>
          <p:spPr bwMode="auto">
            <a:xfrm>
              <a:off x="1357" y="3093"/>
              <a:ext cx="111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076" name="Line 209"/>
            <p:cNvSpPr>
              <a:spLocks noChangeShapeType="1"/>
            </p:cNvSpPr>
            <p:nvPr/>
          </p:nvSpPr>
          <p:spPr bwMode="auto">
            <a:xfrm>
              <a:off x="1424" y="3015"/>
              <a:ext cx="246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077" name="Line 210"/>
            <p:cNvSpPr>
              <a:spLocks noChangeShapeType="1"/>
            </p:cNvSpPr>
            <p:nvPr/>
          </p:nvSpPr>
          <p:spPr bwMode="auto">
            <a:xfrm flipV="1">
              <a:off x="1379" y="2911"/>
              <a:ext cx="134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078" name="Line 211"/>
            <p:cNvSpPr>
              <a:spLocks noChangeShapeType="1"/>
            </p:cNvSpPr>
            <p:nvPr/>
          </p:nvSpPr>
          <p:spPr bwMode="auto">
            <a:xfrm>
              <a:off x="1647" y="2911"/>
              <a:ext cx="67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079" name="Line 212"/>
            <p:cNvSpPr>
              <a:spLocks noChangeShapeType="1"/>
            </p:cNvSpPr>
            <p:nvPr/>
          </p:nvSpPr>
          <p:spPr bwMode="auto">
            <a:xfrm flipV="1">
              <a:off x="1580" y="3171"/>
              <a:ext cx="112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080" name="Line 213"/>
            <p:cNvSpPr>
              <a:spLocks noChangeShapeType="1"/>
            </p:cNvSpPr>
            <p:nvPr/>
          </p:nvSpPr>
          <p:spPr bwMode="auto">
            <a:xfrm>
              <a:off x="1558" y="3301"/>
              <a:ext cx="224" cy="104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081" name="Line 214"/>
            <p:cNvSpPr>
              <a:spLocks noChangeShapeType="1"/>
            </p:cNvSpPr>
            <p:nvPr/>
          </p:nvSpPr>
          <p:spPr bwMode="auto">
            <a:xfrm flipV="1">
              <a:off x="1893" y="3405"/>
              <a:ext cx="157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082" name="Line 215"/>
            <p:cNvSpPr>
              <a:spLocks noChangeShapeType="1"/>
            </p:cNvSpPr>
            <p:nvPr/>
          </p:nvSpPr>
          <p:spPr bwMode="auto">
            <a:xfrm>
              <a:off x="1871" y="3535"/>
              <a:ext cx="112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083" name="Line 216"/>
            <p:cNvSpPr>
              <a:spLocks noChangeShapeType="1"/>
            </p:cNvSpPr>
            <p:nvPr/>
          </p:nvSpPr>
          <p:spPr bwMode="auto">
            <a:xfrm flipH="1">
              <a:off x="2072" y="3483"/>
              <a:ext cx="45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084" name="Line 217"/>
            <p:cNvSpPr>
              <a:spLocks noChangeShapeType="1"/>
            </p:cNvSpPr>
            <p:nvPr/>
          </p:nvSpPr>
          <p:spPr bwMode="auto">
            <a:xfrm>
              <a:off x="2296" y="3041"/>
              <a:ext cx="157" cy="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085" name="Line 218"/>
            <p:cNvSpPr>
              <a:spLocks noChangeShapeType="1"/>
            </p:cNvSpPr>
            <p:nvPr/>
          </p:nvSpPr>
          <p:spPr bwMode="auto">
            <a:xfrm flipV="1">
              <a:off x="2587" y="2911"/>
              <a:ext cx="179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086" name="Line 219"/>
            <p:cNvSpPr>
              <a:spLocks noChangeShapeType="1"/>
            </p:cNvSpPr>
            <p:nvPr/>
          </p:nvSpPr>
          <p:spPr bwMode="auto">
            <a:xfrm>
              <a:off x="2587" y="2703"/>
              <a:ext cx="179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087" name="Line 220"/>
            <p:cNvSpPr>
              <a:spLocks noChangeShapeType="1"/>
            </p:cNvSpPr>
            <p:nvPr/>
          </p:nvSpPr>
          <p:spPr bwMode="auto">
            <a:xfrm flipV="1">
              <a:off x="2274" y="2677"/>
              <a:ext cx="179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088" name="Line 221"/>
            <p:cNvSpPr>
              <a:spLocks noChangeShapeType="1"/>
            </p:cNvSpPr>
            <p:nvPr/>
          </p:nvSpPr>
          <p:spPr bwMode="auto">
            <a:xfrm>
              <a:off x="2207" y="2807"/>
              <a:ext cx="0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089" name="Line 222"/>
            <p:cNvSpPr>
              <a:spLocks noChangeShapeType="1"/>
            </p:cNvSpPr>
            <p:nvPr/>
          </p:nvSpPr>
          <p:spPr bwMode="auto">
            <a:xfrm>
              <a:off x="2520" y="2755"/>
              <a:ext cx="0" cy="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090" name="Line 223"/>
            <p:cNvSpPr>
              <a:spLocks noChangeShapeType="1"/>
            </p:cNvSpPr>
            <p:nvPr/>
          </p:nvSpPr>
          <p:spPr bwMode="auto">
            <a:xfrm>
              <a:off x="1647" y="2885"/>
              <a:ext cx="515" cy="78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091" name="Line 224"/>
            <p:cNvSpPr>
              <a:spLocks noChangeShapeType="1"/>
            </p:cNvSpPr>
            <p:nvPr/>
          </p:nvSpPr>
          <p:spPr bwMode="auto">
            <a:xfrm flipV="1">
              <a:off x="1826" y="3067"/>
              <a:ext cx="358" cy="338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</p:grpSp>
      <p:grpSp>
        <p:nvGrpSpPr>
          <p:cNvPr id="10" name="Group 225"/>
          <p:cNvGrpSpPr>
            <a:grpSpLocks/>
          </p:cNvGrpSpPr>
          <p:nvPr/>
        </p:nvGrpSpPr>
        <p:grpSpPr bwMode="auto">
          <a:xfrm>
            <a:off x="381000" y="2743200"/>
            <a:ext cx="838200" cy="976313"/>
            <a:chOff x="3792" y="307"/>
            <a:chExt cx="528" cy="615"/>
          </a:xfrm>
        </p:grpSpPr>
        <p:sp>
          <p:nvSpPr>
            <p:cNvPr id="44054" name="Oval 226"/>
            <p:cNvSpPr>
              <a:spLocks noChangeArrowheads="1"/>
            </p:cNvSpPr>
            <p:nvPr/>
          </p:nvSpPr>
          <p:spPr bwMode="auto">
            <a:xfrm>
              <a:off x="3792" y="469"/>
              <a:ext cx="138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1</a:t>
              </a:r>
            </a:p>
          </p:txBody>
        </p:sp>
        <p:sp>
          <p:nvSpPr>
            <p:cNvPr id="44055" name="Oval 227"/>
            <p:cNvSpPr>
              <a:spLocks noChangeArrowheads="1"/>
            </p:cNvSpPr>
            <p:nvPr/>
          </p:nvSpPr>
          <p:spPr bwMode="auto">
            <a:xfrm>
              <a:off x="3953" y="760"/>
              <a:ext cx="138" cy="162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44056" name="Oval 228"/>
            <p:cNvSpPr>
              <a:spLocks noChangeArrowheads="1"/>
            </p:cNvSpPr>
            <p:nvPr/>
          </p:nvSpPr>
          <p:spPr bwMode="auto">
            <a:xfrm>
              <a:off x="4182" y="566"/>
              <a:ext cx="138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3</a:t>
              </a:r>
            </a:p>
          </p:txBody>
        </p:sp>
        <p:sp>
          <p:nvSpPr>
            <p:cNvPr id="44057" name="Oval 229"/>
            <p:cNvSpPr>
              <a:spLocks noChangeArrowheads="1"/>
            </p:cNvSpPr>
            <p:nvPr/>
          </p:nvSpPr>
          <p:spPr bwMode="auto">
            <a:xfrm>
              <a:off x="4022" y="307"/>
              <a:ext cx="138" cy="1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2</a:t>
              </a:r>
            </a:p>
          </p:txBody>
        </p:sp>
        <p:sp>
          <p:nvSpPr>
            <p:cNvPr id="44058" name="Line 230"/>
            <p:cNvSpPr>
              <a:spLocks noChangeShapeType="1"/>
            </p:cNvSpPr>
            <p:nvPr/>
          </p:nvSpPr>
          <p:spPr bwMode="auto">
            <a:xfrm>
              <a:off x="3861" y="631"/>
              <a:ext cx="115" cy="1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059" name="Line 231"/>
            <p:cNvSpPr>
              <a:spLocks noChangeShapeType="1"/>
            </p:cNvSpPr>
            <p:nvPr/>
          </p:nvSpPr>
          <p:spPr bwMode="auto">
            <a:xfrm>
              <a:off x="3930" y="534"/>
              <a:ext cx="253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060" name="Line 232"/>
            <p:cNvSpPr>
              <a:spLocks noChangeShapeType="1"/>
            </p:cNvSpPr>
            <p:nvPr/>
          </p:nvSpPr>
          <p:spPr bwMode="auto">
            <a:xfrm flipV="1">
              <a:off x="3884" y="404"/>
              <a:ext cx="138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061" name="Line 233"/>
            <p:cNvSpPr>
              <a:spLocks noChangeShapeType="1"/>
            </p:cNvSpPr>
            <p:nvPr/>
          </p:nvSpPr>
          <p:spPr bwMode="auto">
            <a:xfrm>
              <a:off x="4160" y="404"/>
              <a:ext cx="69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44062" name="Line 234"/>
            <p:cNvSpPr>
              <a:spLocks noChangeShapeType="1"/>
            </p:cNvSpPr>
            <p:nvPr/>
          </p:nvSpPr>
          <p:spPr bwMode="auto">
            <a:xfrm flipV="1">
              <a:off x="4091" y="728"/>
              <a:ext cx="138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</p:grpSp>
      <p:sp>
        <p:nvSpPr>
          <p:cNvPr id="235" name="Slide Number Placeholder 2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39E1A-5A33-49E1-A67C-4D51691344C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grpSp>
        <p:nvGrpSpPr>
          <p:cNvPr id="236" name="Group 165"/>
          <p:cNvGrpSpPr>
            <a:grpSpLocks/>
          </p:cNvGrpSpPr>
          <p:nvPr/>
        </p:nvGrpSpPr>
        <p:grpSpPr bwMode="auto">
          <a:xfrm>
            <a:off x="3429000" y="1371600"/>
            <a:ext cx="817563" cy="784225"/>
            <a:chOff x="1289" y="1072"/>
            <a:chExt cx="515" cy="494"/>
          </a:xfrm>
        </p:grpSpPr>
        <p:sp>
          <p:nvSpPr>
            <p:cNvPr id="237" name="Oval 166"/>
            <p:cNvSpPr>
              <a:spLocks noChangeArrowheads="1"/>
            </p:cNvSpPr>
            <p:nvPr/>
          </p:nvSpPr>
          <p:spPr bwMode="auto">
            <a:xfrm>
              <a:off x="1289" y="1202"/>
              <a:ext cx="135" cy="130"/>
            </a:xfrm>
            <a:prstGeom prst="ellipse">
              <a:avLst/>
            </a:prstGeom>
            <a:solidFill>
              <a:srgbClr val="D6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1</a:t>
              </a:r>
            </a:p>
          </p:txBody>
        </p:sp>
        <p:sp>
          <p:nvSpPr>
            <p:cNvPr id="238" name="Oval 167"/>
            <p:cNvSpPr>
              <a:spLocks noChangeArrowheads="1"/>
            </p:cNvSpPr>
            <p:nvPr/>
          </p:nvSpPr>
          <p:spPr bwMode="auto">
            <a:xfrm>
              <a:off x="1446" y="1436"/>
              <a:ext cx="134" cy="13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39" name="Oval 168"/>
            <p:cNvSpPr>
              <a:spLocks noChangeArrowheads="1"/>
            </p:cNvSpPr>
            <p:nvPr/>
          </p:nvSpPr>
          <p:spPr bwMode="auto">
            <a:xfrm>
              <a:off x="1670" y="1280"/>
              <a:ext cx="134" cy="130"/>
            </a:xfrm>
            <a:prstGeom prst="ellipse">
              <a:avLst/>
            </a:prstGeom>
            <a:solidFill>
              <a:srgbClr val="D6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3</a:t>
              </a:r>
            </a:p>
          </p:txBody>
        </p:sp>
        <p:sp>
          <p:nvSpPr>
            <p:cNvPr id="240" name="Oval 169"/>
            <p:cNvSpPr>
              <a:spLocks noChangeArrowheads="1"/>
            </p:cNvSpPr>
            <p:nvPr/>
          </p:nvSpPr>
          <p:spPr bwMode="auto">
            <a:xfrm>
              <a:off x="1513" y="1072"/>
              <a:ext cx="134" cy="130"/>
            </a:xfrm>
            <a:prstGeom prst="ellipse">
              <a:avLst/>
            </a:prstGeom>
            <a:solidFill>
              <a:srgbClr val="FE5144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anchor="ctr"/>
            <a:lstStyle/>
            <a:p>
              <a:r>
                <a:rPr lang="en-US" sz="1400"/>
                <a:t>2</a:t>
              </a:r>
            </a:p>
          </p:txBody>
        </p:sp>
        <p:sp>
          <p:nvSpPr>
            <p:cNvPr id="241" name="Line 178"/>
            <p:cNvSpPr>
              <a:spLocks noChangeShapeType="1"/>
            </p:cNvSpPr>
            <p:nvPr/>
          </p:nvSpPr>
          <p:spPr bwMode="auto">
            <a:xfrm>
              <a:off x="1357" y="1332"/>
              <a:ext cx="111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242" name="Line 179"/>
            <p:cNvSpPr>
              <a:spLocks noChangeShapeType="1"/>
            </p:cNvSpPr>
            <p:nvPr/>
          </p:nvSpPr>
          <p:spPr bwMode="auto">
            <a:xfrm>
              <a:off x="1424" y="1254"/>
              <a:ext cx="246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243" name="Line 180"/>
            <p:cNvSpPr>
              <a:spLocks noChangeShapeType="1"/>
            </p:cNvSpPr>
            <p:nvPr/>
          </p:nvSpPr>
          <p:spPr bwMode="auto">
            <a:xfrm flipV="1">
              <a:off x="1379" y="1150"/>
              <a:ext cx="134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244" name="Line 181"/>
            <p:cNvSpPr>
              <a:spLocks noChangeShapeType="1"/>
            </p:cNvSpPr>
            <p:nvPr/>
          </p:nvSpPr>
          <p:spPr bwMode="auto">
            <a:xfrm>
              <a:off x="1647" y="1150"/>
              <a:ext cx="67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  <p:sp>
          <p:nvSpPr>
            <p:cNvPr id="245" name="Line 182"/>
            <p:cNvSpPr>
              <a:spLocks noChangeShapeType="1"/>
            </p:cNvSpPr>
            <p:nvPr/>
          </p:nvSpPr>
          <p:spPr bwMode="auto">
            <a:xfrm flipV="1">
              <a:off x="1580" y="1410"/>
              <a:ext cx="112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 advTm="236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0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8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8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7.51445E-6 L 0.28333 0.22196 " pathEditMode="relative" ptsTypes="AA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"/>
                            </p:stCondLst>
                            <p:childTnLst>
                              <p:par>
                                <p:cTn id="61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6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100"/>
                            </p:stCondLst>
                            <p:childTnLst>
                              <p:par>
                                <p:cTn id="6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6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31214E-6 L 0.325 -0.32185 " pathEditMode="relative" ptsTypes="AA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1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6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100"/>
                            </p:stCondLst>
                            <p:childTnLst>
                              <p:par>
                                <p:cTn id="8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500"/>
                                        <p:tgtEl>
                                          <p:spTgt spid="8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40" grpId="0" animBg="1"/>
      <p:bldP spid="80972" grpId="0" animBg="1"/>
      <p:bldP spid="80973" grpId="0" animBg="1"/>
      <p:bldP spid="80974" grpId="0"/>
      <p:bldP spid="80975" grpId="0"/>
      <p:bldP spid="80977" grpId="0"/>
      <p:bldP spid="80978" grpId="0" animBg="1"/>
      <p:bldP spid="8097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 descr="W1_bl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505200"/>
            <a:ext cx="2259013" cy="2019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5060" name="Text Box 9"/>
          <p:cNvSpPr txBox="1">
            <a:spLocks noChangeArrowheads="1"/>
          </p:cNvSpPr>
          <p:nvPr/>
        </p:nvSpPr>
        <p:spPr bwMode="auto">
          <a:xfrm>
            <a:off x="4267200" y="4022725"/>
            <a:ext cx="481013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/>
              <a:t>+</a:t>
            </a:r>
            <a:endParaRPr lang="en-US" sz="4000" b="1"/>
          </a:p>
        </p:txBody>
      </p:sp>
      <p:sp>
        <p:nvSpPr>
          <p:cNvPr id="45061" name="Text Box 11"/>
          <p:cNvSpPr txBox="1">
            <a:spLocks noChangeArrowheads="1"/>
          </p:cNvSpPr>
          <p:nvPr/>
        </p:nvSpPr>
        <p:spPr bwMode="auto">
          <a:xfrm>
            <a:off x="838200" y="3973513"/>
            <a:ext cx="436563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400"/>
              <a:t>~</a:t>
            </a:r>
          </a:p>
        </p:txBody>
      </p:sp>
      <p:sp>
        <p:nvSpPr>
          <p:cNvPr id="45062" name="Text Box 12"/>
          <p:cNvSpPr txBox="1">
            <a:spLocks noChangeArrowheads="1"/>
          </p:cNvSpPr>
          <p:nvPr/>
        </p:nvSpPr>
        <p:spPr bwMode="auto">
          <a:xfrm>
            <a:off x="838200" y="4114800"/>
            <a:ext cx="4365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400"/>
              <a:t>~</a:t>
            </a:r>
          </a:p>
        </p:txBody>
      </p:sp>
      <p:sp>
        <p:nvSpPr>
          <p:cNvPr id="450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153400" cy="1143000"/>
          </a:xfrm>
        </p:spPr>
        <p:txBody>
          <a:bodyPr/>
          <a:lstStyle/>
          <a:p>
            <a:pPr eaLnBrk="1" hangingPunct="1"/>
            <a:r>
              <a:rPr lang="en-US" sz="4000" i="1" dirty="0" err="1"/>
              <a:t>B_Lin</a:t>
            </a:r>
            <a:r>
              <a:rPr lang="en-US" sz="4000" dirty="0"/>
              <a:t>: details</a:t>
            </a:r>
            <a:endParaRPr lang="en-US" sz="2400" dirty="0"/>
          </a:p>
        </p:txBody>
      </p:sp>
      <p:sp>
        <p:nvSpPr>
          <p:cNvPr id="22" name="Left Brace 21"/>
          <p:cNvSpPr/>
          <p:nvPr/>
        </p:nvSpPr>
        <p:spPr>
          <a:xfrm rot="16200000">
            <a:off x="2451100" y="4635500"/>
            <a:ext cx="533400" cy="2387600"/>
          </a:xfrm>
          <a:prstGeom prst="leftBrace">
            <a:avLst>
              <a:gd name="adj1" fmla="val 44047"/>
              <a:gd name="adj2" fmla="val 50000"/>
            </a:avLst>
          </a:prstGeom>
          <a:noFill/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2241" name="TextBox 22"/>
          <p:cNvSpPr txBox="1">
            <a:spLocks noChangeArrowheads="1"/>
          </p:cNvSpPr>
          <p:nvPr/>
        </p:nvSpPr>
        <p:spPr bwMode="auto">
          <a:xfrm>
            <a:off x="1143000" y="6172441"/>
            <a:ext cx="37287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1" dirty="0">
                <a:solidFill>
                  <a:srgbClr val="0000FF"/>
                </a:solidFill>
              </a:rPr>
              <a:t>W</a:t>
            </a:r>
            <a:r>
              <a:rPr lang="en-US" sz="2800" i="1" baseline="-25000" dirty="0">
                <a:solidFill>
                  <a:srgbClr val="0000FF"/>
                </a:solidFill>
              </a:rPr>
              <a:t>1</a:t>
            </a:r>
            <a:r>
              <a:rPr lang="en-US" sz="2800" dirty="0">
                <a:solidFill>
                  <a:srgbClr val="0000FF"/>
                </a:solidFill>
              </a:rPr>
              <a:t>: within community</a:t>
            </a:r>
            <a:endParaRPr lang="en-US" sz="2800" baseline="-25000" dirty="0">
              <a:solidFill>
                <a:srgbClr val="0000FF"/>
              </a:solidFill>
            </a:endParaRPr>
          </a:p>
        </p:txBody>
      </p:sp>
      <p:sp>
        <p:nvSpPr>
          <p:cNvPr id="46" name="Left Brace 45"/>
          <p:cNvSpPr/>
          <p:nvPr/>
        </p:nvSpPr>
        <p:spPr>
          <a:xfrm rot="16200000">
            <a:off x="6197600" y="4521200"/>
            <a:ext cx="533400" cy="2768600"/>
          </a:xfrm>
          <a:prstGeom prst="leftBrace">
            <a:avLst>
              <a:gd name="adj1" fmla="val 44047"/>
              <a:gd name="adj2" fmla="val 50000"/>
            </a:avLst>
          </a:prstGeom>
          <a:noFill/>
          <a:ln w="28575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5067" name="Rectangle 46"/>
          <p:cNvSpPr>
            <a:spLocks noChangeArrowheads="1"/>
          </p:cNvSpPr>
          <p:nvPr/>
        </p:nvSpPr>
        <p:spPr bwMode="auto">
          <a:xfrm>
            <a:off x="5105400" y="6181725"/>
            <a:ext cx="2962275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B050"/>
                </a:solidFill>
              </a:rPr>
              <a:t>Cross community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50597D-04F2-4011-AD14-706B865DA9A4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pic>
        <p:nvPicPr>
          <p:cNvPr id="45070" name="Picture 103" descr="W2_Big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066800"/>
            <a:ext cx="2270125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1" name="Picture 3" descr="W1_bl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104900"/>
            <a:ext cx="2259013" cy="2019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5072" name="Text Box 9"/>
          <p:cNvSpPr txBox="1">
            <a:spLocks noChangeArrowheads="1"/>
          </p:cNvSpPr>
          <p:nvPr/>
        </p:nvSpPr>
        <p:spPr bwMode="auto">
          <a:xfrm>
            <a:off x="4191000" y="1524000"/>
            <a:ext cx="481013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/>
              <a:t>+</a:t>
            </a:r>
            <a:endParaRPr lang="en-US" sz="4000" b="1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28600" y="1981200"/>
            <a:ext cx="522899" cy="52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1" dirty="0"/>
              <a:t>W</a:t>
            </a:r>
            <a:endParaRPr lang="en-US" sz="2800" i="1" baseline="-25000" dirty="0"/>
          </a:p>
        </p:txBody>
      </p:sp>
      <p:sp>
        <p:nvSpPr>
          <p:cNvPr id="45074" name="Text Box 12"/>
          <p:cNvSpPr txBox="1">
            <a:spLocks noChangeArrowheads="1"/>
          </p:cNvSpPr>
          <p:nvPr/>
        </p:nvSpPr>
        <p:spPr bwMode="auto">
          <a:xfrm>
            <a:off x="838200" y="1905000"/>
            <a:ext cx="43973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400"/>
              <a:t>=</a:t>
            </a:r>
          </a:p>
        </p:txBody>
      </p:sp>
      <p:sp>
        <p:nvSpPr>
          <p:cNvPr id="23" name="Explosion 2 22"/>
          <p:cNvSpPr/>
          <p:nvPr/>
        </p:nvSpPr>
        <p:spPr>
          <a:xfrm>
            <a:off x="6477000" y="0"/>
            <a:ext cx="2514600" cy="1143000"/>
          </a:xfrm>
          <a:prstGeom prst="irregularSeal2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>
              <a:defRPr/>
            </a:pPr>
            <a:r>
              <a:rPr lang="en-US" sz="2800" dirty="0"/>
              <a:t>details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524000" y="1066800"/>
            <a:ext cx="2438400" cy="441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1828800" y="1066800"/>
            <a:ext cx="1975104" cy="1975104"/>
            <a:chOff x="3657600" y="1066800"/>
            <a:chExt cx="1828800" cy="1828800"/>
          </a:xfrm>
        </p:grpSpPr>
        <p:sp>
          <p:nvSpPr>
            <p:cNvPr id="25" name="Rectangle 24"/>
            <p:cNvSpPr>
              <a:spLocks noChangeAspect="1"/>
            </p:cNvSpPr>
            <p:nvPr/>
          </p:nvSpPr>
          <p:spPr>
            <a:xfrm>
              <a:off x="3657600" y="1066800"/>
              <a:ext cx="1828800" cy="1828800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657600" y="1066800"/>
              <a:ext cx="548640" cy="548640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i="1" dirty="0">
                  <a:solidFill>
                    <a:srgbClr val="0000FF"/>
                  </a:solidFill>
                </a:rPr>
                <a:t>W</a:t>
              </a:r>
              <a:r>
                <a:rPr lang="en-US" i="1" baseline="-25000" dirty="0">
                  <a:solidFill>
                    <a:srgbClr val="0000FF"/>
                  </a:solidFill>
                </a:rPr>
                <a:t>1,1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251960" y="1661160"/>
              <a:ext cx="548640" cy="548640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i="1" dirty="0">
                  <a:solidFill>
                    <a:srgbClr val="0000FF"/>
                  </a:solidFill>
                </a:rPr>
                <a:t>W</a:t>
              </a:r>
              <a:r>
                <a:rPr lang="en-US" i="1" baseline="-25000" dirty="0">
                  <a:solidFill>
                    <a:srgbClr val="0000FF"/>
                  </a:solidFill>
                </a:rPr>
                <a:t>2,2</a:t>
              </a:r>
            </a:p>
          </p:txBody>
        </p:sp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4828032" y="2209797"/>
              <a:ext cx="647395" cy="647395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i="1" dirty="0">
                  <a:solidFill>
                    <a:srgbClr val="0000FF"/>
                  </a:solidFill>
                </a:rPr>
                <a:t>W</a:t>
              </a:r>
              <a:r>
                <a:rPr lang="en-US" i="1" baseline="-25000" dirty="0">
                  <a:solidFill>
                    <a:srgbClr val="0000FF"/>
                  </a:solidFill>
                </a:rPr>
                <a:t>2,2</a:t>
              </a:r>
            </a:p>
          </p:txBody>
        </p:sp>
      </p:grp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1828800" y="3435096"/>
            <a:ext cx="1975104" cy="1975104"/>
            <a:chOff x="3657600" y="1066800"/>
            <a:chExt cx="1828800" cy="1828800"/>
          </a:xfrm>
        </p:grpSpPr>
        <p:sp>
          <p:nvSpPr>
            <p:cNvPr id="32" name="Rectangle 31"/>
            <p:cNvSpPr>
              <a:spLocks noChangeAspect="1"/>
            </p:cNvSpPr>
            <p:nvPr/>
          </p:nvSpPr>
          <p:spPr>
            <a:xfrm>
              <a:off x="3657600" y="1066800"/>
              <a:ext cx="1828800" cy="1828800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657600" y="1066800"/>
              <a:ext cx="548640" cy="548640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i="1" dirty="0">
                  <a:solidFill>
                    <a:srgbClr val="0000FF"/>
                  </a:solidFill>
                </a:rPr>
                <a:t>W</a:t>
              </a:r>
              <a:r>
                <a:rPr lang="en-US" i="1" baseline="-25000" dirty="0">
                  <a:solidFill>
                    <a:srgbClr val="0000FF"/>
                  </a:solidFill>
                </a:rPr>
                <a:t>1,1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251960" y="1661160"/>
              <a:ext cx="548640" cy="548640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i="1" dirty="0">
                  <a:solidFill>
                    <a:srgbClr val="0000FF"/>
                  </a:solidFill>
                </a:rPr>
                <a:t>W</a:t>
              </a:r>
              <a:r>
                <a:rPr lang="en-US" i="1" baseline="-25000" dirty="0">
                  <a:solidFill>
                    <a:srgbClr val="0000FF"/>
                  </a:solidFill>
                </a:rPr>
                <a:t>2,2</a:t>
              </a:r>
            </a:p>
          </p:txBody>
        </p:sp>
        <p:sp>
          <p:nvSpPr>
            <p:cNvPr id="35" name="Rectangle 34"/>
            <p:cNvSpPr>
              <a:spLocks noChangeAspect="1"/>
            </p:cNvSpPr>
            <p:nvPr/>
          </p:nvSpPr>
          <p:spPr>
            <a:xfrm>
              <a:off x="4828032" y="2209797"/>
              <a:ext cx="647395" cy="647395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i="1" dirty="0">
                  <a:solidFill>
                    <a:srgbClr val="0000FF"/>
                  </a:solidFill>
                </a:rPr>
                <a:t>W</a:t>
              </a:r>
              <a:r>
                <a:rPr lang="en-US" i="1" baseline="-25000" dirty="0">
                  <a:solidFill>
                    <a:srgbClr val="0000FF"/>
                  </a:solidFill>
                </a:rPr>
                <a:t>2,2</a:t>
              </a:r>
            </a:p>
          </p:txBody>
        </p:sp>
      </p:grpSp>
      <p:sp>
        <p:nvSpPr>
          <p:cNvPr id="36" name="Rectangle 35"/>
          <p:cNvSpPr/>
          <p:nvPr/>
        </p:nvSpPr>
        <p:spPr>
          <a:xfrm>
            <a:off x="5166360" y="1066800"/>
            <a:ext cx="182880" cy="2194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360920" y="1066800"/>
            <a:ext cx="182880" cy="2194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>
            <a:spLocks noChangeAspect="1"/>
          </p:cNvSpPr>
          <p:nvPr/>
        </p:nvSpPr>
        <p:spPr>
          <a:xfrm>
            <a:off x="5263896" y="1066800"/>
            <a:ext cx="1975104" cy="197510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5077968" y="3581400"/>
            <a:ext cx="2715768" cy="2002536"/>
            <a:chOff x="5077968" y="3581400"/>
            <a:chExt cx="2715768" cy="2002536"/>
          </a:xfrm>
        </p:grpSpPr>
        <p:sp>
          <p:nvSpPr>
            <p:cNvPr id="43" name="Rectangle 42"/>
            <p:cNvSpPr/>
            <p:nvPr/>
          </p:nvSpPr>
          <p:spPr>
            <a:xfrm>
              <a:off x="5077968" y="3581400"/>
              <a:ext cx="256032" cy="200253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800" b="1" i="1" dirty="0"/>
                <a:t>U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410200" y="3581400"/>
              <a:ext cx="301752" cy="30175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800" b="1" i="1" dirty="0"/>
                <a:t>S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791200" y="3581400"/>
              <a:ext cx="2002536" cy="30175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b="1" i="1" dirty="0"/>
                <a:t>V</a:t>
              </a:r>
            </a:p>
          </p:txBody>
        </p:sp>
      </p:grpSp>
      <p:sp>
        <p:nvSpPr>
          <p:cNvPr id="48" name="Oval 47"/>
          <p:cNvSpPr/>
          <p:nvPr/>
        </p:nvSpPr>
        <p:spPr>
          <a:xfrm>
            <a:off x="5334000" y="1722120"/>
            <a:ext cx="182880" cy="18288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410200" y="2209800"/>
            <a:ext cx="182880" cy="18288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913120" y="1524000"/>
            <a:ext cx="182880" cy="18288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943600" y="2179320"/>
            <a:ext cx="182880" cy="18288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598920" y="1143000"/>
            <a:ext cx="182880" cy="18288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598920" y="1722120"/>
            <a:ext cx="182880" cy="18288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32656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i="1" dirty="0" err="1"/>
              <a:t>B_Lin</a:t>
            </a:r>
            <a:r>
              <a:rPr lang="en-US" dirty="0"/>
              <a:t>: details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" y="2667000"/>
            <a:ext cx="8345488" cy="1758950"/>
            <a:chOff x="494207" y="3880247"/>
            <a:chExt cx="8344993" cy="1758553"/>
          </a:xfrm>
        </p:grpSpPr>
        <p:sp>
          <p:nvSpPr>
            <p:cNvPr id="46115" name="TextBox 18"/>
            <p:cNvSpPr txBox="1">
              <a:spLocks noChangeArrowheads="1"/>
            </p:cNvSpPr>
            <p:nvPr/>
          </p:nvSpPr>
          <p:spPr bwMode="auto">
            <a:xfrm>
              <a:off x="1713407" y="4566047"/>
              <a:ext cx="764954" cy="830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800" i="1" dirty="0"/>
                <a:t>W</a:t>
              </a:r>
              <a:endParaRPr lang="en-US" sz="4800" i="1" baseline="-25000" dirty="0"/>
            </a:p>
          </p:txBody>
        </p:sp>
        <p:sp>
          <p:nvSpPr>
            <p:cNvPr id="46103" name="TextBox 6"/>
            <p:cNvSpPr txBox="1">
              <a:spLocks noChangeArrowheads="1"/>
            </p:cNvSpPr>
            <p:nvPr/>
          </p:nvSpPr>
          <p:spPr bwMode="auto">
            <a:xfrm>
              <a:off x="494207" y="4573250"/>
              <a:ext cx="135005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800" i="1" dirty="0"/>
                <a:t>I – c</a:t>
              </a:r>
            </a:p>
          </p:txBody>
        </p:sp>
        <p:grpSp>
          <p:nvGrpSpPr>
            <p:cNvPr id="3" name="Group 39"/>
            <p:cNvGrpSpPr>
              <a:grpSpLocks/>
            </p:cNvGrpSpPr>
            <p:nvPr/>
          </p:nvGrpSpPr>
          <p:grpSpPr bwMode="auto">
            <a:xfrm>
              <a:off x="2628147" y="4413647"/>
              <a:ext cx="609260" cy="1075730"/>
              <a:chOff x="2057400" y="4343400"/>
              <a:chExt cx="609260" cy="1075730"/>
            </a:xfrm>
          </p:grpSpPr>
          <p:sp>
            <p:nvSpPr>
              <p:cNvPr id="46113" name="Text Box 12"/>
              <p:cNvSpPr txBox="1">
                <a:spLocks noChangeArrowheads="1"/>
              </p:cNvSpPr>
              <p:nvPr/>
            </p:nvSpPr>
            <p:spPr bwMode="auto">
              <a:xfrm>
                <a:off x="2078037" y="4343400"/>
                <a:ext cx="588623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400"/>
                  <a:t>~</a:t>
                </a:r>
              </a:p>
            </p:txBody>
          </p:sp>
          <p:sp>
            <p:nvSpPr>
              <p:cNvPr id="46114" name="Text Box 12"/>
              <p:cNvSpPr txBox="1">
                <a:spLocks noChangeArrowheads="1"/>
              </p:cNvSpPr>
              <p:nvPr/>
            </p:nvSpPr>
            <p:spPr bwMode="auto">
              <a:xfrm>
                <a:off x="2057400" y="4495800"/>
                <a:ext cx="588623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400"/>
                  <a:t>~</a:t>
                </a:r>
              </a:p>
            </p:txBody>
          </p:sp>
        </p:grpSp>
        <p:sp>
          <p:nvSpPr>
            <p:cNvPr id="46105" name="TextBox 8"/>
            <p:cNvSpPr txBox="1">
              <a:spLocks noChangeArrowheads="1"/>
            </p:cNvSpPr>
            <p:nvPr/>
          </p:nvSpPr>
          <p:spPr bwMode="auto">
            <a:xfrm>
              <a:off x="3422011" y="4576227"/>
              <a:ext cx="4809045" cy="830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800" i="1" dirty="0">
                  <a:solidFill>
                    <a:srgbClr val="0000FF"/>
                  </a:solidFill>
                </a:rPr>
                <a:t>I</a:t>
              </a:r>
              <a:r>
                <a:rPr lang="en-US" sz="4800" dirty="0">
                  <a:solidFill>
                    <a:srgbClr val="0000FF"/>
                  </a:solidFill>
                </a:rPr>
                <a:t> – </a:t>
              </a:r>
              <a:r>
                <a:rPr lang="en-US" sz="4800" i="1" dirty="0">
                  <a:solidFill>
                    <a:srgbClr val="0000FF"/>
                  </a:solidFill>
                </a:rPr>
                <a:t>c      </a:t>
              </a:r>
              <a:r>
                <a:rPr lang="en-US" sz="4800" dirty="0">
                  <a:solidFill>
                    <a:srgbClr val="0000FF"/>
                  </a:solidFill>
                </a:rPr>
                <a:t> </a:t>
              </a:r>
              <a:r>
                <a:rPr lang="en-US" sz="4800" dirty="0"/>
                <a:t>–</a:t>
              </a:r>
              <a:r>
                <a:rPr lang="en-US" sz="4800" dirty="0">
                  <a:solidFill>
                    <a:srgbClr val="0000FF"/>
                  </a:solidFill>
                </a:rPr>
                <a:t>  </a:t>
              </a:r>
              <a:r>
                <a:rPr lang="en-US" sz="4800" i="1" dirty="0" err="1">
                  <a:solidFill>
                    <a:srgbClr val="00B050"/>
                  </a:solidFill>
                </a:rPr>
                <a:t>cUSV</a:t>
              </a:r>
              <a:endParaRPr lang="en-US" sz="4800" i="1" dirty="0">
                <a:solidFill>
                  <a:srgbClr val="00B050"/>
                </a:solidFill>
              </a:endParaRPr>
            </a:p>
          </p:txBody>
        </p:sp>
        <p:sp>
          <p:nvSpPr>
            <p:cNvPr id="46111" name="TextBox 14"/>
            <p:cNvSpPr txBox="1">
              <a:spLocks noChangeArrowheads="1"/>
            </p:cNvSpPr>
            <p:nvPr/>
          </p:nvSpPr>
          <p:spPr bwMode="auto">
            <a:xfrm>
              <a:off x="4683228" y="4566047"/>
              <a:ext cx="992579" cy="830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800" i="1" dirty="0">
                  <a:solidFill>
                    <a:srgbClr val="0000FF"/>
                  </a:solidFill>
                </a:rPr>
                <a:t>W</a:t>
              </a:r>
              <a:r>
                <a:rPr lang="en-US" sz="4800" i="1" baseline="-25000" dirty="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11" name="Double Bracket 10"/>
            <p:cNvSpPr/>
            <p:nvPr/>
          </p:nvSpPr>
          <p:spPr>
            <a:xfrm>
              <a:off x="494207" y="4337344"/>
              <a:ext cx="2057278" cy="1218925"/>
            </a:xfrm>
            <a:prstGeom prst="bracketPair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108" name="Text Box 12"/>
            <p:cNvSpPr txBox="1">
              <a:spLocks noChangeArrowheads="1"/>
            </p:cNvSpPr>
            <p:nvPr/>
          </p:nvSpPr>
          <p:spPr bwMode="auto">
            <a:xfrm>
              <a:off x="2475407" y="3950494"/>
              <a:ext cx="572593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400"/>
                <a:t>-1</a:t>
              </a:r>
            </a:p>
          </p:txBody>
        </p:sp>
        <p:sp>
          <p:nvSpPr>
            <p:cNvPr id="13" name="Double Bracket 12"/>
            <p:cNvSpPr/>
            <p:nvPr/>
          </p:nvSpPr>
          <p:spPr>
            <a:xfrm>
              <a:off x="3426146" y="4419875"/>
              <a:ext cx="4916195" cy="1218925"/>
            </a:xfrm>
            <a:prstGeom prst="bracketPair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110" name="Text Box 12"/>
            <p:cNvSpPr txBox="1">
              <a:spLocks noChangeArrowheads="1"/>
            </p:cNvSpPr>
            <p:nvPr/>
          </p:nvSpPr>
          <p:spPr bwMode="auto">
            <a:xfrm>
              <a:off x="8266607" y="3880247"/>
              <a:ext cx="572593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400"/>
                <a:t>-1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403475" y="3048000"/>
            <a:ext cx="3692525" cy="2337375"/>
            <a:chOff x="2403470" y="1981200"/>
            <a:chExt cx="3692037" cy="2337375"/>
          </a:xfrm>
        </p:grpSpPr>
        <p:sp>
          <p:nvSpPr>
            <p:cNvPr id="21" name="Rectangle 20"/>
            <p:cNvSpPr/>
            <p:nvPr/>
          </p:nvSpPr>
          <p:spPr>
            <a:xfrm>
              <a:off x="3581239" y="1981200"/>
              <a:ext cx="2133318" cy="144780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100" name="Rectangle 22"/>
            <p:cNvSpPr>
              <a:spLocks noChangeArrowheads="1"/>
            </p:cNvSpPr>
            <p:nvPr/>
          </p:nvSpPr>
          <p:spPr bwMode="auto">
            <a:xfrm>
              <a:off x="2403470" y="3733800"/>
              <a:ext cx="369203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rgbClr val="0000FF"/>
                  </a:solidFill>
                </a:rPr>
                <a:t>Easy to be inverted</a:t>
              </a:r>
              <a:endParaRPr lang="en-US" sz="3200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5400000">
              <a:off x="4151844" y="3577445"/>
              <a:ext cx="406400" cy="211109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6172200" y="3048000"/>
            <a:ext cx="2865438" cy="2337375"/>
            <a:chOff x="6172200" y="1981200"/>
            <a:chExt cx="2865273" cy="2337375"/>
          </a:xfrm>
        </p:grpSpPr>
        <p:sp>
          <p:nvSpPr>
            <p:cNvPr id="22" name="Rectangle 21"/>
            <p:cNvSpPr/>
            <p:nvPr/>
          </p:nvSpPr>
          <p:spPr>
            <a:xfrm>
              <a:off x="6476982" y="1981200"/>
              <a:ext cx="1752499" cy="1447800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097" name="Rectangle 23"/>
            <p:cNvSpPr>
              <a:spLocks noChangeArrowheads="1"/>
            </p:cNvSpPr>
            <p:nvPr/>
          </p:nvSpPr>
          <p:spPr bwMode="auto">
            <a:xfrm>
              <a:off x="6172200" y="3733800"/>
              <a:ext cx="286527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rgbClr val="00B050"/>
                  </a:solidFill>
                </a:rPr>
                <a:t>LRA difference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5400000">
              <a:off x="7082568" y="3526638"/>
              <a:ext cx="406400" cy="211125"/>
            </a:xfrm>
            <a:prstGeom prst="straightConnector1">
              <a:avLst/>
            </a:prstGeom>
            <a:ln w="38100">
              <a:solidFill>
                <a:srgbClr val="33CC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Explosion 2 32"/>
          <p:cNvSpPr/>
          <p:nvPr/>
        </p:nvSpPr>
        <p:spPr>
          <a:xfrm>
            <a:off x="6477000" y="0"/>
            <a:ext cx="2514600" cy="1143000"/>
          </a:xfrm>
          <a:prstGeom prst="irregularSeal2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>
              <a:defRPr/>
            </a:pPr>
            <a:r>
              <a:rPr lang="en-US" sz="2800" dirty="0"/>
              <a:t>details</a:t>
            </a:r>
          </a:p>
        </p:txBody>
      </p:sp>
      <p:pic>
        <p:nvPicPr>
          <p:cNvPr id="3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0668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Down Arrow 34"/>
          <p:cNvSpPr/>
          <p:nvPr/>
        </p:nvSpPr>
        <p:spPr>
          <a:xfrm>
            <a:off x="1371600" y="3124200"/>
            <a:ext cx="304800" cy="381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>
            <a:off x="4419600" y="3124200"/>
            <a:ext cx="304800" cy="381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45"/>
          <p:cNvGrpSpPr/>
          <p:nvPr/>
        </p:nvGrpSpPr>
        <p:grpSpPr>
          <a:xfrm>
            <a:off x="3657600" y="1066800"/>
            <a:ext cx="1828800" cy="1828800"/>
            <a:chOff x="3657600" y="1066800"/>
            <a:chExt cx="1828800" cy="1828800"/>
          </a:xfrm>
        </p:grpSpPr>
        <p:sp>
          <p:nvSpPr>
            <p:cNvPr id="36" name="Rectangle 35"/>
            <p:cNvSpPr>
              <a:spLocks noChangeAspect="1"/>
            </p:cNvSpPr>
            <p:nvPr/>
          </p:nvSpPr>
          <p:spPr>
            <a:xfrm>
              <a:off x="3657600" y="1066800"/>
              <a:ext cx="1828800" cy="1828800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657600" y="1066800"/>
              <a:ext cx="548640" cy="548640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i="1" dirty="0">
                  <a:solidFill>
                    <a:srgbClr val="0000FF"/>
                  </a:solidFill>
                </a:rPr>
                <a:t>W</a:t>
              </a:r>
              <a:r>
                <a:rPr lang="en-US" i="1" baseline="-25000" dirty="0">
                  <a:solidFill>
                    <a:srgbClr val="0000FF"/>
                  </a:solidFill>
                </a:rPr>
                <a:t>1,1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251960" y="1661160"/>
              <a:ext cx="548640" cy="548640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i="1" dirty="0">
                  <a:solidFill>
                    <a:srgbClr val="0000FF"/>
                  </a:solidFill>
                </a:rPr>
                <a:t>W</a:t>
              </a:r>
              <a:r>
                <a:rPr lang="en-US" i="1" baseline="-25000" dirty="0">
                  <a:solidFill>
                    <a:srgbClr val="0000FF"/>
                  </a:solidFill>
                </a:rPr>
                <a:t>2,2</a:t>
              </a:r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4828032" y="2209797"/>
              <a:ext cx="647395" cy="647395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i="1" dirty="0">
                  <a:solidFill>
                    <a:srgbClr val="0000FF"/>
                  </a:solidFill>
                </a:rPr>
                <a:t>W</a:t>
              </a:r>
              <a:r>
                <a:rPr lang="en-US" i="1" baseline="-25000" dirty="0">
                  <a:solidFill>
                    <a:srgbClr val="0000FF"/>
                  </a:solidFill>
                </a:rPr>
                <a:t>2,2</a:t>
              </a:r>
            </a:p>
          </p:txBody>
        </p:sp>
      </p:grpSp>
      <p:sp>
        <p:nvSpPr>
          <p:cNvPr id="45" name="Down Arrow 44"/>
          <p:cNvSpPr/>
          <p:nvPr/>
        </p:nvSpPr>
        <p:spPr>
          <a:xfrm>
            <a:off x="7315200" y="3124200"/>
            <a:ext cx="304800" cy="381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6248400" y="1066800"/>
            <a:ext cx="2480153" cy="1828800"/>
            <a:chOff x="5077968" y="3581400"/>
            <a:chExt cx="2715768" cy="2002536"/>
          </a:xfrm>
        </p:grpSpPr>
        <p:sp>
          <p:nvSpPr>
            <p:cNvPr id="46" name="Rectangle 45"/>
            <p:cNvSpPr/>
            <p:nvPr/>
          </p:nvSpPr>
          <p:spPr>
            <a:xfrm>
              <a:off x="5077968" y="3581400"/>
              <a:ext cx="256032" cy="200253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800" i="1" dirty="0"/>
                <a:t>U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410200" y="3581400"/>
              <a:ext cx="301752" cy="30175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800" i="1" dirty="0"/>
                <a:t>S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791200" y="3581400"/>
              <a:ext cx="2002536" cy="30175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i="1" dirty="0"/>
                <a:t>V</a:t>
              </a:r>
            </a:p>
          </p:txBody>
        </p:sp>
      </p:grpSp>
      <p:sp>
        <p:nvSpPr>
          <p:cNvPr id="42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750597D-04F2-4011-AD14-706B865DA9A4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254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i="1" dirty="0" err="1"/>
              <a:t>B_Lin</a:t>
            </a:r>
            <a:r>
              <a:rPr lang="en-US" dirty="0"/>
              <a:t>: details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" y="2667000"/>
            <a:ext cx="8345488" cy="1758950"/>
            <a:chOff x="494207" y="3880247"/>
            <a:chExt cx="8344993" cy="1758553"/>
          </a:xfrm>
        </p:grpSpPr>
        <p:sp>
          <p:nvSpPr>
            <p:cNvPr id="46115" name="TextBox 18"/>
            <p:cNvSpPr txBox="1">
              <a:spLocks noChangeArrowheads="1"/>
            </p:cNvSpPr>
            <p:nvPr/>
          </p:nvSpPr>
          <p:spPr bwMode="auto">
            <a:xfrm>
              <a:off x="1713407" y="4566047"/>
              <a:ext cx="764954" cy="830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800" i="1" dirty="0"/>
                <a:t>W</a:t>
              </a:r>
              <a:endParaRPr lang="en-US" sz="4800" i="1" baseline="-25000" dirty="0"/>
            </a:p>
          </p:txBody>
        </p:sp>
        <p:sp>
          <p:nvSpPr>
            <p:cNvPr id="46103" name="TextBox 6"/>
            <p:cNvSpPr txBox="1">
              <a:spLocks noChangeArrowheads="1"/>
            </p:cNvSpPr>
            <p:nvPr/>
          </p:nvSpPr>
          <p:spPr bwMode="auto">
            <a:xfrm>
              <a:off x="494207" y="4573250"/>
              <a:ext cx="135005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800" i="1" dirty="0"/>
                <a:t>I</a:t>
              </a:r>
              <a:r>
                <a:rPr lang="en-US" sz="4800" dirty="0"/>
                <a:t> – </a:t>
              </a:r>
              <a:r>
                <a:rPr lang="en-US" sz="4800" i="1" dirty="0"/>
                <a:t>c</a:t>
              </a:r>
            </a:p>
          </p:txBody>
        </p:sp>
        <p:grpSp>
          <p:nvGrpSpPr>
            <p:cNvPr id="3" name="Group 39"/>
            <p:cNvGrpSpPr>
              <a:grpSpLocks/>
            </p:cNvGrpSpPr>
            <p:nvPr/>
          </p:nvGrpSpPr>
          <p:grpSpPr bwMode="auto">
            <a:xfrm>
              <a:off x="2628147" y="4413647"/>
              <a:ext cx="609260" cy="1075730"/>
              <a:chOff x="2057400" y="4343400"/>
              <a:chExt cx="609260" cy="1075730"/>
            </a:xfrm>
          </p:grpSpPr>
          <p:sp>
            <p:nvSpPr>
              <p:cNvPr id="46113" name="Text Box 12"/>
              <p:cNvSpPr txBox="1">
                <a:spLocks noChangeArrowheads="1"/>
              </p:cNvSpPr>
              <p:nvPr/>
            </p:nvSpPr>
            <p:spPr bwMode="auto">
              <a:xfrm>
                <a:off x="2078037" y="4343400"/>
                <a:ext cx="588623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400"/>
                  <a:t>~</a:t>
                </a:r>
              </a:p>
            </p:txBody>
          </p:sp>
          <p:sp>
            <p:nvSpPr>
              <p:cNvPr id="46114" name="Text Box 12"/>
              <p:cNvSpPr txBox="1">
                <a:spLocks noChangeArrowheads="1"/>
              </p:cNvSpPr>
              <p:nvPr/>
            </p:nvSpPr>
            <p:spPr bwMode="auto">
              <a:xfrm>
                <a:off x="2057400" y="4495800"/>
                <a:ext cx="588623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400"/>
                  <a:t>~</a:t>
                </a:r>
              </a:p>
            </p:txBody>
          </p:sp>
        </p:grpSp>
        <p:sp>
          <p:nvSpPr>
            <p:cNvPr id="46105" name="TextBox 8"/>
            <p:cNvSpPr txBox="1">
              <a:spLocks noChangeArrowheads="1"/>
            </p:cNvSpPr>
            <p:nvPr/>
          </p:nvSpPr>
          <p:spPr bwMode="auto">
            <a:xfrm>
              <a:off x="3422011" y="4576227"/>
              <a:ext cx="4809045" cy="830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800" i="1" dirty="0">
                  <a:solidFill>
                    <a:srgbClr val="0000FF"/>
                  </a:solidFill>
                </a:rPr>
                <a:t>I</a:t>
              </a:r>
              <a:r>
                <a:rPr lang="en-US" sz="4800" dirty="0">
                  <a:solidFill>
                    <a:srgbClr val="0000FF"/>
                  </a:solidFill>
                </a:rPr>
                <a:t> – </a:t>
              </a:r>
              <a:r>
                <a:rPr lang="en-US" sz="4800" i="1" dirty="0">
                  <a:solidFill>
                    <a:srgbClr val="0000FF"/>
                  </a:solidFill>
                </a:rPr>
                <a:t>c</a:t>
              </a:r>
              <a:r>
                <a:rPr lang="en-US" sz="4800" dirty="0">
                  <a:solidFill>
                    <a:srgbClr val="0000FF"/>
                  </a:solidFill>
                </a:rPr>
                <a:t> </a:t>
              </a:r>
              <a:r>
                <a:rPr lang="en-US" sz="4800" i="1" dirty="0">
                  <a:solidFill>
                    <a:srgbClr val="0000FF"/>
                  </a:solidFill>
                </a:rPr>
                <a:t>     </a:t>
              </a:r>
              <a:r>
                <a:rPr lang="en-US" sz="4800" dirty="0">
                  <a:solidFill>
                    <a:srgbClr val="0000FF"/>
                  </a:solidFill>
                </a:rPr>
                <a:t> </a:t>
              </a:r>
              <a:r>
                <a:rPr lang="en-US" sz="4800" dirty="0"/>
                <a:t>–</a:t>
              </a:r>
              <a:r>
                <a:rPr lang="en-US" sz="4800" dirty="0">
                  <a:solidFill>
                    <a:srgbClr val="0000FF"/>
                  </a:solidFill>
                </a:rPr>
                <a:t>  </a:t>
              </a:r>
              <a:r>
                <a:rPr lang="en-US" sz="4800" i="1" dirty="0" err="1">
                  <a:solidFill>
                    <a:srgbClr val="00B050"/>
                  </a:solidFill>
                </a:rPr>
                <a:t>cUSV</a:t>
              </a:r>
              <a:endParaRPr lang="en-US" sz="4800" i="1" dirty="0">
                <a:solidFill>
                  <a:srgbClr val="00B050"/>
                </a:solidFill>
              </a:endParaRPr>
            </a:p>
          </p:txBody>
        </p:sp>
        <p:sp>
          <p:nvSpPr>
            <p:cNvPr id="46111" name="TextBox 14"/>
            <p:cNvSpPr txBox="1">
              <a:spLocks noChangeArrowheads="1"/>
            </p:cNvSpPr>
            <p:nvPr/>
          </p:nvSpPr>
          <p:spPr bwMode="auto">
            <a:xfrm>
              <a:off x="4683228" y="4566047"/>
              <a:ext cx="992579" cy="830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800" i="1" dirty="0">
                  <a:solidFill>
                    <a:srgbClr val="0000FF"/>
                  </a:solidFill>
                </a:rPr>
                <a:t>W</a:t>
              </a:r>
              <a:r>
                <a:rPr lang="en-US" sz="4800" i="1" baseline="-25000" dirty="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11" name="Double Bracket 10"/>
            <p:cNvSpPr/>
            <p:nvPr/>
          </p:nvSpPr>
          <p:spPr>
            <a:xfrm>
              <a:off x="494207" y="4337344"/>
              <a:ext cx="2057278" cy="1218925"/>
            </a:xfrm>
            <a:prstGeom prst="bracketPair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108" name="Text Box 12"/>
            <p:cNvSpPr txBox="1">
              <a:spLocks noChangeArrowheads="1"/>
            </p:cNvSpPr>
            <p:nvPr/>
          </p:nvSpPr>
          <p:spPr bwMode="auto">
            <a:xfrm>
              <a:off x="2475407" y="3950494"/>
              <a:ext cx="572593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400"/>
                <a:t>-1</a:t>
              </a:r>
            </a:p>
          </p:txBody>
        </p:sp>
        <p:sp>
          <p:nvSpPr>
            <p:cNvPr id="13" name="Double Bracket 12"/>
            <p:cNvSpPr/>
            <p:nvPr/>
          </p:nvSpPr>
          <p:spPr>
            <a:xfrm>
              <a:off x="3426146" y="4419875"/>
              <a:ext cx="4916195" cy="1218925"/>
            </a:xfrm>
            <a:prstGeom prst="bracketPair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110" name="Text Box 12"/>
            <p:cNvSpPr txBox="1">
              <a:spLocks noChangeArrowheads="1"/>
            </p:cNvSpPr>
            <p:nvPr/>
          </p:nvSpPr>
          <p:spPr bwMode="auto">
            <a:xfrm>
              <a:off x="8266607" y="3880247"/>
              <a:ext cx="572593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400"/>
                <a:t>-1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403475" y="3048000"/>
            <a:ext cx="3692525" cy="2337375"/>
            <a:chOff x="2403470" y="1981200"/>
            <a:chExt cx="3692037" cy="2337375"/>
          </a:xfrm>
        </p:grpSpPr>
        <p:sp>
          <p:nvSpPr>
            <p:cNvPr id="21" name="Rectangle 20"/>
            <p:cNvSpPr/>
            <p:nvPr/>
          </p:nvSpPr>
          <p:spPr>
            <a:xfrm>
              <a:off x="3581239" y="1981200"/>
              <a:ext cx="2133318" cy="144780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i="1" dirty="0"/>
            </a:p>
          </p:txBody>
        </p:sp>
        <p:sp>
          <p:nvSpPr>
            <p:cNvPr id="46100" name="Rectangle 22"/>
            <p:cNvSpPr>
              <a:spLocks noChangeArrowheads="1"/>
            </p:cNvSpPr>
            <p:nvPr/>
          </p:nvSpPr>
          <p:spPr bwMode="auto">
            <a:xfrm>
              <a:off x="2403470" y="3733800"/>
              <a:ext cx="369203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rgbClr val="0000FF"/>
                  </a:solidFill>
                </a:rPr>
                <a:t>Easy to be inverted</a:t>
              </a:r>
              <a:endParaRPr lang="en-US" sz="3200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5400000">
              <a:off x="4151844" y="3577445"/>
              <a:ext cx="406400" cy="211109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6172200" y="3048000"/>
            <a:ext cx="2865438" cy="2337375"/>
            <a:chOff x="6172200" y="1981200"/>
            <a:chExt cx="2865273" cy="2337375"/>
          </a:xfrm>
        </p:grpSpPr>
        <p:sp>
          <p:nvSpPr>
            <p:cNvPr id="22" name="Rectangle 21"/>
            <p:cNvSpPr/>
            <p:nvPr/>
          </p:nvSpPr>
          <p:spPr>
            <a:xfrm>
              <a:off x="6476982" y="1981200"/>
              <a:ext cx="1752499" cy="1447800"/>
            </a:xfrm>
            <a:prstGeom prst="rect">
              <a:avLst/>
            </a:prstGeom>
            <a:noFill/>
            <a:ln w="28575">
              <a:solidFill>
                <a:srgbClr val="33CC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097" name="Rectangle 23"/>
            <p:cNvSpPr>
              <a:spLocks noChangeArrowheads="1"/>
            </p:cNvSpPr>
            <p:nvPr/>
          </p:nvSpPr>
          <p:spPr bwMode="auto">
            <a:xfrm>
              <a:off x="6172200" y="3733800"/>
              <a:ext cx="286527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rgbClr val="00B050"/>
                  </a:solidFill>
                </a:rPr>
                <a:t>LRA difference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5400000">
              <a:off x="7082568" y="3526638"/>
              <a:ext cx="406400" cy="211125"/>
            </a:xfrm>
            <a:prstGeom prst="straightConnector1">
              <a:avLst/>
            </a:prstGeom>
            <a:ln w="38100">
              <a:solidFill>
                <a:srgbClr val="33CC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Explosion 2 32"/>
          <p:cNvSpPr/>
          <p:nvPr/>
        </p:nvSpPr>
        <p:spPr>
          <a:xfrm>
            <a:off x="6477000" y="0"/>
            <a:ext cx="2514600" cy="1143000"/>
          </a:xfrm>
          <a:prstGeom prst="irregularSeal2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>
              <a:defRPr/>
            </a:pPr>
            <a:r>
              <a:rPr lang="en-US" sz="2800" dirty="0"/>
              <a:t>details</a:t>
            </a:r>
          </a:p>
        </p:txBody>
      </p:sp>
      <p:pic>
        <p:nvPicPr>
          <p:cNvPr id="3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0668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Down Arrow 34"/>
          <p:cNvSpPr/>
          <p:nvPr/>
        </p:nvSpPr>
        <p:spPr>
          <a:xfrm>
            <a:off x="1371600" y="3124200"/>
            <a:ext cx="304800" cy="381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>
            <a:off x="4419600" y="3124200"/>
            <a:ext cx="304800" cy="381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45"/>
          <p:cNvGrpSpPr/>
          <p:nvPr/>
        </p:nvGrpSpPr>
        <p:grpSpPr>
          <a:xfrm>
            <a:off x="3657600" y="1066800"/>
            <a:ext cx="1828800" cy="1828800"/>
            <a:chOff x="3657600" y="1066800"/>
            <a:chExt cx="1828800" cy="1828800"/>
          </a:xfrm>
        </p:grpSpPr>
        <p:sp>
          <p:nvSpPr>
            <p:cNvPr id="36" name="Rectangle 35"/>
            <p:cNvSpPr>
              <a:spLocks noChangeAspect="1"/>
            </p:cNvSpPr>
            <p:nvPr/>
          </p:nvSpPr>
          <p:spPr>
            <a:xfrm>
              <a:off x="3657600" y="1066800"/>
              <a:ext cx="1828800" cy="1828800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657600" y="1066800"/>
              <a:ext cx="548640" cy="548640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i="1" dirty="0">
                  <a:solidFill>
                    <a:srgbClr val="0000FF"/>
                  </a:solidFill>
                </a:rPr>
                <a:t>W</a:t>
              </a:r>
              <a:r>
                <a:rPr lang="en-US" i="1" baseline="-25000" dirty="0">
                  <a:solidFill>
                    <a:srgbClr val="0000FF"/>
                  </a:solidFill>
                </a:rPr>
                <a:t>1,1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251960" y="1661160"/>
              <a:ext cx="548640" cy="548640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i="1" dirty="0">
                  <a:solidFill>
                    <a:srgbClr val="0000FF"/>
                  </a:solidFill>
                </a:rPr>
                <a:t>W</a:t>
              </a:r>
              <a:r>
                <a:rPr lang="en-US" i="1" baseline="-25000" dirty="0">
                  <a:solidFill>
                    <a:srgbClr val="0000FF"/>
                  </a:solidFill>
                </a:rPr>
                <a:t>2,2</a:t>
              </a:r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4828032" y="2209797"/>
              <a:ext cx="647395" cy="647395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i="1" dirty="0">
                  <a:solidFill>
                    <a:srgbClr val="0000FF"/>
                  </a:solidFill>
                </a:rPr>
                <a:t>W</a:t>
              </a:r>
              <a:r>
                <a:rPr lang="en-US" i="1" baseline="-25000" dirty="0">
                  <a:solidFill>
                    <a:srgbClr val="0000FF"/>
                  </a:solidFill>
                </a:rPr>
                <a:t>2,2</a:t>
              </a:r>
            </a:p>
          </p:txBody>
        </p:sp>
      </p:grpSp>
      <p:sp>
        <p:nvSpPr>
          <p:cNvPr id="45" name="Down Arrow 44"/>
          <p:cNvSpPr/>
          <p:nvPr/>
        </p:nvSpPr>
        <p:spPr>
          <a:xfrm>
            <a:off x="7315200" y="3124200"/>
            <a:ext cx="304800" cy="381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152400" y="5638800"/>
            <a:ext cx="8866530" cy="120032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/>
              <a:t>Sherman–Morrison Lemma</a:t>
            </a:r>
            <a:r>
              <a:rPr lang="en-US" sz="3600" dirty="0"/>
              <a:t>: If B=</a:t>
            </a:r>
            <a:r>
              <a:rPr lang="en-US" sz="3600" i="1" dirty="0"/>
              <a:t>A-USV</a:t>
            </a:r>
            <a:r>
              <a:rPr lang="en-US" sz="3600" dirty="0"/>
              <a:t> </a:t>
            </a:r>
          </a:p>
          <a:p>
            <a:r>
              <a:rPr lang="en-US" sz="3600" dirty="0"/>
              <a:t>Then </a:t>
            </a:r>
            <a:r>
              <a:rPr lang="en-US" sz="3600" i="1" dirty="0"/>
              <a:t>B</a:t>
            </a:r>
            <a:r>
              <a:rPr lang="en-US" sz="3600" i="1" baseline="30000" dirty="0"/>
              <a:t>-1</a:t>
            </a:r>
            <a:r>
              <a:rPr lang="en-US" sz="3600" dirty="0"/>
              <a:t> = </a:t>
            </a:r>
            <a:r>
              <a:rPr lang="en-US" sz="3600" i="1" dirty="0"/>
              <a:t>A</a:t>
            </a:r>
            <a:r>
              <a:rPr lang="en-US" sz="3600" i="1" baseline="30000" dirty="0"/>
              <a:t>-1</a:t>
            </a:r>
            <a:r>
              <a:rPr lang="en-US" sz="3600" dirty="0"/>
              <a:t> + </a:t>
            </a:r>
            <a:r>
              <a:rPr lang="en-US" sz="3600" i="1" dirty="0"/>
              <a:t>A</a:t>
            </a:r>
            <a:r>
              <a:rPr lang="en-US" sz="3600" i="1" baseline="30000" dirty="0"/>
              <a:t>-1</a:t>
            </a:r>
            <a:r>
              <a:rPr lang="en-US" sz="3600" i="1" dirty="0"/>
              <a:t>U</a:t>
            </a:r>
            <a:r>
              <a:rPr lang="en-US" sz="3600" dirty="0"/>
              <a:t>(</a:t>
            </a:r>
            <a:r>
              <a:rPr lang="en-US" sz="3600" i="1" dirty="0"/>
              <a:t>S</a:t>
            </a:r>
            <a:r>
              <a:rPr lang="en-US" sz="3600" i="1" baseline="30000" dirty="0"/>
              <a:t>-1</a:t>
            </a:r>
            <a:r>
              <a:rPr lang="en-US" sz="3600" dirty="0"/>
              <a:t>-</a:t>
            </a:r>
            <a:r>
              <a:rPr lang="en-US" sz="3600" i="1" dirty="0"/>
              <a:t>VA</a:t>
            </a:r>
            <a:r>
              <a:rPr lang="en-US" sz="3600" i="1" baseline="30000" dirty="0"/>
              <a:t>-1</a:t>
            </a:r>
            <a:r>
              <a:rPr lang="en-US" sz="3600" i="1" dirty="0"/>
              <a:t>U</a:t>
            </a:r>
            <a:r>
              <a:rPr lang="en-US" sz="3600" dirty="0"/>
              <a:t>)</a:t>
            </a:r>
            <a:r>
              <a:rPr lang="en-US" sz="3600" i="1" baseline="30000" dirty="0"/>
              <a:t>-1</a:t>
            </a:r>
            <a:r>
              <a:rPr lang="en-US" sz="3600" i="1" dirty="0"/>
              <a:t>VA</a:t>
            </a:r>
            <a:r>
              <a:rPr lang="en-US" sz="3600" i="1" baseline="30000" dirty="0"/>
              <a:t>-1</a:t>
            </a:r>
            <a:endParaRPr lang="en-US" sz="3600" i="1" dirty="0"/>
          </a:p>
        </p:txBody>
      </p:sp>
      <p:sp>
        <p:nvSpPr>
          <p:cNvPr id="55" name="Down Arrow 54"/>
          <p:cNvSpPr/>
          <p:nvPr/>
        </p:nvSpPr>
        <p:spPr>
          <a:xfrm>
            <a:off x="1371600" y="4495800"/>
            <a:ext cx="304800" cy="9144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>
            <a:grpSpLocks noChangeAspect="1"/>
          </p:cNvGrpSpPr>
          <p:nvPr/>
        </p:nvGrpSpPr>
        <p:grpSpPr>
          <a:xfrm>
            <a:off x="6248400" y="1066800"/>
            <a:ext cx="2480153" cy="1828800"/>
            <a:chOff x="5077968" y="3581400"/>
            <a:chExt cx="2715768" cy="2002536"/>
          </a:xfrm>
        </p:grpSpPr>
        <p:sp>
          <p:nvSpPr>
            <p:cNvPr id="59" name="Rectangle 58"/>
            <p:cNvSpPr/>
            <p:nvPr/>
          </p:nvSpPr>
          <p:spPr>
            <a:xfrm>
              <a:off x="5077968" y="3581400"/>
              <a:ext cx="256032" cy="200253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800" i="1" dirty="0"/>
                <a:t>U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410200" y="3581400"/>
              <a:ext cx="301752" cy="30175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800" i="1" dirty="0"/>
                <a:t>S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791200" y="3581400"/>
              <a:ext cx="2002536" cy="30175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i="1" dirty="0"/>
                <a:t>V</a:t>
              </a:r>
            </a:p>
          </p:txBody>
        </p:sp>
      </p:grpSp>
      <p:sp>
        <p:nvSpPr>
          <p:cNvPr id="43" name="Rectangle 42"/>
          <p:cNvSpPr/>
          <p:nvPr/>
        </p:nvSpPr>
        <p:spPr>
          <a:xfrm>
            <a:off x="7315200" y="5715000"/>
            <a:ext cx="304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196328" y="5638800"/>
            <a:ext cx="492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solidFill>
                  <a:srgbClr val="0000FF"/>
                </a:solidFill>
              </a:rPr>
              <a:t>A</a:t>
            </a:r>
            <a:endParaRPr lang="en-US" sz="3600" dirty="0">
              <a:solidFill>
                <a:srgbClr val="0000FF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>
            <a:off x="5638800" y="5257800"/>
            <a:ext cx="1676400" cy="533400"/>
          </a:xfrm>
          <a:prstGeom prst="straightConnector1">
            <a:avLst/>
          </a:prstGeom>
          <a:ln w="38100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772400" y="57150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7653528" y="5638800"/>
            <a:ext cx="1133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solidFill>
                  <a:srgbClr val="00B050"/>
                </a:solidFill>
              </a:rPr>
              <a:t>USV</a:t>
            </a:r>
            <a:endParaRPr lang="en-US" sz="3600" dirty="0">
              <a:solidFill>
                <a:srgbClr val="00B050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 bwMode="auto">
          <a:xfrm rot="16200000" flipH="1">
            <a:off x="7734300" y="5372100"/>
            <a:ext cx="609600" cy="228600"/>
          </a:xfrm>
          <a:prstGeom prst="straightConnector1">
            <a:avLst/>
          </a:prstGeom>
          <a:ln w="38100">
            <a:solidFill>
              <a:srgbClr val="33CC33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126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allAtOnce" animBg="1"/>
      <p:bldP spid="55" grpId="0" animBg="1"/>
      <p:bldP spid="43" grpId="0" animBg="1"/>
      <p:bldP spid="56" grpId="0"/>
      <p:bldP spid="44" grpId="0" animBg="1"/>
      <p:bldP spid="5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i="1" dirty="0" err="1"/>
              <a:t>B_Lin</a:t>
            </a:r>
            <a:r>
              <a:rPr lang="en-US" dirty="0"/>
              <a:t>: Pre-Compute Stage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066799"/>
            <a:ext cx="868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</a:rPr>
              <a:t>Q: Efficiently compute and store </a:t>
            </a:r>
            <a:r>
              <a:rPr lang="en-US" sz="3200" i="1" kern="0" dirty="0">
                <a:solidFill>
                  <a:srgbClr val="FF0000"/>
                </a:solidFill>
                <a:latin typeface="+mn-lt"/>
              </a:rPr>
              <a:t>Q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</a:rPr>
              <a:t>A: A </a:t>
            </a:r>
            <a:r>
              <a:rPr lang="en-US" sz="3200" kern="0" dirty="0">
                <a:solidFill>
                  <a:srgbClr val="007635"/>
                </a:solidFill>
                <a:latin typeface="+mn-lt"/>
              </a:rPr>
              <a:t>few small</a:t>
            </a:r>
            <a:r>
              <a:rPr lang="en-US" sz="3200" kern="0" dirty="0">
                <a:latin typeface="+mn-lt"/>
              </a:rPr>
              <a:t>, instead of </a:t>
            </a:r>
            <a:r>
              <a:rPr lang="en-US" sz="3200" kern="0" dirty="0">
                <a:solidFill>
                  <a:srgbClr val="FF0000"/>
                </a:solidFill>
                <a:latin typeface="+mn-lt"/>
              </a:rPr>
              <a:t>ONE BIG</a:t>
            </a:r>
            <a:r>
              <a:rPr lang="en-US" sz="3200" kern="0" dirty="0">
                <a:latin typeface="+mn-lt"/>
              </a:rPr>
              <a:t>, inverted matrices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kern="0" dirty="0"/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endParaRPr lang="en-US" sz="3600" kern="0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endParaRPr lang="en-US" sz="3600" kern="0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endParaRPr lang="en-US" sz="3600" kern="0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endParaRPr lang="en-US" sz="3600" kern="0" dirty="0"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E401C-105E-4647-A129-CB37EE4990AB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grpSp>
        <p:nvGrpSpPr>
          <p:cNvPr id="47110" name="Group 9"/>
          <p:cNvGrpSpPr>
            <a:grpSpLocks noChangeAspect="1"/>
          </p:cNvGrpSpPr>
          <p:nvPr/>
        </p:nvGrpSpPr>
        <p:grpSpPr bwMode="auto">
          <a:xfrm>
            <a:off x="457200" y="1846262"/>
            <a:ext cx="411163" cy="287338"/>
            <a:chOff x="0" y="381001"/>
            <a:chExt cx="762000" cy="533400"/>
          </a:xfrm>
        </p:grpSpPr>
        <p:cxnSp>
          <p:nvCxnSpPr>
            <p:cNvPr id="11" name="Straight Connector 10"/>
            <p:cNvCxnSpPr/>
            <p:nvPr/>
          </p:nvCxnSpPr>
          <p:spPr>
            <a:xfrm rot="16200000" flipH="1">
              <a:off x="-37028" y="647891"/>
              <a:ext cx="303537" cy="2294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229041" y="381442"/>
              <a:ext cx="533400" cy="5325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0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9123" y="2743200"/>
            <a:ext cx="7230477" cy="359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0" y="6396335"/>
            <a:ext cx="6781800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Footnote: </a:t>
            </a:r>
            <a:r>
              <a:rPr lang="en-US" sz="2400" i="1" dirty="0">
                <a:solidFill>
                  <a:schemeClr val="bg1"/>
                </a:solidFill>
              </a:rPr>
              <a:t>Q</a:t>
            </a:r>
            <a:r>
              <a:rPr lang="en-US" sz="2400" i="1" baseline="-25000" dirty="0">
                <a:solidFill>
                  <a:schemeClr val="bg1"/>
                </a:solidFill>
              </a:rPr>
              <a:t>1</a:t>
            </a:r>
            <a:r>
              <a:rPr lang="en-US" sz="2400" i="1" dirty="0">
                <a:solidFill>
                  <a:schemeClr val="bg1"/>
                </a:solidFill>
              </a:rPr>
              <a:t>=(I-cW</a:t>
            </a:r>
            <a:r>
              <a:rPr lang="en-US" sz="2400" i="1" baseline="-25000" dirty="0">
                <a:solidFill>
                  <a:schemeClr val="bg1"/>
                </a:solidFill>
              </a:rPr>
              <a:t>1</a:t>
            </a:r>
            <a:r>
              <a:rPr lang="en-US" sz="2400" i="1" dirty="0">
                <a:solidFill>
                  <a:schemeClr val="bg1"/>
                </a:solidFill>
              </a:rPr>
              <a:t>)</a:t>
            </a:r>
            <a:r>
              <a:rPr lang="en-US" sz="2400" i="1" baseline="30000" dirty="0">
                <a:solidFill>
                  <a:schemeClr val="bg1"/>
                </a:solidFill>
              </a:rPr>
              <a:t>-1</a:t>
            </a:r>
          </a:p>
        </p:txBody>
      </p:sp>
      <p:pic>
        <p:nvPicPr>
          <p:cNvPr id="16" name="Picture 15" descr="L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569" y="6419120"/>
            <a:ext cx="2447342" cy="482764"/>
          </a:xfrm>
          <a:prstGeom prst="rect">
            <a:avLst/>
          </a:prstGeom>
        </p:spPr>
      </p:pic>
      <p:sp>
        <p:nvSpPr>
          <p:cNvPr id="14" name="Explosion 2 13"/>
          <p:cNvSpPr/>
          <p:nvPr/>
        </p:nvSpPr>
        <p:spPr>
          <a:xfrm>
            <a:off x="6477000" y="76200"/>
            <a:ext cx="2514600" cy="1143000"/>
          </a:xfrm>
          <a:prstGeom prst="irregularSeal2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>
              <a:defRPr/>
            </a:pPr>
            <a:r>
              <a:rPr lang="en-US" sz="2800" dirty="0"/>
              <a:t>details</a:t>
            </a:r>
          </a:p>
        </p:txBody>
      </p:sp>
      <p:sp>
        <p:nvSpPr>
          <p:cNvPr id="17" name="Round Single Corner Rectangle 16"/>
          <p:cNvSpPr/>
          <p:nvPr/>
        </p:nvSpPr>
        <p:spPr>
          <a:xfrm>
            <a:off x="5181600" y="3733800"/>
            <a:ext cx="457200" cy="2590800"/>
          </a:xfrm>
          <a:prstGeom prst="round1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638800" y="3733800"/>
            <a:ext cx="2590800" cy="365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867400" y="4495800"/>
            <a:ext cx="914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5257800" y="3730761"/>
            <a:ext cx="3230880" cy="2471919"/>
            <a:chOff x="5257800" y="3730761"/>
            <a:chExt cx="3230880" cy="2471919"/>
          </a:xfrm>
        </p:grpSpPr>
        <p:sp>
          <p:nvSpPr>
            <p:cNvPr id="15" name="Rectangle 14"/>
            <p:cNvSpPr/>
            <p:nvPr/>
          </p:nvSpPr>
          <p:spPr>
            <a:xfrm>
              <a:off x="5257800" y="3733800"/>
              <a:ext cx="274320" cy="24688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800" i="1" dirty="0"/>
                <a:t>U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019800" y="3733800"/>
              <a:ext cx="2468880" cy="27557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i="1" dirty="0"/>
                <a:t>V</a:t>
              </a:r>
            </a:p>
          </p:txBody>
        </p:sp>
        <p:pic>
          <p:nvPicPr>
            <p:cNvPr id="921601" name="Picture 1"/>
            <p:cNvPicPr>
              <a:picLocks noChangeAspect="1" noChangeArrowheads="1"/>
            </p:cNvPicPr>
            <p:nvPr/>
          </p:nvPicPr>
          <p:blipFill>
            <a:blip r:embed="rId4"/>
            <a:srcRect t="19202"/>
            <a:stretch>
              <a:fillRect/>
            </a:stretch>
          </p:blipFill>
          <p:spPr bwMode="auto">
            <a:xfrm>
              <a:off x="5638800" y="3730761"/>
              <a:ext cx="274320" cy="307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Round Single Corner Rectangle 20"/>
          <p:cNvSpPr/>
          <p:nvPr/>
        </p:nvSpPr>
        <p:spPr>
          <a:xfrm>
            <a:off x="3429000" y="6400800"/>
            <a:ext cx="304800" cy="152400"/>
          </a:xfrm>
          <a:prstGeom prst="round1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874520" y="3794760"/>
            <a:ext cx="640080" cy="59436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i="1" dirty="0">
                <a:solidFill>
                  <a:schemeClr val="bg1"/>
                </a:solidFill>
              </a:rPr>
              <a:t>Q</a:t>
            </a:r>
            <a:r>
              <a:rPr lang="en-US" i="1" baseline="-25000" dirty="0">
                <a:solidFill>
                  <a:schemeClr val="bg1"/>
                </a:solidFill>
              </a:rPr>
              <a:t>1,1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514600" y="4404360"/>
            <a:ext cx="609600" cy="5486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i="1" dirty="0">
                <a:solidFill>
                  <a:schemeClr val="bg1"/>
                </a:solidFill>
              </a:rPr>
              <a:t>Q</a:t>
            </a:r>
            <a:r>
              <a:rPr lang="en-US" i="1" baseline="-25000" dirty="0">
                <a:solidFill>
                  <a:schemeClr val="bg1"/>
                </a:solidFill>
              </a:rPr>
              <a:t>2,2</a:t>
            </a:r>
          </a:p>
        </p:txBody>
      </p:sp>
      <p:sp>
        <p:nvSpPr>
          <p:cNvPr id="27" name="Rectangle 26"/>
          <p:cNvSpPr>
            <a:spLocks noChangeAspect="1"/>
          </p:cNvSpPr>
          <p:nvPr/>
        </p:nvSpPr>
        <p:spPr>
          <a:xfrm>
            <a:off x="3639312" y="5376672"/>
            <a:ext cx="9144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i="1" dirty="0" err="1">
                <a:solidFill>
                  <a:schemeClr val="bg1"/>
                </a:solidFill>
              </a:rPr>
              <a:t>Q</a:t>
            </a:r>
            <a:r>
              <a:rPr lang="en-US" i="1" baseline="-25000" dirty="0" err="1">
                <a:solidFill>
                  <a:schemeClr val="bg1"/>
                </a:solidFill>
              </a:rPr>
              <a:t>k,k</a:t>
            </a:r>
            <a:endParaRPr lang="en-US" i="1" baseline="-250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>
            <a:spLocks noChangeAspect="1"/>
          </p:cNvSpPr>
          <p:nvPr/>
        </p:nvSpPr>
        <p:spPr>
          <a:xfrm>
            <a:off x="1828800" y="3810000"/>
            <a:ext cx="2743200" cy="25146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16200000">
            <a:off x="5638800" y="3733800"/>
            <a:ext cx="3048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&gt;</a:t>
            </a:r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762000" y="2819400"/>
            <a:ext cx="4114800" cy="3566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993547" y="3733800"/>
            <a:ext cx="3273653" cy="2468880"/>
            <a:chOff x="914400" y="3794760"/>
            <a:chExt cx="3657599" cy="2758440"/>
          </a:xfrm>
        </p:grpSpPr>
        <p:sp>
          <p:nvSpPr>
            <p:cNvPr id="35" name="Rectangle 34"/>
            <p:cNvSpPr/>
            <p:nvPr/>
          </p:nvSpPr>
          <p:spPr>
            <a:xfrm>
              <a:off x="1828800" y="3794760"/>
              <a:ext cx="640080" cy="6400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i="1" dirty="0">
                  <a:solidFill>
                    <a:schemeClr val="bg1"/>
                  </a:solidFill>
                </a:rPr>
                <a:t>Q</a:t>
              </a:r>
              <a:r>
                <a:rPr lang="en-US" i="1" baseline="-25000" dirty="0">
                  <a:solidFill>
                    <a:schemeClr val="bg1"/>
                  </a:solidFill>
                </a:rPr>
                <a:t>1,1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514600" y="4480560"/>
              <a:ext cx="548640" cy="5486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i="1" dirty="0">
                  <a:solidFill>
                    <a:schemeClr val="bg1"/>
                  </a:solidFill>
                </a:rPr>
                <a:t>Q</a:t>
              </a:r>
              <a:r>
                <a:rPr lang="en-US" i="1" baseline="-25000" dirty="0">
                  <a:solidFill>
                    <a:schemeClr val="bg1"/>
                  </a:solidFill>
                </a:rPr>
                <a:t>2,2</a:t>
              </a:r>
            </a:p>
          </p:txBody>
        </p:sp>
        <p:sp>
          <p:nvSpPr>
            <p:cNvPr id="37" name="Rectangle 36"/>
            <p:cNvSpPr>
              <a:spLocks noChangeAspect="1"/>
            </p:cNvSpPr>
            <p:nvPr/>
          </p:nvSpPr>
          <p:spPr>
            <a:xfrm>
              <a:off x="3639312" y="5623560"/>
              <a:ext cx="914400" cy="914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i="1" dirty="0" err="1">
                  <a:solidFill>
                    <a:schemeClr val="bg1"/>
                  </a:solidFill>
                </a:rPr>
                <a:t>Q</a:t>
              </a:r>
              <a:r>
                <a:rPr lang="en-US" i="1" baseline="-25000" dirty="0" err="1">
                  <a:solidFill>
                    <a:schemeClr val="bg1"/>
                  </a:solidFill>
                </a:rPr>
                <a:t>k,k</a:t>
              </a:r>
              <a:endParaRPr lang="en-US" i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8" name="Rectangle 37"/>
            <p:cNvSpPr>
              <a:spLocks/>
            </p:cNvSpPr>
            <p:nvPr/>
          </p:nvSpPr>
          <p:spPr>
            <a:xfrm>
              <a:off x="1828799" y="3810000"/>
              <a:ext cx="2743200" cy="2743200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886670" y="4993945"/>
              <a:ext cx="923330" cy="26385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sz="4800" b="1" dirty="0"/>
                <a:t>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039070" y="5146345"/>
              <a:ext cx="923330" cy="26385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sz="4800" b="1" dirty="0"/>
                <a:t>.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191470" y="5298745"/>
              <a:ext cx="923330" cy="26385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sz="4800" b="1" dirty="0"/>
                <a:t>.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14400" y="4977825"/>
              <a:ext cx="8963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>
                  <a:solidFill>
                    <a:schemeClr val="accent6">
                      <a:lumMod val="75000"/>
                    </a:schemeClr>
                  </a:solidFill>
                </a:rPr>
                <a:t>Q</a:t>
              </a:r>
              <a:r>
                <a:rPr lang="en-US" sz="3200" i="1" baseline="-25000" dirty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  <a:r>
                <a:rPr lang="en-US" sz="3200" i="1" dirty="0"/>
                <a:t>=</a:t>
              </a:r>
              <a:endParaRPr lang="en-US" i="1" dirty="0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4572000" y="2560320"/>
            <a:ext cx="41148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Brace 43"/>
          <p:cNvSpPr/>
          <p:nvPr/>
        </p:nvSpPr>
        <p:spPr>
          <a:xfrm rot="16200000">
            <a:off x="2743200" y="2209800"/>
            <a:ext cx="685800" cy="2209800"/>
          </a:xfrm>
          <a:prstGeom prst="rightBrace">
            <a:avLst>
              <a:gd name="adj1" fmla="val 39444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Brace 45"/>
          <p:cNvSpPr/>
          <p:nvPr/>
        </p:nvSpPr>
        <p:spPr>
          <a:xfrm rot="16200000">
            <a:off x="6553200" y="1752601"/>
            <a:ext cx="685800" cy="3124200"/>
          </a:xfrm>
          <a:prstGeom prst="rightBrace">
            <a:avLst>
              <a:gd name="adj1" fmla="val 39444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219200" y="2590800"/>
            <a:ext cx="4379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Proximities within communities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791200" y="2590800"/>
            <a:ext cx="2402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Effect of bridges</a:t>
            </a:r>
          </a:p>
        </p:txBody>
      </p:sp>
    </p:spTree>
  </p:cSld>
  <p:clrMapOvr>
    <a:masterClrMapping/>
  </p:clrMapOvr>
  <p:transition advTm="14563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err="1"/>
              <a:t>B_Lin</a:t>
            </a:r>
            <a:r>
              <a:rPr lang="en-US" dirty="0"/>
              <a:t>: </a:t>
            </a:r>
            <a:r>
              <a:rPr lang="en-US" kern="0" dirty="0"/>
              <a:t>On-Line Stage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417637"/>
            <a:ext cx="868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dirty="0"/>
              <a:t>Q: Efficiently recover one column of </a:t>
            </a:r>
            <a:r>
              <a:rPr lang="en-US" sz="3200" i="1" dirty="0">
                <a:solidFill>
                  <a:srgbClr val="FF0000"/>
                </a:solidFill>
              </a:rPr>
              <a:t>Q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dirty="0"/>
              <a:t>A: A </a:t>
            </a:r>
            <a:r>
              <a:rPr lang="en-US" sz="3200" dirty="0">
                <a:solidFill>
                  <a:srgbClr val="007635"/>
                </a:solidFill>
              </a:rPr>
              <a:t>few</a:t>
            </a:r>
            <a:r>
              <a:rPr lang="en-US" sz="3200" dirty="0"/>
              <a:t>, instead of </a:t>
            </a:r>
            <a:r>
              <a:rPr lang="en-US" sz="3200" dirty="0">
                <a:solidFill>
                  <a:srgbClr val="FF0000"/>
                </a:solidFill>
              </a:rPr>
              <a:t>MANY</a:t>
            </a:r>
            <a:r>
              <a:rPr lang="en-US" sz="3200" dirty="0"/>
              <a:t>, matrix-vector multiplications</a:t>
            </a:r>
            <a:endParaRPr lang="en-US" sz="3600" kern="0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endParaRPr lang="en-US" sz="3600" kern="0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endParaRPr lang="en-US" sz="3600" kern="0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endParaRPr lang="en-US" sz="3600" kern="0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endParaRPr lang="en-US" sz="3600" kern="0" dirty="0"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E401C-105E-4647-A129-CB37EE4990AB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grpSp>
        <p:nvGrpSpPr>
          <p:cNvPr id="3" name="Group 12"/>
          <p:cNvGrpSpPr>
            <a:grpSpLocks noChangeAspect="1"/>
          </p:cNvGrpSpPr>
          <p:nvPr/>
        </p:nvGrpSpPr>
        <p:grpSpPr bwMode="auto">
          <a:xfrm>
            <a:off x="457200" y="2286000"/>
            <a:ext cx="411163" cy="287338"/>
            <a:chOff x="0" y="381001"/>
            <a:chExt cx="762000" cy="533400"/>
          </a:xfrm>
        </p:grpSpPr>
        <p:cxnSp>
          <p:nvCxnSpPr>
            <p:cNvPr id="14" name="Straight Connector 13"/>
            <p:cNvCxnSpPr/>
            <p:nvPr/>
          </p:nvCxnSpPr>
          <p:spPr>
            <a:xfrm rot="16200000" flipH="1">
              <a:off x="-37028" y="647891"/>
              <a:ext cx="303537" cy="2294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229041" y="381442"/>
              <a:ext cx="533400" cy="5325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71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961" y="2991762"/>
            <a:ext cx="7905239" cy="348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Explosion 2 9"/>
          <p:cNvSpPr/>
          <p:nvPr/>
        </p:nvSpPr>
        <p:spPr>
          <a:xfrm>
            <a:off x="6477000" y="76200"/>
            <a:ext cx="2514600" cy="1143000"/>
          </a:xfrm>
          <a:prstGeom prst="irregularSeal2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>
              <a:defRPr/>
            </a:pPr>
            <a:r>
              <a:rPr lang="en-US" sz="2800" dirty="0"/>
              <a:t>details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00400" y="3657600"/>
            <a:ext cx="26670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3352807" y="3733807"/>
            <a:ext cx="2649323" cy="2026974"/>
            <a:chOff x="5257800" y="3730761"/>
            <a:chExt cx="3230880" cy="2471919"/>
          </a:xfrm>
        </p:grpSpPr>
        <p:sp>
          <p:nvSpPr>
            <p:cNvPr id="12" name="Rectangle 11"/>
            <p:cNvSpPr/>
            <p:nvPr/>
          </p:nvSpPr>
          <p:spPr>
            <a:xfrm>
              <a:off x="5257800" y="3733800"/>
              <a:ext cx="274320" cy="24688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800" i="1" dirty="0"/>
                <a:t>U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19800" y="3733800"/>
              <a:ext cx="2468880" cy="27557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i="1" dirty="0"/>
                <a:t>V</a:t>
              </a:r>
            </a:p>
          </p:txBody>
        </p:sp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3"/>
            <a:srcRect t="19202"/>
            <a:stretch>
              <a:fillRect/>
            </a:stretch>
          </p:blipFill>
          <p:spPr bwMode="auto">
            <a:xfrm>
              <a:off x="5638800" y="3730761"/>
              <a:ext cx="274320" cy="307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Rectangle 20"/>
          <p:cNvSpPr/>
          <p:nvPr/>
        </p:nvSpPr>
        <p:spPr>
          <a:xfrm>
            <a:off x="7848600" y="2895600"/>
            <a:ext cx="457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7848600" y="2819400"/>
            <a:ext cx="436338" cy="660975"/>
            <a:chOff x="228600" y="6172200"/>
            <a:chExt cx="436338" cy="660975"/>
          </a:xfrm>
        </p:grpSpPr>
        <p:sp>
          <p:nvSpPr>
            <p:cNvPr id="18" name="TextBox 17"/>
            <p:cNvSpPr txBox="1"/>
            <p:nvPr/>
          </p:nvSpPr>
          <p:spPr>
            <a:xfrm>
              <a:off x="228600" y="6248400"/>
              <a:ext cx="4203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200" i="1" baseline="-25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2000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8600" y="6172200"/>
              <a:ext cx="436338" cy="400110"/>
            </a:xfrm>
            <a:prstGeom prst="rect">
              <a:avLst/>
            </a:prstGeom>
            <a:noFill/>
            <a:ln w="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rgbClr val="FF0000"/>
                  </a:solidFill>
                  <a:sym typeface="Wingdings" pitchFamily="2" charset="2"/>
                </a:rPr>
                <a:t></a:t>
              </a:r>
              <a:endParaRPr lang="en-US" sz="1400" i="1" baseline="-25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6477000" y="297180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6477000" y="2819400"/>
            <a:ext cx="442750" cy="660975"/>
            <a:chOff x="228600" y="6172200"/>
            <a:chExt cx="442750" cy="660975"/>
          </a:xfrm>
        </p:grpSpPr>
        <p:sp>
          <p:nvSpPr>
            <p:cNvPr id="27" name="TextBox 26"/>
            <p:cNvSpPr txBox="1"/>
            <p:nvPr/>
          </p:nvSpPr>
          <p:spPr>
            <a:xfrm>
              <a:off x="228600" y="6248400"/>
              <a:ext cx="4427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3200" i="1" baseline="-25000" dirty="0" err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20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8600" y="6172200"/>
              <a:ext cx="436338" cy="400110"/>
            </a:xfrm>
            <a:prstGeom prst="rect">
              <a:avLst/>
            </a:prstGeom>
            <a:noFill/>
            <a:ln w="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ym typeface="Wingdings" pitchFamily="2" charset="2"/>
                </a:rPr>
                <a:t></a:t>
              </a:r>
              <a:endParaRPr lang="en-US" sz="1400" i="1" baseline="-25000" dirty="0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990600" y="3581400"/>
            <a:ext cx="22098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1376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4477" y="3688080"/>
            <a:ext cx="2089723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6"/>
          <p:cNvSpPr>
            <a:spLocks noChangeAspect="1"/>
          </p:cNvSpPr>
          <p:nvPr/>
        </p:nvSpPr>
        <p:spPr>
          <a:xfrm rot="16200000">
            <a:off x="3657600" y="3749040"/>
            <a:ext cx="228600" cy="228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&gt;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514600" y="6096000"/>
            <a:ext cx="244490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Pre-computed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37100" y="6096000"/>
            <a:ext cx="277992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Query      Result</a:t>
            </a:r>
          </a:p>
        </p:txBody>
      </p:sp>
      <p:sp>
        <p:nvSpPr>
          <p:cNvPr id="31" name="Slide Number Placeholder 20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0597D-04F2-4011-AD14-706B865DA9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8922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eps_Qt_Pt"/>
          <p:cNvPicPr>
            <a:picLocks noChangeAspect="1" noChangeArrowheads="1"/>
          </p:cNvPicPr>
          <p:nvPr/>
        </p:nvPicPr>
        <p:blipFill>
          <a:blip r:embed="rId4"/>
          <a:srcRect l="6858" b="6858"/>
          <a:stretch>
            <a:fillRect/>
          </a:stretch>
        </p:blipFill>
        <p:spPr bwMode="auto">
          <a:xfrm>
            <a:off x="1731111" y="990600"/>
            <a:ext cx="5960357" cy="446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/>
              <a:t>Query Time vs. Pre-Computation Time</a:t>
            </a:r>
          </a:p>
        </p:txBody>
      </p:sp>
      <p:sp>
        <p:nvSpPr>
          <p:cNvPr id="48132" name="Oval 4"/>
          <p:cNvSpPr>
            <a:spLocks noChangeArrowheads="1"/>
          </p:cNvSpPr>
          <p:nvPr/>
        </p:nvSpPr>
        <p:spPr bwMode="auto">
          <a:xfrm>
            <a:off x="2357468" y="3829050"/>
            <a:ext cx="11430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8133" name="Picture 6" descr="MCj0287562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1668" y="4572000"/>
            <a:ext cx="941387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Text Box 7"/>
          <p:cNvSpPr txBox="1">
            <a:spLocks noChangeArrowheads="1"/>
          </p:cNvSpPr>
          <p:nvPr/>
        </p:nvSpPr>
        <p:spPr bwMode="auto">
          <a:xfrm>
            <a:off x="1371600" y="1252538"/>
            <a:ext cx="2892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Log Query Time</a:t>
            </a:r>
          </a:p>
        </p:txBody>
      </p:sp>
      <p:sp>
        <p:nvSpPr>
          <p:cNvPr id="48136" name="Text Box 9"/>
          <p:cNvSpPr txBox="1">
            <a:spLocks noChangeArrowheads="1"/>
          </p:cNvSpPr>
          <p:nvPr/>
        </p:nvSpPr>
        <p:spPr bwMode="auto">
          <a:xfrm>
            <a:off x="4191000" y="4658380"/>
            <a:ext cx="47307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Log Pre-computation Time</a:t>
            </a:r>
          </a:p>
        </p:txBody>
      </p:sp>
      <p:sp>
        <p:nvSpPr>
          <p:cNvPr id="48137" name="Text Box 10"/>
          <p:cNvSpPr txBox="1">
            <a:spLocks noChangeArrowheads="1"/>
          </p:cNvSpPr>
          <p:nvPr/>
        </p:nvSpPr>
        <p:spPr bwMode="auto">
          <a:xfrm>
            <a:off x="609600" y="5410200"/>
            <a:ext cx="8915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800" dirty="0"/>
              <a:t>Quality: 90%+ </a:t>
            </a:r>
          </a:p>
          <a:p>
            <a:pPr>
              <a:buFontTx/>
              <a:buChar char="•"/>
            </a:pPr>
            <a:r>
              <a:rPr lang="en-US" sz="2800" dirty="0"/>
              <a:t>On-line: Up to </a:t>
            </a:r>
            <a:r>
              <a:rPr lang="en-US" sz="2800" b="1" dirty="0">
                <a:solidFill>
                  <a:srgbClr val="FF0000"/>
                </a:solidFill>
              </a:rPr>
              <a:t>150x</a:t>
            </a:r>
            <a:r>
              <a:rPr lang="en-US" sz="2800" dirty="0"/>
              <a:t> speedup</a:t>
            </a:r>
          </a:p>
          <a:p>
            <a:pPr>
              <a:buFontTx/>
              <a:buChar char="•"/>
            </a:pPr>
            <a:r>
              <a:rPr lang="en-US" sz="2800" dirty="0"/>
              <a:t>Pre-computation: </a:t>
            </a:r>
            <a:r>
              <a:rPr lang="en-US" sz="2800" b="1" dirty="0">
                <a:solidFill>
                  <a:srgbClr val="FF0000"/>
                </a:solidFill>
              </a:rPr>
              <a:t>2</a:t>
            </a:r>
            <a:r>
              <a:rPr lang="en-US" sz="2800" dirty="0"/>
              <a:t> orders of magnitude saving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195668" y="3124200"/>
            <a:ext cx="2671732" cy="704850"/>
            <a:chOff x="2209800" y="3638550"/>
            <a:chExt cx="2672188" cy="704850"/>
          </a:xfrm>
        </p:grpSpPr>
        <p:cxnSp>
          <p:nvCxnSpPr>
            <p:cNvPr id="12" name="Straight Arrow Connector 11"/>
            <p:cNvCxnSpPr/>
            <p:nvPr/>
          </p:nvCxnSpPr>
          <p:spPr>
            <a:xfrm rot="5400000">
              <a:off x="2171720" y="4076680"/>
              <a:ext cx="304800" cy="22863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141" name="TextBox 12"/>
            <p:cNvSpPr txBox="1">
              <a:spLocks noChangeArrowheads="1"/>
            </p:cNvSpPr>
            <p:nvPr/>
          </p:nvSpPr>
          <p:spPr bwMode="auto">
            <a:xfrm>
              <a:off x="2532867" y="3638550"/>
              <a:ext cx="234912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Our Results</a:t>
              </a:r>
            </a:p>
          </p:txBody>
        </p:sp>
      </p:grpSp>
      <p:sp>
        <p:nvSpPr>
          <p:cNvPr id="13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750597D-04F2-4011-AD14-706B865DA9A4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263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Straight Connector 102"/>
          <p:cNvCxnSpPr/>
          <p:nvPr/>
        </p:nvCxnSpPr>
        <p:spPr>
          <a:xfrm rot="16200000" flipH="1">
            <a:off x="2435414" y="3508187"/>
            <a:ext cx="1453773" cy="762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algn="r"/>
            <a:r>
              <a:rPr lang="en-US" dirty="0"/>
              <a:t>A3: Business Intelligence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2CC82-6A21-4C15-A9DF-59CA3689167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3086100" y="4267200"/>
            <a:ext cx="190500" cy="2286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438400" y="5105400"/>
            <a:ext cx="190500" cy="2286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cxnSp>
        <p:nvCxnSpPr>
          <p:cNvPr id="13" name="Straight Connector 12"/>
          <p:cNvCxnSpPr>
            <a:stCxn id="6" idx="2"/>
          </p:cNvCxnSpPr>
          <p:nvPr/>
        </p:nvCxnSpPr>
        <p:spPr>
          <a:xfrm rot="10800000">
            <a:off x="2628900" y="4381500"/>
            <a:ext cx="457200" cy="158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>
            <a:spLocks noChangeAspect="1"/>
          </p:cNvSpPr>
          <p:nvPr/>
        </p:nvSpPr>
        <p:spPr>
          <a:xfrm>
            <a:off x="2743200" y="4724400"/>
            <a:ext cx="190500" cy="2286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Parallelogram 16"/>
          <p:cNvSpPr/>
          <p:nvPr/>
        </p:nvSpPr>
        <p:spPr>
          <a:xfrm>
            <a:off x="228600" y="4191000"/>
            <a:ext cx="4343400" cy="1295400"/>
          </a:xfrm>
          <a:prstGeom prst="parallelogram">
            <a:avLst>
              <a:gd name="adj" fmla="val 6878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7" idx="2"/>
          </p:cNvCxnSpPr>
          <p:nvPr/>
        </p:nvCxnSpPr>
        <p:spPr>
          <a:xfrm rot="10800000">
            <a:off x="1866900" y="5219700"/>
            <a:ext cx="571500" cy="158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8026203">
            <a:off x="669047" y="4382254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2005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38400" y="4267200"/>
            <a:ext cx="2286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057400" y="4648200"/>
            <a:ext cx="2286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676400" y="5105400"/>
            <a:ext cx="2286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333764" y="4191000"/>
            <a:ext cx="1180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NY Times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30789" y="458366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Forbes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60021" y="5029200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Reuters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90800" y="50292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Hardware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76600" y="419100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Service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95600" y="465986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IBM</a:t>
            </a:r>
          </a:p>
        </p:txBody>
      </p:sp>
      <p:cxnSp>
        <p:nvCxnSpPr>
          <p:cNvPr id="30" name="Straight Connector 29"/>
          <p:cNvCxnSpPr>
            <a:stCxn id="15" idx="2"/>
            <a:endCxn id="22" idx="3"/>
          </p:cNvCxnSpPr>
          <p:nvPr/>
        </p:nvCxnSpPr>
        <p:spPr>
          <a:xfrm rot="10800000" flipV="1">
            <a:off x="1905000" y="4838700"/>
            <a:ext cx="838200" cy="3810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7" idx="0"/>
            <a:endCxn id="21" idx="3"/>
          </p:cNvCxnSpPr>
          <p:nvPr/>
        </p:nvCxnSpPr>
        <p:spPr>
          <a:xfrm rot="16200000" flipV="1">
            <a:off x="2238375" y="4810125"/>
            <a:ext cx="342900" cy="24765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5" idx="2"/>
            <a:endCxn id="21" idx="3"/>
          </p:cNvCxnSpPr>
          <p:nvPr/>
        </p:nvCxnSpPr>
        <p:spPr>
          <a:xfrm rot="10800000">
            <a:off x="2286000" y="4762500"/>
            <a:ext cx="457200" cy="762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7" idx="0"/>
            <a:endCxn id="20" idx="2"/>
          </p:cNvCxnSpPr>
          <p:nvPr/>
        </p:nvCxnSpPr>
        <p:spPr>
          <a:xfrm rot="5400000" flipH="1" flipV="1">
            <a:off x="2238375" y="4791075"/>
            <a:ext cx="609600" cy="1905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5" idx="2"/>
            <a:endCxn id="20" idx="2"/>
          </p:cNvCxnSpPr>
          <p:nvPr/>
        </p:nvCxnSpPr>
        <p:spPr>
          <a:xfrm rot="10800000">
            <a:off x="2552700" y="4495800"/>
            <a:ext cx="190500" cy="3429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>
            <a:spLocks noChangeAspect="1"/>
          </p:cNvSpPr>
          <p:nvPr/>
        </p:nvSpPr>
        <p:spPr>
          <a:xfrm>
            <a:off x="3009900" y="2584827"/>
            <a:ext cx="190500" cy="2286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2362200" y="3423027"/>
            <a:ext cx="190500" cy="2286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cxnSp>
        <p:nvCxnSpPr>
          <p:cNvPr id="49" name="Straight Connector 48"/>
          <p:cNvCxnSpPr>
            <a:stCxn id="47" idx="2"/>
          </p:cNvCxnSpPr>
          <p:nvPr/>
        </p:nvCxnSpPr>
        <p:spPr>
          <a:xfrm rot="10800000">
            <a:off x="2552700" y="2699127"/>
            <a:ext cx="457200" cy="158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>
            <a:spLocks noChangeAspect="1"/>
          </p:cNvSpPr>
          <p:nvPr/>
        </p:nvSpPr>
        <p:spPr>
          <a:xfrm>
            <a:off x="2667000" y="3042027"/>
            <a:ext cx="190500" cy="2286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51" name="Parallelogram 50"/>
          <p:cNvSpPr/>
          <p:nvPr/>
        </p:nvSpPr>
        <p:spPr>
          <a:xfrm>
            <a:off x="152400" y="2508627"/>
            <a:ext cx="4343400" cy="1295400"/>
          </a:xfrm>
          <a:prstGeom prst="parallelogram">
            <a:avLst>
              <a:gd name="adj" fmla="val 6878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>
            <a:stCxn id="48" idx="2"/>
          </p:cNvCxnSpPr>
          <p:nvPr/>
        </p:nvCxnSpPr>
        <p:spPr>
          <a:xfrm rot="10800000">
            <a:off x="1790700" y="3537327"/>
            <a:ext cx="571500" cy="158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 rot="18026203">
            <a:off x="592847" y="2699881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2006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362200" y="2584827"/>
            <a:ext cx="2286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981200" y="2965827"/>
            <a:ext cx="2286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600200" y="3423027"/>
            <a:ext cx="2286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219200" y="2508627"/>
            <a:ext cx="1180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NY Times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154589" y="2901295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Forbes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683821" y="3346827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Reuters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514600" y="3346827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Hardware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200400" y="2508627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Service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819400" y="2977495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IBM</a:t>
            </a:r>
          </a:p>
        </p:txBody>
      </p:sp>
      <p:cxnSp>
        <p:nvCxnSpPr>
          <p:cNvPr id="63" name="Straight Connector 62"/>
          <p:cNvCxnSpPr>
            <a:stCxn id="50" idx="2"/>
            <a:endCxn id="56" idx="3"/>
          </p:cNvCxnSpPr>
          <p:nvPr/>
        </p:nvCxnSpPr>
        <p:spPr>
          <a:xfrm rot="10800000" flipV="1">
            <a:off x="1828800" y="3156327"/>
            <a:ext cx="838200" cy="3810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7" idx="2"/>
            <a:endCxn id="55" idx="3"/>
          </p:cNvCxnSpPr>
          <p:nvPr/>
        </p:nvCxnSpPr>
        <p:spPr>
          <a:xfrm rot="10800000" flipV="1">
            <a:off x="2209800" y="2699127"/>
            <a:ext cx="800100" cy="3810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0" idx="2"/>
            <a:endCxn id="55" idx="3"/>
          </p:cNvCxnSpPr>
          <p:nvPr/>
        </p:nvCxnSpPr>
        <p:spPr>
          <a:xfrm rot="10800000">
            <a:off x="2209800" y="3080127"/>
            <a:ext cx="457200" cy="762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48" idx="0"/>
            <a:endCxn id="54" idx="2"/>
          </p:cNvCxnSpPr>
          <p:nvPr/>
        </p:nvCxnSpPr>
        <p:spPr>
          <a:xfrm rot="5400000" flipH="1" flipV="1">
            <a:off x="2162175" y="3108702"/>
            <a:ext cx="609600" cy="1905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50" idx="2"/>
            <a:endCxn id="54" idx="2"/>
          </p:cNvCxnSpPr>
          <p:nvPr/>
        </p:nvCxnSpPr>
        <p:spPr>
          <a:xfrm rot="10800000">
            <a:off x="2476500" y="2813427"/>
            <a:ext cx="190500" cy="3429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>
            <a:spLocks noChangeAspect="1"/>
          </p:cNvSpPr>
          <p:nvPr/>
        </p:nvSpPr>
        <p:spPr>
          <a:xfrm>
            <a:off x="2933700" y="984627"/>
            <a:ext cx="190500" cy="2286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2286000" y="1822827"/>
            <a:ext cx="190500" cy="2286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cxnSp>
        <p:nvCxnSpPr>
          <p:cNvPr id="71" name="Straight Connector 70"/>
          <p:cNvCxnSpPr>
            <a:stCxn id="69" idx="2"/>
          </p:cNvCxnSpPr>
          <p:nvPr/>
        </p:nvCxnSpPr>
        <p:spPr>
          <a:xfrm rot="10800000">
            <a:off x="2476500" y="1098927"/>
            <a:ext cx="457200" cy="158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>
            <a:spLocks noChangeAspect="1"/>
          </p:cNvSpPr>
          <p:nvPr/>
        </p:nvSpPr>
        <p:spPr>
          <a:xfrm>
            <a:off x="2590800" y="1441827"/>
            <a:ext cx="190500" cy="2286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73" name="Parallelogram 72"/>
          <p:cNvSpPr/>
          <p:nvPr/>
        </p:nvSpPr>
        <p:spPr>
          <a:xfrm>
            <a:off x="76200" y="908427"/>
            <a:ext cx="4343400" cy="1295400"/>
          </a:xfrm>
          <a:prstGeom prst="parallelogram">
            <a:avLst>
              <a:gd name="adj" fmla="val 6878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stCxn id="69" idx="2"/>
          </p:cNvCxnSpPr>
          <p:nvPr/>
        </p:nvCxnSpPr>
        <p:spPr>
          <a:xfrm rot="10800000" flipV="1">
            <a:off x="1714500" y="1098927"/>
            <a:ext cx="1219200" cy="8382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 rot="18026203">
            <a:off x="516647" y="1099681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2007</a:t>
            </a:r>
          </a:p>
        </p:txBody>
      </p:sp>
      <p:sp>
        <p:nvSpPr>
          <p:cNvPr id="76" name="Rectangle 75"/>
          <p:cNvSpPr/>
          <p:nvPr/>
        </p:nvSpPr>
        <p:spPr>
          <a:xfrm>
            <a:off x="2286000" y="984627"/>
            <a:ext cx="2286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905000" y="1365627"/>
            <a:ext cx="2286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1524000" y="1822827"/>
            <a:ext cx="2286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1143000" y="908427"/>
            <a:ext cx="1180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NY Times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078389" y="1301095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Forbes</a:t>
            </a:r>
          </a:p>
        </p:txBody>
      </p:sp>
      <p:sp>
        <p:nvSpPr>
          <p:cNvPr id="81" name="Rectangle 80"/>
          <p:cNvSpPr/>
          <p:nvPr/>
        </p:nvSpPr>
        <p:spPr>
          <a:xfrm>
            <a:off x="607621" y="1746627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Reuters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438400" y="1746627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Hardware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124200" y="908427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Service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743200" y="1377295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IBM</a:t>
            </a:r>
          </a:p>
        </p:txBody>
      </p:sp>
      <p:cxnSp>
        <p:nvCxnSpPr>
          <p:cNvPr id="85" name="Straight Connector 84"/>
          <p:cNvCxnSpPr>
            <a:stCxn id="72" idx="2"/>
            <a:endCxn id="78" idx="3"/>
          </p:cNvCxnSpPr>
          <p:nvPr/>
        </p:nvCxnSpPr>
        <p:spPr>
          <a:xfrm rot="10800000" flipV="1">
            <a:off x="1752600" y="1556127"/>
            <a:ext cx="838200" cy="3810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69" idx="2"/>
            <a:endCxn id="77" idx="3"/>
          </p:cNvCxnSpPr>
          <p:nvPr/>
        </p:nvCxnSpPr>
        <p:spPr>
          <a:xfrm rot="10800000" flipV="1">
            <a:off x="2133600" y="1098927"/>
            <a:ext cx="800100" cy="3810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2" idx="2"/>
            <a:endCxn id="77" idx="3"/>
          </p:cNvCxnSpPr>
          <p:nvPr/>
        </p:nvCxnSpPr>
        <p:spPr>
          <a:xfrm rot="10800000">
            <a:off x="2133600" y="1479927"/>
            <a:ext cx="457200" cy="762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72" idx="2"/>
            <a:endCxn id="76" idx="2"/>
          </p:cNvCxnSpPr>
          <p:nvPr/>
        </p:nvCxnSpPr>
        <p:spPr>
          <a:xfrm rot="10800000">
            <a:off x="2400300" y="1213227"/>
            <a:ext cx="190500" cy="3429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2066092" y="152400"/>
            <a:ext cx="677108" cy="6165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3200" dirty="0"/>
              <a:t>….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981200" y="5486400"/>
            <a:ext cx="677108" cy="6165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3200" dirty="0"/>
              <a:t>….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5660478" y="2590006"/>
            <a:ext cx="2515394" cy="1524794"/>
            <a:chOff x="5333206" y="2743994"/>
            <a:chExt cx="2515394" cy="1524794"/>
          </a:xfrm>
        </p:grpSpPr>
        <p:cxnSp>
          <p:nvCxnSpPr>
            <p:cNvPr id="95" name="Straight Arrow Connector 94"/>
            <p:cNvCxnSpPr/>
            <p:nvPr/>
          </p:nvCxnSpPr>
          <p:spPr>
            <a:xfrm>
              <a:off x="5334000" y="4267200"/>
              <a:ext cx="25146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rot="5400000" flipH="1" flipV="1">
              <a:off x="4572000" y="3505200"/>
              <a:ext cx="1524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Freeform 96"/>
          <p:cNvSpPr/>
          <p:nvPr/>
        </p:nvSpPr>
        <p:spPr>
          <a:xfrm>
            <a:off x="5635229" y="2955744"/>
            <a:ext cx="2083443" cy="1157468"/>
          </a:xfrm>
          <a:custGeom>
            <a:avLst/>
            <a:gdLst>
              <a:gd name="connsiteX0" fmla="*/ 0 w 2083443"/>
              <a:gd name="connsiteY0" fmla="*/ 1157468 h 1157468"/>
              <a:gd name="connsiteX1" fmla="*/ 104172 w 2083443"/>
              <a:gd name="connsiteY1" fmla="*/ 1145894 h 1157468"/>
              <a:gd name="connsiteX2" fmla="*/ 196769 w 2083443"/>
              <a:gd name="connsiteY2" fmla="*/ 1122744 h 1157468"/>
              <a:gd name="connsiteX3" fmla="*/ 358815 w 2083443"/>
              <a:gd name="connsiteY3" fmla="*/ 1099595 h 1157468"/>
              <a:gd name="connsiteX4" fmla="*/ 474562 w 2083443"/>
              <a:gd name="connsiteY4" fmla="*/ 1053296 h 1157468"/>
              <a:gd name="connsiteX5" fmla="*/ 509286 w 2083443"/>
              <a:gd name="connsiteY5" fmla="*/ 1030147 h 1157468"/>
              <a:gd name="connsiteX6" fmla="*/ 578734 w 2083443"/>
              <a:gd name="connsiteY6" fmla="*/ 1006997 h 1157468"/>
              <a:gd name="connsiteX7" fmla="*/ 694481 w 2083443"/>
              <a:gd name="connsiteY7" fmla="*/ 949124 h 1157468"/>
              <a:gd name="connsiteX8" fmla="*/ 729205 w 2083443"/>
              <a:gd name="connsiteY8" fmla="*/ 925975 h 1157468"/>
              <a:gd name="connsiteX9" fmla="*/ 752354 w 2083443"/>
              <a:gd name="connsiteY9" fmla="*/ 902825 h 1157468"/>
              <a:gd name="connsiteX10" fmla="*/ 821802 w 2083443"/>
              <a:gd name="connsiteY10" fmla="*/ 879676 h 1157468"/>
              <a:gd name="connsiteX11" fmla="*/ 879676 w 2083443"/>
              <a:gd name="connsiteY11" fmla="*/ 844952 h 1157468"/>
              <a:gd name="connsiteX12" fmla="*/ 902825 w 2083443"/>
              <a:gd name="connsiteY12" fmla="*/ 821802 h 1157468"/>
              <a:gd name="connsiteX13" fmla="*/ 1006997 w 2083443"/>
              <a:gd name="connsiteY13" fmla="*/ 763929 h 1157468"/>
              <a:gd name="connsiteX14" fmla="*/ 1064871 w 2083443"/>
              <a:gd name="connsiteY14" fmla="*/ 706056 h 1157468"/>
              <a:gd name="connsiteX15" fmla="*/ 1088020 w 2083443"/>
              <a:gd name="connsiteY15" fmla="*/ 682906 h 1157468"/>
              <a:gd name="connsiteX16" fmla="*/ 1122744 w 2083443"/>
              <a:gd name="connsiteY16" fmla="*/ 671332 h 1157468"/>
              <a:gd name="connsiteX17" fmla="*/ 1192192 w 2083443"/>
              <a:gd name="connsiteY17" fmla="*/ 613458 h 1157468"/>
              <a:gd name="connsiteX18" fmla="*/ 1215342 w 2083443"/>
              <a:gd name="connsiteY18" fmla="*/ 590309 h 1157468"/>
              <a:gd name="connsiteX19" fmla="*/ 1284790 w 2083443"/>
              <a:gd name="connsiteY19" fmla="*/ 555585 h 1157468"/>
              <a:gd name="connsiteX20" fmla="*/ 1354238 w 2083443"/>
              <a:gd name="connsiteY20" fmla="*/ 520861 h 1157468"/>
              <a:gd name="connsiteX21" fmla="*/ 1435261 w 2083443"/>
              <a:gd name="connsiteY21" fmla="*/ 486137 h 1157468"/>
              <a:gd name="connsiteX22" fmla="*/ 1458410 w 2083443"/>
              <a:gd name="connsiteY22" fmla="*/ 462987 h 1157468"/>
              <a:gd name="connsiteX23" fmla="*/ 1493134 w 2083443"/>
              <a:gd name="connsiteY23" fmla="*/ 439838 h 1157468"/>
              <a:gd name="connsiteX24" fmla="*/ 1539433 w 2083443"/>
              <a:gd name="connsiteY24" fmla="*/ 416689 h 1157468"/>
              <a:gd name="connsiteX25" fmla="*/ 1643605 w 2083443"/>
              <a:gd name="connsiteY25" fmla="*/ 347240 h 1157468"/>
              <a:gd name="connsiteX26" fmla="*/ 1713053 w 2083443"/>
              <a:gd name="connsiteY26" fmla="*/ 300942 h 1157468"/>
              <a:gd name="connsiteX27" fmla="*/ 1747777 w 2083443"/>
              <a:gd name="connsiteY27" fmla="*/ 277792 h 1157468"/>
              <a:gd name="connsiteX28" fmla="*/ 1794076 w 2083443"/>
              <a:gd name="connsiteY28" fmla="*/ 254643 h 1157468"/>
              <a:gd name="connsiteX29" fmla="*/ 1840374 w 2083443"/>
              <a:gd name="connsiteY29" fmla="*/ 219919 h 1157468"/>
              <a:gd name="connsiteX30" fmla="*/ 1886673 w 2083443"/>
              <a:gd name="connsiteY30" fmla="*/ 173620 h 1157468"/>
              <a:gd name="connsiteX31" fmla="*/ 1921397 w 2083443"/>
              <a:gd name="connsiteY31" fmla="*/ 162045 h 1157468"/>
              <a:gd name="connsiteX32" fmla="*/ 2002420 w 2083443"/>
              <a:gd name="connsiteY32" fmla="*/ 92597 h 1157468"/>
              <a:gd name="connsiteX33" fmla="*/ 2037144 w 2083443"/>
              <a:gd name="connsiteY33" fmla="*/ 57873 h 1157468"/>
              <a:gd name="connsiteX34" fmla="*/ 2071868 w 2083443"/>
              <a:gd name="connsiteY34" fmla="*/ 34724 h 1157468"/>
              <a:gd name="connsiteX35" fmla="*/ 2083443 w 2083443"/>
              <a:gd name="connsiteY35" fmla="*/ 0 h 115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083443" h="1157468">
                <a:moveTo>
                  <a:pt x="0" y="1157468"/>
                </a:moveTo>
                <a:cubicBezTo>
                  <a:pt x="34724" y="1153610"/>
                  <a:pt x="69585" y="1150835"/>
                  <a:pt x="104172" y="1145894"/>
                </a:cubicBezTo>
                <a:cubicBezTo>
                  <a:pt x="203724" y="1131672"/>
                  <a:pt x="124953" y="1140698"/>
                  <a:pt x="196769" y="1122744"/>
                </a:cubicBezTo>
                <a:cubicBezTo>
                  <a:pt x="255727" y="1108005"/>
                  <a:pt x="294006" y="1106796"/>
                  <a:pt x="358815" y="1099595"/>
                </a:cubicBezTo>
                <a:cubicBezTo>
                  <a:pt x="415727" y="1080624"/>
                  <a:pt x="426877" y="1080544"/>
                  <a:pt x="474562" y="1053296"/>
                </a:cubicBezTo>
                <a:cubicBezTo>
                  <a:pt x="486640" y="1046394"/>
                  <a:pt x="496574" y="1035797"/>
                  <a:pt x="509286" y="1030147"/>
                </a:cubicBezTo>
                <a:cubicBezTo>
                  <a:pt x="531584" y="1020237"/>
                  <a:pt x="558431" y="1020532"/>
                  <a:pt x="578734" y="1006997"/>
                </a:cubicBezTo>
                <a:cubicBezTo>
                  <a:pt x="661418" y="951875"/>
                  <a:pt x="621191" y="967447"/>
                  <a:pt x="694481" y="949124"/>
                </a:cubicBezTo>
                <a:cubicBezTo>
                  <a:pt x="706056" y="941408"/>
                  <a:pt x="718342" y="934665"/>
                  <a:pt x="729205" y="925975"/>
                </a:cubicBezTo>
                <a:cubicBezTo>
                  <a:pt x="737726" y="919158"/>
                  <a:pt x="742593" y="907705"/>
                  <a:pt x="752354" y="902825"/>
                </a:cubicBezTo>
                <a:cubicBezTo>
                  <a:pt x="774179" y="891912"/>
                  <a:pt x="821802" y="879676"/>
                  <a:pt x="821802" y="879676"/>
                </a:cubicBezTo>
                <a:cubicBezTo>
                  <a:pt x="880461" y="821017"/>
                  <a:pt x="804545" y="890031"/>
                  <a:pt x="879676" y="844952"/>
                </a:cubicBezTo>
                <a:cubicBezTo>
                  <a:pt x="889034" y="839337"/>
                  <a:pt x="894095" y="828350"/>
                  <a:pt x="902825" y="821802"/>
                </a:cubicBezTo>
                <a:cubicBezTo>
                  <a:pt x="966502" y="774044"/>
                  <a:pt x="952861" y="781975"/>
                  <a:pt x="1006997" y="763929"/>
                </a:cubicBezTo>
                <a:lnTo>
                  <a:pt x="1064871" y="706056"/>
                </a:lnTo>
                <a:cubicBezTo>
                  <a:pt x="1072588" y="698339"/>
                  <a:pt x="1077667" y="686357"/>
                  <a:pt x="1088020" y="682906"/>
                </a:cubicBezTo>
                <a:lnTo>
                  <a:pt x="1122744" y="671332"/>
                </a:lnTo>
                <a:cubicBezTo>
                  <a:pt x="1205221" y="588855"/>
                  <a:pt x="1111625" y="677911"/>
                  <a:pt x="1192192" y="613458"/>
                </a:cubicBezTo>
                <a:cubicBezTo>
                  <a:pt x="1200713" y="606641"/>
                  <a:pt x="1206088" y="596093"/>
                  <a:pt x="1215342" y="590309"/>
                </a:cubicBezTo>
                <a:cubicBezTo>
                  <a:pt x="1237290" y="576592"/>
                  <a:pt x="1262165" y="568154"/>
                  <a:pt x="1284790" y="555585"/>
                </a:cubicBezTo>
                <a:cubicBezTo>
                  <a:pt x="1352103" y="518188"/>
                  <a:pt x="1286638" y="543393"/>
                  <a:pt x="1354238" y="520861"/>
                </a:cubicBezTo>
                <a:cubicBezTo>
                  <a:pt x="1480628" y="436598"/>
                  <a:pt x="1285778" y="560878"/>
                  <a:pt x="1435261" y="486137"/>
                </a:cubicBezTo>
                <a:cubicBezTo>
                  <a:pt x="1445022" y="481257"/>
                  <a:pt x="1449889" y="469804"/>
                  <a:pt x="1458410" y="462987"/>
                </a:cubicBezTo>
                <a:cubicBezTo>
                  <a:pt x="1469273" y="454297"/>
                  <a:pt x="1481056" y="446740"/>
                  <a:pt x="1493134" y="439838"/>
                </a:cubicBezTo>
                <a:cubicBezTo>
                  <a:pt x="1508115" y="431277"/>
                  <a:pt x="1524637" y="425566"/>
                  <a:pt x="1539433" y="416689"/>
                </a:cubicBezTo>
                <a:cubicBezTo>
                  <a:pt x="1539458" y="416674"/>
                  <a:pt x="1626231" y="358823"/>
                  <a:pt x="1643605" y="347240"/>
                </a:cubicBezTo>
                <a:lnTo>
                  <a:pt x="1713053" y="300942"/>
                </a:lnTo>
                <a:cubicBezTo>
                  <a:pt x="1724628" y="293225"/>
                  <a:pt x="1735334" y="284013"/>
                  <a:pt x="1747777" y="277792"/>
                </a:cubicBezTo>
                <a:cubicBezTo>
                  <a:pt x="1763210" y="270076"/>
                  <a:pt x="1779444" y="263788"/>
                  <a:pt x="1794076" y="254643"/>
                </a:cubicBezTo>
                <a:cubicBezTo>
                  <a:pt x="1810435" y="244419"/>
                  <a:pt x="1825856" y="232622"/>
                  <a:pt x="1840374" y="219919"/>
                </a:cubicBezTo>
                <a:cubicBezTo>
                  <a:pt x="1856799" y="205547"/>
                  <a:pt x="1865968" y="180522"/>
                  <a:pt x="1886673" y="173620"/>
                </a:cubicBezTo>
                <a:cubicBezTo>
                  <a:pt x="1898248" y="169762"/>
                  <a:pt x="1910484" y="167501"/>
                  <a:pt x="1921397" y="162045"/>
                </a:cubicBezTo>
                <a:cubicBezTo>
                  <a:pt x="1956654" y="144416"/>
                  <a:pt x="1973940" y="121077"/>
                  <a:pt x="2002420" y="92597"/>
                </a:cubicBezTo>
                <a:cubicBezTo>
                  <a:pt x="2013995" y="81022"/>
                  <a:pt x="2023524" y="66953"/>
                  <a:pt x="2037144" y="57873"/>
                </a:cubicBezTo>
                <a:lnTo>
                  <a:pt x="2071868" y="34724"/>
                </a:lnTo>
                <a:lnTo>
                  <a:pt x="2083443" y="0"/>
                </a:ln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7718672" y="3713102"/>
            <a:ext cx="702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Year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4800600" y="1957526"/>
            <a:ext cx="37337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Proximity of ”IBM” </a:t>
            </a:r>
            <a:r>
              <a:rPr lang="en-US" sz="2000" dirty="0" err="1"/>
              <a:t>wrt</a:t>
            </a:r>
            <a:r>
              <a:rPr lang="en-US" sz="2000" dirty="0"/>
              <a:t> “Service”</a:t>
            </a:r>
          </a:p>
          <a:p>
            <a:r>
              <a:rPr lang="en-US" sz="2000" dirty="0"/>
              <a:t>(higher is better)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038600" y="4456093"/>
            <a:ext cx="51635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How close is “IBM” to </a:t>
            </a:r>
          </a:p>
          <a:p>
            <a:pPr algn="ctr"/>
            <a:r>
              <a:rPr lang="en-US" sz="2800" dirty="0"/>
              <a:t>“service business” over years?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0" y="6324600"/>
            <a:ext cx="9144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nodes: business reviews &amp; keywords; edges: ‘reporting’</a:t>
            </a:r>
          </a:p>
        </p:txBody>
      </p:sp>
      <p:cxnSp>
        <p:nvCxnSpPr>
          <p:cNvPr id="90" name="Straight Connector 89"/>
          <p:cNvCxnSpPr/>
          <p:nvPr/>
        </p:nvCxnSpPr>
        <p:spPr>
          <a:xfrm rot="16200000" flipH="1">
            <a:off x="987614" y="4346387"/>
            <a:ext cx="1453773" cy="762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endCxn id="56" idx="0"/>
          </p:cNvCxnSpPr>
          <p:nvPr/>
        </p:nvCxnSpPr>
        <p:spPr>
          <a:xfrm rot="16200000" flipH="1">
            <a:off x="1050738" y="2759264"/>
            <a:ext cx="1289425" cy="381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endCxn id="47" idx="0"/>
          </p:cNvCxnSpPr>
          <p:nvPr/>
        </p:nvCxnSpPr>
        <p:spPr>
          <a:xfrm rot="16200000" flipH="1">
            <a:off x="2393763" y="1873439"/>
            <a:ext cx="1365627" cy="5714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7718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More on Scalability Issues for Querying</a:t>
            </a:r>
            <a:br>
              <a:rPr lang="en-US" sz="4000" dirty="0"/>
            </a:br>
            <a:r>
              <a:rPr lang="en-US" sz="3200" dirty="0"/>
              <a:t>(the spectrum of ``</a:t>
            </a:r>
            <a:r>
              <a:rPr lang="en-US" sz="3200" i="1" dirty="0" err="1"/>
              <a:t>FastProx</a:t>
            </a:r>
            <a:r>
              <a:rPr lang="en-US" sz="3200" dirty="0"/>
              <a:t>’’)</a:t>
            </a:r>
            <a:endParaRPr lang="en-US" sz="4000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B_Lin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 one large linear system </a:t>
            </a:r>
          </a:p>
          <a:p>
            <a:pPr lvl="1" eaLnBrk="1" hangingPunct="1">
              <a:defRPr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[Tong+ ICDM06, KAIS08]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US" dirty="0" err="1"/>
              <a:t>BB_Lin</a:t>
            </a:r>
            <a:r>
              <a:rPr lang="en-US" dirty="0"/>
              <a:t>: the intrinsic complexity is small </a:t>
            </a:r>
          </a:p>
          <a:p>
            <a:pPr lvl="1" eaLnBrk="1" hangingPunct="1">
              <a:defRPr/>
            </a:pPr>
            <a:r>
              <a:rPr lang="en-US" sz="1800" dirty="0"/>
              <a:t>[Tong+ KAIS08]</a:t>
            </a:r>
            <a:endParaRPr lang="en-US" sz="3200" dirty="0"/>
          </a:p>
          <a:p>
            <a:pPr eaLnBrk="1" hangingPunct="1">
              <a:defRPr/>
            </a:pPr>
            <a:r>
              <a:rPr lang="en-US" dirty="0" err="1"/>
              <a:t>FastUpdate</a:t>
            </a:r>
            <a:r>
              <a:rPr lang="en-US" dirty="0"/>
              <a:t>: time-evolving linear system </a:t>
            </a:r>
          </a:p>
          <a:p>
            <a:pPr lvl="1" eaLnBrk="1" hangingPunct="1">
              <a:defRPr/>
            </a:pPr>
            <a:r>
              <a:rPr lang="en-US" sz="1800" dirty="0"/>
              <a:t>[Tong+ SDM08, SAM08]</a:t>
            </a:r>
            <a:endParaRPr lang="en-US" sz="3200" dirty="0"/>
          </a:p>
          <a:p>
            <a:pPr eaLnBrk="1" hangingPunct="1">
              <a:defRPr/>
            </a:pPr>
            <a:r>
              <a:rPr lang="en-US" dirty="0" err="1"/>
              <a:t>FastAllDAP</a:t>
            </a:r>
            <a:r>
              <a:rPr lang="en-US" dirty="0"/>
              <a:t>: multiple linear systems  </a:t>
            </a:r>
          </a:p>
          <a:p>
            <a:pPr lvl="1" eaLnBrk="1" hangingPunct="1">
              <a:defRPr/>
            </a:pPr>
            <a:r>
              <a:rPr lang="en-US" sz="2000" dirty="0"/>
              <a:t>[Tong+ KDD07 a]</a:t>
            </a:r>
            <a:endParaRPr lang="en-US" sz="3200" dirty="0"/>
          </a:p>
          <a:p>
            <a:pPr eaLnBrk="1" hangingPunct="1">
              <a:defRPr/>
            </a:pPr>
            <a:r>
              <a:rPr lang="en-US" dirty="0"/>
              <a:t>Fast-</a:t>
            </a:r>
            <a:r>
              <a:rPr lang="en-US" dirty="0" err="1"/>
              <a:t>iPoG</a:t>
            </a:r>
            <a:r>
              <a:rPr lang="en-US" dirty="0"/>
              <a:t>: dealing w/ on-line feedback</a:t>
            </a:r>
          </a:p>
          <a:p>
            <a:pPr lvl="1" eaLnBrk="1" hangingPunct="1">
              <a:defRPr/>
            </a:pPr>
            <a:r>
              <a:rPr lang="en-US" sz="2000" dirty="0"/>
              <a:t>[Tong+ ICDM 2008, Tong+ CIKM09]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36782-C57A-4419-808F-2C4EA077D233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  <p:transition advTm="1375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" y="1133475"/>
            <a:ext cx="8875713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" name="TextBox 100"/>
          <p:cNvSpPr txBox="1"/>
          <p:nvPr/>
        </p:nvSpPr>
        <p:spPr>
          <a:xfrm>
            <a:off x="237841" y="1320225"/>
            <a:ext cx="98135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       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828800" y="1320225"/>
            <a:ext cx="27815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Static  Graphs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486400" y="1295400"/>
            <a:ext cx="335059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Dynamic  Graphs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465892" y="2133600"/>
            <a:ext cx="677108" cy="2096087"/>
          </a:xfrm>
          <a:prstGeom prst="rect">
            <a:avLst/>
          </a:prstGeom>
          <a:solidFill>
            <a:schemeClr val="bg1"/>
          </a:solidFill>
        </p:spPr>
        <p:txBody>
          <a:bodyPr vert="eaVert" wrap="none" rtlCol="0">
            <a:spAutoFit/>
          </a:bodyPr>
          <a:lstStyle/>
          <a:p>
            <a:r>
              <a:rPr lang="en-US" sz="3200" dirty="0"/>
              <a:t> Querying  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65892" y="4572000"/>
            <a:ext cx="677108" cy="1754648"/>
          </a:xfrm>
          <a:prstGeom prst="rect">
            <a:avLst/>
          </a:prstGeom>
          <a:solidFill>
            <a:schemeClr val="bg1"/>
          </a:solidFill>
        </p:spPr>
        <p:txBody>
          <a:bodyPr vert="eaVert" wrap="none" rtlCol="0">
            <a:spAutoFit/>
          </a:bodyPr>
          <a:lstStyle/>
          <a:p>
            <a:r>
              <a:rPr lang="en-US" sz="3200" dirty="0"/>
              <a:t> Mining   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52400" y="1320225"/>
            <a:ext cx="1232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Tasks</a:t>
            </a: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3962400" cy="1143000"/>
          </a:xfrm>
        </p:spPr>
        <p:txBody>
          <a:bodyPr/>
          <a:lstStyle/>
          <a:p>
            <a:pPr algn="l"/>
            <a:r>
              <a:rPr lang="en-US" dirty="0"/>
              <a:t>Overview </a:t>
            </a:r>
          </a:p>
        </p:txBody>
      </p:sp>
      <p:grpSp>
        <p:nvGrpSpPr>
          <p:cNvPr id="2" name="Group 20"/>
          <p:cNvGrpSpPr/>
          <p:nvPr/>
        </p:nvGrpSpPr>
        <p:grpSpPr>
          <a:xfrm>
            <a:off x="1676400" y="2057399"/>
            <a:ext cx="7146925" cy="4724401"/>
            <a:chOff x="1676400" y="2057399"/>
            <a:chExt cx="7146925" cy="4724401"/>
          </a:xfrm>
        </p:grpSpPr>
        <p:sp>
          <p:nvSpPr>
            <p:cNvPr id="6" name="Rectangle 5"/>
            <p:cNvSpPr/>
            <p:nvPr/>
          </p:nvSpPr>
          <p:spPr bwMode="auto">
            <a:xfrm>
              <a:off x="1676400" y="2057399"/>
              <a:ext cx="3429000" cy="10972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CePS</a:t>
              </a:r>
              <a:r>
                <a:rPr lang="en-US" sz="2800" dirty="0">
                  <a:solidFill>
                    <a:schemeClr val="bg1"/>
                  </a:solidFill>
                </a:rPr>
                <a:t>, </a:t>
              </a:r>
              <a:r>
                <a:rPr lang="en-US" sz="2800" dirty="0" err="1">
                  <a:solidFill>
                    <a:schemeClr val="bg1"/>
                  </a:solidFill>
                </a:rPr>
                <a:t>iPoG</a:t>
              </a:r>
              <a:endParaRPr lang="en-US" sz="2800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       </a:t>
              </a:r>
              <a:r>
                <a:rPr lang="en-US" sz="2000" dirty="0">
                  <a:solidFill>
                    <a:schemeClr val="bg1"/>
                  </a:solidFill>
                </a:rPr>
                <a:t>(KDD06, ICDM08, CIKM09)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676400" y="3246120"/>
              <a:ext cx="3429000" cy="10972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FastProx</a:t>
              </a:r>
              <a:r>
                <a:rPr lang="en-US" sz="2800" dirty="0">
                  <a:solidFill>
                    <a:schemeClr val="bg1"/>
                  </a:solidFill>
                </a:rPr>
                <a:t>  </a:t>
              </a:r>
              <a:r>
                <a:rPr lang="en-US" sz="2000" dirty="0">
                  <a:solidFill>
                    <a:schemeClr val="bg1"/>
                  </a:solidFill>
                </a:rPr>
                <a:t>(ICDM06, 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    KAIS07, KDD07 b,  ICDM08)</a:t>
              </a:r>
            </a:p>
            <a:p>
              <a:pPr algn="r">
                <a:lnSpc>
                  <a:spcPts val="2000"/>
                </a:lnSpc>
                <a:defRPr/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532438" y="2057400"/>
              <a:ext cx="3290887" cy="10972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pTrack</a:t>
              </a:r>
              <a:r>
                <a:rPr lang="en-US" sz="2800" dirty="0">
                  <a:solidFill>
                    <a:schemeClr val="bg1"/>
                  </a:solidFill>
                </a:rPr>
                <a:t>/</a:t>
              </a:r>
              <a:r>
                <a:rPr lang="en-US" sz="2800" dirty="0" err="1">
                  <a:solidFill>
                    <a:schemeClr val="bg1"/>
                  </a:solidFill>
                </a:rPr>
                <a:t>cTrack</a:t>
              </a:r>
              <a:r>
                <a:rPr lang="en-US" sz="2800" dirty="0">
                  <a:solidFill>
                    <a:schemeClr val="bg1"/>
                  </a:solidFill>
                </a:rPr>
                <a:t>  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(SDM08,  SAM08)</a:t>
              </a:r>
            </a:p>
            <a:p>
              <a:pPr algn="r">
                <a:lnSpc>
                  <a:spcPts val="2000"/>
                </a:lnSpc>
                <a:defRPr/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532438" y="3246120"/>
              <a:ext cx="3290887" cy="10972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FastProx</a:t>
              </a:r>
              <a:endParaRPr lang="en-US" sz="2800" dirty="0">
                <a:solidFill>
                  <a:schemeClr val="bg1"/>
                </a:solidFill>
              </a:endParaRPr>
            </a:p>
            <a:p>
              <a:pPr algn="ctr">
                <a:lnSpc>
                  <a:spcPts val="2000"/>
                </a:lnSpc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(SDM08, SAM08)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676400" y="4495799"/>
              <a:ext cx="3429000" cy="10972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NetShield</a:t>
              </a:r>
              <a:endParaRPr lang="en-US" sz="2400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676400" y="5684520"/>
              <a:ext cx="3429000" cy="10972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Colibri</a:t>
              </a:r>
              <a:r>
                <a:rPr lang="en-US" sz="2800" dirty="0">
                  <a:solidFill>
                    <a:schemeClr val="bg1"/>
                  </a:solidFill>
                </a:rPr>
                <a:t>-S</a:t>
              </a:r>
            </a:p>
            <a:p>
              <a:pPr algn="ctr">
                <a:defRPr/>
              </a:pP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000" dirty="0">
                  <a:solidFill>
                    <a:schemeClr val="bg1"/>
                  </a:solidFill>
                </a:rPr>
                <a:t>(KDD08)</a:t>
              </a:r>
            </a:p>
            <a:p>
              <a:pPr algn="r">
                <a:lnSpc>
                  <a:spcPts val="2000"/>
                </a:lnSpc>
                <a:defRPr/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532438" y="5684520"/>
              <a:ext cx="3290887" cy="10972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Colibri</a:t>
              </a:r>
              <a:r>
                <a:rPr lang="en-US" sz="2800" dirty="0">
                  <a:solidFill>
                    <a:schemeClr val="bg1"/>
                  </a:solidFill>
                </a:rPr>
                <a:t>-D</a:t>
              </a:r>
            </a:p>
            <a:p>
              <a:pPr algn="ctr">
                <a:defRPr/>
              </a:pP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000" dirty="0">
                  <a:solidFill>
                    <a:schemeClr val="bg1"/>
                  </a:solidFill>
                </a:rPr>
                <a:t>(KDD08)</a:t>
              </a:r>
            </a:p>
          </p:txBody>
        </p:sp>
      </p:grpSp>
      <p:grpSp>
        <p:nvGrpSpPr>
          <p:cNvPr id="3" name="Group 49"/>
          <p:cNvGrpSpPr>
            <a:grpSpLocks noChangeAspect="1"/>
          </p:cNvGrpSpPr>
          <p:nvPr/>
        </p:nvGrpSpPr>
        <p:grpSpPr>
          <a:xfrm>
            <a:off x="3200400" y="228600"/>
            <a:ext cx="1075766" cy="914400"/>
            <a:chOff x="1371600" y="1143000"/>
            <a:chExt cx="1524000" cy="1295400"/>
          </a:xfrm>
        </p:grpSpPr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2438400" y="11430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1371600" y="18288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2019300" y="22098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1447800" y="11430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2019300" y="16764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>
              <a:stCxn id="60" idx="5"/>
              <a:endCxn id="51" idx="2"/>
            </p:cNvCxnSpPr>
            <p:nvPr/>
          </p:nvCxnSpPr>
          <p:spPr>
            <a:xfrm rot="5400000" flipH="1" flipV="1">
              <a:off x="1983990" y="883712"/>
              <a:ext cx="80822" cy="82799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1" idx="7"/>
              <a:endCxn id="51" idx="3"/>
            </p:cNvCxnSpPr>
            <p:nvPr/>
          </p:nvCxnSpPr>
          <p:spPr>
            <a:xfrm rot="5400000" flipH="1" flipV="1">
              <a:off x="2138222" y="1381802"/>
              <a:ext cx="371756" cy="284396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59" idx="0"/>
              <a:endCxn id="61" idx="4"/>
            </p:cNvCxnSpPr>
            <p:nvPr/>
          </p:nvCxnSpPr>
          <p:spPr>
            <a:xfrm rot="5400000" flipH="1" flipV="1">
              <a:off x="1962150" y="2057400"/>
              <a:ext cx="30480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1" idx="2"/>
              <a:endCxn id="58" idx="6"/>
            </p:cNvCxnSpPr>
            <p:nvPr/>
          </p:nvCxnSpPr>
          <p:spPr>
            <a:xfrm rot="10800000" flipV="1">
              <a:off x="1562100" y="1790700"/>
              <a:ext cx="457200" cy="152400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2019300" y="22098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2705100" y="17526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/>
            <p:cNvCxnSpPr>
              <a:stCxn id="61" idx="6"/>
              <a:endCxn id="67" idx="2"/>
            </p:cNvCxnSpPr>
            <p:nvPr/>
          </p:nvCxnSpPr>
          <p:spPr>
            <a:xfrm>
              <a:off x="2209800" y="1790700"/>
              <a:ext cx="495300" cy="7620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Oval 68"/>
          <p:cNvSpPr>
            <a:spLocks noChangeAspect="1"/>
          </p:cNvSpPr>
          <p:nvPr/>
        </p:nvSpPr>
        <p:spPr>
          <a:xfrm>
            <a:off x="7602070" y="228600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6849034" y="712694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>
            <a:off x="7306235" y="981635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6902822" y="228600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>
            <a:spLocks noChangeAspect="1"/>
          </p:cNvSpPr>
          <p:nvPr/>
        </p:nvSpPr>
        <p:spPr>
          <a:xfrm>
            <a:off x="7306235" y="605118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stCxn id="72" idx="5"/>
            <a:endCxn id="69" idx="2"/>
          </p:cNvCxnSpPr>
          <p:nvPr/>
        </p:nvCxnSpPr>
        <p:spPr>
          <a:xfrm rot="5400000" flipH="1" flipV="1">
            <a:off x="7281310" y="45573"/>
            <a:ext cx="57051" cy="58447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73" idx="7"/>
            <a:endCxn id="69" idx="3"/>
          </p:cNvCxnSpPr>
          <p:nvPr/>
        </p:nvCxnSpPr>
        <p:spPr>
          <a:xfrm rot="5400000" flipH="1" flipV="1">
            <a:off x="7390180" y="397166"/>
            <a:ext cx="262416" cy="20075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71" idx="0"/>
            <a:endCxn id="73" idx="4"/>
          </p:cNvCxnSpPr>
          <p:nvPr/>
        </p:nvCxnSpPr>
        <p:spPr>
          <a:xfrm rot="5400000" flipH="1" flipV="1">
            <a:off x="7265893" y="874059"/>
            <a:ext cx="215153" cy="1121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73" idx="2"/>
            <a:endCxn id="70" idx="6"/>
          </p:cNvCxnSpPr>
          <p:nvPr/>
        </p:nvCxnSpPr>
        <p:spPr>
          <a:xfrm rot="10800000" flipV="1">
            <a:off x="6983505" y="685800"/>
            <a:ext cx="322730" cy="107576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>
            <a:spLocks noChangeAspect="1"/>
          </p:cNvSpPr>
          <p:nvPr/>
        </p:nvSpPr>
        <p:spPr>
          <a:xfrm>
            <a:off x="7306235" y="981635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>
            <a:spLocks noChangeAspect="1"/>
          </p:cNvSpPr>
          <p:nvPr/>
        </p:nvSpPr>
        <p:spPr>
          <a:xfrm>
            <a:off x="7790329" y="658906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/>
          <p:cNvCxnSpPr>
            <a:stCxn id="73" idx="6"/>
            <a:endCxn id="79" idx="2"/>
          </p:cNvCxnSpPr>
          <p:nvPr/>
        </p:nvCxnSpPr>
        <p:spPr>
          <a:xfrm>
            <a:off x="7440705" y="685800"/>
            <a:ext cx="349624" cy="5378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2" idx="4"/>
            <a:endCxn id="70" idx="0"/>
          </p:cNvCxnSpPr>
          <p:nvPr/>
        </p:nvCxnSpPr>
        <p:spPr>
          <a:xfrm rot="5400000">
            <a:off x="6781800" y="524435"/>
            <a:ext cx="322729" cy="53788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>
            <a:spLocks/>
          </p:cNvSpPr>
          <p:nvPr/>
        </p:nvSpPr>
        <p:spPr bwMode="auto">
          <a:xfrm>
            <a:off x="1325879" y="2255836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T1</a:t>
            </a:r>
          </a:p>
        </p:txBody>
      </p:sp>
      <p:sp>
        <p:nvSpPr>
          <p:cNvPr id="95" name="Oval 94"/>
          <p:cNvSpPr>
            <a:spLocks/>
          </p:cNvSpPr>
          <p:nvPr/>
        </p:nvSpPr>
        <p:spPr>
          <a:xfrm>
            <a:off x="1325879" y="3429000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T3</a:t>
            </a:r>
          </a:p>
        </p:txBody>
      </p:sp>
      <p:sp>
        <p:nvSpPr>
          <p:cNvPr id="96" name="Oval 95"/>
          <p:cNvSpPr>
            <a:spLocks/>
          </p:cNvSpPr>
          <p:nvPr/>
        </p:nvSpPr>
        <p:spPr>
          <a:xfrm>
            <a:off x="5257800" y="2258568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T2</a:t>
            </a:r>
          </a:p>
        </p:txBody>
      </p:sp>
      <p:sp>
        <p:nvSpPr>
          <p:cNvPr id="97" name="Oval 96"/>
          <p:cNvSpPr>
            <a:spLocks/>
          </p:cNvSpPr>
          <p:nvPr/>
        </p:nvSpPr>
        <p:spPr>
          <a:xfrm>
            <a:off x="5260975" y="3429000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T3</a:t>
            </a:r>
          </a:p>
        </p:txBody>
      </p:sp>
      <p:sp>
        <p:nvSpPr>
          <p:cNvPr id="98" name="Oval 97"/>
          <p:cNvSpPr>
            <a:spLocks noChangeAspect="1"/>
          </p:cNvSpPr>
          <p:nvPr/>
        </p:nvSpPr>
        <p:spPr bwMode="auto">
          <a:xfrm>
            <a:off x="1325880" y="4694237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T4</a:t>
            </a:r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1325880" y="5867400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T5</a:t>
            </a:r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5260975" y="5867400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T5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371600" y="4495800"/>
            <a:ext cx="3733800" cy="1066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3" name="Group 14"/>
          <p:cNvGrpSpPr>
            <a:grpSpLocks noChangeAspect="1"/>
          </p:cNvGrpSpPr>
          <p:nvPr/>
        </p:nvGrpSpPr>
        <p:grpSpPr bwMode="auto">
          <a:xfrm>
            <a:off x="1523999" y="2514600"/>
            <a:ext cx="310844" cy="263291"/>
            <a:chOff x="78070" y="381001"/>
            <a:chExt cx="683930" cy="580064"/>
          </a:xfrm>
        </p:grpSpPr>
        <p:cxnSp>
          <p:nvCxnSpPr>
            <p:cNvPr id="54" name="Straight Connector 53"/>
            <p:cNvCxnSpPr/>
            <p:nvPr/>
          </p:nvCxnSpPr>
          <p:spPr>
            <a:xfrm rot="16200000" flipH="1">
              <a:off x="26891" y="706686"/>
              <a:ext cx="305558" cy="203200"/>
            </a:xfrm>
            <a:prstGeom prst="line">
              <a:avLst/>
            </a:prstGeom>
            <a:ln w="5715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228953" y="381354"/>
              <a:ext cx="533400" cy="532694"/>
            </a:xfrm>
            <a:prstGeom prst="line">
              <a:avLst/>
            </a:prstGeom>
            <a:ln w="5715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14"/>
          <p:cNvGrpSpPr>
            <a:grpSpLocks noChangeAspect="1"/>
          </p:cNvGrpSpPr>
          <p:nvPr/>
        </p:nvGrpSpPr>
        <p:grpSpPr bwMode="auto">
          <a:xfrm>
            <a:off x="5480356" y="2514600"/>
            <a:ext cx="310844" cy="263291"/>
            <a:chOff x="78070" y="381001"/>
            <a:chExt cx="683930" cy="580064"/>
          </a:xfrm>
        </p:grpSpPr>
        <p:cxnSp>
          <p:nvCxnSpPr>
            <p:cNvPr id="82" name="Straight Connector 81"/>
            <p:cNvCxnSpPr/>
            <p:nvPr/>
          </p:nvCxnSpPr>
          <p:spPr>
            <a:xfrm rot="16200000" flipH="1">
              <a:off x="26891" y="706686"/>
              <a:ext cx="305558" cy="203200"/>
            </a:xfrm>
            <a:prstGeom prst="line">
              <a:avLst/>
            </a:prstGeom>
            <a:ln w="5715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228953" y="381354"/>
              <a:ext cx="533400" cy="532694"/>
            </a:xfrm>
            <a:prstGeom prst="line">
              <a:avLst/>
            </a:prstGeom>
            <a:ln w="5715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14"/>
          <p:cNvGrpSpPr>
            <a:grpSpLocks noChangeAspect="1"/>
          </p:cNvGrpSpPr>
          <p:nvPr/>
        </p:nvGrpSpPr>
        <p:grpSpPr bwMode="auto">
          <a:xfrm>
            <a:off x="1524000" y="3699109"/>
            <a:ext cx="310844" cy="263291"/>
            <a:chOff x="78070" y="381001"/>
            <a:chExt cx="683930" cy="580064"/>
          </a:xfrm>
        </p:grpSpPr>
        <p:cxnSp>
          <p:nvCxnSpPr>
            <p:cNvPr id="85" name="Straight Connector 84"/>
            <p:cNvCxnSpPr/>
            <p:nvPr/>
          </p:nvCxnSpPr>
          <p:spPr>
            <a:xfrm rot="16200000" flipH="1">
              <a:off x="26891" y="706686"/>
              <a:ext cx="305558" cy="203200"/>
            </a:xfrm>
            <a:prstGeom prst="line">
              <a:avLst/>
            </a:prstGeom>
            <a:ln w="5715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228953" y="381354"/>
              <a:ext cx="533400" cy="532694"/>
            </a:xfrm>
            <a:prstGeom prst="line">
              <a:avLst/>
            </a:prstGeom>
            <a:ln w="5715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14"/>
          <p:cNvGrpSpPr>
            <a:grpSpLocks noChangeAspect="1"/>
          </p:cNvGrpSpPr>
          <p:nvPr/>
        </p:nvGrpSpPr>
        <p:grpSpPr bwMode="auto">
          <a:xfrm>
            <a:off x="5480357" y="3699109"/>
            <a:ext cx="310844" cy="263291"/>
            <a:chOff x="78070" y="381001"/>
            <a:chExt cx="683930" cy="580064"/>
          </a:xfrm>
        </p:grpSpPr>
        <p:cxnSp>
          <p:nvCxnSpPr>
            <p:cNvPr id="88" name="Straight Connector 87"/>
            <p:cNvCxnSpPr/>
            <p:nvPr/>
          </p:nvCxnSpPr>
          <p:spPr>
            <a:xfrm rot="16200000" flipH="1">
              <a:off x="26891" y="706686"/>
              <a:ext cx="305558" cy="203200"/>
            </a:xfrm>
            <a:prstGeom prst="line">
              <a:avLst/>
            </a:prstGeom>
            <a:ln w="5715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228953" y="381354"/>
              <a:ext cx="533400" cy="532694"/>
            </a:xfrm>
            <a:prstGeom prst="line">
              <a:avLst/>
            </a:prstGeom>
            <a:ln w="5715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80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6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2CC82-6A21-4C15-A9DF-59CA3689167F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148" name="Oval 147"/>
          <p:cNvSpPr/>
          <p:nvPr/>
        </p:nvSpPr>
        <p:spPr>
          <a:xfrm>
            <a:off x="2209800" y="38862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34</a:t>
            </a:r>
          </a:p>
        </p:txBody>
      </p:sp>
      <p:sp>
        <p:nvSpPr>
          <p:cNvPr id="149" name="Oval 148"/>
          <p:cNvSpPr/>
          <p:nvPr/>
        </p:nvSpPr>
        <p:spPr>
          <a:xfrm>
            <a:off x="1828800" y="46482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33</a:t>
            </a:r>
          </a:p>
        </p:txBody>
      </p:sp>
      <p:sp>
        <p:nvSpPr>
          <p:cNvPr id="150" name="Oval 149"/>
          <p:cNvSpPr/>
          <p:nvPr/>
        </p:nvSpPr>
        <p:spPr>
          <a:xfrm>
            <a:off x="1828800" y="29718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151" name="Oval 150"/>
          <p:cNvSpPr/>
          <p:nvPr/>
        </p:nvSpPr>
        <p:spPr>
          <a:xfrm>
            <a:off x="990600" y="32004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26</a:t>
            </a:r>
          </a:p>
        </p:txBody>
      </p:sp>
      <p:sp>
        <p:nvSpPr>
          <p:cNvPr id="152" name="Oval 151"/>
          <p:cNvSpPr/>
          <p:nvPr/>
        </p:nvSpPr>
        <p:spPr>
          <a:xfrm>
            <a:off x="457200" y="36576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27</a:t>
            </a:r>
          </a:p>
        </p:txBody>
      </p:sp>
      <p:sp>
        <p:nvSpPr>
          <p:cNvPr id="153" name="Oval 152"/>
          <p:cNvSpPr/>
          <p:nvPr/>
        </p:nvSpPr>
        <p:spPr>
          <a:xfrm>
            <a:off x="228600" y="44196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28</a:t>
            </a:r>
          </a:p>
        </p:txBody>
      </p:sp>
      <p:sp>
        <p:nvSpPr>
          <p:cNvPr id="154" name="Oval 153"/>
          <p:cNvSpPr/>
          <p:nvPr/>
        </p:nvSpPr>
        <p:spPr>
          <a:xfrm>
            <a:off x="334963" y="510540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29</a:t>
            </a:r>
          </a:p>
        </p:txBody>
      </p:sp>
      <p:sp>
        <p:nvSpPr>
          <p:cNvPr id="155" name="Oval 154"/>
          <p:cNvSpPr/>
          <p:nvPr/>
        </p:nvSpPr>
        <p:spPr>
          <a:xfrm>
            <a:off x="762000" y="56388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156" name="Oval 155"/>
          <p:cNvSpPr/>
          <p:nvPr/>
        </p:nvSpPr>
        <p:spPr>
          <a:xfrm>
            <a:off x="1706563" y="60499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157" name="Oval 156"/>
          <p:cNvSpPr/>
          <p:nvPr/>
        </p:nvSpPr>
        <p:spPr>
          <a:xfrm>
            <a:off x="2438400" y="60198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158" name="Oval 157"/>
          <p:cNvSpPr/>
          <p:nvPr/>
        </p:nvSpPr>
        <p:spPr>
          <a:xfrm>
            <a:off x="2590800" y="30480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159" name="Oval 158"/>
          <p:cNvSpPr/>
          <p:nvPr/>
        </p:nvSpPr>
        <p:spPr>
          <a:xfrm>
            <a:off x="3352800" y="33528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160" name="Oval 159"/>
          <p:cNvSpPr/>
          <p:nvPr/>
        </p:nvSpPr>
        <p:spPr>
          <a:xfrm>
            <a:off x="3810000" y="38862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61" name="Oval 160"/>
          <p:cNvSpPr/>
          <p:nvPr/>
        </p:nvSpPr>
        <p:spPr>
          <a:xfrm>
            <a:off x="3886200" y="48006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162" name="Oval 161"/>
          <p:cNvSpPr/>
          <p:nvPr/>
        </p:nvSpPr>
        <p:spPr>
          <a:xfrm>
            <a:off x="3581400" y="54102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163" name="Oval 162"/>
          <p:cNvSpPr/>
          <p:nvPr/>
        </p:nvSpPr>
        <p:spPr>
          <a:xfrm>
            <a:off x="3048000" y="57912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164" name="Oval 163"/>
          <p:cNvSpPr/>
          <p:nvPr/>
        </p:nvSpPr>
        <p:spPr>
          <a:xfrm>
            <a:off x="2239963" y="23161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165" name="Oval 164"/>
          <p:cNvSpPr/>
          <p:nvPr/>
        </p:nvSpPr>
        <p:spPr>
          <a:xfrm>
            <a:off x="3001963" y="23923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66" name="Oval 165"/>
          <p:cNvSpPr/>
          <p:nvPr/>
        </p:nvSpPr>
        <p:spPr>
          <a:xfrm>
            <a:off x="6308725" y="2620963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67" name="Oval 166"/>
          <p:cNvSpPr/>
          <p:nvPr/>
        </p:nvSpPr>
        <p:spPr>
          <a:xfrm>
            <a:off x="6858000" y="3001963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68" name="Oval 167"/>
          <p:cNvSpPr/>
          <p:nvPr/>
        </p:nvSpPr>
        <p:spPr>
          <a:xfrm>
            <a:off x="7680325" y="27432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69" name="Oval 168"/>
          <p:cNvSpPr/>
          <p:nvPr/>
        </p:nvSpPr>
        <p:spPr>
          <a:xfrm>
            <a:off x="7299325" y="24384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70" name="Oval 169"/>
          <p:cNvSpPr/>
          <p:nvPr/>
        </p:nvSpPr>
        <p:spPr>
          <a:xfrm>
            <a:off x="7954963" y="220980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71" name="Oval 170"/>
          <p:cNvSpPr/>
          <p:nvPr/>
        </p:nvSpPr>
        <p:spPr>
          <a:xfrm>
            <a:off x="6583363" y="40687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2" name="Oval 171"/>
          <p:cNvSpPr/>
          <p:nvPr/>
        </p:nvSpPr>
        <p:spPr>
          <a:xfrm>
            <a:off x="7726363" y="358140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73" name="Oval 172"/>
          <p:cNvSpPr/>
          <p:nvPr/>
        </p:nvSpPr>
        <p:spPr>
          <a:xfrm>
            <a:off x="4983163" y="39163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74" name="Oval 173"/>
          <p:cNvSpPr/>
          <p:nvPr/>
        </p:nvSpPr>
        <p:spPr>
          <a:xfrm>
            <a:off x="5821363" y="32305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75" name="Oval 174"/>
          <p:cNvSpPr/>
          <p:nvPr/>
        </p:nvSpPr>
        <p:spPr>
          <a:xfrm>
            <a:off x="4983163" y="52117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6" name="Oval 175"/>
          <p:cNvSpPr/>
          <p:nvPr/>
        </p:nvSpPr>
        <p:spPr>
          <a:xfrm>
            <a:off x="5973763" y="434340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7" name="Oval 176"/>
          <p:cNvSpPr/>
          <p:nvPr/>
        </p:nvSpPr>
        <p:spPr>
          <a:xfrm>
            <a:off x="6096000" y="5516563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78" name="Oval 177"/>
          <p:cNvSpPr/>
          <p:nvPr/>
        </p:nvSpPr>
        <p:spPr>
          <a:xfrm>
            <a:off x="6858000" y="5668963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79" name="Oval 178"/>
          <p:cNvSpPr/>
          <p:nvPr/>
        </p:nvSpPr>
        <p:spPr>
          <a:xfrm>
            <a:off x="7467600" y="51816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80" name="Oval 179"/>
          <p:cNvSpPr/>
          <p:nvPr/>
        </p:nvSpPr>
        <p:spPr>
          <a:xfrm>
            <a:off x="7650163" y="44497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181" name="Straight Connector 180"/>
          <p:cNvCxnSpPr>
            <a:stCxn id="149" idx="0"/>
            <a:endCxn id="148" idx="3"/>
          </p:cNvCxnSpPr>
          <p:nvPr/>
        </p:nvCxnSpPr>
        <p:spPr bwMode="auto">
          <a:xfrm rot="5400000" flipH="1" flipV="1">
            <a:off x="1843088" y="4241800"/>
            <a:ext cx="528637" cy="28416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stCxn id="156" idx="0"/>
            <a:endCxn id="149" idx="4"/>
          </p:cNvCxnSpPr>
          <p:nvPr/>
        </p:nvCxnSpPr>
        <p:spPr bwMode="auto">
          <a:xfrm rot="5400000" flipH="1" flipV="1">
            <a:off x="1341437" y="5426076"/>
            <a:ext cx="1127125" cy="1206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stCxn id="157" idx="0"/>
            <a:endCxn id="148" idx="4"/>
          </p:cNvCxnSpPr>
          <p:nvPr/>
        </p:nvCxnSpPr>
        <p:spPr bwMode="auto">
          <a:xfrm rot="16200000" flipV="1">
            <a:off x="1531144" y="4976019"/>
            <a:ext cx="1858962" cy="2286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stCxn id="157" idx="0"/>
            <a:endCxn id="149" idx="4"/>
          </p:cNvCxnSpPr>
          <p:nvPr/>
        </p:nvCxnSpPr>
        <p:spPr bwMode="auto">
          <a:xfrm rot="16200000" flipV="1">
            <a:off x="1721644" y="5166519"/>
            <a:ext cx="1096962" cy="6096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>
            <a:stCxn id="155" idx="7"/>
            <a:endCxn id="148" idx="3"/>
          </p:cNvCxnSpPr>
          <p:nvPr/>
        </p:nvCxnSpPr>
        <p:spPr bwMode="auto">
          <a:xfrm rot="5400000" flipH="1" flipV="1">
            <a:off x="842963" y="4271963"/>
            <a:ext cx="1558925" cy="12541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155" idx="7"/>
            <a:endCxn id="149" idx="3"/>
          </p:cNvCxnSpPr>
          <p:nvPr/>
        </p:nvCxnSpPr>
        <p:spPr bwMode="auto">
          <a:xfrm rot="5400000" flipH="1" flipV="1">
            <a:off x="1033463" y="4843463"/>
            <a:ext cx="796925" cy="8731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154" idx="6"/>
          </p:cNvCxnSpPr>
          <p:nvPr/>
        </p:nvCxnSpPr>
        <p:spPr bwMode="auto">
          <a:xfrm flipV="1">
            <a:off x="609600" y="4156075"/>
            <a:ext cx="1665288" cy="10858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>
            <a:stCxn id="154" idx="6"/>
            <a:endCxn id="149" idx="3"/>
          </p:cNvCxnSpPr>
          <p:nvPr/>
        </p:nvCxnSpPr>
        <p:spPr bwMode="auto">
          <a:xfrm flipV="1">
            <a:off x="609600" y="4881563"/>
            <a:ext cx="1258888" cy="36036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53" idx="6"/>
            <a:endCxn id="148" idx="3"/>
          </p:cNvCxnSpPr>
          <p:nvPr/>
        </p:nvCxnSpPr>
        <p:spPr bwMode="auto">
          <a:xfrm flipV="1">
            <a:off x="503238" y="4119563"/>
            <a:ext cx="1746250" cy="43656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stCxn id="153" idx="6"/>
            <a:endCxn id="149" idx="3"/>
          </p:cNvCxnSpPr>
          <p:nvPr/>
        </p:nvCxnSpPr>
        <p:spPr bwMode="auto">
          <a:xfrm>
            <a:off x="503238" y="4556125"/>
            <a:ext cx="1365250" cy="3254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>
            <a:stCxn id="151" idx="5"/>
          </p:cNvCxnSpPr>
          <p:nvPr/>
        </p:nvCxnSpPr>
        <p:spPr bwMode="auto">
          <a:xfrm rot="16200000" flipH="1">
            <a:off x="1391444" y="3266282"/>
            <a:ext cx="681037" cy="10160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stCxn id="151" idx="5"/>
            <a:endCxn id="149" idx="0"/>
          </p:cNvCxnSpPr>
          <p:nvPr/>
        </p:nvCxnSpPr>
        <p:spPr bwMode="auto">
          <a:xfrm rot="16200000" flipH="1">
            <a:off x="987425" y="3670301"/>
            <a:ext cx="1214437" cy="74136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stCxn id="150" idx="4"/>
            <a:endCxn id="148" idx="3"/>
          </p:cNvCxnSpPr>
          <p:nvPr/>
        </p:nvCxnSpPr>
        <p:spPr bwMode="auto">
          <a:xfrm rot="16200000" flipH="1">
            <a:off x="1670844" y="3540919"/>
            <a:ext cx="873125" cy="28416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>
            <a:stCxn id="150" idx="4"/>
            <a:endCxn id="151" idx="6"/>
          </p:cNvCxnSpPr>
          <p:nvPr/>
        </p:nvCxnSpPr>
        <p:spPr bwMode="auto">
          <a:xfrm rot="5400000">
            <a:off x="1570038" y="2941638"/>
            <a:ext cx="90487" cy="70008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stCxn id="158" idx="2"/>
            <a:endCxn id="150" idx="6"/>
          </p:cNvCxnSpPr>
          <p:nvPr/>
        </p:nvCxnSpPr>
        <p:spPr bwMode="auto">
          <a:xfrm rot="10800000">
            <a:off x="2103438" y="3108325"/>
            <a:ext cx="487362" cy="762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>
            <a:stCxn id="151" idx="3"/>
            <a:endCxn id="152" idx="7"/>
          </p:cNvCxnSpPr>
          <p:nvPr/>
        </p:nvCxnSpPr>
        <p:spPr bwMode="auto">
          <a:xfrm rot="5400000">
            <a:off x="728663" y="3395663"/>
            <a:ext cx="263525" cy="3397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>
            <a:stCxn id="152" idx="6"/>
            <a:endCxn id="148" idx="3"/>
          </p:cNvCxnSpPr>
          <p:nvPr/>
        </p:nvCxnSpPr>
        <p:spPr bwMode="auto">
          <a:xfrm>
            <a:off x="731838" y="3794125"/>
            <a:ext cx="1517650" cy="3254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>
            <a:stCxn id="150" idx="4"/>
            <a:endCxn id="149" idx="0"/>
          </p:cNvCxnSpPr>
          <p:nvPr/>
        </p:nvCxnSpPr>
        <p:spPr bwMode="auto">
          <a:xfrm rot="5400000">
            <a:off x="1264444" y="3947319"/>
            <a:ext cx="1403350" cy="158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>
            <a:stCxn id="159" idx="1"/>
            <a:endCxn id="158" idx="6"/>
          </p:cNvCxnSpPr>
          <p:nvPr/>
        </p:nvCxnSpPr>
        <p:spPr bwMode="auto">
          <a:xfrm rot="16200000" flipV="1">
            <a:off x="3024981" y="3024982"/>
            <a:ext cx="207963" cy="5270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stCxn id="160" idx="1"/>
            <a:endCxn id="159" idx="5"/>
          </p:cNvCxnSpPr>
          <p:nvPr/>
        </p:nvCxnSpPr>
        <p:spPr bwMode="auto">
          <a:xfrm rot="16200000" flipV="1">
            <a:off x="3548063" y="3624263"/>
            <a:ext cx="339725" cy="2635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>
            <a:stCxn id="163" idx="6"/>
            <a:endCxn id="162" idx="3"/>
          </p:cNvCxnSpPr>
          <p:nvPr/>
        </p:nvCxnSpPr>
        <p:spPr bwMode="auto">
          <a:xfrm flipV="1">
            <a:off x="3322638" y="5643563"/>
            <a:ext cx="298450" cy="28416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>
            <a:stCxn id="165" idx="2"/>
            <a:endCxn id="164" idx="6"/>
          </p:cNvCxnSpPr>
          <p:nvPr/>
        </p:nvCxnSpPr>
        <p:spPr bwMode="auto">
          <a:xfrm rot="10800000">
            <a:off x="2514600" y="2454275"/>
            <a:ext cx="487363" cy="762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>
            <a:stCxn id="159" idx="1"/>
            <a:endCxn id="164" idx="6"/>
          </p:cNvCxnSpPr>
          <p:nvPr/>
        </p:nvCxnSpPr>
        <p:spPr bwMode="auto">
          <a:xfrm rot="16200000" flipV="1">
            <a:off x="2484437" y="2484438"/>
            <a:ext cx="938213" cy="87788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>
            <a:stCxn id="150" idx="7"/>
            <a:endCxn id="164" idx="4"/>
          </p:cNvCxnSpPr>
          <p:nvPr/>
        </p:nvCxnSpPr>
        <p:spPr bwMode="auto">
          <a:xfrm rot="5400000" flipH="1" flipV="1">
            <a:off x="2009775" y="2643188"/>
            <a:ext cx="420688" cy="3159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>
            <a:stCxn id="158" idx="7"/>
            <a:endCxn id="165" idx="4"/>
          </p:cNvCxnSpPr>
          <p:nvPr/>
        </p:nvCxnSpPr>
        <p:spPr bwMode="auto">
          <a:xfrm rot="5400000" flipH="1" flipV="1">
            <a:off x="2771775" y="2719388"/>
            <a:ext cx="420688" cy="3159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>
            <a:stCxn id="159" idx="1"/>
            <a:endCxn id="165" idx="4"/>
          </p:cNvCxnSpPr>
          <p:nvPr/>
        </p:nvCxnSpPr>
        <p:spPr bwMode="auto">
          <a:xfrm rot="16200000" flipV="1">
            <a:off x="2903538" y="2903537"/>
            <a:ext cx="725488" cy="2524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>
            <a:stCxn id="163" idx="0"/>
            <a:endCxn id="148" idx="4"/>
          </p:cNvCxnSpPr>
          <p:nvPr/>
        </p:nvCxnSpPr>
        <p:spPr bwMode="auto">
          <a:xfrm rot="16200000" flipV="1">
            <a:off x="1950244" y="4556919"/>
            <a:ext cx="1630362" cy="8382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>
            <a:stCxn id="162" idx="1"/>
            <a:endCxn id="148" idx="6"/>
          </p:cNvCxnSpPr>
          <p:nvPr/>
        </p:nvCxnSpPr>
        <p:spPr bwMode="auto">
          <a:xfrm rot="16200000" flipV="1">
            <a:off x="2339181" y="4167982"/>
            <a:ext cx="1427163" cy="11366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>
            <a:stCxn id="161" idx="2"/>
            <a:endCxn id="148" idx="6"/>
          </p:cNvCxnSpPr>
          <p:nvPr/>
        </p:nvCxnSpPr>
        <p:spPr bwMode="auto">
          <a:xfrm rot="10800000">
            <a:off x="2484438" y="4022725"/>
            <a:ext cx="1401762" cy="9144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>
            <a:stCxn id="160" idx="2"/>
            <a:endCxn id="148" idx="6"/>
          </p:cNvCxnSpPr>
          <p:nvPr/>
        </p:nvCxnSpPr>
        <p:spPr bwMode="auto">
          <a:xfrm rot="10800000">
            <a:off x="2484438" y="4022725"/>
            <a:ext cx="1325562" cy="158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>
            <a:stCxn id="159" idx="3"/>
            <a:endCxn id="148" idx="6"/>
          </p:cNvCxnSpPr>
          <p:nvPr/>
        </p:nvCxnSpPr>
        <p:spPr bwMode="auto">
          <a:xfrm rot="5400000">
            <a:off x="2720182" y="3350419"/>
            <a:ext cx="436562" cy="9080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>
            <a:stCxn id="176" idx="2"/>
            <a:endCxn id="148" idx="6"/>
          </p:cNvCxnSpPr>
          <p:nvPr/>
        </p:nvCxnSpPr>
        <p:spPr bwMode="auto">
          <a:xfrm rot="10800000">
            <a:off x="2484438" y="4022725"/>
            <a:ext cx="3489325" cy="4572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>
            <a:stCxn id="163" idx="0"/>
            <a:endCxn id="149" idx="6"/>
          </p:cNvCxnSpPr>
          <p:nvPr/>
        </p:nvCxnSpPr>
        <p:spPr bwMode="auto">
          <a:xfrm rot="16200000" flipV="1">
            <a:off x="2140744" y="4747419"/>
            <a:ext cx="1006475" cy="108108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>
            <a:stCxn id="162" idx="1"/>
            <a:endCxn id="149" idx="6"/>
          </p:cNvCxnSpPr>
          <p:nvPr/>
        </p:nvCxnSpPr>
        <p:spPr bwMode="auto">
          <a:xfrm rot="16200000" flipV="1">
            <a:off x="2529681" y="4358482"/>
            <a:ext cx="665163" cy="15176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>
            <a:stCxn id="173" idx="2"/>
            <a:endCxn id="149" idx="6"/>
          </p:cNvCxnSpPr>
          <p:nvPr/>
        </p:nvCxnSpPr>
        <p:spPr bwMode="auto">
          <a:xfrm rot="10800000" flipV="1">
            <a:off x="2103438" y="4054475"/>
            <a:ext cx="2879725" cy="7302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>
            <a:stCxn id="159" idx="3"/>
            <a:endCxn id="149" idx="6"/>
          </p:cNvCxnSpPr>
          <p:nvPr/>
        </p:nvCxnSpPr>
        <p:spPr bwMode="auto">
          <a:xfrm rot="5400000">
            <a:off x="2148682" y="3540919"/>
            <a:ext cx="1198562" cy="12890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>
            <a:stCxn id="156" idx="0"/>
            <a:endCxn id="148" idx="4"/>
          </p:cNvCxnSpPr>
          <p:nvPr/>
        </p:nvCxnSpPr>
        <p:spPr bwMode="auto">
          <a:xfrm rot="5400000" flipH="1" flipV="1">
            <a:off x="1150937" y="4854576"/>
            <a:ext cx="1889125" cy="5016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>
            <a:stCxn id="174" idx="2"/>
            <a:endCxn id="148" idx="6"/>
          </p:cNvCxnSpPr>
          <p:nvPr/>
        </p:nvCxnSpPr>
        <p:spPr bwMode="auto">
          <a:xfrm rot="10800000" flipV="1">
            <a:off x="2484438" y="3368675"/>
            <a:ext cx="3336925" cy="6540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>
            <a:stCxn id="173" idx="4"/>
            <a:endCxn id="162" idx="6"/>
          </p:cNvCxnSpPr>
          <p:nvPr/>
        </p:nvCxnSpPr>
        <p:spPr bwMode="auto">
          <a:xfrm rot="5400000">
            <a:off x="3810794" y="4236244"/>
            <a:ext cx="1355725" cy="126523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>
            <a:stCxn id="173" idx="4"/>
            <a:endCxn id="161" idx="7"/>
          </p:cNvCxnSpPr>
          <p:nvPr/>
        </p:nvCxnSpPr>
        <p:spPr bwMode="auto">
          <a:xfrm rot="5400000">
            <a:off x="4295775" y="4014788"/>
            <a:ext cx="649288" cy="10017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>
            <a:stCxn id="173" idx="2"/>
            <a:endCxn id="160" idx="6"/>
          </p:cNvCxnSpPr>
          <p:nvPr/>
        </p:nvCxnSpPr>
        <p:spPr bwMode="auto">
          <a:xfrm rot="10800000">
            <a:off x="4084638" y="4022725"/>
            <a:ext cx="898525" cy="317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>
            <a:stCxn id="173" idx="2"/>
            <a:endCxn id="159" idx="6"/>
          </p:cNvCxnSpPr>
          <p:nvPr/>
        </p:nvCxnSpPr>
        <p:spPr bwMode="auto">
          <a:xfrm rot="10800000">
            <a:off x="3627438" y="3489325"/>
            <a:ext cx="1355725" cy="5651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>
            <a:stCxn id="171" idx="1"/>
            <a:endCxn id="174" idx="5"/>
          </p:cNvCxnSpPr>
          <p:nvPr/>
        </p:nvCxnSpPr>
        <p:spPr bwMode="auto">
          <a:xfrm rot="16200000" flipV="1">
            <a:off x="6018213" y="3503613"/>
            <a:ext cx="644525" cy="5683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>
            <a:stCxn id="171" idx="1"/>
            <a:endCxn id="159" idx="6"/>
          </p:cNvCxnSpPr>
          <p:nvPr/>
        </p:nvCxnSpPr>
        <p:spPr bwMode="auto">
          <a:xfrm rot="16200000" flipV="1">
            <a:off x="4815681" y="2301082"/>
            <a:ext cx="620713" cy="29972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>
            <a:stCxn id="176" idx="2"/>
            <a:endCxn id="162" idx="6"/>
          </p:cNvCxnSpPr>
          <p:nvPr/>
        </p:nvCxnSpPr>
        <p:spPr bwMode="auto">
          <a:xfrm rot="10800000" flipV="1">
            <a:off x="3856038" y="4479925"/>
            <a:ext cx="2117725" cy="10668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>
            <a:stCxn id="175" idx="3"/>
            <a:endCxn id="163" idx="6"/>
          </p:cNvCxnSpPr>
          <p:nvPr/>
        </p:nvCxnSpPr>
        <p:spPr bwMode="auto">
          <a:xfrm rot="5400000">
            <a:off x="3933032" y="4836319"/>
            <a:ext cx="481012" cy="17018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>
            <a:stCxn id="175" idx="0"/>
            <a:endCxn id="174" idx="4"/>
          </p:cNvCxnSpPr>
          <p:nvPr/>
        </p:nvCxnSpPr>
        <p:spPr bwMode="auto">
          <a:xfrm rot="5400000" flipH="1" flipV="1">
            <a:off x="4687093" y="3939382"/>
            <a:ext cx="1706563" cy="8382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>
            <a:stCxn id="167" idx="1"/>
            <a:endCxn id="166" idx="5"/>
          </p:cNvCxnSpPr>
          <p:nvPr/>
        </p:nvCxnSpPr>
        <p:spPr bwMode="auto">
          <a:xfrm rot="16200000" flipV="1">
            <a:off x="6627019" y="2772569"/>
            <a:ext cx="187325" cy="3540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>
            <a:stCxn id="168" idx="3"/>
            <a:endCxn id="167" idx="6"/>
          </p:cNvCxnSpPr>
          <p:nvPr/>
        </p:nvCxnSpPr>
        <p:spPr bwMode="auto">
          <a:xfrm rot="5400000">
            <a:off x="7345363" y="2763838"/>
            <a:ext cx="163512" cy="58896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>
            <a:stCxn id="170" idx="4"/>
            <a:endCxn id="168" idx="7"/>
          </p:cNvCxnSpPr>
          <p:nvPr/>
        </p:nvCxnSpPr>
        <p:spPr bwMode="auto">
          <a:xfrm rot="5400000">
            <a:off x="7854950" y="2544763"/>
            <a:ext cx="298450" cy="1778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>
            <a:stCxn id="170" idx="4"/>
            <a:endCxn id="169" idx="6"/>
          </p:cNvCxnSpPr>
          <p:nvPr/>
        </p:nvCxnSpPr>
        <p:spPr bwMode="auto">
          <a:xfrm rot="5400000">
            <a:off x="7788275" y="2270126"/>
            <a:ext cx="90487" cy="5191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>
            <a:stCxn id="168" idx="1"/>
            <a:endCxn id="169" idx="5"/>
          </p:cNvCxnSpPr>
          <p:nvPr/>
        </p:nvCxnSpPr>
        <p:spPr bwMode="auto">
          <a:xfrm rot="16200000" flipV="1">
            <a:off x="7572375" y="2633663"/>
            <a:ext cx="111125" cy="1873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>
            <a:stCxn id="169" idx="2"/>
            <a:endCxn id="166" idx="6"/>
          </p:cNvCxnSpPr>
          <p:nvPr/>
        </p:nvCxnSpPr>
        <p:spPr bwMode="auto">
          <a:xfrm rot="10800000" flipV="1">
            <a:off x="6583363" y="2574925"/>
            <a:ext cx="715962" cy="1841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>
            <a:stCxn id="169" idx="4"/>
            <a:endCxn id="171" idx="7"/>
          </p:cNvCxnSpPr>
          <p:nvPr/>
        </p:nvCxnSpPr>
        <p:spPr bwMode="auto">
          <a:xfrm rot="5400000">
            <a:off x="6429376" y="3101975"/>
            <a:ext cx="1397000" cy="6191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>
            <a:stCxn id="168" idx="4"/>
            <a:endCxn id="171" idx="7"/>
          </p:cNvCxnSpPr>
          <p:nvPr/>
        </p:nvCxnSpPr>
        <p:spPr bwMode="auto">
          <a:xfrm rot="5400000">
            <a:off x="6772276" y="3063875"/>
            <a:ext cx="1092200" cy="10001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>
            <a:stCxn id="166" idx="4"/>
            <a:endCxn id="171" idx="0"/>
          </p:cNvCxnSpPr>
          <p:nvPr/>
        </p:nvCxnSpPr>
        <p:spPr bwMode="auto">
          <a:xfrm rot="16200000" flipH="1">
            <a:off x="5997575" y="3344863"/>
            <a:ext cx="1173163" cy="27463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>
            <a:stCxn id="172" idx="3"/>
            <a:endCxn id="171" idx="6"/>
          </p:cNvCxnSpPr>
          <p:nvPr/>
        </p:nvCxnSpPr>
        <p:spPr bwMode="auto">
          <a:xfrm rot="5400000">
            <a:off x="7116763" y="3556000"/>
            <a:ext cx="392112" cy="9096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>
            <a:stCxn id="180" idx="2"/>
            <a:endCxn id="171" idx="6"/>
          </p:cNvCxnSpPr>
          <p:nvPr/>
        </p:nvCxnSpPr>
        <p:spPr bwMode="auto">
          <a:xfrm rot="10800000">
            <a:off x="6858000" y="4206875"/>
            <a:ext cx="792163" cy="3810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>
            <a:stCxn id="180" idx="2"/>
            <a:endCxn id="175" idx="6"/>
          </p:cNvCxnSpPr>
          <p:nvPr/>
        </p:nvCxnSpPr>
        <p:spPr bwMode="auto">
          <a:xfrm rot="10800000" flipV="1">
            <a:off x="5257800" y="4587875"/>
            <a:ext cx="2392363" cy="7620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>
            <a:stCxn id="179" idx="1"/>
            <a:endCxn id="171" idx="4"/>
          </p:cNvCxnSpPr>
          <p:nvPr/>
        </p:nvCxnSpPr>
        <p:spPr bwMode="auto">
          <a:xfrm rot="16200000" flipV="1">
            <a:off x="6675438" y="4389437"/>
            <a:ext cx="877888" cy="7858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>
            <a:stCxn id="179" idx="1"/>
            <a:endCxn id="175" idx="6"/>
          </p:cNvCxnSpPr>
          <p:nvPr/>
        </p:nvCxnSpPr>
        <p:spPr bwMode="auto">
          <a:xfrm rot="16200000" flipH="1" flipV="1">
            <a:off x="6318250" y="4160838"/>
            <a:ext cx="128587" cy="224948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>
            <a:stCxn id="178" idx="1"/>
            <a:endCxn id="177" idx="5"/>
          </p:cNvCxnSpPr>
          <p:nvPr/>
        </p:nvCxnSpPr>
        <p:spPr bwMode="auto">
          <a:xfrm rot="16200000" flipH="1" flipV="1">
            <a:off x="6592888" y="5446713"/>
            <a:ext cx="41275" cy="5683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>
            <a:stCxn id="178" idx="1"/>
            <a:endCxn id="171" idx="4"/>
          </p:cNvCxnSpPr>
          <p:nvPr/>
        </p:nvCxnSpPr>
        <p:spPr bwMode="auto">
          <a:xfrm rot="16200000" flipV="1">
            <a:off x="6126163" y="4938712"/>
            <a:ext cx="1366838" cy="1762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Oval 243"/>
          <p:cNvSpPr/>
          <p:nvPr/>
        </p:nvSpPr>
        <p:spPr>
          <a:xfrm>
            <a:off x="6888163" y="49069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245" name="Straight Connector 244"/>
          <p:cNvCxnSpPr>
            <a:stCxn id="244" idx="3"/>
            <a:endCxn id="177" idx="7"/>
          </p:cNvCxnSpPr>
          <p:nvPr/>
        </p:nvCxnSpPr>
        <p:spPr bwMode="auto">
          <a:xfrm rot="5400000">
            <a:off x="6421438" y="5049838"/>
            <a:ext cx="415925" cy="6000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>
            <a:stCxn id="171" idx="4"/>
            <a:endCxn id="177" idx="0"/>
          </p:cNvCxnSpPr>
          <p:nvPr/>
        </p:nvCxnSpPr>
        <p:spPr bwMode="auto">
          <a:xfrm rot="5400000">
            <a:off x="5890418" y="4685507"/>
            <a:ext cx="1173163" cy="4889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>
            <a:stCxn id="175" idx="6"/>
            <a:endCxn id="177" idx="2"/>
          </p:cNvCxnSpPr>
          <p:nvPr/>
        </p:nvCxnSpPr>
        <p:spPr bwMode="auto">
          <a:xfrm>
            <a:off x="5257800" y="5349875"/>
            <a:ext cx="838200" cy="3048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>
            <a:stCxn id="176" idx="4"/>
            <a:endCxn id="177" idx="0"/>
          </p:cNvCxnSpPr>
          <p:nvPr/>
        </p:nvCxnSpPr>
        <p:spPr bwMode="auto">
          <a:xfrm rot="16200000" flipH="1">
            <a:off x="5722937" y="5006976"/>
            <a:ext cx="898525" cy="1206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>
            <a:stCxn id="173" idx="4"/>
            <a:endCxn id="177" idx="1"/>
          </p:cNvCxnSpPr>
          <p:nvPr/>
        </p:nvCxnSpPr>
        <p:spPr bwMode="auto">
          <a:xfrm rot="16200000" flipH="1">
            <a:off x="4945063" y="4367212"/>
            <a:ext cx="1366838" cy="10144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>
            <a:stCxn id="176" idx="6"/>
            <a:endCxn id="171" idx="3"/>
          </p:cNvCxnSpPr>
          <p:nvPr/>
        </p:nvCxnSpPr>
        <p:spPr bwMode="auto">
          <a:xfrm flipV="1">
            <a:off x="6248400" y="4303713"/>
            <a:ext cx="376238" cy="1762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>
            <a:stCxn id="175" idx="7"/>
            <a:endCxn id="176" idx="3"/>
          </p:cNvCxnSpPr>
          <p:nvPr/>
        </p:nvCxnSpPr>
        <p:spPr bwMode="auto">
          <a:xfrm rot="5400000" flipH="1" flipV="1">
            <a:off x="5278438" y="4516438"/>
            <a:ext cx="676275" cy="7969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>
            <a:stCxn id="171" idx="4"/>
            <a:endCxn id="175" idx="6"/>
          </p:cNvCxnSpPr>
          <p:nvPr/>
        </p:nvCxnSpPr>
        <p:spPr bwMode="auto">
          <a:xfrm rot="5400000">
            <a:off x="5486400" y="4114800"/>
            <a:ext cx="1006475" cy="14636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>
            <a:stCxn id="244" idx="2"/>
          </p:cNvCxnSpPr>
          <p:nvPr/>
        </p:nvCxnSpPr>
        <p:spPr bwMode="auto">
          <a:xfrm rot="10800000" flipV="1">
            <a:off x="5562600" y="5045075"/>
            <a:ext cx="1325563" cy="2889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>
            <a:stCxn id="175" idx="0"/>
            <a:endCxn id="173" idx="4"/>
          </p:cNvCxnSpPr>
          <p:nvPr/>
        </p:nvCxnSpPr>
        <p:spPr bwMode="auto">
          <a:xfrm rot="5400000" flipH="1" flipV="1">
            <a:off x="4610101" y="4702175"/>
            <a:ext cx="1020762" cy="158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5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6667" b="16000"/>
          <a:stretch>
            <a:fillRect/>
          </a:stretch>
        </p:blipFill>
        <p:spPr bwMode="auto">
          <a:xfrm>
            <a:off x="2133603" y="3375977"/>
            <a:ext cx="377189" cy="480060"/>
          </a:xfrm>
          <a:prstGeom prst="rect">
            <a:avLst/>
          </a:prstGeom>
          <a:noFill/>
        </p:spPr>
      </p:pic>
      <p:pic>
        <p:nvPicPr>
          <p:cNvPr id="256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6667" b="16000"/>
          <a:stretch>
            <a:fillRect/>
          </a:stretch>
        </p:blipFill>
        <p:spPr bwMode="auto">
          <a:xfrm>
            <a:off x="6781803" y="2484437"/>
            <a:ext cx="377189" cy="480060"/>
          </a:xfrm>
          <a:prstGeom prst="rect">
            <a:avLst/>
          </a:prstGeom>
          <a:noFill/>
        </p:spPr>
      </p:pic>
      <p:pic>
        <p:nvPicPr>
          <p:cNvPr id="257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6667" b="16000"/>
          <a:stretch>
            <a:fillRect/>
          </a:stretch>
        </p:blipFill>
        <p:spPr bwMode="auto">
          <a:xfrm>
            <a:off x="4956811" y="5456237"/>
            <a:ext cx="377189" cy="480060"/>
          </a:xfrm>
          <a:prstGeom prst="rect">
            <a:avLst/>
          </a:prstGeom>
          <a:noFill/>
        </p:spPr>
      </p:pic>
      <p:pic>
        <p:nvPicPr>
          <p:cNvPr id="258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6667" b="16000"/>
          <a:stretch>
            <a:fillRect/>
          </a:stretch>
        </p:blipFill>
        <p:spPr bwMode="auto">
          <a:xfrm>
            <a:off x="3352803" y="2179645"/>
            <a:ext cx="377189" cy="480060"/>
          </a:xfrm>
          <a:prstGeom prst="rect">
            <a:avLst/>
          </a:prstGeom>
          <a:noFill/>
        </p:spPr>
      </p:pic>
      <p:pic>
        <p:nvPicPr>
          <p:cNvPr id="259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6667" b="16000"/>
          <a:stretch>
            <a:fillRect/>
          </a:stretch>
        </p:blipFill>
        <p:spPr bwMode="auto">
          <a:xfrm>
            <a:off x="384811" y="3147377"/>
            <a:ext cx="377189" cy="480060"/>
          </a:xfrm>
          <a:prstGeom prst="rect">
            <a:avLst/>
          </a:prstGeom>
          <a:noFill/>
        </p:spPr>
      </p:pic>
      <p:pic>
        <p:nvPicPr>
          <p:cNvPr id="260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6667" b="16000"/>
          <a:stretch>
            <a:fillRect/>
          </a:stretch>
        </p:blipFill>
        <p:spPr bwMode="auto">
          <a:xfrm>
            <a:off x="7928611" y="1699577"/>
            <a:ext cx="377189" cy="480060"/>
          </a:xfrm>
          <a:prstGeom prst="rect">
            <a:avLst/>
          </a:prstGeom>
          <a:noFill/>
        </p:spPr>
      </p:pic>
      <p:pic>
        <p:nvPicPr>
          <p:cNvPr id="261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6667" b="16000"/>
          <a:stretch>
            <a:fillRect/>
          </a:stretch>
        </p:blipFill>
        <p:spPr bwMode="auto">
          <a:xfrm>
            <a:off x="1447800" y="5661977"/>
            <a:ext cx="377189" cy="480060"/>
          </a:xfrm>
          <a:prstGeom prst="rect">
            <a:avLst/>
          </a:prstGeom>
          <a:noFill/>
        </p:spPr>
      </p:pic>
      <p:pic>
        <p:nvPicPr>
          <p:cNvPr id="262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6667" b="16000"/>
          <a:stretch>
            <a:fillRect/>
          </a:stretch>
        </p:blipFill>
        <p:spPr bwMode="auto">
          <a:xfrm>
            <a:off x="7777739" y="4999045"/>
            <a:ext cx="377189" cy="480060"/>
          </a:xfrm>
          <a:prstGeom prst="rect">
            <a:avLst/>
          </a:prstGeom>
          <a:noFill/>
        </p:spPr>
      </p:pic>
      <p:pic>
        <p:nvPicPr>
          <p:cNvPr id="263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6667" b="16000"/>
          <a:stretch>
            <a:fillRect/>
          </a:stretch>
        </p:blipFill>
        <p:spPr bwMode="auto">
          <a:xfrm>
            <a:off x="8001003" y="3322645"/>
            <a:ext cx="377189" cy="480060"/>
          </a:xfrm>
          <a:prstGeom prst="rect">
            <a:avLst/>
          </a:prstGeom>
          <a:noFill/>
        </p:spPr>
      </p:pic>
      <p:pic>
        <p:nvPicPr>
          <p:cNvPr id="264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6667" b="16000"/>
          <a:stretch>
            <a:fillRect/>
          </a:stretch>
        </p:blipFill>
        <p:spPr bwMode="auto">
          <a:xfrm>
            <a:off x="5720339" y="2690177"/>
            <a:ext cx="377189" cy="480060"/>
          </a:xfrm>
          <a:prstGeom prst="rect">
            <a:avLst/>
          </a:prstGeom>
          <a:noFill/>
        </p:spPr>
      </p:pic>
      <p:pic>
        <p:nvPicPr>
          <p:cNvPr id="265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6667" b="16000"/>
          <a:stretch>
            <a:fillRect/>
          </a:stretch>
        </p:blipFill>
        <p:spPr bwMode="auto">
          <a:xfrm>
            <a:off x="1680211" y="2461577"/>
            <a:ext cx="377189" cy="480060"/>
          </a:xfrm>
          <a:prstGeom prst="rect">
            <a:avLst/>
          </a:prstGeom>
          <a:noFill/>
        </p:spPr>
      </p:pic>
      <p:pic>
        <p:nvPicPr>
          <p:cNvPr id="266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6667" b="16000"/>
          <a:stretch>
            <a:fillRect/>
          </a:stretch>
        </p:blipFill>
        <p:spPr bwMode="auto">
          <a:xfrm>
            <a:off x="6019803" y="4976177"/>
            <a:ext cx="377189" cy="480060"/>
          </a:xfrm>
          <a:prstGeom prst="rect">
            <a:avLst/>
          </a:prstGeom>
          <a:noFill/>
        </p:spPr>
      </p:pic>
      <p:sp>
        <p:nvSpPr>
          <p:cNvPr id="143" name="TextBox 142"/>
          <p:cNvSpPr txBox="1"/>
          <p:nvPr/>
        </p:nvSpPr>
        <p:spPr>
          <a:xfrm>
            <a:off x="0" y="6441757"/>
            <a:ext cx="9144000" cy="4924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SARS costs 700+ lives; $40+ </a:t>
            </a:r>
            <a:r>
              <a:rPr lang="en-US" sz="2600" dirty="0" err="1">
                <a:solidFill>
                  <a:schemeClr val="bg1"/>
                </a:solidFill>
              </a:rPr>
              <a:t>Bn</a:t>
            </a:r>
            <a:r>
              <a:rPr lang="en-US" sz="2600" dirty="0">
                <a:solidFill>
                  <a:schemeClr val="bg1"/>
                </a:solidFill>
              </a:rPr>
              <a:t>; H1N1 costs Mexico $2.3bn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0" y="120878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b="1" dirty="0"/>
              <a:t>Given</a:t>
            </a:r>
            <a:r>
              <a:rPr lang="en-US" sz="3000" dirty="0"/>
              <a:t>: a graph </a:t>
            </a:r>
            <a:r>
              <a:rPr lang="en-US" sz="3000" i="1" dirty="0"/>
              <a:t>A</a:t>
            </a:r>
            <a:r>
              <a:rPr lang="en-US" sz="3000" dirty="0"/>
              <a:t>, virus prop model and budget </a:t>
            </a:r>
            <a:r>
              <a:rPr lang="en-US" sz="3000" i="1" dirty="0"/>
              <a:t>k</a:t>
            </a:r>
            <a:r>
              <a:rPr lang="en-US" sz="3000" dirty="0"/>
              <a:t>; </a:t>
            </a:r>
          </a:p>
          <a:p>
            <a:pPr>
              <a:buFont typeface="Arial" pitchFamily="34" charset="0"/>
              <a:buChar char="•"/>
            </a:pPr>
            <a:r>
              <a:rPr lang="en-US" sz="3000" b="1" dirty="0"/>
              <a:t>Find</a:t>
            </a:r>
            <a:r>
              <a:rPr lang="en-US" sz="3000" dirty="0"/>
              <a:t>: </a:t>
            </a:r>
            <a:r>
              <a:rPr lang="en-US" sz="3000" i="1" dirty="0"/>
              <a:t>k</a:t>
            </a:r>
            <a:r>
              <a:rPr lang="en-US" sz="3000" dirty="0"/>
              <a:t> ‘best’ nodes for immunization.</a:t>
            </a:r>
          </a:p>
        </p:txBody>
      </p:sp>
    </p:spTree>
  </p:cSld>
  <p:clrMapOvr>
    <a:masterClrMapping/>
  </p:clrMapOvr>
  <p:transition advTm="10234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2CC82-6A21-4C15-A9DF-59CA3689167F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209800" y="38862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34</a:t>
            </a:r>
          </a:p>
        </p:txBody>
      </p:sp>
      <p:sp>
        <p:nvSpPr>
          <p:cNvPr id="6" name="Oval 5"/>
          <p:cNvSpPr/>
          <p:nvPr/>
        </p:nvSpPr>
        <p:spPr>
          <a:xfrm>
            <a:off x="1828800" y="46482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33</a:t>
            </a:r>
          </a:p>
        </p:txBody>
      </p:sp>
      <p:sp>
        <p:nvSpPr>
          <p:cNvPr id="7" name="Oval 6"/>
          <p:cNvSpPr/>
          <p:nvPr/>
        </p:nvSpPr>
        <p:spPr>
          <a:xfrm>
            <a:off x="1828800" y="29718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8" name="Oval 7"/>
          <p:cNvSpPr/>
          <p:nvPr/>
        </p:nvSpPr>
        <p:spPr>
          <a:xfrm>
            <a:off x="990600" y="32004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26</a:t>
            </a:r>
          </a:p>
        </p:txBody>
      </p:sp>
      <p:sp>
        <p:nvSpPr>
          <p:cNvPr id="9" name="Oval 8"/>
          <p:cNvSpPr/>
          <p:nvPr/>
        </p:nvSpPr>
        <p:spPr>
          <a:xfrm>
            <a:off x="457200" y="36576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27</a:t>
            </a:r>
          </a:p>
        </p:txBody>
      </p:sp>
      <p:sp>
        <p:nvSpPr>
          <p:cNvPr id="10" name="Oval 9"/>
          <p:cNvSpPr/>
          <p:nvPr/>
        </p:nvSpPr>
        <p:spPr>
          <a:xfrm>
            <a:off x="228600" y="44196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28</a:t>
            </a:r>
          </a:p>
        </p:txBody>
      </p:sp>
      <p:sp>
        <p:nvSpPr>
          <p:cNvPr id="11" name="Oval 10"/>
          <p:cNvSpPr/>
          <p:nvPr/>
        </p:nvSpPr>
        <p:spPr>
          <a:xfrm>
            <a:off x="334963" y="510540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29</a:t>
            </a:r>
          </a:p>
        </p:txBody>
      </p:sp>
      <p:sp>
        <p:nvSpPr>
          <p:cNvPr id="12" name="Oval 11"/>
          <p:cNvSpPr/>
          <p:nvPr/>
        </p:nvSpPr>
        <p:spPr>
          <a:xfrm>
            <a:off x="762000" y="56388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13" name="Oval 12"/>
          <p:cNvSpPr/>
          <p:nvPr/>
        </p:nvSpPr>
        <p:spPr>
          <a:xfrm>
            <a:off x="1706563" y="60499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14" name="Oval 13"/>
          <p:cNvSpPr/>
          <p:nvPr/>
        </p:nvSpPr>
        <p:spPr>
          <a:xfrm>
            <a:off x="2438400" y="60198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15" name="Oval 14"/>
          <p:cNvSpPr/>
          <p:nvPr/>
        </p:nvSpPr>
        <p:spPr>
          <a:xfrm>
            <a:off x="2590800" y="30480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16" name="Oval 15"/>
          <p:cNvSpPr/>
          <p:nvPr/>
        </p:nvSpPr>
        <p:spPr>
          <a:xfrm>
            <a:off x="3352800" y="33528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17" name="Oval 16"/>
          <p:cNvSpPr/>
          <p:nvPr/>
        </p:nvSpPr>
        <p:spPr>
          <a:xfrm>
            <a:off x="3810000" y="38862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8" name="Oval 17"/>
          <p:cNvSpPr/>
          <p:nvPr/>
        </p:nvSpPr>
        <p:spPr>
          <a:xfrm>
            <a:off x="3886200" y="48006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19" name="Oval 18"/>
          <p:cNvSpPr/>
          <p:nvPr/>
        </p:nvSpPr>
        <p:spPr>
          <a:xfrm>
            <a:off x="3581400" y="54102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20" name="Oval 19"/>
          <p:cNvSpPr/>
          <p:nvPr/>
        </p:nvSpPr>
        <p:spPr>
          <a:xfrm>
            <a:off x="3048000" y="57912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21" name="Oval 20"/>
          <p:cNvSpPr/>
          <p:nvPr/>
        </p:nvSpPr>
        <p:spPr>
          <a:xfrm>
            <a:off x="2239963" y="23161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22" name="Oval 21"/>
          <p:cNvSpPr/>
          <p:nvPr/>
        </p:nvSpPr>
        <p:spPr>
          <a:xfrm>
            <a:off x="3001963" y="23923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23" name="Oval 22"/>
          <p:cNvSpPr/>
          <p:nvPr/>
        </p:nvSpPr>
        <p:spPr>
          <a:xfrm>
            <a:off x="6308725" y="2620963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4" name="Oval 23"/>
          <p:cNvSpPr/>
          <p:nvPr/>
        </p:nvSpPr>
        <p:spPr>
          <a:xfrm>
            <a:off x="6858000" y="3001963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25" name="Oval 24"/>
          <p:cNvSpPr/>
          <p:nvPr/>
        </p:nvSpPr>
        <p:spPr>
          <a:xfrm>
            <a:off x="7680325" y="27432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26" name="Oval 25"/>
          <p:cNvSpPr/>
          <p:nvPr/>
        </p:nvSpPr>
        <p:spPr>
          <a:xfrm>
            <a:off x="7299325" y="24384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27" name="Oval 26"/>
          <p:cNvSpPr/>
          <p:nvPr/>
        </p:nvSpPr>
        <p:spPr>
          <a:xfrm>
            <a:off x="7954963" y="220980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28" name="Oval 27"/>
          <p:cNvSpPr/>
          <p:nvPr/>
        </p:nvSpPr>
        <p:spPr>
          <a:xfrm>
            <a:off x="6583363" y="40687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7726363" y="358140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0" name="Oval 29"/>
          <p:cNvSpPr/>
          <p:nvPr/>
        </p:nvSpPr>
        <p:spPr>
          <a:xfrm>
            <a:off x="4983163" y="39163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1" name="Oval 30"/>
          <p:cNvSpPr/>
          <p:nvPr/>
        </p:nvSpPr>
        <p:spPr>
          <a:xfrm>
            <a:off x="5821363" y="32305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32" name="Oval 31"/>
          <p:cNvSpPr/>
          <p:nvPr/>
        </p:nvSpPr>
        <p:spPr>
          <a:xfrm>
            <a:off x="4983163" y="52117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Oval 32"/>
          <p:cNvSpPr/>
          <p:nvPr/>
        </p:nvSpPr>
        <p:spPr>
          <a:xfrm>
            <a:off x="5973763" y="434340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4" name="Oval 33"/>
          <p:cNvSpPr/>
          <p:nvPr/>
        </p:nvSpPr>
        <p:spPr>
          <a:xfrm>
            <a:off x="6096000" y="5516563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5" name="Oval 34"/>
          <p:cNvSpPr/>
          <p:nvPr/>
        </p:nvSpPr>
        <p:spPr>
          <a:xfrm>
            <a:off x="6858000" y="5668963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6" name="Oval 35"/>
          <p:cNvSpPr/>
          <p:nvPr/>
        </p:nvSpPr>
        <p:spPr>
          <a:xfrm>
            <a:off x="7467600" y="51816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7" name="Oval 36"/>
          <p:cNvSpPr/>
          <p:nvPr/>
        </p:nvSpPr>
        <p:spPr>
          <a:xfrm>
            <a:off x="7650163" y="44497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38" name="Straight Connector 37"/>
          <p:cNvCxnSpPr>
            <a:stCxn id="6" idx="0"/>
            <a:endCxn id="5" idx="3"/>
          </p:cNvCxnSpPr>
          <p:nvPr/>
        </p:nvCxnSpPr>
        <p:spPr bwMode="auto">
          <a:xfrm rot="5400000" flipH="1" flipV="1">
            <a:off x="1843088" y="4241800"/>
            <a:ext cx="528637" cy="284163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3" idx="0"/>
            <a:endCxn id="6" idx="4"/>
          </p:cNvCxnSpPr>
          <p:nvPr/>
        </p:nvCxnSpPr>
        <p:spPr bwMode="auto">
          <a:xfrm rot="5400000" flipH="1" flipV="1">
            <a:off x="1341437" y="5426076"/>
            <a:ext cx="1127125" cy="12065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4" idx="0"/>
            <a:endCxn id="5" idx="4"/>
          </p:cNvCxnSpPr>
          <p:nvPr/>
        </p:nvCxnSpPr>
        <p:spPr bwMode="auto">
          <a:xfrm rot="16200000" flipV="1">
            <a:off x="1531144" y="4976019"/>
            <a:ext cx="1858962" cy="2286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4" idx="0"/>
            <a:endCxn id="6" idx="4"/>
          </p:cNvCxnSpPr>
          <p:nvPr/>
        </p:nvCxnSpPr>
        <p:spPr bwMode="auto">
          <a:xfrm rot="16200000" flipV="1">
            <a:off x="1721644" y="5166519"/>
            <a:ext cx="1096962" cy="6096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2" idx="7"/>
            <a:endCxn id="5" idx="3"/>
          </p:cNvCxnSpPr>
          <p:nvPr/>
        </p:nvCxnSpPr>
        <p:spPr bwMode="auto">
          <a:xfrm rot="5400000" flipH="1" flipV="1">
            <a:off x="842963" y="4271963"/>
            <a:ext cx="1558925" cy="1254125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2" idx="7"/>
            <a:endCxn id="6" idx="3"/>
          </p:cNvCxnSpPr>
          <p:nvPr/>
        </p:nvCxnSpPr>
        <p:spPr bwMode="auto">
          <a:xfrm rot="5400000" flipH="1" flipV="1">
            <a:off x="1033463" y="4843463"/>
            <a:ext cx="796925" cy="873125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1" idx="6"/>
          </p:cNvCxnSpPr>
          <p:nvPr/>
        </p:nvCxnSpPr>
        <p:spPr bwMode="auto">
          <a:xfrm flipV="1">
            <a:off x="609600" y="4156075"/>
            <a:ext cx="1665288" cy="108585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1" idx="6"/>
            <a:endCxn id="6" idx="3"/>
          </p:cNvCxnSpPr>
          <p:nvPr/>
        </p:nvCxnSpPr>
        <p:spPr bwMode="auto">
          <a:xfrm flipV="1">
            <a:off x="609600" y="4881563"/>
            <a:ext cx="1258888" cy="360362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0" idx="6"/>
            <a:endCxn id="5" idx="3"/>
          </p:cNvCxnSpPr>
          <p:nvPr/>
        </p:nvCxnSpPr>
        <p:spPr bwMode="auto">
          <a:xfrm flipV="1">
            <a:off x="503238" y="4119563"/>
            <a:ext cx="1746250" cy="436562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0" idx="6"/>
            <a:endCxn id="6" idx="3"/>
          </p:cNvCxnSpPr>
          <p:nvPr/>
        </p:nvCxnSpPr>
        <p:spPr bwMode="auto">
          <a:xfrm>
            <a:off x="503238" y="4556125"/>
            <a:ext cx="1365250" cy="325438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8" idx="5"/>
          </p:cNvCxnSpPr>
          <p:nvPr/>
        </p:nvCxnSpPr>
        <p:spPr bwMode="auto">
          <a:xfrm rot="16200000" flipH="1">
            <a:off x="1391444" y="3266282"/>
            <a:ext cx="681037" cy="10160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8" idx="5"/>
            <a:endCxn id="6" idx="0"/>
          </p:cNvCxnSpPr>
          <p:nvPr/>
        </p:nvCxnSpPr>
        <p:spPr bwMode="auto">
          <a:xfrm rot="16200000" flipH="1">
            <a:off x="987425" y="3670301"/>
            <a:ext cx="1214437" cy="741362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7" idx="4"/>
            <a:endCxn id="5" idx="3"/>
          </p:cNvCxnSpPr>
          <p:nvPr/>
        </p:nvCxnSpPr>
        <p:spPr bwMode="auto">
          <a:xfrm rot="16200000" flipH="1">
            <a:off x="1670844" y="3540919"/>
            <a:ext cx="873125" cy="284163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7" idx="4"/>
            <a:endCxn id="8" idx="6"/>
          </p:cNvCxnSpPr>
          <p:nvPr/>
        </p:nvCxnSpPr>
        <p:spPr bwMode="auto">
          <a:xfrm rot="5400000">
            <a:off x="1570038" y="2941638"/>
            <a:ext cx="90487" cy="70008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5" idx="2"/>
            <a:endCxn id="7" idx="6"/>
          </p:cNvCxnSpPr>
          <p:nvPr/>
        </p:nvCxnSpPr>
        <p:spPr bwMode="auto">
          <a:xfrm rot="10800000">
            <a:off x="2103438" y="3108325"/>
            <a:ext cx="487362" cy="762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8" idx="3"/>
            <a:endCxn id="9" idx="7"/>
          </p:cNvCxnSpPr>
          <p:nvPr/>
        </p:nvCxnSpPr>
        <p:spPr bwMode="auto">
          <a:xfrm rot="5400000">
            <a:off x="728663" y="3395663"/>
            <a:ext cx="263525" cy="3397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9" idx="6"/>
            <a:endCxn id="5" idx="3"/>
          </p:cNvCxnSpPr>
          <p:nvPr/>
        </p:nvCxnSpPr>
        <p:spPr bwMode="auto">
          <a:xfrm>
            <a:off x="731838" y="3794125"/>
            <a:ext cx="1517650" cy="325438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7" idx="4"/>
            <a:endCxn id="6" idx="0"/>
          </p:cNvCxnSpPr>
          <p:nvPr/>
        </p:nvCxnSpPr>
        <p:spPr bwMode="auto">
          <a:xfrm rot="5400000">
            <a:off x="1264444" y="3947319"/>
            <a:ext cx="1403350" cy="1588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6" idx="1"/>
            <a:endCxn id="15" idx="6"/>
          </p:cNvCxnSpPr>
          <p:nvPr/>
        </p:nvCxnSpPr>
        <p:spPr bwMode="auto">
          <a:xfrm rot="16200000" flipV="1">
            <a:off x="3024981" y="3024982"/>
            <a:ext cx="207963" cy="5270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7" idx="1"/>
            <a:endCxn id="16" idx="5"/>
          </p:cNvCxnSpPr>
          <p:nvPr/>
        </p:nvCxnSpPr>
        <p:spPr bwMode="auto">
          <a:xfrm rot="16200000" flipV="1">
            <a:off x="3548063" y="3624263"/>
            <a:ext cx="339725" cy="2635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20" idx="6"/>
            <a:endCxn id="19" idx="3"/>
          </p:cNvCxnSpPr>
          <p:nvPr/>
        </p:nvCxnSpPr>
        <p:spPr bwMode="auto">
          <a:xfrm flipV="1">
            <a:off x="3322638" y="5643563"/>
            <a:ext cx="298450" cy="28416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22" idx="2"/>
            <a:endCxn id="21" idx="6"/>
          </p:cNvCxnSpPr>
          <p:nvPr/>
        </p:nvCxnSpPr>
        <p:spPr bwMode="auto">
          <a:xfrm rot="10800000">
            <a:off x="2514600" y="2454275"/>
            <a:ext cx="487363" cy="762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6" idx="1"/>
            <a:endCxn id="21" idx="6"/>
          </p:cNvCxnSpPr>
          <p:nvPr/>
        </p:nvCxnSpPr>
        <p:spPr bwMode="auto">
          <a:xfrm rot="16200000" flipV="1">
            <a:off x="2484437" y="2484438"/>
            <a:ext cx="938213" cy="87788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7" idx="7"/>
            <a:endCxn id="21" idx="4"/>
          </p:cNvCxnSpPr>
          <p:nvPr/>
        </p:nvCxnSpPr>
        <p:spPr bwMode="auto">
          <a:xfrm rot="5400000" flipH="1" flipV="1">
            <a:off x="2009775" y="2643188"/>
            <a:ext cx="420688" cy="3159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5" idx="7"/>
            <a:endCxn id="22" idx="4"/>
          </p:cNvCxnSpPr>
          <p:nvPr/>
        </p:nvCxnSpPr>
        <p:spPr bwMode="auto">
          <a:xfrm rot="5400000" flipH="1" flipV="1">
            <a:off x="2771775" y="2719388"/>
            <a:ext cx="420688" cy="3159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6" idx="1"/>
            <a:endCxn id="22" idx="4"/>
          </p:cNvCxnSpPr>
          <p:nvPr/>
        </p:nvCxnSpPr>
        <p:spPr bwMode="auto">
          <a:xfrm rot="16200000" flipV="1">
            <a:off x="2903538" y="2903537"/>
            <a:ext cx="725488" cy="2524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20" idx="0"/>
            <a:endCxn id="5" idx="4"/>
          </p:cNvCxnSpPr>
          <p:nvPr/>
        </p:nvCxnSpPr>
        <p:spPr bwMode="auto">
          <a:xfrm rot="16200000" flipV="1">
            <a:off x="1950244" y="4556919"/>
            <a:ext cx="1630362" cy="8382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9" idx="1"/>
            <a:endCxn id="5" idx="6"/>
          </p:cNvCxnSpPr>
          <p:nvPr/>
        </p:nvCxnSpPr>
        <p:spPr bwMode="auto">
          <a:xfrm rot="16200000" flipV="1">
            <a:off x="2339181" y="4167982"/>
            <a:ext cx="1427163" cy="113665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8" idx="2"/>
            <a:endCxn id="5" idx="6"/>
          </p:cNvCxnSpPr>
          <p:nvPr/>
        </p:nvCxnSpPr>
        <p:spPr bwMode="auto">
          <a:xfrm rot="10800000">
            <a:off x="2484438" y="4022725"/>
            <a:ext cx="1401762" cy="9144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17" idx="2"/>
            <a:endCxn id="5" idx="6"/>
          </p:cNvCxnSpPr>
          <p:nvPr/>
        </p:nvCxnSpPr>
        <p:spPr bwMode="auto">
          <a:xfrm rot="10800000">
            <a:off x="2484438" y="4022725"/>
            <a:ext cx="1325562" cy="1588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16" idx="3"/>
            <a:endCxn id="5" idx="6"/>
          </p:cNvCxnSpPr>
          <p:nvPr/>
        </p:nvCxnSpPr>
        <p:spPr bwMode="auto">
          <a:xfrm rot="5400000">
            <a:off x="2720182" y="3350419"/>
            <a:ext cx="436562" cy="90805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33" idx="2"/>
            <a:endCxn id="5" idx="6"/>
          </p:cNvCxnSpPr>
          <p:nvPr/>
        </p:nvCxnSpPr>
        <p:spPr bwMode="auto">
          <a:xfrm rot="10800000">
            <a:off x="2484438" y="4022725"/>
            <a:ext cx="3489325" cy="4572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20" idx="0"/>
            <a:endCxn id="6" idx="6"/>
          </p:cNvCxnSpPr>
          <p:nvPr/>
        </p:nvCxnSpPr>
        <p:spPr bwMode="auto">
          <a:xfrm rot="16200000" flipV="1">
            <a:off x="2140744" y="4747419"/>
            <a:ext cx="1006475" cy="1081087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19" idx="1"/>
            <a:endCxn id="6" idx="6"/>
          </p:cNvCxnSpPr>
          <p:nvPr/>
        </p:nvCxnSpPr>
        <p:spPr bwMode="auto">
          <a:xfrm rot="16200000" flipV="1">
            <a:off x="2529681" y="4358482"/>
            <a:ext cx="665163" cy="151765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30" idx="2"/>
            <a:endCxn id="6" idx="6"/>
          </p:cNvCxnSpPr>
          <p:nvPr/>
        </p:nvCxnSpPr>
        <p:spPr bwMode="auto">
          <a:xfrm rot="10800000" flipV="1">
            <a:off x="2103438" y="4054475"/>
            <a:ext cx="2879725" cy="73025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16" idx="3"/>
            <a:endCxn id="6" idx="6"/>
          </p:cNvCxnSpPr>
          <p:nvPr/>
        </p:nvCxnSpPr>
        <p:spPr bwMode="auto">
          <a:xfrm rot="5400000">
            <a:off x="2148682" y="3540919"/>
            <a:ext cx="1198562" cy="128905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3" idx="0"/>
            <a:endCxn id="5" idx="4"/>
          </p:cNvCxnSpPr>
          <p:nvPr/>
        </p:nvCxnSpPr>
        <p:spPr bwMode="auto">
          <a:xfrm rot="5400000" flipH="1" flipV="1">
            <a:off x="1150937" y="4854576"/>
            <a:ext cx="1889125" cy="50165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31" idx="2"/>
            <a:endCxn id="5" idx="6"/>
          </p:cNvCxnSpPr>
          <p:nvPr/>
        </p:nvCxnSpPr>
        <p:spPr bwMode="auto">
          <a:xfrm rot="10800000" flipV="1">
            <a:off x="2484438" y="3368675"/>
            <a:ext cx="3336925" cy="65405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30" idx="4"/>
            <a:endCxn id="19" idx="6"/>
          </p:cNvCxnSpPr>
          <p:nvPr/>
        </p:nvCxnSpPr>
        <p:spPr bwMode="auto">
          <a:xfrm rot="5400000">
            <a:off x="3810794" y="4236244"/>
            <a:ext cx="1355725" cy="1265237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30" idx="4"/>
            <a:endCxn id="18" idx="7"/>
          </p:cNvCxnSpPr>
          <p:nvPr/>
        </p:nvCxnSpPr>
        <p:spPr bwMode="auto">
          <a:xfrm rot="5400000">
            <a:off x="4295775" y="4014788"/>
            <a:ext cx="649288" cy="1001712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30" idx="2"/>
            <a:endCxn id="17" idx="6"/>
          </p:cNvCxnSpPr>
          <p:nvPr/>
        </p:nvCxnSpPr>
        <p:spPr bwMode="auto">
          <a:xfrm rot="10800000">
            <a:off x="4084638" y="4022725"/>
            <a:ext cx="898525" cy="3175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30" idx="2"/>
            <a:endCxn id="16" idx="6"/>
          </p:cNvCxnSpPr>
          <p:nvPr/>
        </p:nvCxnSpPr>
        <p:spPr bwMode="auto">
          <a:xfrm rot="10800000">
            <a:off x="3627438" y="3489325"/>
            <a:ext cx="1355725" cy="56515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28" idx="1"/>
            <a:endCxn id="31" idx="5"/>
          </p:cNvCxnSpPr>
          <p:nvPr/>
        </p:nvCxnSpPr>
        <p:spPr bwMode="auto">
          <a:xfrm rot="16200000" flipV="1">
            <a:off x="6018213" y="3503613"/>
            <a:ext cx="644525" cy="568325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28" idx="1"/>
            <a:endCxn id="16" idx="6"/>
          </p:cNvCxnSpPr>
          <p:nvPr/>
        </p:nvCxnSpPr>
        <p:spPr bwMode="auto">
          <a:xfrm rot="16200000" flipV="1">
            <a:off x="4815681" y="2301082"/>
            <a:ext cx="620713" cy="29972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33" idx="2"/>
            <a:endCxn id="19" idx="6"/>
          </p:cNvCxnSpPr>
          <p:nvPr/>
        </p:nvCxnSpPr>
        <p:spPr bwMode="auto">
          <a:xfrm rot="10800000" flipV="1">
            <a:off x="3856038" y="4479925"/>
            <a:ext cx="2117725" cy="10668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32" idx="3"/>
            <a:endCxn id="20" idx="6"/>
          </p:cNvCxnSpPr>
          <p:nvPr/>
        </p:nvCxnSpPr>
        <p:spPr bwMode="auto">
          <a:xfrm rot="5400000">
            <a:off x="3933032" y="4836319"/>
            <a:ext cx="481012" cy="17018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32" idx="0"/>
            <a:endCxn id="31" idx="4"/>
          </p:cNvCxnSpPr>
          <p:nvPr/>
        </p:nvCxnSpPr>
        <p:spPr bwMode="auto">
          <a:xfrm rot="5400000" flipH="1" flipV="1">
            <a:off x="4687093" y="3939382"/>
            <a:ext cx="1706563" cy="8382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24" idx="1"/>
            <a:endCxn id="23" idx="5"/>
          </p:cNvCxnSpPr>
          <p:nvPr/>
        </p:nvCxnSpPr>
        <p:spPr bwMode="auto">
          <a:xfrm rot="16200000" flipV="1">
            <a:off x="6627019" y="2772569"/>
            <a:ext cx="187325" cy="3540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25" idx="3"/>
            <a:endCxn id="24" idx="6"/>
          </p:cNvCxnSpPr>
          <p:nvPr/>
        </p:nvCxnSpPr>
        <p:spPr bwMode="auto">
          <a:xfrm rot="5400000">
            <a:off x="7345363" y="2763838"/>
            <a:ext cx="163512" cy="58896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27" idx="4"/>
            <a:endCxn id="25" idx="7"/>
          </p:cNvCxnSpPr>
          <p:nvPr/>
        </p:nvCxnSpPr>
        <p:spPr bwMode="auto">
          <a:xfrm rot="5400000">
            <a:off x="7854950" y="2544763"/>
            <a:ext cx="298450" cy="1778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27" idx="4"/>
            <a:endCxn id="26" idx="6"/>
          </p:cNvCxnSpPr>
          <p:nvPr/>
        </p:nvCxnSpPr>
        <p:spPr bwMode="auto">
          <a:xfrm rot="5400000">
            <a:off x="7788275" y="2270126"/>
            <a:ext cx="90487" cy="5191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25" idx="1"/>
            <a:endCxn id="26" idx="5"/>
          </p:cNvCxnSpPr>
          <p:nvPr/>
        </p:nvCxnSpPr>
        <p:spPr bwMode="auto">
          <a:xfrm rot="16200000" flipV="1">
            <a:off x="7572375" y="2633663"/>
            <a:ext cx="111125" cy="1873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26" idx="2"/>
            <a:endCxn id="23" idx="6"/>
          </p:cNvCxnSpPr>
          <p:nvPr/>
        </p:nvCxnSpPr>
        <p:spPr bwMode="auto">
          <a:xfrm rot="10800000" flipV="1">
            <a:off x="6583363" y="2574925"/>
            <a:ext cx="715962" cy="1841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26" idx="4"/>
            <a:endCxn id="28" idx="7"/>
          </p:cNvCxnSpPr>
          <p:nvPr/>
        </p:nvCxnSpPr>
        <p:spPr bwMode="auto">
          <a:xfrm rot="5400000">
            <a:off x="6429376" y="3101975"/>
            <a:ext cx="1397000" cy="619125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25" idx="4"/>
            <a:endCxn id="28" idx="7"/>
          </p:cNvCxnSpPr>
          <p:nvPr/>
        </p:nvCxnSpPr>
        <p:spPr bwMode="auto">
          <a:xfrm rot="5400000">
            <a:off x="6772276" y="3063875"/>
            <a:ext cx="1092200" cy="1000125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23" idx="4"/>
            <a:endCxn id="28" idx="0"/>
          </p:cNvCxnSpPr>
          <p:nvPr/>
        </p:nvCxnSpPr>
        <p:spPr bwMode="auto">
          <a:xfrm rot="16200000" flipH="1">
            <a:off x="5997575" y="3344863"/>
            <a:ext cx="1173163" cy="274637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29" idx="3"/>
            <a:endCxn id="28" idx="6"/>
          </p:cNvCxnSpPr>
          <p:nvPr/>
        </p:nvCxnSpPr>
        <p:spPr bwMode="auto">
          <a:xfrm rot="5400000">
            <a:off x="7116763" y="3556000"/>
            <a:ext cx="392112" cy="909638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7" idx="2"/>
            <a:endCxn id="28" idx="6"/>
          </p:cNvCxnSpPr>
          <p:nvPr/>
        </p:nvCxnSpPr>
        <p:spPr bwMode="auto">
          <a:xfrm rot="10800000">
            <a:off x="6858000" y="4206875"/>
            <a:ext cx="792163" cy="3810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37" idx="2"/>
            <a:endCxn id="32" idx="6"/>
          </p:cNvCxnSpPr>
          <p:nvPr/>
        </p:nvCxnSpPr>
        <p:spPr bwMode="auto">
          <a:xfrm rot="10800000" flipV="1">
            <a:off x="5257800" y="4587875"/>
            <a:ext cx="2392363" cy="7620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36" idx="1"/>
            <a:endCxn id="28" idx="4"/>
          </p:cNvCxnSpPr>
          <p:nvPr/>
        </p:nvCxnSpPr>
        <p:spPr bwMode="auto">
          <a:xfrm rot="16200000" flipV="1">
            <a:off x="6675438" y="4389437"/>
            <a:ext cx="877888" cy="785813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36" idx="1"/>
            <a:endCxn id="32" idx="6"/>
          </p:cNvCxnSpPr>
          <p:nvPr/>
        </p:nvCxnSpPr>
        <p:spPr bwMode="auto">
          <a:xfrm rot="16200000" flipH="1" flipV="1">
            <a:off x="6318250" y="4160838"/>
            <a:ext cx="128587" cy="224948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5" idx="1"/>
            <a:endCxn id="34" idx="5"/>
          </p:cNvCxnSpPr>
          <p:nvPr/>
        </p:nvCxnSpPr>
        <p:spPr bwMode="auto">
          <a:xfrm rot="16200000" flipH="1" flipV="1">
            <a:off x="6592888" y="5446713"/>
            <a:ext cx="41275" cy="5683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35" idx="1"/>
            <a:endCxn id="28" idx="4"/>
          </p:cNvCxnSpPr>
          <p:nvPr/>
        </p:nvCxnSpPr>
        <p:spPr bwMode="auto">
          <a:xfrm rot="16200000" flipV="1">
            <a:off x="6126163" y="4938712"/>
            <a:ext cx="1366838" cy="176213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6888163" y="49069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102" name="Straight Connector 101"/>
          <p:cNvCxnSpPr>
            <a:stCxn id="101" idx="3"/>
            <a:endCxn id="34" idx="7"/>
          </p:cNvCxnSpPr>
          <p:nvPr/>
        </p:nvCxnSpPr>
        <p:spPr bwMode="auto">
          <a:xfrm rot="5400000">
            <a:off x="6421438" y="5049838"/>
            <a:ext cx="415925" cy="6000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28" idx="4"/>
            <a:endCxn id="34" idx="0"/>
          </p:cNvCxnSpPr>
          <p:nvPr/>
        </p:nvCxnSpPr>
        <p:spPr bwMode="auto">
          <a:xfrm rot="5400000">
            <a:off x="5890418" y="4685507"/>
            <a:ext cx="1173163" cy="48895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32" idx="6"/>
            <a:endCxn id="34" idx="2"/>
          </p:cNvCxnSpPr>
          <p:nvPr/>
        </p:nvCxnSpPr>
        <p:spPr bwMode="auto">
          <a:xfrm>
            <a:off x="5257800" y="5349875"/>
            <a:ext cx="838200" cy="3048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33" idx="4"/>
            <a:endCxn id="34" idx="0"/>
          </p:cNvCxnSpPr>
          <p:nvPr/>
        </p:nvCxnSpPr>
        <p:spPr bwMode="auto">
          <a:xfrm rot="16200000" flipH="1">
            <a:off x="5722937" y="5006976"/>
            <a:ext cx="898525" cy="12065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30" idx="4"/>
            <a:endCxn id="34" idx="1"/>
          </p:cNvCxnSpPr>
          <p:nvPr/>
        </p:nvCxnSpPr>
        <p:spPr bwMode="auto">
          <a:xfrm rot="16200000" flipH="1">
            <a:off x="4945063" y="4367212"/>
            <a:ext cx="1366838" cy="1014413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33" idx="6"/>
            <a:endCxn id="28" idx="3"/>
          </p:cNvCxnSpPr>
          <p:nvPr/>
        </p:nvCxnSpPr>
        <p:spPr bwMode="auto">
          <a:xfrm flipV="1">
            <a:off x="6248400" y="4303713"/>
            <a:ext cx="376238" cy="176212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32" idx="7"/>
            <a:endCxn id="33" idx="3"/>
          </p:cNvCxnSpPr>
          <p:nvPr/>
        </p:nvCxnSpPr>
        <p:spPr bwMode="auto">
          <a:xfrm rot="5400000" flipH="1" flipV="1">
            <a:off x="5278438" y="4516438"/>
            <a:ext cx="676275" cy="796925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28" idx="4"/>
            <a:endCxn id="32" idx="6"/>
          </p:cNvCxnSpPr>
          <p:nvPr/>
        </p:nvCxnSpPr>
        <p:spPr bwMode="auto">
          <a:xfrm rot="5400000">
            <a:off x="5486400" y="4114800"/>
            <a:ext cx="1006475" cy="1463675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2"/>
          </p:cNvCxnSpPr>
          <p:nvPr/>
        </p:nvCxnSpPr>
        <p:spPr bwMode="auto">
          <a:xfrm rot="10800000" flipV="1">
            <a:off x="5562600" y="5045075"/>
            <a:ext cx="1325563" cy="2889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32" idx="0"/>
            <a:endCxn id="30" idx="4"/>
          </p:cNvCxnSpPr>
          <p:nvPr/>
        </p:nvCxnSpPr>
        <p:spPr bwMode="auto">
          <a:xfrm rot="5400000" flipH="1" flipV="1">
            <a:off x="4610101" y="4702175"/>
            <a:ext cx="1020762" cy="1587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154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6667" b="16000"/>
          <a:stretch>
            <a:fillRect/>
          </a:stretch>
        </p:blipFill>
        <p:spPr bwMode="auto">
          <a:xfrm>
            <a:off x="2133603" y="3375977"/>
            <a:ext cx="377189" cy="480060"/>
          </a:xfrm>
          <a:prstGeom prst="rect">
            <a:avLst/>
          </a:prstGeom>
          <a:noFill/>
        </p:spPr>
      </p:pic>
      <p:pic>
        <p:nvPicPr>
          <p:cNvPr id="118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6667" b="16000"/>
          <a:stretch>
            <a:fillRect/>
          </a:stretch>
        </p:blipFill>
        <p:spPr bwMode="auto">
          <a:xfrm>
            <a:off x="6781803" y="2484437"/>
            <a:ext cx="377189" cy="480060"/>
          </a:xfrm>
          <a:prstGeom prst="rect">
            <a:avLst/>
          </a:prstGeom>
          <a:noFill/>
        </p:spPr>
      </p:pic>
      <p:pic>
        <p:nvPicPr>
          <p:cNvPr id="119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6667" b="16000"/>
          <a:stretch>
            <a:fillRect/>
          </a:stretch>
        </p:blipFill>
        <p:spPr bwMode="auto">
          <a:xfrm>
            <a:off x="4956811" y="5456237"/>
            <a:ext cx="377189" cy="480060"/>
          </a:xfrm>
          <a:prstGeom prst="rect">
            <a:avLst/>
          </a:prstGeom>
          <a:noFill/>
        </p:spPr>
      </p:pic>
      <p:pic>
        <p:nvPicPr>
          <p:cNvPr id="120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6667" b="16000"/>
          <a:stretch>
            <a:fillRect/>
          </a:stretch>
        </p:blipFill>
        <p:spPr bwMode="auto">
          <a:xfrm>
            <a:off x="3352803" y="2179645"/>
            <a:ext cx="377189" cy="480060"/>
          </a:xfrm>
          <a:prstGeom prst="rect">
            <a:avLst/>
          </a:prstGeom>
          <a:noFill/>
        </p:spPr>
      </p:pic>
      <p:pic>
        <p:nvPicPr>
          <p:cNvPr id="121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6667" b="16000"/>
          <a:stretch>
            <a:fillRect/>
          </a:stretch>
        </p:blipFill>
        <p:spPr bwMode="auto">
          <a:xfrm>
            <a:off x="384811" y="3147377"/>
            <a:ext cx="377189" cy="480060"/>
          </a:xfrm>
          <a:prstGeom prst="rect">
            <a:avLst/>
          </a:prstGeom>
          <a:noFill/>
        </p:spPr>
      </p:pic>
      <p:pic>
        <p:nvPicPr>
          <p:cNvPr id="122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6667" b="16000"/>
          <a:stretch>
            <a:fillRect/>
          </a:stretch>
        </p:blipFill>
        <p:spPr bwMode="auto">
          <a:xfrm>
            <a:off x="7928611" y="1699577"/>
            <a:ext cx="377189" cy="480060"/>
          </a:xfrm>
          <a:prstGeom prst="rect">
            <a:avLst/>
          </a:prstGeom>
          <a:noFill/>
        </p:spPr>
      </p:pic>
      <p:pic>
        <p:nvPicPr>
          <p:cNvPr id="123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6667" b="16000"/>
          <a:stretch>
            <a:fillRect/>
          </a:stretch>
        </p:blipFill>
        <p:spPr bwMode="auto">
          <a:xfrm>
            <a:off x="1447800" y="5661977"/>
            <a:ext cx="377189" cy="480060"/>
          </a:xfrm>
          <a:prstGeom prst="rect">
            <a:avLst/>
          </a:prstGeom>
          <a:noFill/>
        </p:spPr>
      </p:pic>
      <p:pic>
        <p:nvPicPr>
          <p:cNvPr id="124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6667" b="16000"/>
          <a:stretch>
            <a:fillRect/>
          </a:stretch>
        </p:blipFill>
        <p:spPr bwMode="auto">
          <a:xfrm>
            <a:off x="7777739" y="4999045"/>
            <a:ext cx="377189" cy="480060"/>
          </a:xfrm>
          <a:prstGeom prst="rect">
            <a:avLst/>
          </a:prstGeom>
          <a:noFill/>
        </p:spPr>
      </p:pic>
      <p:pic>
        <p:nvPicPr>
          <p:cNvPr id="125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6667" b="16000"/>
          <a:stretch>
            <a:fillRect/>
          </a:stretch>
        </p:blipFill>
        <p:spPr bwMode="auto">
          <a:xfrm>
            <a:off x="8001003" y="3322645"/>
            <a:ext cx="377189" cy="480060"/>
          </a:xfrm>
          <a:prstGeom prst="rect">
            <a:avLst/>
          </a:prstGeom>
          <a:noFill/>
        </p:spPr>
      </p:pic>
      <p:pic>
        <p:nvPicPr>
          <p:cNvPr id="126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6667" b="16000"/>
          <a:stretch>
            <a:fillRect/>
          </a:stretch>
        </p:blipFill>
        <p:spPr bwMode="auto">
          <a:xfrm>
            <a:off x="5720339" y="2690177"/>
            <a:ext cx="377189" cy="480060"/>
          </a:xfrm>
          <a:prstGeom prst="rect">
            <a:avLst/>
          </a:prstGeom>
          <a:noFill/>
        </p:spPr>
      </p:pic>
      <p:pic>
        <p:nvPicPr>
          <p:cNvPr id="127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6667" b="16000"/>
          <a:stretch>
            <a:fillRect/>
          </a:stretch>
        </p:blipFill>
        <p:spPr bwMode="auto">
          <a:xfrm>
            <a:off x="1680211" y="2461577"/>
            <a:ext cx="377189" cy="480060"/>
          </a:xfrm>
          <a:prstGeom prst="rect">
            <a:avLst/>
          </a:prstGeom>
          <a:noFill/>
        </p:spPr>
      </p:pic>
      <p:pic>
        <p:nvPicPr>
          <p:cNvPr id="128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6667" b="16000"/>
          <a:stretch>
            <a:fillRect/>
          </a:stretch>
        </p:blipFill>
        <p:spPr bwMode="auto">
          <a:xfrm>
            <a:off x="6019803" y="4976177"/>
            <a:ext cx="377189" cy="480060"/>
          </a:xfrm>
          <a:prstGeom prst="rect">
            <a:avLst/>
          </a:prstGeom>
          <a:noFill/>
        </p:spPr>
      </p:pic>
      <p:grpSp>
        <p:nvGrpSpPr>
          <p:cNvPr id="3" name="Group 130"/>
          <p:cNvGrpSpPr>
            <a:grpSpLocks noChangeAspect="1"/>
          </p:cNvGrpSpPr>
          <p:nvPr/>
        </p:nvGrpSpPr>
        <p:grpSpPr>
          <a:xfrm>
            <a:off x="1524000" y="4389437"/>
            <a:ext cx="318326" cy="338330"/>
            <a:chOff x="381000" y="304800"/>
            <a:chExt cx="816221" cy="867513"/>
          </a:xfrm>
        </p:grpSpPr>
        <p:pic>
          <p:nvPicPr>
            <p:cNvPr id="235526" name="Picture 6" descr="See full size image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/>
            <a:srcRect l="1655" t="4965"/>
            <a:stretch>
              <a:fillRect/>
            </a:stretch>
          </p:blipFill>
          <p:spPr bwMode="auto">
            <a:xfrm>
              <a:off x="457200" y="457200"/>
              <a:ext cx="740021" cy="715113"/>
            </a:xfrm>
            <a:prstGeom prst="rect">
              <a:avLst/>
            </a:prstGeom>
            <a:noFill/>
          </p:spPr>
        </p:pic>
        <p:sp>
          <p:nvSpPr>
            <p:cNvPr id="130" name="Rectangle 129"/>
            <p:cNvSpPr/>
            <p:nvPr/>
          </p:nvSpPr>
          <p:spPr>
            <a:xfrm>
              <a:off x="381000" y="304800"/>
              <a:ext cx="152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31"/>
          <p:cNvGrpSpPr>
            <a:grpSpLocks noChangeAspect="1"/>
          </p:cNvGrpSpPr>
          <p:nvPr/>
        </p:nvGrpSpPr>
        <p:grpSpPr>
          <a:xfrm>
            <a:off x="2438400" y="3974907"/>
            <a:ext cx="318326" cy="338330"/>
            <a:chOff x="381000" y="304800"/>
            <a:chExt cx="816221" cy="867513"/>
          </a:xfrm>
        </p:grpSpPr>
        <p:pic>
          <p:nvPicPr>
            <p:cNvPr id="133" name="Picture 6" descr="See full size image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/>
            <a:srcRect l="1655" t="4965"/>
            <a:stretch>
              <a:fillRect/>
            </a:stretch>
          </p:blipFill>
          <p:spPr bwMode="auto">
            <a:xfrm>
              <a:off x="457200" y="457200"/>
              <a:ext cx="740021" cy="715113"/>
            </a:xfrm>
            <a:prstGeom prst="rect">
              <a:avLst/>
            </a:prstGeom>
            <a:noFill/>
          </p:spPr>
        </p:pic>
        <p:sp>
          <p:nvSpPr>
            <p:cNvPr id="134" name="Rectangle 133"/>
            <p:cNvSpPr/>
            <p:nvPr/>
          </p:nvSpPr>
          <p:spPr>
            <a:xfrm>
              <a:off x="381000" y="304800"/>
              <a:ext cx="152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Group 134"/>
          <p:cNvGrpSpPr>
            <a:grpSpLocks noChangeAspect="1"/>
          </p:cNvGrpSpPr>
          <p:nvPr/>
        </p:nvGrpSpPr>
        <p:grpSpPr>
          <a:xfrm>
            <a:off x="4953000" y="3551237"/>
            <a:ext cx="318326" cy="338330"/>
            <a:chOff x="381000" y="304800"/>
            <a:chExt cx="816221" cy="867513"/>
          </a:xfrm>
        </p:grpSpPr>
        <p:pic>
          <p:nvPicPr>
            <p:cNvPr id="136" name="Picture 6" descr="See full size image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/>
            <a:srcRect l="1655" t="4965"/>
            <a:stretch>
              <a:fillRect/>
            </a:stretch>
          </p:blipFill>
          <p:spPr bwMode="auto">
            <a:xfrm>
              <a:off x="457200" y="457200"/>
              <a:ext cx="740021" cy="715113"/>
            </a:xfrm>
            <a:prstGeom prst="rect">
              <a:avLst/>
            </a:prstGeom>
            <a:noFill/>
          </p:spPr>
        </p:pic>
        <p:sp>
          <p:nvSpPr>
            <p:cNvPr id="137" name="Rectangle 136"/>
            <p:cNvSpPr/>
            <p:nvPr/>
          </p:nvSpPr>
          <p:spPr>
            <a:xfrm>
              <a:off x="381000" y="304800"/>
              <a:ext cx="152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37"/>
          <p:cNvGrpSpPr>
            <a:grpSpLocks noChangeAspect="1"/>
          </p:cNvGrpSpPr>
          <p:nvPr/>
        </p:nvGrpSpPr>
        <p:grpSpPr>
          <a:xfrm>
            <a:off x="5930074" y="3974907"/>
            <a:ext cx="318326" cy="338330"/>
            <a:chOff x="381000" y="304800"/>
            <a:chExt cx="816221" cy="867513"/>
          </a:xfrm>
        </p:grpSpPr>
        <p:pic>
          <p:nvPicPr>
            <p:cNvPr id="139" name="Picture 6" descr="See full size image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/>
            <a:srcRect l="1655" t="4965"/>
            <a:stretch>
              <a:fillRect/>
            </a:stretch>
          </p:blipFill>
          <p:spPr bwMode="auto">
            <a:xfrm>
              <a:off x="457200" y="457200"/>
              <a:ext cx="740021" cy="715113"/>
            </a:xfrm>
            <a:prstGeom prst="rect">
              <a:avLst/>
            </a:prstGeom>
            <a:noFill/>
          </p:spPr>
        </p:pic>
        <p:sp>
          <p:nvSpPr>
            <p:cNvPr id="140" name="Rectangle 139"/>
            <p:cNvSpPr/>
            <p:nvPr/>
          </p:nvSpPr>
          <p:spPr>
            <a:xfrm>
              <a:off x="381000" y="304800"/>
              <a:ext cx="152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40"/>
          <p:cNvGrpSpPr>
            <a:grpSpLocks noChangeAspect="1"/>
          </p:cNvGrpSpPr>
          <p:nvPr/>
        </p:nvGrpSpPr>
        <p:grpSpPr>
          <a:xfrm>
            <a:off x="6553200" y="3703637"/>
            <a:ext cx="318326" cy="338330"/>
            <a:chOff x="381000" y="304800"/>
            <a:chExt cx="816221" cy="867513"/>
          </a:xfrm>
        </p:grpSpPr>
        <p:pic>
          <p:nvPicPr>
            <p:cNvPr id="142" name="Picture 6" descr="See full size image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/>
            <a:srcRect l="1655" t="4965"/>
            <a:stretch>
              <a:fillRect/>
            </a:stretch>
          </p:blipFill>
          <p:spPr bwMode="auto">
            <a:xfrm>
              <a:off x="457200" y="457200"/>
              <a:ext cx="740021" cy="715113"/>
            </a:xfrm>
            <a:prstGeom prst="rect">
              <a:avLst/>
            </a:prstGeom>
            <a:noFill/>
          </p:spPr>
        </p:pic>
        <p:sp>
          <p:nvSpPr>
            <p:cNvPr id="143" name="Rectangle 142"/>
            <p:cNvSpPr/>
            <p:nvPr/>
          </p:nvSpPr>
          <p:spPr>
            <a:xfrm>
              <a:off x="381000" y="304800"/>
              <a:ext cx="152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43"/>
          <p:cNvGrpSpPr>
            <a:grpSpLocks noChangeAspect="1"/>
          </p:cNvGrpSpPr>
          <p:nvPr/>
        </p:nvGrpSpPr>
        <p:grpSpPr>
          <a:xfrm>
            <a:off x="4724400" y="4922837"/>
            <a:ext cx="318326" cy="338330"/>
            <a:chOff x="381000" y="304800"/>
            <a:chExt cx="816221" cy="867513"/>
          </a:xfrm>
        </p:grpSpPr>
        <p:pic>
          <p:nvPicPr>
            <p:cNvPr id="145" name="Picture 6" descr="See full size image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/>
            <a:srcRect l="1655" t="4965"/>
            <a:stretch>
              <a:fillRect/>
            </a:stretch>
          </p:blipFill>
          <p:spPr bwMode="auto">
            <a:xfrm>
              <a:off x="457200" y="457200"/>
              <a:ext cx="740021" cy="715113"/>
            </a:xfrm>
            <a:prstGeom prst="rect">
              <a:avLst/>
            </a:prstGeom>
            <a:noFill/>
          </p:spPr>
        </p:pic>
        <p:sp>
          <p:nvSpPr>
            <p:cNvPr id="146" name="Rectangle 145"/>
            <p:cNvSpPr/>
            <p:nvPr/>
          </p:nvSpPr>
          <p:spPr>
            <a:xfrm>
              <a:off x="381000" y="304800"/>
              <a:ext cx="152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8" name="TextBox 147"/>
          <p:cNvSpPr txBox="1"/>
          <p:nvPr/>
        </p:nvSpPr>
        <p:spPr>
          <a:xfrm>
            <a:off x="0" y="6441757"/>
            <a:ext cx="9144000" cy="4924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SARS costs 700+ lives; $40+ </a:t>
            </a:r>
            <a:r>
              <a:rPr lang="en-US" sz="2600" dirty="0" err="1">
                <a:solidFill>
                  <a:schemeClr val="bg1"/>
                </a:solidFill>
              </a:rPr>
              <a:t>Bn</a:t>
            </a:r>
            <a:r>
              <a:rPr lang="en-US" sz="2600" dirty="0">
                <a:solidFill>
                  <a:schemeClr val="bg1"/>
                </a:solidFill>
              </a:rPr>
              <a:t>; H1N1 costs Mexico $2.3bn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0" y="120878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b="1" dirty="0"/>
              <a:t>Given</a:t>
            </a:r>
            <a:r>
              <a:rPr lang="en-US" sz="3000" dirty="0"/>
              <a:t>: a graph </a:t>
            </a:r>
            <a:r>
              <a:rPr lang="en-US" sz="3000" i="1" dirty="0"/>
              <a:t>A</a:t>
            </a:r>
            <a:r>
              <a:rPr lang="en-US" sz="3000" dirty="0"/>
              <a:t>, virus prop model and budget </a:t>
            </a:r>
            <a:r>
              <a:rPr lang="en-US" sz="3000" i="1" dirty="0"/>
              <a:t>k</a:t>
            </a:r>
            <a:r>
              <a:rPr lang="en-US" sz="3000" dirty="0"/>
              <a:t>; </a:t>
            </a:r>
          </a:p>
          <a:p>
            <a:pPr>
              <a:buFont typeface="Arial" pitchFamily="34" charset="0"/>
              <a:buChar char="•"/>
            </a:pPr>
            <a:r>
              <a:rPr lang="en-US" sz="3000" b="1" dirty="0"/>
              <a:t>Find</a:t>
            </a:r>
            <a:r>
              <a:rPr lang="en-US" sz="3000" dirty="0"/>
              <a:t>: </a:t>
            </a:r>
            <a:r>
              <a:rPr lang="en-US" sz="3000" i="1" dirty="0"/>
              <a:t>k</a:t>
            </a:r>
            <a:r>
              <a:rPr lang="en-US" sz="3000" dirty="0"/>
              <a:t> ‘best’ nodes for immunization.</a:t>
            </a:r>
          </a:p>
        </p:txBody>
      </p:sp>
    </p:spTree>
  </p:cSld>
  <p:clrMapOvr>
    <a:masterClrMapping/>
  </p:clrMapOvr>
  <p:transition advTm="112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 lIns="91420" tIns="45711" rIns="91420" bIns="45711" anchor="t"/>
          <a:lstStyle/>
          <a:p>
            <a:pPr marL="119063" algn="l" defTabSz="912813"/>
            <a:r>
              <a:rPr lang="en-US" dirty="0"/>
              <a:t>T4: SIS Virus Model </a:t>
            </a:r>
            <a:r>
              <a:rPr lang="en-US" sz="2800" dirty="0">
                <a:solidFill>
                  <a:schemeClr val="tx1"/>
                </a:solidFill>
              </a:rPr>
              <a:t>[</a:t>
            </a:r>
            <a:r>
              <a:rPr lang="en-US" sz="2800" dirty="0" err="1">
                <a:solidFill>
                  <a:schemeClr val="tx1"/>
                </a:solidFill>
              </a:rPr>
              <a:t>Chakrabarti</a:t>
            </a:r>
            <a:r>
              <a:rPr lang="en-US" sz="2800" dirty="0">
                <a:solidFill>
                  <a:schemeClr val="tx1"/>
                </a:solidFill>
              </a:rPr>
              <a:t>+ 2008]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458200" cy="4114800"/>
          </a:xfrm>
        </p:spPr>
        <p:txBody>
          <a:bodyPr lIns="91420" tIns="45711" rIns="91420" bIns="45711"/>
          <a:lstStyle/>
          <a:p>
            <a:pPr marL="377825" indent="-377825" defTabSz="1008063"/>
            <a:r>
              <a:rPr lang="en-US" sz="4000" dirty="0">
                <a:latin typeface="+mj-lt"/>
              </a:rPr>
              <a:t>‘Flu’ like: Susceptible-Infectious-Susceptible</a:t>
            </a:r>
          </a:p>
          <a:p>
            <a:pPr marL="377825" indent="-377825" defTabSz="1008063"/>
            <a:r>
              <a:rPr lang="en-US" sz="4000" dirty="0">
                <a:latin typeface="+mj-lt"/>
              </a:rPr>
              <a:t>If the virus ‘strength’ s &lt; </a:t>
            </a:r>
            <a:r>
              <a:rPr lang="en-US" sz="4000" i="1" dirty="0">
                <a:solidFill>
                  <a:srgbClr val="FF0000"/>
                </a:solidFill>
                <a:latin typeface="+mj-lt"/>
              </a:rPr>
              <a:t>1/ λ</a:t>
            </a:r>
            <a:r>
              <a:rPr lang="en-US" sz="4000" b="1" i="1" baseline="-25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>
                <a:latin typeface="+mj-lt"/>
              </a:rPr>
              <a:t>, an epidemic can not happen</a:t>
            </a:r>
          </a:p>
          <a:p>
            <a:pPr marL="377825" indent="-377825" defTabSz="1008063">
              <a:buNone/>
            </a:pPr>
            <a:endParaRPr lang="en-US" sz="1200" dirty="0">
              <a:latin typeface="+mj-lt"/>
            </a:endParaRPr>
          </a:p>
          <a:p>
            <a:pPr marL="377825" indent="-377825" defTabSz="1008063"/>
            <a:r>
              <a:rPr lang="en-US" sz="4000" dirty="0">
                <a:latin typeface="+mj-lt"/>
              </a:rPr>
              <a:t>Intuition</a:t>
            </a:r>
          </a:p>
          <a:p>
            <a:pPr marL="777875" lvl="1" indent="-377825" defTabSz="1008063"/>
            <a:r>
              <a:rPr lang="en-US" sz="3600" i="1" dirty="0">
                <a:latin typeface="+mj-lt"/>
              </a:rPr>
              <a:t>s </a:t>
            </a:r>
            <a:r>
              <a:rPr lang="en-US" sz="3600" i="1" dirty="0"/>
              <a:t>≈</a:t>
            </a:r>
            <a:r>
              <a:rPr lang="en-US" sz="3600" i="1" dirty="0">
                <a:latin typeface="+mj-lt"/>
              </a:rPr>
              <a:t> </a:t>
            </a:r>
            <a:r>
              <a:rPr lang="en-US" sz="3600" dirty="0"/>
              <a:t># of sneezes before heal</a:t>
            </a:r>
            <a:endParaRPr lang="en-US" sz="3600" i="1" dirty="0">
              <a:latin typeface="+mj-lt"/>
            </a:endParaRPr>
          </a:p>
          <a:p>
            <a:pPr marL="777875" lvl="1" indent="-377825" defTabSz="1008063"/>
            <a:r>
              <a:rPr lang="en-US" sz="3600" dirty="0"/>
              <a:t>Largest </a:t>
            </a:r>
            <a:r>
              <a:rPr lang="en-US" sz="3600" dirty="0" err="1"/>
              <a:t>eigenvalue</a:t>
            </a:r>
            <a:r>
              <a:rPr lang="en-US" sz="3600" dirty="0"/>
              <a:t> </a:t>
            </a:r>
            <a:r>
              <a:rPr lang="en-US" sz="3600" i="1" dirty="0"/>
              <a:t>λ</a:t>
            </a:r>
            <a:r>
              <a:rPr lang="en-US" sz="3600" b="1" i="1" baseline="-25000" dirty="0"/>
              <a:t> </a:t>
            </a:r>
            <a:r>
              <a:rPr lang="en-US" sz="3600" i="1" dirty="0">
                <a:latin typeface="+mj-lt"/>
              </a:rPr>
              <a:t>≈ </a:t>
            </a:r>
            <a:r>
              <a:rPr lang="en-US" sz="3600" dirty="0">
                <a:latin typeface="+mj-lt"/>
              </a:rPr>
              <a:t># of edges/paths</a:t>
            </a:r>
          </a:p>
          <a:p>
            <a:pPr marL="377825" indent="-377825" defTabSz="1008063"/>
            <a:endParaRPr lang="en-US" sz="4000" dirty="0">
              <a:latin typeface="+mj-lt"/>
            </a:endParaRPr>
          </a:p>
        </p:txBody>
      </p:sp>
      <p:sp>
        <p:nvSpPr>
          <p:cNvPr id="3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B012CC82-6A21-4C15-A9DF-59CA3689167F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486400" y="2590800"/>
            <a:ext cx="16002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858000" y="0"/>
            <a:ext cx="2286000" cy="5486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Background</a:t>
            </a:r>
          </a:p>
        </p:txBody>
      </p:sp>
    </p:spTree>
  </p:cSld>
  <p:clrMapOvr>
    <a:masterClrMapping/>
  </p:clrMapOvr>
  <p:transition advTm="36125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T4: Optimal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/>
              <a:t>Select </a:t>
            </a:r>
            <a:r>
              <a:rPr lang="en-US" i="1" dirty="0"/>
              <a:t>k</a:t>
            </a:r>
            <a:r>
              <a:rPr lang="en-US" dirty="0"/>
              <a:t> nodes, whose absence creates the largest drop in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</a:rPr>
              <a:t>λ</a:t>
            </a:r>
            <a:endParaRPr lang="en-US" b="1" i="1" baseline="-25000" dirty="0">
              <a:solidFill>
                <a:srgbClr val="FF0000"/>
              </a:solidFill>
              <a:latin typeface="Times New Roman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127750"/>
            <a:ext cx="2133600" cy="365125"/>
          </a:xfrm>
        </p:spPr>
        <p:txBody>
          <a:bodyPr/>
          <a:lstStyle/>
          <a:p>
            <a:pPr>
              <a:defRPr/>
            </a:pPr>
            <a:fld id="{B012CC82-6A21-4C15-A9DF-59CA3689167F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pic>
        <p:nvPicPr>
          <p:cNvPr id="6" name="Picture 5" descr="dell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371425"/>
            <a:ext cx="5650525" cy="98137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583363" y="4098926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7726363" y="3611563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5" name="Oval 14"/>
          <p:cNvSpPr/>
          <p:nvPr/>
        </p:nvSpPr>
        <p:spPr>
          <a:xfrm>
            <a:off x="4983163" y="3946526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6" name="Oval 15"/>
          <p:cNvSpPr/>
          <p:nvPr/>
        </p:nvSpPr>
        <p:spPr>
          <a:xfrm>
            <a:off x="4983163" y="5241926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973763" y="4373563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6096000" y="5546726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9" name="Oval 18"/>
          <p:cNvSpPr/>
          <p:nvPr/>
        </p:nvSpPr>
        <p:spPr>
          <a:xfrm>
            <a:off x="7467600" y="5211763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0" name="Oval 19"/>
          <p:cNvSpPr/>
          <p:nvPr/>
        </p:nvSpPr>
        <p:spPr>
          <a:xfrm>
            <a:off x="7650163" y="4479926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21" name="Straight Connector 20"/>
          <p:cNvCxnSpPr>
            <a:stCxn id="11" idx="1"/>
          </p:cNvCxnSpPr>
          <p:nvPr/>
        </p:nvCxnSpPr>
        <p:spPr bwMode="auto">
          <a:xfrm rot="16200000" flipV="1">
            <a:off x="6018213" y="3533776"/>
            <a:ext cx="644525" cy="5683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6" idx="0"/>
          </p:cNvCxnSpPr>
          <p:nvPr/>
        </p:nvCxnSpPr>
        <p:spPr bwMode="auto">
          <a:xfrm rot="5400000" flipH="1" flipV="1">
            <a:off x="4687093" y="3969545"/>
            <a:ext cx="1706563" cy="8382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4" idx="3"/>
            <a:endCxn id="11" idx="6"/>
          </p:cNvCxnSpPr>
          <p:nvPr/>
        </p:nvCxnSpPr>
        <p:spPr bwMode="auto">
          <a:xfrm rot="5400000">
            <a:off x="7116763" y="3586163"/>
            <a:ext cx="392112" cy="9096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0" idx="2"/>
            <a:endCxn id="11" idx="6"/>
          </p:cNvCxnSpPr>
          <p:nvPr/>
        </p:nvCxnSpPr>
        <p:spPr bwMode="auto">
          <a:xfrm rot="10800000">
            <a:off x="6858000" y="4237038"/>
            <a:ext cx="792163" cy="3810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0" idx="2"/>
            <a:endCxn id="16" idx="6"/>
          </p:cNvCxnSpPr>
          <p:nvPr/>
        </p:nvCxnSpPr>
        <p:spPr bwMode="auto">
          <a:xfrm rot="10800000" flipV="1">
            <a:off x="5257800" y="4618038"/>
            <a:ext cx="2392363" cy="7620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9" idx="1"/>
            <a:endCxn id="11" idx="4"/>
          </p:cNvCxnSpPr>
          <p:nvPr/>
        </p:nvCxnSpPr>
        <p:spPr bwMode="auto">
          <a:xfrm rot="16200000" flipV="1">
            <a:off x="6675438" y="4419600"/>
            <a:ext cx="877888" cy="7858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9" idx="1"/>
            <a:endCxn id="16" idx="6"/>
          </p:cNvCxnSpPr>
          <p:nvPr/>
        </p:nvCxnSpPr>
        <p:spPr bwMode="auto">
          <a:xfrm rot="16200000" flipH="1" flipV="1">
            <a:off x="6318250" y="4191001"/>
            <a:ext cx="128587" cy="224948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4"/>
            <a:endCxn id="18" idx="0"/>
          </p:cNvCxnSpPr>
          <p:nvPr/>
        </p:nvCxnSpPr>
        <p:spPr bwMode="auto">
          <a:xfrm rot="5400000">
            <a:off x="5890418" y="4715670"/>
            <a:ext cx="1173163" cy="4889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6" idx="6"/>
            <a:endCxn id="18" idx="2"/>
          </p:cNvCxnSpPr>
          <p:nvPr/>
        </p:nvCxnSpPr>
        <p:spPr bwMode="auto">
          <a:xfrm>
            <a:off x="5257800" y="5380038"/>
            <a:ext cx="838200" cy="3048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7" idx="4"/>
            <a:endCxn id="18" idx="0"/>
          </p:cNvCxnSpPr>
          <p:nvPr/>
        </p:nvCxnSpPr>
        <p:spPr bwMode="auto">
          <a:xfrm rot="16200000" flipH="1">
            <a:off x="5722937" y="5037139"/>
            <a:ext cx="898525" cy="1206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5" idx="4"/>
            <a:endCxn id="18" idx="1"/>
          </p:cNvCxnSpPr>
          <p:nvPr/>
        </p:nvCxnSpPr>
        <p:spPr bwMode="auto">
          <a:xfrm rot="16200000" flipH="1">
            <a:off x="4945063" y="4397375"/>
            <a:ext cx="1366838" cy="10144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7" idx="6"/>
            <a:endCxn id="11" idx="3"/>
          </p:cNvCxnSpPr>
          <p:nvPr/>
        </p:nvCxnSpPr>
        <p:spPr bwMode="auto">
          <a:xfrm flipV="1">
            <a:off x="6248400" y="4333876"/>
            <a:ext cx="376238" cy="1762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6" idx="7"/>
            <a:endCxn id="17" idx="3"/>
          </p:cNvCxnSpPr>
          <p:nvPr/>
        </p:nvCxnSpPr>
        <p:spPr bwMode="auto">
          <a:xfrm rot="5400000" flipH="1" flipV="1">
            <a:off x="5278438" y="4546601"/>
            <a:ext cx="676275" cy="7969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4"/>
            <a:endCxn id="16" idx="6"/>
          </p:cNvCxnSpPr>
          <p:nvPr/>
        </p:nvCxnSpPr>
        <p:spPr bwMode="auto">
          <a:xfrm rot="5400000">
            <a:off x="5486400" y="4144963"/>
            <a:ext cx="1006475" cy="14636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5562600" y="4449763"/>
            <a:ext cx="1600200" cy="1524000"/>
            <a:chOff x="5562600" y="3535363"/>
            <a:chExt cx="1600200" cy="1524000"/>
          </a:xfrm>
        </p:grpSpPr>
        <p:sp>
          <p:nvSpPr>
            <p:cNvPr id="36" name="Oval 35"/>
            <p:cNvSpPr/>
            <p:nvPr/>
          </p:nvSpPr>
          <p:spPr>
            <a:xfrm>
              <a:off x="6858000" y="4784726"/>
              <a:ext cx="274638" cy="2746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37" name="Straight Connector 36"/>
            <p:cNvCxnSpPr>
              <a:stCxn id="36" idx="1"/>
              <a:endCxn id="18" idx="6"/>
            </p:cNvCxnSpPr>
            <p:nvPr/>
          </p:nvCxnSpPr>
          <p:spPr bwMode="auto">
            <a:xfrm rot="16200000" flipV="1">
              <a:off x="6606779" y="4533505"/>
              <a:ext cx="55301" cy="527582"/>
            </a:xfrm>
            <a:prstGeom prst="lin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6" idx="1"/>
              <a:endCxn id="11" idx="4"/>
            </p:cNvCxnSpPr>
            <p:nvPr/>
          </p:nvCxnSpPr>
          <p:spPr bwMode="auto">
            <a:xfrm rot="16200000" flipV="1">
              <a:off x="6164660" y="4091386"/>
              <a:ext cx="1289583" cy="177538"/>
            </a:xfrm>
            <a:prstGeom prst="lin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6888163" y="4022726"/>
              <a:ext cx="274637" cy="2746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40" name="Straight Connector 39"/>
            <p:cNvCxnSpPr>
              <a:stCxn id="39" idx="3"/>
              <a:endCxn id="18" idx="7"/>
            </p:cNvCxnSpPr>
            <p:nvPr/>
          </p:nvCxnSpPr>
          <p:spPr bwMode="auto">
            <a:xfrm rot="5400000">
              <a:off x="6383600" y="4203962"/>
              <a:ext cx="491603" cy="597965"/>
            </a:xfrm>
            <a:prstGeom prst="lin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9" idx="2"/>
            </p:cNvCxnSpPr>
            <p:nvPr/>
          </p:nvCxnSpPr>
          <p:spPr bwMode="auto">
            <a:xfrm rot="10800000" flipV="1">
              <a:off x="5562600" y="4160838"/>
              <a:ext cx="1325563" cy="288925"/>
            </a:xfrm>
            <a:prstGeom prst="lin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/>
          <p:cNvCxnSpPr>
            <a:stCxn id="16" idx="0"/>
            <a:endCxn id="15" idx="4"/>
          </p:cNvCxnSpPr>
          <p:nvPr/>
        </p:nvCxnSpPr>
        <p:spPr bwMode="auto">
          <a:xfrm rot="5400000" flipH="1" flipV="1">
            <a:off x="4610101" y="4732338"/>
            <a:ext cx="1020762" cy="158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5791200" y="3306762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4" name="Oval 43"/>
          <p:cNvSpPr/>
          <p:nvPr/>
        </p:nvSpPr>
        <p:spPr>
          <a:xfrm>
            <a:off x="2590800" y="41449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5" name="Oval 44"/>
          <p:cNvSpPr/>
          <p:nvPr/>
        </p:nvSpPr>
        <p:spPr>
          <a:xfrm>
            <a:off x="3733800" y="365760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46" name="Oval 45"/>
          <p:cNvSpPr/>
          <p:nvPr/>
        </p:nvSpPr>
        <p:spPr>
          <a:xfrm>
            <a:off x="990600" y="39925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7" name="Oval 46"/>
          <p:cNvSpPr/>
          <p:nvPr/>
        </p:nvSpPr>
        <p:spPr>
          <a:xfrm>
            <a:off x="990600" y="52879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8" name="Oval 47"/>
          <p:cNvSpPr/>
          <p:nvPr/>
        </p:nvSpPr>
        <p:spPr>
          <a:xfrm>
            <a:off x="1981200" y="441960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9" name="Oval 48"/>
          <p:cNvSpPr/>
          <p:nvPr/>
        </p:nvSpPr>
        <p:spPr>
          <a:xfrm>
            <a:off x="2103437" y="5592763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0" name="Oval 49"/>
          <p:cNvSpPr/>
          <p:nvPr/>
        </p:nvSpPr>
        <p:spPr>
          <a:xfrm>
            <a:off x="2865437" y="5745163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1" name="Oval 50"/>
          <p:cNvSpPr/>
          <p:nvPr/>
        </p:nvSpPr>
        <p:spPr>
          <a:xfrm>
            <a:off x="3475037" y="52578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2" name="Oval 51"/>
          <p:cNvSpPr/>
          <p:nvPr/>
        </p:nvSpPr>
        <p:spPr>
          <a:xfrm>
            <a:off x="3657600" y="45259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53" name="Straight Connector 52"/>
          <p:cNvCxnSpPr>
            <a:stCxn id="44" idx="1"/>
          </p:cNvCxnSpPr>
          <p:nvPr/>
        </p:nvCxnSpPr>
        <p:spPr bwMode="auto">
          <a:xfrm rot="16200000" flipV="1">
            <a:off x="2025650" y="3579813"/>
            <a:ext cx="644525" cy="5683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7" idx="0"/>
          </p:cNvCxnSpPr>
          <p:nvPr/>
        </p:nvCxnSpPr>
        <p:spPr bwMode="auto">
          <a:xfrm rot="5400000" flipH="1" flipV="1">
            <a:off x="694530" y="4015582"/>
            <a:ext cx="1706563" cy="8382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5" idx="3"/>
            <a:endCxn id="44" idx="6"/>
          </p:cNvCxnSpPr>
          <p:nvPr/>
        </p:nvCxnSpPr>
        <p:spPr bwMode="auto">
          <a:xfrm rot="5400000">
            <a:off x="3124200" y="3632200"/>
            <a:ext cx="392112" cy="9096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2" idx="2"/>
            <a:endCxn id="44" idx="6"/>
          </p:cNvCxnSpPr>
          <p:nvPr/>
        </p:nvCxnSpPr>
        <p:spPr bwMode="auto">
          <a:xfrm rot="10800000">
            <a:off x="2865437" y="4283075"/>
            <a:ext cx="792163" cy="3810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2" idx="2"/>
            <a:endCxn id="47" idx="6"/>
          </p:cNvCxnSpPr>
          <p:nvPr/>
        </p:nvCxnSpPr>
        <p:spPr bwMode="auto">
          <a:xfrm rot="10800000" flipV="1">
            <a:off x="1265237" y="4664075"/>
            <a:ext cx="2392363" cy="7620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1" idx="1"/>
            <a:endCxn id="44" idx="4"/>
          </p:cNvCxnSpPr>
          <p:nvPr/>
        </p:nvCxnSpPr>
        <p:spPr bwMode="auto">
          <a:xfrm rot="16200000" flipV="1">
            <a:off x="2682875" y="4465637"/>
            <a:ext cx="877888" cy="7858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1" idx="1"/>
            <a:endCxn id="47" idx="6"/>
          </p:cNvCxnSpPr>
          <p:nvPr/>
        </p:nvCxnSpPr>
        <p:spPr bwMode="auto">
          <a:xfrm rot="16200000" flipH="1" flipV="1">
            <a:off x="2325687" y="4237038"/>
            <a:ext cx="128587" cy="224948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0" idx="1"/>
            <a:endCxn id="49" idx="5"/>
          </p:cNvCxnSpPr>
          <p:nvPr/>
        </p:nvCxnSpPr>
        <p:spPr bwMode="auto">
          <a:xfrm rot="16200000" flipH="1" flipV="1">
            <a:off x="2600325" y="5522913"/>
            <a:ext cx="41275" cy="5683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0" idx="1"/>
            <a:endCxn id="44" idx="4"/>
          </p:cNvCxnSpPr>
          <p:nvPr/>
        </p:nvCxnSpPr>
        <p:spPr bwMode="auto">
          <a:xfrm rot="16200000" flipV="1">
            <a:off x="2133600" y="5014912"/>
            <a:ext cx="1366838" cy="1762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2895600" y="49831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63" name="Straight Connector 62"/>
          <p:cNvCxnSpPr>
            <a:stCxn id="62" idx="3"/>
            <a:endCxn id="49" idx="7"/>
          </p:cNvCxnSpPr>
          <p:nvPr/>
        </p:nvCxnSpPr>
        <p:spPr bwMode="auto">
          <a:xfrm rot="5400000">
            <a:off x="2428875" y="5126038"/>
            <a:ext cx="415925" cy="6000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4" idx="4"/>
            <a:endCxn id="49" idx="0"/>
          </p:cNvCxnSpPr>
          <p:nvPr/>
        </p:nvCxnSpPr>
        <p:spPr bwMode="auto">
          <a:xfrm rot="5400000">
            <a:off x="1897855" y="4761707"/>
            <a:ext cx="1173163" cy="4889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47" idx="6"/>
            <a:endCxn id="49" idx="2"/>
          </p:cNvCxnSpPr>
          <p:nvPr/>
        </p:nvCxnSpPr>
        <p:spPr bwMode="auto">
          <a:xfrm>
            <a:off x="1265237" y="5426075"/>
            <a:ext cx="838200" cy="3048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48" idx="4"/>
            <a:endCxn id="49" idx="0"/>
          </p:cNvCxnSpPr>
          <p:nvPr/>
        </p:nvCxnSpPr>
        <p:spPr bwMode="auto">
          <a:xfrm rot="16200000" flipH="1">
            <a:off x="1730374" y="5083176"/>
            <a:ext cx="898525" cy="1206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6" idx="4"/>
            <a:endCxn id="49" idx="1"/>
          </p:cNvCxnSpPr>
          <p:nvPr/>
        </p:nvCxnSpPr>
        <p:spPr bwMode="auto">
          <a:xfrm rot="16200000" flipH="1">
            <a:off x="952500" y="4443412"/>
            <a:ext cx="1366838" cy="10144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48" idx="6"/>
            <a:endCxn id="44" idx="3"/>
          </p:cNvCxnSpPr>
          <p:nvPr/>
        </p:nvCxnSpPr>
        <p:spPr bwMode="auto">
          <a:xfrm flipV="1">
            <a:off x="2255837" y="4379913"/>
            <a:ext cx="376238" cy="1762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47" idx="7"/>
            <a:endCxn id="48" idx="3"/>
          </p:cNvCxnSpPr>
          <p:nvPr/>
        </p:nvCxnSpPr>
        <p:spPr bwMode="auto">
          <a:xfrm rot="5400000" flipH="1" flipV="1">
            <a:off x="1285875" y="4592638"/>
            <a:ext cx="676275" cy="7969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44" idx="4"/>
            <a:endCxn id="47" idx="6"/>
          </p:cNvCxnSpPr>
          <p:nvPr/>
        </p:nvCxnSpPr>
        <p:spPr bwMode="auto">
          <a:xfrm rot="5400000">
            <a:off x="1493837" y="4191000"/>
            <a:ext cx="1006475" cy="14636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2" idx="2"/>
          </p:cNvCxnSpPr>
          <p:nvPr/>
        </p:nvCxnSpPr>
        <p:spPr bwMode="auto">
          <a:xfrm rot="10800000" flipV="1">
            <a:off x="1570037" y="5121275"/>
            <a:ext cx="1325563" cy="2889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47" idx="0"/>
            <a:endCxn id="46" idx="4"/>
          </p:cNvCxnSpPr>
          <p:nvPr/>
        </p:nvCxnSpPr>
        <p:spPr bwMode="auto">
          <a:xfrm rot="5400000" flipH="1" flipV="1">
            <a:off x="617538" y="4778375"/>
            <a:ext cx="1020762" cy="158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1798637" y="3352799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74" name="Rectangle 73"/>
          <p:cNvSpPr/>
          <p:nvPr/>
        </p:nvSpPr>
        <p:spPr>
          <a:xfrm>
            <a:off x="762000" y="6172200"/>
            <a:ext cx="2802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Original Graph: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λ</a:t>
            </a:r>
            <a:endParaRPr lang="en-US" sz="2800" dirty="0"/>
          </a:p>
        </p:txBody>
      </p:sp>
      <p:sp>
        <p:nvSpPr>
          <p:cNvPr id="75" name="Rectangle 74"/>
          <p:cNvSpPr/>
          <p:nvPr/>
        </p:nvSpPr>
        <p:spPr>
          <a:xfrm>
            <a:off x="4933391" y="6172200"/>
            <a:ext cx="27575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Without {2, 6}: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λ</a:t>
            </a:r>
            <a:r>
              <a:rPr lang="en-US" sz="2800" i="1" baseline="-25000" dirty="0" err="1">
                <a:solidFill>
                  <a:srgbClr val="FF0000"/>
                </a:solidFill>
                <a:latin typeface="Times New Roman" pitchFamily="18" charset="0"/>
              </a:rPr>
              <a:t>s</a:t>
            </a:r>
            <a:endParaRPr lang="en-US" sz="2800" dirty="0"/>
          </a:p>
        </p:txBody>
      </p:sp>
      <p:sp>
        <p:nvSpPr>
          <p:cNvPr id="76" name="Rectangle 75"/>
          <p:cNvSpPr/>
          <p:nvPr/>
        </p:nvSpPr>
        <p:spPr>
          <a:xfrm>
            <a:off x="5181600" y="2133600"/>
            <a:ext cx="23622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i="1" dirty="0">
                <a:solidFill>
                  <a:schemeClr val="tx1"/>
                </a:solidFill>
                <a:latin typeface="Times New Roman" pitchFamily="18" charset="0"/>
              </a:rPr>
              <a:t>λ-</a:t>
            </a:r>
            <a:r>
              <a:rPr lang="en-US" sz="6000" i="1" dirty="0" err="1">
                <a:solidFill>
                  <a:schemeClr val="tx1"/>
                </a:solidFill>
                <a:latin typeface="Times New Roman" pitchFamily="18" charset="0"/>
              </a:rPr>
              <a:t>λ</a:t>
            </a:r>
            <a:r>
              <a:rPr lang="en-US" sz="6000" i="1" baseline="-25000" dirty="0" err="1">
                <a:solidFill>
                  <a:schemeClr val="tx1"/>
                </a:solidFill>
                <a:latin typeface="Times New Roman" pitchFamily="18" charset="0"/>
              </a:rPr>
              <a:t>s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4593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T4: Optimal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</a:t>
            </a:r>
            <a:r>
              <a:rPr lang="en-US" i="1" dirty="0"/>
              <a:t>k</a:t>
            </a:r>
            <a:r>
              <a:rPr lang="en-US" dirty="0"/>
              <a:t> nodes, whose absence creates the largest drop in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</a:rPr>
              <a:t>λ</a:t>
            </a:r>
            <a:endParaRPr lang="en-US" b="1" i="1" baseline="-25000" dirty="0">
              <a:solidFill>
                <a:srgbClr val="FF0000"/>
              </a:solidFill>
              <a:latin typeface="Times New Roman" pitchFamily="18" charset="0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But, we need                     in time</a:t>
            </a:r>
          </a:p>
          <a:p>
            <a:pPr lvl="1"/>
            <a:r>
              <a:rPr lang="en-US" dirty="0"/>
              <a:t> Example: </a:t>
            </a:r>
          </a:p>
          <a:p>
            <a:pPr lvl="2"/>
            <a:r>
              <a:rPr lang="en-US" dirty="0"/>
              <a:t>1,000 nodes, with 10,000 edges </a:t>
            </a:r>
          </a:p>
          <a:p>
            <a:pPr lvl="2"/>
            <a:r>
              <a:rPr lang="en-US" dirty="0"/>
              <a:t>It takes 0.01 seconds to compute </a:t>
            </a:r>
            <a:r>
              <a:rPr lang="en-US" i="1" dirty="0">
                <a:latin typeface="Times New Roman" pitchFamily="18" charset="0"/>
              </a:rPr>
              <a:t>λ</a:t>
            </a:r>
          </a:p>
          <a:p>
            <a:pPr lvl="2"/>
            <a:r>
              <a:rPr lang="en-US" dirty="0">
                <a:latin typeface="Times New Roman" pitchFamily="18" charset="0"/>
              </a:rPr>
              <a:t>It takes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2,615 years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>to find best-</a:t>
            </a:r>
            <a:r>
              <a:rPr lang="en-US" i="1" dirty="0">
                <a:latin typeface="Times New Roman" pitchFamily="18" charset="0"/>
              </a:rPr>
              <a:t>5</a:t>
            </a:r>
            <a:r>
              <a:rPr lang="en-US" dirty="0">
                <a:latin typeface="Times New Roman" pitchFamily="18" charset="0"/>
              </a:rPr>
              <a:t> nodes</a:t>
            </a:r>
            <a:r>
              <a:rPr lang="en-US" dirty="0"/>
              <a:t> 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2CC82-6A21-4C15-A9DF-59CA3689167F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pic>
        <p:nvPicPr>
          <p:cNvPr id="6" name="Picture 5" descr="dell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600025"/>
            <a:ext cx="5650525" cy="981375"/>
          </a:xfrm>
          <a:prstGeom prst="rect">
            <a:avLst/>
          </a:prstGeom>
        </p:spPr>
      </p:pic>
      <p:pic>
        <p:nvPicPr>
          <p:cNvPr id="9" name="Picture 8" descr="ex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322" y="3657600"/>
            <a:ext cx="1660414" cy="1111818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stCxn id="10" idx="4"/>
          </p:cNvCxnSpPr>
          <p:nvPr/>
        </p:nvCxnSpPr>
        <p:spPr>
          <a:xfrm rot="16200000" flipH="1">
            <a:off x="6229350" y="3714750"/>
            <a:ext cx="381000" cy="2667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77000" y="3962400"/>
            <a:ext cx="2704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Largest </a:t>
            </a:r>
            <a:r>
              <a:rPr lang="en-US" sz="2000" dirty="0" err="1">
                <a:solidFill>
                  <a:srgbClr val="FF0000"/>
                </a:solidFill>
              </a:rPr>
              <a:t>eigenvalue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w/o subset of nodes </a:t>
            </a:r>
            <a:r>
              <a:rPr lang="en-US" sz="2000" i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81600" y="2438400"/>
            <a:ext cx="23622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i="1" dirty="0">
                <a:solidFill>
                  <a:schemeClr val="tx1"/>
                </a:solidFill>
                <a:latin typeface="Times New Roman" pitchFamily="18" charset="0"/>
              </a:rPr>
              <a:t>λ-</a:t>
            </a:r>
            <a:r>
              <a:rPr lang="en-US" sz="6000" i="1" dirty="0" err="1">
                <a:solidFill>
                  <a:schemeClr val="tx1"/>
                </a:solidFill>
                <a:latin typeface="Times New Roman" pitchFamily="18" charset="0"/>
              </a:rPr>
              <a:t>λ</a:t>
            </a:r>
            <a:r>
              <a:rPr lang="en-US" sz="6000" i="1" baseline="-25000" dirty="0" err="1">
                <a:solidFill>
                  <a:schemeClr val="tx1"/>
                </a:solidFill>
                <a:latin typeface="Times New Roman" pitchFamily="18" charset="0"/>
              </a:rPr>
              <a:t>s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791200" y="2514600"/>
            <a:ext cx="990600" cy="1143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20266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T4: </a:t>
            </a:r>
            <a:r>
              <a:rPr lang="en-US" i="1" dirty="0" err="1"/>
              <a:t>Netshield</a:t>
            </a:r>
            <a:r>
              <a:rPr lang="en-US" dirty="0"/>
              <a:t> to the Rescue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3200400"/>
            <a:ext cx="2286000" cy="2286000"/>
          </a:xfrm>
          <a:prstGeom prst="rect">
            <a:avLst/>
          </a:prstGeom>
          <a:solidFill>
            <a:srgbClr val="0000CC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</a:rPr>
              <a:t>A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3200400"/>
            <a:ext cx="381000" cy="228600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</a:rPr>
              <a:t>u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4038600"/>
            <a:ext cx="1359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= </a:t>
            </a:r>
            <a:r>
              <a:rPr lang="en-US" sz="3600" i="1" dirty="0">
                <a:latin typeface="Times New Roman" pitchFamily="18" charset="0"/>
              </a:rPr>
              <a:t>λ </a:t>
            </a:r>
            <a:r>
              <a:rPr lang="en-US" sz="3600" dirty="0"/>
              <a:t>X</a:t>
            </a:r>
            <a:r>
              <a:rPr lang="en-US" sz="3600" i="1" baseline="-25000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2743200" y="5105400"/>
            <a:ext cx="2286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1" idx="2"/>
          </p:cNvCxnSpPr>
          <p:nvPr/>
        </p:nvCxnSpPr>
        <p:spPr>
          <a:xfrm rot="16200000" flipH="1">
            <a:off x="2570956" y="5544344"/>
            <a:ext cx="610394" cy="373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47800" y="5663625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u(</a:t>
            </a:r>
            <a:r>
              <a:rPr lang="en-US" sz="3200" i="1" dirty="0" err="1">
                <a:solidFill>
                  <a:srgbClr val="FF0000"/>
                </a:solidFill>
              </a:rPr>
              <a:t>i</a:t>
            </a:r>
            <a:r>
              <a:rPr lang="en-US" sz="2800" i="1" dirty="0">
                <a:solidFill>
                  <a:srgbClr val="FF0000"/>
                </a:solidFill>
              </a:rPr>
              <a:t>)</a:t>
            </a:r>
            <a:r>
              <a:rPr lang="en-US" sz="2800" dirty="0"/>
              <a:t>:</a:t>
            </a:r>
            <a:r>
              <a:rPr lang="en-US" sz="3200" dirty="0"/>
              <a:t> </a:t>
            </a:r>
            <a:r>
              <a:rPr lang="en-US" sz="3200" dirty="0" err="1"/>
              <a:t>eigen</a:t>
            </a:r>
            <a:r>
              <a:rPr lang="en-US" sz="3200" dirty="0"/>
              <a:t>-score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191000" y="3200400"/>
            <a:ext cx="381000" cy="228600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</a:rPr>
              <a:t>u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0" y="6334780"/>
            <a:ext cx="9144000" cy="523220"/>
          </a:xfrm>
          <a:prstGeom prst="rect">
            <a:avLst/>
          </a:prstGeom>
          <a:solidFill>
            <a:schemeClr val="tx1"/>
          </a:solidFill>
        </p:spPr>
        <p:txBody>
          <a:bodyPr wrap="square" lIns="91440" rIns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Footnote: </a:t>
            </a:r>
            <a:r>
              <a:rPr lang="en-US" sz="2800" i="1" dirty="0">
                <a:solidFill>
                  <a:schemeClr val="bg1"/>
                </a:solidFill>
              </a:rPr>
              <a:t>u(</a:t>
            </a:r>
            <a:r>
              <a:rPr lang="en-US" sz="2800" i="1" dirty="0" err="1">
                <a:solidFill>
                  <a:schemeClr val="bg1"/>
                </a:solidFill>
              </a:rPr>
              <a:t>i</a:t>
            </a:r>
            <a:r>
              <a:rPr lang="en-US" sz="2800" i="1" dirty="0">
                <a:solidFill>
                  <a:schemeClr val="bg1"/>
                </a:solidFill>
              </a:rPr>
              <a:t>)</a:t>
            </a:r>
            <a:r>
              <a:rPr lang="en-US" sz="2800" dirty="0">
                <a:solidFill>
                  <a:schemeClr val="bg1"/>
                </a:solidFill>
              </a:rPr>
              <a:t> ~ </a:t>
            </a:r>
            <a:r>
              <a:rPr lang="en-US" sz="2800" dirty="0" err="1">
                <a:solidFill>
                  <a:schemeClr val="bg1"/>
                </a:solidFill>
              </a:rPr>
              <a:t>PageRank</a:t>
            </a:r>
            <a:r>
              <a:rPr lang="en-US" sz="2800" i="1" dirty="0">
                <a:solidFill>
                  <a:schemeClr val="bg1"/>
                </a:solidFill>
              </a:rPr>
              <a:t>(</a:t>
            </a:r>
            <a:r>
              <a:rPr lang="en-US" sz="2800" i="1" dirty="0" err="1">
                <a:solidFill>
                  <a:schemeClr val="bg1"/>
                </a:solidFill>
              </a:rPr>
              <a:t>i</a:t>
            </a:r>
            <a:r>
              <a:rPr lang="en-US" sz="2800" i="1" dirty="0">
                <a:solidFill>
                  <a:schemeClr val="bg1"/>
                </a:solidFill>
              </a:rPr>
              <a:t>)</a:t>
            </a:r>
            <a:r>
              <a:rPr lang="en-US" sz="2800" dirty="0">
                <a:solidFill>
                  <a:schemeClr val="bg1"/>
                </a:solidFill>
              </a:rPr>
              <a:t>  ~ in-degree</a:t>
            </a:r>
            <a:r>
              <a:rPr lang="en-US" sz="2800" i="1" dirty="0">
                <a:solidFill>
                  <a:schemeClr val="bg1"/>
                </a:solidFill>
              </a:rPr>
              <a:t>(</a:t>
            </a:r>
            <a:r>
              <a:rPr lang="en-US" sz="2800" i="1" dirty="0" err="1">
                <a:solidFill>
                  <a:schemeClr val="bg1"/>
                </a:solidFill>
              </a:rPr>
              <a:t>i</a:t>
            </a:r>
            <a:r>
              <a:rPr lang="en-US" sz="2800" i="1" dirty="0">
                <a:solidFill>
                  <a:schemeClr val="bg1"/>
                </a:solidFill>
              </a:rPr>
              <a:t>)</a:t>
            </a:r>
            <a:endParaRPr lang="en-US" sz="2800" i="1" baseline="30000" dirty="0">
              <a:solidFill>
                <a:schemeClr val="bg1"/>
              </a:solidFill>
            </a:endParaRPr>
          </a:p>
        </p:txBody>
      </p:sp>
      <p:pic>
        <p:nvPicPr>
          <p:cNvPr id="10895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9714" y="2590800"/>
            <a:ext cx="4314286" cy="2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1219200"/>
            <a:ext cx="9144000" cy="1371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</a:rPr>
              <a:t>Theorem: (Tong+ 2009)</a:t>
            </a:r>
          </a:p>
          <a:p>
            <a:pPr>
              <a:defRPr/>
            </a:pPr>
            <a:r>
              <a:rPr lang="en-US" sz="3600" dirty="0">
                <a:solidFill>
                  <a:srgbClr val="FF0000"/>
                </a:solidFill>
              </a:rPr>
              <a:t>(1) </a:t>
            </a:r>
            <a:r>
              <a:rPr lang="en-US" sz="3600" i="1" dirty="0">
                <a:solidFill>
                  <a:srgbClr val="FF0000"/>
                </a:solidFill>
              </a:rPr>
              <a:t>λ</a:t>
            </a:r>
            <a:r>
              <a:rPr lang="en-US" sz="3600" i="1" baseline="-25000" dirty="0">
                <a:solidFill>
                  <a:srgbClr val="FF0000"/>
                </a:solidFill>
              </a:rPr>
              <a:t> </a:t>
            </a:r>
            <a:r>
              <a:rPr lang="en-US" sz="3600" i="1" dirty="0">
                <a:solidFill>
                  <a:srgbClr val="FF0000"/>
                </a:solidFill>
              </a:rPr>
              <a:t>- </a:t>
            </a:r>
            <a:r>
              <a:rPr lang="en-US" sz="3600" i="1" dirty="0" err="1">
                <a:solidFill>
                  <a:srgbClr val="FF0000"/>
                </a:solidFill>
              </a:rPr>
              <a:t>λ</a:t>
            </a:r>
            <a:r>
              <a:rPr lang="en-US" sz="3600" i="1" baseline="-25000" dirty="0" err="1">
                <a:solidFill>
                  <a:srgbClr val="FF0000"/>
                </a:solidFill>
              </a:rPr>
              <a:t>s</a:t>
            </a:r>
            <a:r>
              <a:rPr lang="en-US" sz="3600" i="1" dirty="0" err="1">
                <a:solidFill>
                  <a:srgbClr val="FF0000"/>
                </a:solidFill>
              </a:rPr>
              <a:t>≈</a:t>
            </a:r>
            <a:r>
              <a:rPr lang="en-US" sz="3600" dirty="0" err="1">
                <a:solidFill>
                  <a:srgbClr val="FF0000"/>
                </a:solidFill>
              </a:rPr>
              <a:t>Sv</a:t>
            </a:r>
            <a:r>
              <a:rPr lang="en-US" sz="3600" dirty="0">
                <a:solidFill>
                  <a:srgbClr val="FF0000"/>
                </a:solidFill>
              </a:rPr>
              <a:t>(</a:t>
            </a:r>
            <a:r>
              <a:rPr lang="en-US" sz="3600" i="1" dirty="0">
                <a:solidFill>
                  <a:srgbClr val="FF0000"/>
                </a:solidFill>
              </a:rPr>
              <a:t>S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  <a:r>
              <a:rPr lang="en-US" sz="3600" i="1" dirty="0">
                <a:solidFill>
                  <a:srgbClr val="FF0000"/>
                </a:solidFill>
              </a:rPr>
              <a:t>=</a:t>
            </a:r>
            <a:r>
              <a:rPr lang="en-US" sz="3600" dirty="0">
                <a:solidFill>
                  <a:srgbClr val="FF0000"/>
                </a:solidFill>
              </a:rPr>
              <a:t> ∑</a:t>
            </a:r>
            <a:r>
              <a:rPr lang="en-US" sz="3600" i="1" baseline="-25000" dirty="0" err="1">
                <a:solidFill>
                  <a:srgbClr val="FF0000"/>
                </a:solidFill>
              </a:rPr>
              <a:t>i</a:t>
            </a:r>
            <a:r>
              <a:rPr lang="az-Cyrl-AZ" sz="3600" i="1" baseline="-25000" dirty="0">
                <a:solidFill>
                  <a:srgbClr val="FF0000"/>
                </a:solidFill>
              </a:rPr>
              <a:t>є</a:t>
            </a:r>
            <a:r>
              <a:rPr lang="en-US" sz="3600" i="1" baseline="-25000" dirty="0">
                <a:solidFill>
                  <a:srgbClr val="FF0000"/>
                </a:solidFill>
              </a:rPr>
              <a:t>S </a:t>
            </a:r>
            <a:r>
              <a:rPr lang="en-US" sz="3600" i="1" dirty="0">
                <a:solidFill>
                  <a:srgbClr val="FF0000"/>
                </a:solidFill>
              </a:rPr>
              <a:t>2λu</a:t>
            </a:r>
            <a:r>
              <a:rPr lang="en-US" sz="3600" dirty="0">
                <a:solidFill>
                  <a:srgbClr val="FF0000"/>
                </a:solidFill>
              </a:rPr>
              <a:t>(</a:t>
            </a:r>
            <a:r>
              <a:rPr lang="en-US" sz="3600" i="1" dirty="0" err="1">
                <a:solidFill>
                  <a:srgbClr val="FF0000"/>
                </a:solidFill>
              </a:rPr>
              <a:t>i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  <a:r>
              <a:rPr lang="en-US" sz="3600" i="1" baseline="30000" dirty="0">
                <a:solidFill>
                  <a:srgbClr val="FF0000"/>
                </a:solidFill>
              </a:rPr>
              <a:t>2</a:t>
            </a:r>
            <a:r>
              <a:rPr lang="en-US" sz="3600" i="1" dirty="0">
                <a:solidFill>
                  <a:srgbClr val="FF0000"/>
                </a:solidFill>
              </a:rPr>
              <a:t>-</a:t>
            </a:r>
            <a:r>
              <a:rPr lang="en-US" sz="3600" dirty="0">
                <a:solidFill>
                  <a:srgbClr val="FF0000"/>
                </a:solidFill>
              </a:rPr>
              <a:t>∑</a:t>
            </a:r>
            <a:r>
              <a:rPr lang="en-US" sz="3600" i="1" baseline="-25000" dirty="0" err="1">
                <a:solidFill>
                  <a:srgbClr val="FF0000"/>
                </a:solidFill>
              </a:rPr>
              <a:t>i,j</a:t>
            </a:r>
            <a:r>
              <a:rPr lang="az-Cyrl-AZ" sz="3600" i="1" baseline="-25000" dirty="0">
                <a:solidFill>
                  <a:srgbClr val="FF0000"/>
                </a:solidFill>
              </a:rPr>
              <a:t>є</a:t>
            </a:r>
            <a:r>
              <a:rPr lang="en-US" sz="3600" i="1" baseline="-25000" dirty="0">
                <a:solidFill>
                  <a:srgbClr val="FF0000"/>
                </a:solidFill>
              </a:rPr>
              <a:t>S </a:t>
            </a:r>
            <a:r>
              <a:rPr lang="en-US" sz="3600" i="1" dirty="0">
                <a:solidFill>
                  <a:srgbClr val="FF0000"/>
                </a:solidFill>
              </a:rPr>
              <a:t>A</a:t>
            </a:r>
            <a:r>
              <a:rPr lang="en-US" sz="3600" dirty="0">
                <a:solidFill>
                  <a:srgbClr val="FF0000"/>
                </a:solidFill>
              </a:rPr>
              <a:t>(</a:t>
            </a:r>
            <a:r>
              <a:rPr lang="en-US" sz="3600" i="1" dirty="0" err="1">
                <a:solidFill>
                  <a:srgbClr val="FF0000"/>
                </a:solidFill>
              </a:rPr>
              <a:t>i,j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  <a:r>
              <a:rPr lang="en-US" sz="3600" i="1" dirty="0">
                <a:solidFill>
                  <a:srgbClr val="FF0000"/>
                </a:solidFill>
              </a:rPr>
              <a:t>u</a:t>
            </a:r>
            <a:r>
              <a:rPr lang="en-US" sz="3600" dirty="0">
                <a:solidFill>
                  <a:srgbClr val="FF0000"/>
                </a:solidFill>
              </a:rPr>
              <a:t>(</a:t>
            </a:r>
            <a:r>
              <a:rPr lang="en-US" sz="3600" i="1" dirty="0" err="1">
                <a:solidFill>
                  <a:srgbClr val="FF0000"/>
                </a:solidFill>
              </a:rPr>
              <a:t>i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  <a:r>
              <a:rPr lang="en-US" sz="3600" i="1" dirty="0">
                <a:solidFill>
                  <a:srgbClr val="FF0000"/>
                </a:solidFill>
              </a:rPr>
              <a:t>u</a:t>
            </a:r>
            <a:r>
              <a:rPr lang="en-US" sz="3600" dirty="0">
                <a:solidFill>
                  <a:srgbClr val="FF0000"/>
                </a:solidFill>
              </a:rPr>
              <a:t>(</a:t>
            </a:r>
            <a:r>
              <a:rPr lang="en-US" sz="3600" i="1" dirty="0">
                <a:solidFill>
                  <a:srgbClr val="FF0000"/>
                </a:solidFill>
              </a:rPr>
              <a:t>j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>
              <a:defRPr/>
            </a:pPr>
            <a:endParaRPr 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36672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52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685" y="4191000"/>
            <a:ext cx="2185715" cy="218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858000" cy="1143000"/>
          </a:xfrm>
        </p:spPr>
        <p:txBody>
          <a:bodyPr/>
          <a:lstStyle/>
          <a:p>
            <a:pPr algn="l"/>
            <a:r>
              <a:rPr lang="en-US" sz="4000" dirty="0"/>
              <a:t>   T4: </a:t>
            </a:r>
            <a:r>
              <a:rPr lang="en-US" sz="4000" i="1" dirty="0" err="1"/>
              <a:t>Netshield</a:t>
            </a:r>
            <a:r>
              <a:rPr lang="en-US" sz="4000" dirty="0"/>
              <a:t> to the Rescue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90800"/>
            <a:ext cx="8763000" cy="45259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find a set of nodes </a:t>
            </a:r>
            <a:r>
              <a:rPr lang="en-US" i="1" dirty="0">
                <a:solidFill>
                  <a:srgbClr val="FF0000"/>
                </a:solidFill>
              </a:rPr>
              <a:t>S (e.g. k=4), </a:t>
            </a:r>
            <a:r>
              <a:rPr lang="en-US" dirty="0">
                <a:solidFill>
                  <a:srgbClr val="FF0000"/>
                </a:solidFill>
              </a:rPr>
              <a:t>which</a:t>
            </a:r>
          </a:p>
          <a:p>
            <a:pPr lvl="1"/>
            <a:r>
              <a:rPr lang="en-US" i="1" dirty="0"/>
              <a:t> </a:t>
            </a:r>
            <a:r>
              <a:rPr lang="en-US" dirty="0"/>
              <a:t>(C1) each has high </a:t>
            </a:r>
            <a:r>
              <a:rPr lang="en-US" dirty="0" err="1"/>
              <a:t>eigen</a:t>
            </a:r>
            <a:r>
              <a:rPr lang="en-US" dirty="0"/>
              <a:t>-scores</a:t>
            </a:r>
          </a:p>
          <a:p>
            <a:pPr lvl="1"/>
            <a:r>
              <a:rPr lang="en-US" i="1" dirty="0"/>
              <a:t> </a:t>
            </a:r>
            <a:r>
              <a:rPr lang="en-US" dirty="0"/>
              <a:t>(C2) diverse among themselves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0" y="1219200"/>
            <a:ext cx="9144000" cy="1371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</a:rPr>
              <a:t>Theorem: (Tong+ 2009)</a:t>
            </a:r>
          </a:p>
          <a:p>
            <a:pPr>
              <a:defRPr/>
            </a:pPr>
            <a:r>
              <a:rPr lang="en-US" sz="3600" dirty="0">
                <a:solidFill>
                  <a:srgbClr val="FF0000"/>
                </a:solidFill>
              </a:rPr>
              <a:t>(1) </a:t>
            </a:r>
            <a:r>
              <a:rPr lang="en-US" sz="3600" i="1" dirty="0">
                <a:solidFill>
                  <a:srgbClr val="FF0000"/>
                </a:solidFill>
              </a:rPr>
              <a:t>λ</a:t>
            </a:r>
            <a:r>
              <a:rPr lang="en-US" sz="3600" i="1" baseline="-25000" dirty="0">
                <a:solidFill>
                  <a:srgbClr val="FF0000"/>
                </a:solidFill>
              </a:rPr>
              <a:t> </a:t>
            </a:r>
            <a:r>
              <a:rPr lang="en-US" sz="3600" i="1" dirty="0">
                <a:solidFill>
                  <a:srgbClr val="FF0000"/>
                </a:solidFill>
              </a:rPr>
              <a:t>- </a:t>
            </a:r>
            <a:r>
              <a:rPr lang="en-US" sz="3600" i="1" dirty="0" err="1">
                <a:solidFill>
                  <a:srgbClr val="FF0000"/>
                </a:solidFill>
              </a:rPr>
              <a:t>λ</a:t>
            </a:r>
            <a:r>
              <a:rPr lang="en-US" sz="3600" i="1" baseline="-25000" dirty="0" err="1">
                <a:solidFill>
                  <a:srgbClr val="FF0000"/>
                </a:solidFill>
              </a:rPr>
              <a:t>s</a:t>
            </a:r>
            <a:r>
              <a:rPr lang="en-US" sz="3600" i="1" dirty="0" err="1">
                <a:solidFill>
                  <a:srgbClr val="FF0000"/>
                </a:solidFill>
              </a:rPr>
              <a:t>≈</a:t>
            </a:r>
            <a:r>
              <a:rPr lang="en-US" sz="3600" dirty="0" err="1">
                <a:solidFill>
                  <a:srgbClr val="FF0000"/>
                </a:solidFill>
              </a:rPr>
              <a:t>Sv</a:t>
            </a:r>
            <a:r>
              <a:rPr lang="en-US" sz="3600" dirty="0">
                <a:solidFill>
                  <a:srgbClr val="FF0000"/>
                </a:solidFill>
              </a:rPr>
              <a:t>(</a:t>
            </a:r>
            <a:r>
              <a:rPr lang="en-US" sz="3600" i="1" dirty="0">
                <a:solidFill>
                  <a:srgbClr val="FF0000"/>
                </a:solidFill>
              </a:rPr>
              <a:t>S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  <a:r>
              <a:rPr lang="en-US" sz="3600" i="1" dirty="0">
                <a:solidFill>
                  <a:srgbClr val="FF0000"/>
                </a:solidFill>
              </a:rPr>
              <a:t>=</a:t>
            </a:r>
            <a:r>
              <a:rPr lang="en-US" sz="3600" dirty="0">
                <a:solidFill>
                  <a:srgbClr val="FF0000"/>
                </a:solidFill>
              </a:rPr>
              <a:t> ∑</a:t>
            </a:r>
            <a:r>
              <a:rPr lang="en-US" sz="3600" i="1" baseline="-25000" dirty="0" err="1">
                <a:solidFill>
                  <a:srgbClr val="FF0000"/>
                </a:solidFill>
              </a:rPr>
              <a:t>i</a:t>
            </a:r>
            <a:r>
              <a:rPr lang="az-Cyrl-AZ" sz="3600" i="1" baseline="-25000" dirty="0">
                <a:solidFill>
                  <a:srgbClr val="FF0000"/>
                </a:solidFill>
              </a:rPr>
              <a:t>є</a:t>
            </a:r>
            <a:r>
              <a:rPr lang="en-US" sz="3600" i="1" baseline="-25000" dirty="0">
                <a:solidFill>
                  <a:srgbClr val="FF0000"/>
                </a:solidFill>
              </a:rPr>
              <a:t>S </a:t>
            </a:r>
            <a:r>
              <a:rPr lang="en-US" sz="3600" i="1" dirty="0">
                <a:solidFill>
                  <a:srgbClr val="FF0000"/>
                </a:solidFill>
              </a:rPr>
              <a:t>2λu</a:t>
            </a:r>
            <a:r>
              <a:rPr lang="en-US" sz="3600" dirty="0">
                <a:solidFill>
                  <a:srgbClr val="FF0000"/>
                </a:solidFill>
              </a:rPr>
              <a:t>(</a:t>
            </a:r>
            <a:r>
              <a:rPr lang="en-US" sz="3600" i="1" dirty="0" err="1">
                <a:solidFill>
                  <a:srgbClr val="FF0000"/>
                </a:solidFill>
              </a:rPr>
              <a:t>i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  <a:r>
              <a:rPr lang="en-US" sz="3600" i="1" baseline="30000" dirty="0">
                <a:solidFill>
                  <a:srgbClr val="FF0000"/>
                </a:solidFill>
              </a:rPr>
              <a:t>2</a:t>
            </a:r>
            <a:r>
              <a:rPr lang="en-US" sz="3600" i="1" dirty="0">
                <a:solidFill>
                  <a:srgbClr val="FF0000"/>
                </a:solidFill>
              </a:rPr>
              <a:t>-</a:t>
            </a:r>
            <a:r>
              <a:rPr lang="en-US" sz="3600" dirty="0">
                <a:solidFill>
                  <a:srgbClr val="FF0000"/>
                </a:solidFill>
              </a:rPr>
              <a:t>∑</a:t>
            </a:r>
            <a:r>
              <a:rPr lang="en-US" sz="3600" i="1" baseline="-25000" dirty="0" err="1">
                <a:solidFill>
                  <a:srgbClr val="FF0000"/>
                </a:solidFill>
              </a:rPr>
              <a:t>i,j</a:t>
            </a:r>
            <a:r>
              <a:rPr lang="az-Cyrl-AZ" sz="3600" i="1" baseline="-25000" dirty="0">
                <a:solidFill>
                  <a:srgbClr val="FF0000"/>
                </a:solidFill>
              </a:rPr>
              <a:t>є</a:t>
            </a:r>
            <a:r>
              <a:rPr lang="en-US" sz="3600" i="1" baseline="-25000" dirty="0">
                <a:solidFill>
                  <a:srgbClr val="FF0000"/>
                </a:solidFill>
              </a:rPr>
              <a:t>S </a:t>
            </a:r>
            <a:r>
              <a:rPr lang="en-US" sz="3600" i="1" dirty="0">
                <a:solidFill>
                  <a:srgbClr val="FF0000"/>
                </a:solidFill>
              </a:rPr>
              <a:t>A</a:t>
            </a:r>
            <a:r>
              <a:rPr lang="en-US" sz="3600" dirty="0">
                <a:solidFill>
                  <a:srgbClr val="FF0000"/>
                </a:solidFill>
              </a:rPr>
              <a:t>(</a:t>
            </a:r>
            <a:r>
              <a:rPr lang="en-US" sz="3600" i="1" dirty="0" err="1">
                <a:solidFill>
                  <a:srgbClr val="FF0000"/>
                </a:solidFill>
              </a:rPr>
              <a:t>i,j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  <a:r>
              <a:rPr lang="en-US" sz="3600" i="1" dirty="0">
                <a:solidFill>
                  <a:srgbClr val="FF0000"/>
                </a:solidFill>
              </a:rPr>
              <a:t>u</a:t>
            </a:r>
            <a:r>
              <a:rPr lang="en-US" sz="3600" dirty="0">
                <a:solidFill>
                  <a:srgbClr val="FF0000"/>
                </a:solidFill>
              </a:rPr>
              <a:t>(</a:t>
            </a:r>
            <a:r>
              <a:rPr lang="en-US" sz="3600" i="1" dirty="0" err="1">
                <a:solidFill>
                  <a:srgbClr val="FF0000"/>
                </a:solidFill>
              </a:rPr>
              <a:t>i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  <a:r>
              <a:rPr lang="en-US" sz="3600" i="1" dirty="0">
                <a:solidFill>
                  <a:srgbClr val="FF0000"/>
                </a:solidFill>
              </a:rPr>
              <a:t>u</a:t>
            </a:r>
            <a:r>
              <a:rPr lang="en-US" sz="3600" dirty="0">
                <a:solidFill>
                  <a:srgbClr val="FF0000"/>
                </a:solidFill>
              </a:rPr>
              <a:t>(</a:t>
            </a:r>
            <a:r>
              <a:rPr lang="en-US" sz="3600" i="1" dirty="0">
                <a:solidFill>
                  <a:srgbClr val="FF0000"/>
                </a:solidFill>
              </a:rPr>
              <a:t>j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>
              <a:defRPr/>
            </a:pPr>
            <a:endParaRPr lang="en-US" sz="1000" dirty="0">
              <a:solidFill>
                <a:srgbClr val="FF0000"/>
              </a:solidFill>
            </a:endParaRPr>
          </a:p>
        </p:txBody>
      </p:sp>
      <p:grpSp>
        <p:nvGrpSpPr>
          <p:cNvPr id="158" name="Group 157"/>
          <p:cNvGrpSpPr/>
          <p:nvPr/>
        </p:nvGrpSpPr>
        <p:grpSpPr>
          <a:xfrm>
            <a:off x="3581400" y="1524000"/>
            <a:ext cx="1371600" cy="1828800"/>
            <a:chOff x="3581400" y="1524000"/>
            <a:chExt cx="1371600" cy="1828800"/>
          </a:xfrm>
        </p:grpSpPr>
        <p:sp>
          <p:nvSpPr>
            <p:cNvPr id="150" name="Oval 149"/>
            <p:cNvSpPr/>
            <p:nvPr/>
          </p:nvSpPr>
          <p:spPr>
            <a:xfrm>
              <a:off x="3581400" y="1524000"/>
              <a:ext cx="1371600" cy="10668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2" name="Straight Arrow Connector 151"/>
            <p:cNvCxnSpPr/>
            <p:nvPr/>
          </p:nvCxnSpPr>
          <p:spPr>
            <a:xfrm rot="5400000">
              <a:off x="3695700" y="2933700"/>
              <a:ext cx="762000" cy="762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/>
          <p:cNvGrpSpPr/>
          <p:nvPr/>
        </p:nvGrpSpPr>
        <p:grpSpPr>
          <a:xfrm>
            <a:off x="5562600" y="1524000"/>
            <a:ext cx="2514600" cy="2513806"/>
            <a:chOff x="6019800" y="1524000"/>
            <a:chExt cx="2514600" cy="2513806"/>
          </a:xfrm>
        </p:grpSpPr>
        <p:sp>
          <p:nvSpPr>
            <p:cNvPr id="153" name="Oval 152"/>
            <p:cNvSpPr/>
            <p:nvPr/>
          </p:nvSpPr>
          <p:spPr>
            <a:xfrm>
              <a:off x="6172200" y="1524000"/>
              <a:ext cx="2362200" cy="10668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4" name="Straight Arrow Connector 153"/>
            <p:cNvCxnSpPr/>
            <p:nvPr/>
          </p:nvCxnSpPr>
          <p:spPr>
            <a:xfrm rot="10800000" flipV="1">
              <a:off x="6019800" y="2590800"/>
              <a:ext cx="1524794" cy="144700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Explosion 2 161"/>
          <p:cNvSpPr/>
          <p:nvPr/>
        </p:nvSpPr>
        <p:spPr>
          <a:xfrm>
            <a:off x="6248400" y="0"/>
            <a:ext cx="2895600" cy="1143000"/>
          </a:xfrm>
          <a:prstGeom prst="irregularSeal2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>
              <a:defRPr/>
            </a:pPr>
            <a:r>
              <a:rPr lang="en-US" sz="2800" dirty="0"/>
              <a:t>Intuition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141950" y="6324600"/>
            <a:ext cx="2525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Original Graph</a:t>
            </a:r>
          </a:p>
        </p:txBody>
      </p:sp>
      <p:grpSp>
        <p:nvGrpSpPr>
          <p:cNvPr id="173" name="Group 172"/>
          <p:cNvGrpSpPr/>
          <p:nvPr/>
        </p:nvGrpSpPr>
        <p:grpSpPr>
          <a:xfrm>
            <a:off x="3188117" y="4206240"/>
            <a:ext cx="2222083" cy="2641580"/>
            <a:chOff x="3188117" y="4206240"/>
            <a:chExt cx="2222083" cy="2641580"/>
          </a:xfrm>
        </p:grpSpPr>
        <p:grpSp>
          <p:nvGrpSpPr>
            <p:cNvPr id="167" name="Group 166"/>
            <p:cNvGrpSpPr/>
            <p:nvPr/>
          </p:nvGrpSpPr>
          <p:grpSpPr>
            <a:xfrm>
              <a:off x="3200400" y="4206240"/>
              <a:ext cx="2165154" cy="2194560"/>
              <a:chOff x="5791200" y="4267200"/>
              <a:chExt cx="2165154" cy="2194560"/>
            </a:xfrm>
          </p:grpSpPr>
          <p:pic>
            <p:nvPicPr>
              <p:cNvPr id="905219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 t="5866"/>
              <a:stretch>
                <a:fillRect/>
              </a:stretch>
            </p:blipFill>
            <p:spPr bwMode="auto">
              <a:xfrm>
                <a:off x="5791200" y="4267200"/>
                <a:ext cx="2165154" cy="2194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1" name="Freeform 160"/>
              <p:cNvSpPr/>
              <p:nvPr/>
            </p:nvSpPr>
            <p:spPr>
              <a:xfrm>
                <a:off x="6400800" y="4953000"/>
                <a:ext cx="990600" cy="1143000"/>
              </a:xfrm>
              <a:custGeom>
                <a:avLst/>
                <a:gdLst>
                  <a:gd name="connsiteX0" fmla="*/ 538615 w 2023158"/>
                  <a:gd name="connsiteY0" fmla="*/ 711855 h 2095812"/>
                  <a:gd name="connsiteX1" fmla="*/ 563329 w 2023158"/>
                  <a:gd name="connsiteY1" fmla="*/ 600644 h 2095812"/>
                  <a:gd name="connsiteX2" fmla="*/ 588042 w 2023158"/>
                  <a:gd name="connsiteY2" fmla="*/ 563574 h 2095812"/>
                  <a:gd name="connsiteX3" fmla="*/ 625112 w 2023158"/>
                  <a:gd name="connsiteY3" fmla="*/ 489433 h 2095812"/>
                  <a:gd name="connsiteX4" fmla="*/ 662183 w 2023158"/>
                  <a:gd name="connsiteY4" fmla="*/ 365866 h 2095812"/>
                  <a:gd name="connsiteX5" fmla="*/ 686896 w 2023158"/>
                  <a:gd name="connsiteY5" fmla="*/ 328796 h 2095812"/>
                  <a:gd name="connsiteX6" fmla="*/ 723966 w 2023158"/>
                  <a:gd name="connsiteY6" fmla="*/ 316439 h 2095812"/>
                  <a:gd name="connsiteX7" fmla="*/ 773393 w 2023158"/>
                  <a:gd name="connsiteY7" fmla="*/ 229942 h 2095812"/>
                  <a:gd name="connsiteX8" fmla="*/ 822820 w 2023158"/>
                  <a:gd name="connsiteY8" fmla="*/ 168158 h 2095812"/>
                  <a:gd name="connsiteX9" fmla="*/ 847534 w 2023158"/>
                  <a:gd name="connsiteY9" fmla="*/ 118731 h 2095812"/>
                  <a:gd name="connsiteX10" fmla="*/ 909318 w 2023158"/>
                  <a:gd name="connsiteY10" fmla="*/ 44590 h 2095812"/>
                  <a:gd name="connsiteX11" fmla="*/ 946388 w 2023158"/>
                  <a:gd name="connsiteY11" fmla="*/ 19877 h 2095812"/>
                  <a:gd name="connsiteX12" fmla="*/ 1008172 w 2023158"/>
                  <a:gd name="connsiteY12" fmla="*/ 7520 h 2095812"/>
                  <a:gd name="connsiteX13" fmla="*/ 1255307 w 2023158"/>
                  <a:gd name="connsiteY13" fmla="*/ 32233 h 2095812"/>
                  <a:gd name="connsiteX14" fmla="*/ 1329448 w 2023158"/>
                  <a:gd name="connsiteY14" fmla="*/ 106374 h 2095812"/>
                  <a:gd name="connsiteX15" fmla="*/ 1366518 w 2023158"/>
                  <a:gd name="connsiteY15" fmla="*/ 131088 h 2095812"/>
                  <a:gd name="connsiteX16" fmla="*/ 1403588 w 2023158"/>
                  <a:gd name="connsiteY16" fmla="*/ 180515 h 2095812"/>
                  <a:gd name="connsiteX17" fmla="*/ 1440658 w 2023158"/>
                  <a:gd name="connsiteY17" fmla="*/ 205228 h 2095812"/>
                  <a:gd name="connsiteX18" fmla="*/ 1514799 w 2023158"/>
                  <a:gd name="connsiteY18" fmla="*/ 254655 h 2095812"/>
                  <a:gd name="connsiteX19" fmla="*/ 1613653 w 2023158"/>
                  <a:gd name="connsiteY19" fmla="*/ 328796 h 2095812"/>
                  <a:gd name="connsiteX20" fmla="*/ 1650723 w 2023158"/>
                  <a:gd name="connsiteY20" fmla="*/ 353509 h 2095812"/>
                  <a:gd name="connsiteX21" fmla="*/ 1687793 w 2023158"/>
                  <a:gd name="connsiteY21" fmla="*/ 365866 h 2095812"/>
                  <a:gd name="connsiteX22" fmla="*/ 1712507 w 2023158"/>
                  <a:gd name="connsiteY22" fmla="*/ 402936 h 2095812"/>
                  <a:gd name="connsiteX23" fmla="*/ 1786648 w 2023158"/>
                  <a:gd name="connsiteY23" fmla="*/ 477077 h 2095812"/>
                  <a:gd name="connsiteX24" fmla="*/ 1811361 w 2023158"/>
                  <a:gd name="connsiteY24" fmla="*/ 526504 h 2095812"/>
                  <a:gd name="connsiteX25" fmla="*/ 1860788 w 2023158"/>
                  <a:gd name="connsiteY25" fmla="*/ 600644 h 2095812"/>
                  <a:gd name="connsiteX26" fmla="*/ 1910215 w 2023158"/>
                  <a:gd name="connsiteY26" fmla="*/ 674785 h 2095812"/>
                  <a:gd name="connsiteX27" fmla="*/ 1934929 w 2023158"/>
                  <a:gd name="connsiteY27" fmla="*/ 711855 h 2095812"/>
                  <a:gd name="connsiteX28" fmla="*/ 1971999 w 2023158"/>
                  <a:gd name="connsiteY28" fmla="*/ 773639 h 2095812"/>
                  <a:gd name="connsiteX29" fmla="*/ 2009069 w 2023158"/>
                  <a:gd name="connsiteY29" fmla="*/ 847779 h 2095812"/>
                  <a:gd name="connsiteX30" fmla="*/ 2021426 w 2023158"/>
                  <a:gd name="connsiteY30" fmla="*/ 1094915 h 2095812"/>
                  <a:gd name="connsiteX31" fmla="*/ 2009069 w 2023158"/>
                  <a:gd name="connsiteY31" fmla="*/ 1576828 h 2095812"/>
                  <a:gd name="connsiteX32" fmla="*/ 1984356 w 2023158"/>
                  <a:gd name="connsiteY32" fmla="*/ 1650969 h 2095812"/>
                  <a:gd name="connsiteX33" fmla="*/ 1959642 w 2023158"/>
                  <a:gd name="connsiteY33" fmla="*/ 1688039 h 2095812"/>
                  <a:gd name="connsiteX34" fmla="*/ 1910215 w 2023158"/>
                  <a:gd name="connsiteY34" fmla="*/ 1762179 h 2095812"/>
                  <a:gd name="connsiteX35" fmla="*/ 1885502 w 2023158"/>
                  <a:gd name="connsiteY35" fmla="*/ 1799250 h 2095812"/>
                  <a:gd name="connsiteX36" fmla="*/ 1811361 w 2023158"/>
                  <a:gd name="connsiteY36" fmla="*/ 1848677 h 2095812"/>
                  <a:gd name="connsiteX37" fmla="*/ 1786648 w 2023158"/>
                  <a:gd name="connsiteY37" fmla="*/ 1885747 h 2095812"/>
                  <a:gd name="connsiteX38" fmla="*/ 1663080 w 2023158"/>
                  <a:gd name="connsiteY38" fmla="*/ 1922817 h 2095812"/>
                  <a:gd name="connsiteX39" fmla="*/ 1588939 w 2023158"/>
                  <a:gd name="connsiteY39" fmla="*/ 1947531 h 2095812"/>
                  <a:gd name="connsiteX40" fmla="*/ 1514799 w 2023158"/>
                  <a:gd name="connsiteY40" fmla="*/ 1972244 h 2095812"/>
                  <a:gd name="connsiteX41" fmla="*/ 1477729 w 2023158"/>
                  <a:gd name="connsiteY41" fmla="*/ 1984601 h 2095812"/>
                  <a:gd name="connsiteX42" fmla="*/ 1378875 w 2023158"/>
                  <a:gd name="connsiteY42" fmla="*/ 2009315 h 2095812"/>
                  <a:gd name="connsiteX43" fmla="*/ 1267664 w 2023158"/>
                  <a:gd name="connsiteY43" fmla="*/ 2046385 h 2095812"/>
                  <a:gd name="connsiteX44" fmla="*/ 1168810 w 2023158"/>
                  <a:gd name="connsiteY44" fmla="*/ 2058742 h 2095812"/>
                  <a:gd name="connsiteX45" fmla="*/ 1094669 w 2023158"/>
                  <a:gd name="connsiteY45" fmla="*/ 2071098 h 2095812"/>
                  <a:gd name="connsiteX46" fmla="*/ 1045242 w 2023158"/>
                  <a:gd name="connsiteY46" fmla="*/ 2083455 h 2095812"/>
                  <a:gd name="connsiteX47" fmla="*/ 946388 w 2023158"/>
                  <a:gd name="connsiteY47" fmla="*/ 2095812 h 2095812"/>
                  <a:gd name="connsiteX48" fmla="*/ 489188 w 2023158"/>
                  <a:gd name="connsiteY48" fmla="*/ 2083455 h 2095812"/>
                  <a:gd name="connsiteX49" fmla="*/ 353264 w 2023158"/>
                  <a:gd name="connsiteY49" fmla="*/ 2046385 h 2095812"/>
                  <a:gd name="connsiteX50" fmla="*/ 266766 w 2023158"/>
                  <a:gd name="connsiteY50" fmla="*/ 2021671 h 2095812"/>
                  <a:gd name="connsiteX51" fmla="*/ 192626 w 2023158"/>
                  <a:gd name="connsiteY51" fmla="*/ 1959888 h 2095812"/>
                  <a:gd name="connsiteX52" fmla="*/ 130842 w 2023158"/>
                  <a:gd name="connsiteY52" fmla="*/ 1898104 h 2095812"/>
                  <a:gd name="connsiteX53" fmla="*/ 69058 w 2023158"/>
                  <a:gd name="connsiteY53" fmla="*/ 1786893 h 2095812"/>
                  <a:gd name="connsiteX54" fmla="*/ 44345 w 2023158"/>
                  <a:gd name="connsiteY54" fmla="*/ 1737466 h 2095812"/>
                  <a:gd name="connsiteX55" fmla="*/ 7275 w 2023158"/>
                  <a:gd name="connsiteY55" fmla="*/ 1613898 h 2095812"/>
                  <a:gd name="connsiteX56" fmla="*/ 31988 w 2023158"/>
                  <a:gd name="connsiteY56" fmla="*/ 1292623 h 2095812"/>
                  <a:gd name="connsiteX57" fmla="*/ 56702 w 2023158"/>
                  <a:gd name="connsiteY57" fmla="*/ 1243196 h 2095812"/>
                  <a:gd name="connsiteX58" fmla="*/ 106129 w 2023158"/>
                  <a:gd name="connsiteY58" fmla="*/ 1107271 h 2095812"/>
                  <a:gd name="connsiteX59" fmla="*/ 143199 w 2023158"/>
                  <a:gd name="connsiteY59" fmla="*/ 1082558 h 2095812"/>
                  <a:gd name="connsiteX60" fmla="*/ 204983 w 2023158"/>
                  <a:gd name="connsiteY60" fmla="*/ 1008417 h 2095812"/>
                  <a:gd name="connsiteX61" fmla="*/ 242053 w 2023158"/>
                  <a:gd name="connsiteY61" fmla="*/ 983704 h 2095812"/>
                  <a:gd name="connsiteX62" fmla="*/ 266766 w 2023158"/>
                  <a:gd name="connsiteY62" fmla="*/ 934277 h 2095812"/>
                  <a:gd name="connsiteX63" fmla="*/ 340907 w 2023158"/>
                  <a:gd name="connsiteY63" fmla="*/ 872493 h 2095812"/>
                  <a:gd name="connsiteX64" fmla="*/ 353264 w 2023158"/>
                  <a:gd name="connsiteY64" fmla="*/ 835423 h 2095812"/>
                  <a:gd name="connsiteX65" fmla="*/ 427404 w 2023158"/>
                  <a:gd name="connsiteY65" fmla="*/ 785996 h 2095812"/>
                  <a:gd name="connsiteX66" fmla="*/ 439761 w 2023158"/>
                  <a:gd name="connsiteY66" fmla="*/ 748925 h 2095812"/>
                  <a:gd name="connsiteX67" fmla="*/ 476831 w 2023158"/>
                  <a:gd name="connsiteY67" fmla="*/ 736569 h 2095812"/>
                  <a:gd name="connsiteX68" fmla="*/ 513902 w 2023158"/>
                  <a:gd name="connsiteY68" fmla="*/ 711855 h 2095812"/>
                  <a:gd name="connsiteX69" fmla="*/ 538615 w 2023158"/>
                  <a:gd name="connsiteY69" fmla="*/ 711855 h 2095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2023158" h="2095812">
                    <a:moveTo>
                      <a:pt x="538615" y="711855"/>
                    </a:moveTo>
                    <a:cubicBezTo>
                      <a:pt x="546853" y="693320"/>
                      <a:pt x="551320" y="636670"/>
                      <a:pt x="563329" y="600644"/>
                    </a:cubicBezTo>
                    <a:cubicBezTo>
                      <a:pt x="568025" y="586555"/>
                      <a:pt x="581401" y="576857"/>
                      <a:pt x="588042" y="563574"/>
                    </a:cubicBezTo>
                    <a:cubicBezTo>
                      <a:pt x="639204" y="461251"/>
                      <a:pt x="554284" y="595679"/>
                      <a:pt x="625112" y="489433"/>
                    </a:cubicBezTo>
                    <a:cubicBezTo>
                      <a:pt x="632020" y="461802"/>
                      <a:pt x="650149" y="383918"/>
                      <a:pt x="662183" y="365866"/>
                    </a:cubicBezTo>
                    <a:cubicBezTo>
                      <a:pt x="670421" y="353509"/>
                      <a:pt x="675300" y="338073"/>
                      <a:pt x="686896" y="328796"/>
                    </a:cubicBezTo>
                    <a:cubicBezTo>
                      <a:pt x="697067" y="320659"/>
                      <a:pt x="711609" y="320558"/>
                      <a:pt x="723966" y="316439"/>
                    </a:cubicBezTo>
                    <a:cubicBezTo>
                      <a:pt x="750101" y="211900"/>
                      <a:pt x="714498" y="318285"/>
                      <a:pt x="773393" y="229942"/>
                    </a:cubicBezTo>
                    <a:cubicBezTo>
                      <a:pt x="821141" y="158319"/>
                      <a:pt x="739916" y="223427"/>
                      <a:pt x="822820" y="168158"/>
                    </a:cubicBezTo>
                    <a:cubicBezTo>
                      <a:pt x="831058" y="151682"/>
                      <a:pt x="838395" y="134724"/>
                      <a:pt x="847534" y="118731"/>
                    </a:cubicBezTo>
                    <a:cubicBezTo>
                      <a:pt x="865206" y="87806"/>
                      <a:pt x="881440" y="67822"/>
                      <a:pt x="909318" y="44590"/>
                    </a:cubicBezTo>
                    <a:cubicBezTo>
                      <a:pt x="920727" y="35083"/>
                      <a:pt x="932483" y="25091"/>
                      <a:pt x="946388" y="19877"/>
                    </a:cubicBezTo>
                    <a:cubicBezTo>
                      <a:pt x="966053" y="12503"/>
                      <a:pt x="987577" y="11639"/>
                      <a:pt x="1008172" y="7520"/>
                    </a:cubicBezTo>
                    <a:cubicBezTo>
                      <a:pt x="1020422" y="8241"/>
                      <a:pt x="1190841" y="0"/>
                      <a:pt x="1255307" y="32233"/>
                    </a:cubicBezTo>
                    <a:cubicBezTo>
                      <a:pt x="1313546" y="61352"/>
                      <a:pt x="1277874" y="54800"/>
                      <a:pt x="1329448" y="106374"/>
                    </a:cubicBezTo>
                    <a:cubicBezTo>
                      <a:pt x="1339949" y="116875"/>
                      <a:pt x="1356017" y="120587"/>
                      <a:pt x="1366518" y="131088"/>
                    </a:cubicBezTo>
                    <a:cubicBezTo>
                      <a:pt x="1381080" y="145651"/>
                      <a:pt x="1389025" y="165952"/>
                      <a:pt x="1403588" y="180515"/>
                    </a:cubicBezTo>
                    <a:cubicBezTo>
                      <a:pt x="1414089" y="191016"/>
                      <a:pt x="1429249" y="195721"/>
                      <a:pt x="1440658" y="205228"/>
                    </a:cubicBezTo>
                    <a:cubicBezTo>
                      <a:pt x="1502366" y="256650"/>
                      <a:pt x="1449652" y="232939"/>
                      <a:pt x="1514799" y="254655"/>
                    </a:cubicBezTo>
                    <a:cubicBezTo>
                      <a:pt x="1547750" y="279369"/>
                      <a:pt x="1579381" y="305949"/>
                      <a:pt x="1613653" y="328796"/>
                    </a:cubicBezTo>
                    <a:cubicBezTo>
                      <a:pt x="1626010" y="337034"/>
                      <a:pt x="1637440" y="346868"/>
                      <a:pt x="1650723" y="353509"/>
                    </a:cubicBezTo>
                    <a:cubicBezTo>
                      <a:pt x="1662373" y="359334"/>
                      <a:pt x="1675436" y="361747"/>
                      <a:pt x="1687793" y="365866"/>
                    </a:cubicBezTo>
                    <a:cubicBezTo>
                      <a:pt x="1696031" y="378223"/>
                      <a:pt x="1702640" y="391836"/>
                      <a:pt x="1712507" y="402936"/>
                    </a:cubicBezTo>
                    <a:cubicBezTo>
                      <a:pt x="1735727" y="429058"/>
                      <a:pt x="1786648" y="477077"/>
                      <a:pt x="1786648" y="477077"/>
                    </a:cubicBezTo>
                    <a:cubicBezTo>
                      <a:pt x="1794886" y="493553"/>
                      <a:pt x="1801884" y="510709"/>
                      <a:pt x="1811361" y="526504"/>
                    </a:cubicBezTo>
                    <a:cubicBezTo>
                      <a:pt x="1826642" y="551973"/>
                      <a:pt x="1844312" y="575931"/>
                      <a:pt x="1860788" y="600644"/>
                    </a:cubicBezTo>
                    <a:lnTo>
                      <a:pt x="1910215" y="674785"/>
                    </a:lnTo>
                    <a:cubicBezTo>
                      <a:pt x="1918453" y="687142"/>
                      <a:pt x="1927288" y="699120"/>
                      <a:pt x="1934929" y="711855"/>
                    </a:cubicBezTo>
                    <a:cubicBezTo>
                      <a:pt x="1947286" y="732450"/>
                      <a:pt x="1961258" y="752157"/>
                      <a:pt x="1971999" y="773639"/>
                    </a:cubicBezTo>
                    <a:cubicBezTo>
                      <a:pt x="2023158" y="875956"/>
                      <a:pt x="1938245" y="741542"/>
                      <a:pt x="2009069" y="847779"/>
                    </a:cubicBezTo>
                    <a:cubicBezTo>
                      <a:pt x="2013188" y="930158"/>
                      <a:pt x="2021426" y="1012433"/>
                      <a:pt x="2021426" y="1094915"/>
                    </a:cubicBezTo>
                    <a:cubicBezTo>
                      <a:pt x="2021426" y="1255605"/>
                      <a:pt x="2019758" y="1416493"/>
                      <a:pt x="2009069" y="1576828"/>
                    </a:cubicBezTo>
                    <a:cubicBezTo>
                      <a:pt x="2007336" y="1602821"/>
                      <a:pt x="1998806" y="1629294"/>
                      <a:pt x="1984356" y="1650969"/>
                    </a:cubicBezTo>
                    <a:lnTo>
                      <a:pt x="1959642" y="1688039"/>
                    </a:lnTo>
                    <a:cubicBezTo>
                      <a:pt x="1937177" y="1777898"/>
                      <a:pt x="1967105" y="1705288"/>
                      <a:pt x="1910215" y="1762179"/>
                    </a:cubicBezTo>
                    <a:cubicBezTo>
                      <a:pt x="1899714" y="1772680"/>
                      <a:pt x="1896679" y="1789470"/>
                      <a:pt x="1885502" y="1799250"/>
                    </a:cubicBezTo>
                    <a:cubicBezTo>
                      <a:pt x="1863149" y="1818809"/>
                      <a:pt x="1811361" y="1848677"/>
                      <a:pt x="1811361" y="1848677"/>
                    </a:cubicBezTo>
                    <a:cubicBezTo>
                      <a:pt x="1803123" y="1861034"/>
                      <a:pt x="1799241" y="1877876"/>
                      <a:pt x="1786648" y="1885747"/>
                    </a:cubicBezTo>
                    <a:cubicBezTo>
                      <a:pt x="1759757" y="1902554"/>
                      <a:pt x="1696474" y="1912799"/>
                      <a:pt x="1663080" y="1922817"/>
                    </a:cubicBezTo>
                    <a:cubicBezTo>
                      <a:pt x="1638128" y="1930302"/>
                      <a:pt x="1613653" y="1939293"/>
                      <a:pt x="1588939" y="1947531"/>
                    </a:cubicBezTo>
                    <a:lnTo>
                      <a:pt x="1514799" y="1972244"/>
                    </a:lnTo>
                    <a:cubicBezTo>
                      <a:pt x="1502442" y="1976363"/>
                      <a:pt x="1490365" y="1981442"/>
                      <a:pt x="1477729" y="1984601"/>
                    </a:cubicBezTo>
                    <a:cubicBezTo>
                      <a:pt x="1444778" y="1992839"/>
                      <a:pt x="1410411" y="1996701"/>
                      <a:pt x="1378875" y="2009315"/>
                    </a:cubicBezTo>
                    <a:cubicBezTo>
                      <a:pt x="1334419" y="2027097"/>
                      <a:pt x="1313270" y="2038784"/>
                      <a:pt x="1267664" y="2046385"/>
                    </a:cubicBezTo>
                    <a:cubicBezTo>
                      <a:pt x="1234908" y="2051844"/>
                      <a:pt x="1201684" y="2054046"/>
                      <a:pt x="1168810" y="2058742"/>
                    </a:cubicBezTo>
                    <a:cubicBezTo>
                      <a:pt x="1144007" y="2062285"/>
                      <a:pt x="1119237" y="2066185"/>
                      <a:pt x="1094669" y="2071098"/>
                    </a:cubicBezTo>
                    <a:cubicBezTo>
                      <a:pt x="1078016" y="2074429"/>
                      <a:pt x="1061994" y="2080663"/>
                      <a:pt x="1045242" y="2083455"/>
                    </a:cubicBezTo>
                    <a:cubicBezTo>
                      <a:pt x="1012486" y="2088914"/>
                      <a:pt x="979339" y="2091693"/>
                      <a:pt x="946388" y="2095812"/>
                    </a:cubicBezTo>
                    <a:cubicBezTo>
                      <a:pt x="793988" y="2091693"/>
                      <a:pt x="641471" y="2090707"/>
                      <a:pt x="489188" y="2083455"/>
                    </a:cubicBezTo>
                    <a:cubicBezTo>
                      <a:pt x="448437" y="2081514"/>
                      <a:pt x="389558" y="2058483"/>
                      <a:pt x="353264" y="2046385"/>
                    </a:cubicBezTo>
                    <a:cubicBezTo>
                      <a:pt x="300080" y="2028657"/>
                      <a:pt x="328832" y="2037188"/>
                      <a:pt x="266766" y="2021671"/>
                    </a:cubicBezTo>
                    <a:cubicBezTo>
                      <a:pt x="230316" y="1997371"/>
                      <a:pt x="222358" y="1995567"/>
                      <a:pt x="192626" y="1959888"/>
                    </a:cubicBezTo>
                    <a:cubicBezTo>
                      <a:pt x="141140" y="1898104"/>
                      <a:pt x="198803" y="1943411"/>
                      <a:pt x="130842" y="1898104"/>
                    </a:cubicBezTo>
                    <a:cubicBezTo>
                      <a:pt x="96669" y="1795584"/>
                      <a:pt x="154040" y="1956861"/>
                      <a:pt x="69058" y="1786893"/>
                    </a:cubicBezTo>
                    <a:cubicBezTo>
                      <a:pt x="60820" y="1770417"/>
                      <a:pt x="51186" y="1754569"/>
                      <a:pt x="44345" y="1737466"/>
                    </a:cubicBezTo>
                    <a:cubicBezTo>
                      <a:pt x="24286" y="1687319"/>
                      <a:pt x="19413" y="1662453"/>
                      <a:pt x="7275" y="1613898"/>
                    </a:cubicBezTo>
                    <a:cubicBezTo>
                      <a:pt x="7747" y="1603511"/>
                      <a:pt x="0" y="1377924"/>
                      <a:pt x="31988" y="1292623"/>
                    </a:cubicBezTo>
                    <a:cubicBezTo>
                      <a:pt x="38456" y="1275375"/>
                      <a:pt x="48464" y="1259672"/>
                      <a:pt x="56702" y="1243196"/>
                    </a:cubicBezTo>
                    <a:cubicBezTo>
                      <a:pt x="68415" y="1196341"/>
                      <a:pt x="69833" y="1143567"/>
                      <a:pt x="106129" y="1107271"/>
                    </a:cubicBezTo>
                    <a:cubicBezTo>
                      <a:pt x="116630" y="1096770"/>
                      <a:pt x="130842" y="1090796"/>
                      <a:pt x="143199" y="1082558"/>
                    </a:cubicBezTo>
                    <a:cubicBezTo>
                      <a:pt x="167499" y="1046108"/>
                      <a:pt x="169304" y="1038150"/>
                      <a:pt x="204983" y="1008417"/>
                    </a:cubicBezTo>
                    <a:cubicBezTo>
                      <a:pt x="216392" y="998910"/>
                      <a:pt x="229696" y="991942"/>
                      <a:pt x="242053" y="983704"/>
                    </a:cubicBezTo>
                    <a:cubicBezTo>
                      <a:pt x="250291" y="967228"/>
                      <a:pt x="256059" y="949266"/>
                      <a:pt x="266766" y="934277"/>
                    </a:cubicBezTo>
                    <a:cubicBezTo>
                      <a:pt x="288390" y="904004"/>
                      <a:pt x="311348" y="892199"/>
                      <a:pt x="340907" y="872493"/>
                    </a:cubicBezTo>
                    <a:cubicBezTo>
                      <a:pt x="345026" y="860136"/>
                      <a:pt x="344054" y="844633"/>
                      <a:pt x="353264" y="835423"/>
                    </a:cubicBezTo>
                    <a:cubicBezTo>
                      <a:pt x="374266" y="814421"/>
                      <a:pt x="427404" y="785996"/>
                      <a:pt x="427404" y="785996"/>
                    </a:cubicBezTo>
                    <a:cubicBezTo>
                      <a:pt x="431523" y="773639"/>
                      <a:pt x="430551" y="758135"/>
                      <a:pt x="439761" y="748925"/>
                    </a:cubicBezTo>
                    <a:cubicBezTo>
                      <a:pt x="448971" y="739715"/>
                      <a:pt x="465181" y="742394"/>
                      <a:pt x="476831" y="736569"/>
                    </a:cubicBezTo>
                    <a:cubicBezTo>
                      <a:pt x="490114" y="729927"/>
                      <a:pt x="500619" y="718497"/>
                      <a:pt x="513902" y="711855"/>
                    </a:cubicBezTo>
                    <a:cubicBezTo>
                      <a:pt x="525552" y="706030"/>
                      <a:pt x="530377" y="730390"/>
                      <a:pt x="538615" y="711855"/>
                    </a:cubicBezTo>
                    <a:close/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9" name="TextBox 168"/>
            <p:cNvSpPr txBox="1"/>
            <p:nvPr/>
          </p:nvSpPr>
          <p:spPr>
            <a:xfrm>
              <a:off x="3188117" y="6324600"/>
              <a:ext cx="22220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Select by C1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6023262" y="4206240"/>
            <a:ext cx="2892138" cy="2651760"/>
            <a:chOff x="6023262" y="4206240"/>
            <a:chExt cx="2892138" cy="2651760"/>
          </a:xfrm>
        </p:grpSpPr>
        <p:grpSp>
          <p:nvGrpSpPr>
            <p:cNvPr id="166" name="Group 165"/>
            <p:cNvGrpSpPr/>
            <p:nvPr/>
          </p:nvGrpSpPr>
          <p:grpSpPr>
            <a:xfrm>
              <a:off x="6248400" y="4206240"/>
              <a:ext cx="2200363" cy="2194560"/>
              <a:chOff x="3133637" y="4343400"/>
              <a:chExt cx="2200363" cy="2194560"/>
            </a:xfrm>
          </p:grpSpPr>
          <p:pic>
            <p:nvPicPr>
              <p:cNvPr id="905218" name="Picture 2"/>
              <p:cNvPicPr>
                <a:picLocks noChangeAspect="1" noChangeArrowheads="1"/>
              </p:cNvPicPr>
              <p:nvPr/>
            </p:nvPicPr>
            <p:blipFill>
              <a:blip r:embed="rId5"/>
              <a:srcRect t="4043"/>
              <a:stretch>
                <a:fillRect/>
              </a:stretch>
            </p:blipFill>
            <p:spPr bwMode="auto">
              <a:xfrm>
                <a:off x="3133637" y="4343400"/>
                <a:ext cx="2200363" cy="2194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0" name="Freeform 159"/>
              <p:cNvSpPr/>
              <p:nvPr/>
            </p:nvSpPr>
            <p:spPr>
              <a:xfrm>
                <a:off x="3276601" y="5943599"/>
                <a:ext cx="457199" cy="381001"/>
              </a:xfrm>
              <a:custGeom>
                <a:avLst/>
                <a:gdLst>
                  <a:gd name="connsiteX0" fmla="*/ 86497 w 643693"/>
                  <a:gd name="connsiteY0" fmla="*/ 166988 h 809539"/>
                  <a:gd name="connsiteX1" fmla="*/ 197708 w 643693"/>
                  <a:gd name="connsiteY1" fmla="*/ 80490 h 809539"/>
                  <a:gd name="connsiteX2" fmla="*/ 296562 w 643693"/>
                  <a:gd name="connsiteY2" fmla="*/ 43420 h 809539"/>
                  <a:gd name="connsiteX3" fmla="*/ 383060 w 643693"/>
                  <a:gd name="connsiteY3" fmla="*/ 6350 h 809539"/>
                  <a:gd name="connsiteX4" fmla="*/ 580768 w 643693"/>
                  <a:gd name="connsiteY4" fmla="*/ 43420 h 809539"/>
                  <a:gd name="connsiteX5" fmla="*/ 605481 w 643693"/>
                  <a:gd name="connsiteY5" fmla="*/ 80490 h 809539"/>
                  <a:gd name="connsiteX6" fmla="*/ 605481 w 643693"/>
                  <a:gd name="connsiteY6" fmla="*/ 537690 h 809539"/>
                  <a:gd name="connsiteX7" fmla="*/ 556054 w 643693"/>
                  <a:gd name="connsiteY7" fmla="*/ 611831 h 809539"/>
                  <a:gd name="connsiteX8" fmla="*/ 531341 w 643693"/>
                  <a:gd name="connsiteY8" fmla="*/ 685971 h 809539"/>
                  <a:gd name="connsiteX9" fmla="*/ 383060 w 643693"/>
                  <a:gd name="connsiteY9" fmla="*/ 784825 h 809539"/>
                  <a:gd name="connsiteX10" fmla="*/ 345989 w 643693"/>
                  <a:gd name="connsiteY10" fmla="*/ 797182 h 809539"/>
                  <a:gd name="connsiteX11" fmla="*/ 308919 w 643693"/>
                  <a:gd name="connsiteY11" fmla="*/ 809539 h 809539"/>
                  <a:gd name="connsiteX12" fmla="*/ 160638 w 643693"/>
                  <a:gd name="connsiteY12" fmla="*/ 784825 h 809539"/>
                  <a:gd name="connsiteX13" fmla="*/ 98854 w 643693"/>
                  <a:gd name="connsiteY13" fmla="*/ 772469 h 809539"/>
                  <a:gd name="connsiteX14" fmla="*/ 74141 w 643693"/>
                  <a:gd name="connsiteY14" fmla="*/ 735398 h 809539"/>
                  <a:gd name="connsiteX15" fmla="*/ 37070 w 643693"/>
                  <a:gd name="connsiteY15" fmla="*/ 698328 h 809539"/>
                  <a:gd name="connsiteX16" fmla="*/ 0 w 643693"/>
                  <a:gd name="connsiteY16" fmla="*/ 624188 h 809539"/>
                  <a:gd name="connsiteX17" fmla="*/ 12357 w 643693"/>
                  <a:gd name="connsiteY17" fmla="*/ 339982 h 809539"/>
                  <a:gd name="connsiteX18" fmla="*/ 24714 w 643693"/>
                  <a:gd name="connsiteY18" fmla="*/ 204058 h 809539"/>
                  <a:gd name="connsiteX19" fmla="*/ 61784 w 643693"/>
                  <a:gd name="connsiteY19" fmla="*/ 191701 h 809539"/>
                  <a:gd name="connsiteX20" fmla="*/ 86497 w 643693"/>
                  <a:gd name="connsiteY20" fmla="*/ 166988 h 809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43693" h="809539">
                    <a:moveTo>
                      <a:pt x="86497" y="166988"/>
                    </a:moveTo>
                    <a:cubicBezTo>
                      <a:pt x="109151" y="148453"/>
                      <a:pt x="158204" y="105886"/>
                      <a:pt x="197708" y="80490"/>
                    </a:cubicBezTo>
                    <a:cubicBezTo>
                      <a:pt x="261435" y="39523"/>
                      <a:pt x="244410" y="69496"/>
                      <a:pt x="296562" y="43420"/>
                    </a:cubicBezTo>
                    <a:cubicBezTo>
                      <a:pt x="381896" y="754"/>
                      <a:pt x="280194" y="32067"/>
                      <a:pt x="383060" y="6350"/>
                    </a:cubicBezTo>
                    <a:cubicBezTo>
                      <a:pt x="437456" y="10883"/>
                      <a:pt x="528664" y="0"/>
                      <a:pt x="580768" y="43420"/>
                    </a:cubicBezTo>
                    <a:cubicBezTo>
                      <a:pt x="592177" y="52927"/>
                      <a:pt x="597243" y="68133"/>
                      <a:pt x="605481" y="80490"/>
                    </a:cubicBezTo>
                    <a:cubicBezTo>
                      <a:pt x="639687" y="251516"/>
                      <a:pt x="643693" y="247277"/>
                      <a:pt x="605481" y="537690"/>
                    </a:cubicBezTo>
                    <a:cubicBezTo>
                      <a:pt x="601606" y="567138"/>
                      <a:pt x="565447" y="583653"/>
                      <a:pt x="556054" y="611831"/>
                    </a:cubicBezTo>
                    <a:cubicBezTo>
                      <a:pt x="547816" y="636544"/>
                      <a:pt x="549761" y="667551"/>
                      <a:pt x="531341" y="685971"/>
                    </a:cubicBezTo>
                    <a:cubicBezTo>
                      <a:pt x="438779" y="778533"/>
                      <a:pt x="490357" y="749060"/>
                      <a:pt x="383060" y="784825"/>
                    </a:cubicBezTo>
                    <a:lnTo>
                      <a:pt x="345989" y="797182"/>
                    </a:lnTo>
                    <a:lnTo>
                      <a:pt x="308919" y="809539"/>
                    </a:lnTo>
                    <a:lnTo>
                      <a:pt x="160638" y="784825"/>
                    </a:lnTo>
                    <a:cubicBezTo>
                      <a:pt x="139955" y="781175"/>
                      <a:pt x="117089" y="782889"/>
                      <a:pt x="98854" y="772469"/>
                    </a:cubicBezTo>
                    <a:cubicBezTo>
                      <a:pt x="85960" y="765101"/>
                      <a:pt x="83648" y="746807"/>
                      <a:pt x="74141" y="735398"/>
                    </a:cubicBezTo>
                    <a:cubicBezTo>
                      <a:pt x="62954" y="721973"/>
                      <a:pt x="48257" y="711753"/>
                      <a:pt x="37070" y="698328"/>
                    </a:cubicBezTo>
                    <a:cubicBezTo>
                      <a:pt x="10456" y="666391"/>
                      <a:pt x="12384" y="661339"/>
                      <a:pt x="0" y="624188"/>
                    </a:cubicBezTo>
                    <a:cubicBezTo>
                      <a:pt x="4119" y="529453"/>
                      <a:pt x="6789" y="434643"/>
                      <a:pt x="12357" y="339982"/>
                    </a:cubicBezTo>
                    <a:cubicBezTo>
                      <a:pt x="15029" y="294566"/>
                      <a:pt x="10327" y="247218"/>
                      <a:pt x="24714" y="204058"/>
                    </a:cubicBezTo>
                    <a:cubicBezTo>
                      <a:pt x="28833" y="191701"/>
                      <a:pt x="49427" y="195820"/>
                      <a:pt x="61784" y="191701"/>
                    </a:cubicBezTo>
                    <a:cubicBezTo>
                      <a:pt x="88339" y="138590"/>
                      <a:pt x="63843" y="185523"/>
                      <a:pt x="86497" y="166988"/>
                    </a:cubicBezTo>
                    <a:close/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4038601" y="5334000"/>
                <a:ext cx="457199" cy="381001"/>
              </a:xfrm>
              <a:custGeom>
                <a:avLst/>
                <a:gdLst>
                  <a:gd name="connsiteX0" fmla="*/ 86497 w 643693"/>
                  <a:gd name="connsiteY0" fmla="*/ 166988 h 809539"/>
                  <a:gd name="connsiteX1" fmla="*/ 197708 w 643693"/>
                  <a:gd name="connsiteY1" fmla="*/ 80490 h 809539"/>
                  <a:gd name="connsiteX2" fmla="*/ 296562 w 643693"/>
                  <a:gd name="connsiteY2" fmla="*/ 43420 h 809539"/>
                  <a:gd name="connsiteX3" fmla="*/ 383060 w 643693"/>
                  <a:gd name="connsiteY3" fmla="*/ 6350 h 809539"/>
                  <a:gd name="connsiteX4" fmla="*/ 580768 w 643693"/>
                  <a:gd name="connsiteY4" fmla="*/ 43420 h 809539"/>
                  <a:gd name="connsiteX5" fmla="*/ 605481 w 643693"/>
                  <a:gd name="connsiteY5" fmla="*/ 80490 h 809539"/>
                  <a:gd name="connsiteX6" fmla="*/ 605481 w 643693"/>
                  <a:gd name="connsiteY6" fmla="*/ 537690 h 809539"/>
                  <a:gd name="connsiteX7" fmla="*/ 556054 w 643693"/>
                  <a:gd name="connsiteY7" fmla="*/ 611831 h 809539"/>
                  <a:gd name="connsiteX8" fmla="*/ 531341 w 643693"/>
                  <a:gd name="connsiteY8" fmla="*/ 685971 h 809539"/>
                  <a:gd name="connsiteX9" fmla="*/ 383060 w 643693"/>
                  <a:gd name="connsiteY9" fmla="*/ 784825 h 809539"/>
                  <a:gd name="connsiteX10" fmla="*/ 345989 w 643693"/>
                  <a:gd name="connsiteY10" fmla="*/ 797182 h 809539"/>
                  <a:gd name="connsiteX11" fmla="*/ 308919 w 643693"/>
                  <a:gd name="connsiteY11" fmla="*/ 809539 h 809539"/>
                  <a:gd name="connsiteX12" fmla="*/ 160638 w 643693"/>
                  <a:gd name="connsiteY12" fmla="*/ 784825 h 809539"/>
                  <a:gd name="connsiteX13" fmla="*/ 98854 w 643693"/>
                  <a:gd name="connsiteY13" fmla="*/ 772469 h 809539"/>
                  <a:gd name="connsiteX14" fmla="*/ 74141 w 643693"/>
                  <a:gd name="connsiteY14" fmla="*/ 735398 h 809539"/>
                  <a:gd name="connsiteX15" fmla="*/ 37070 w 643693"/>
                  <a:gd name="connsiteY15" fmla="*/ 698328 h 809539"/>
                  <a:gd name="connsiteX16" fmla="*/ 0 w 643693"/>
                  <a:gd name="connsiteY16" fmla="*/ 624188 h 809539"/>
                  <a:gd name="connsiteX17" fmla="*/ 12357 w 643693"/>
                  <a:gd name="connsiteY17" fmla="*/ 339982 h 809539"/>
                  <a:gd name="connsiteX18" fmla="*/ 24714 w 643693"/>
                  <a:gd name="connsiteY18" fmla="*/ 204058 h 809539"/>
                  <a:gd name="connsiteX19" fmla="*/ 61784 w 643693"/>
                  <a:gd name="connsiteY19" fmla="*/ 191701 h 809539"/>
                  <a:gd name="connsiteX20" fmla="*/ 86497 w 643693"/>
                  <a:gd name="connsiteY20" fmla="*/ 166988 h 809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43693" h="809539">
                    <a:moveTo>
                      <a:pt x="86497" y="166988"/>
                    </a:moveTo>
                    <a:cubicBezTo>
                      <a:pt x="109151" y="148453"/>
                      <a:pt x="158204" y="105886"/>
                      <a:pt x="197708" y="80490"/>
                    </a:cubicBezTo>
                    <a:cubicBezTo>
                      <a:pt x="261435" y="39523"/>
                      <a:pt x="244410" y="69496"/>
                      <a:pt x="296562" y="43420"/>
                    </a:cubicBezTo>
                    <a:cubicBezTo>
                      <a:pt x="381896" y="754"/>
                      <a:pt x="280194" y="32067"/>
                      <a:pt x="383060" y="6350"/>
                    </a:cubicBezTo>
                    <a:cubicBezTo>
                      <a:pt x="437456" y="10883"/>
                      <a:pt x="528664" y="0"/>
                      <a:pt x="580768" y="43420"/>
                    </a:cubicBezTo>
                    <a:cubicBezTo>
                      <a:pt x="592177" y="52927"/>
                      <a:pt x="597243" y="68133"/>
                      <a:pt x="605481" y="80490"/>
                    </a:cubicBezTo>
                    <a:cubicBezTo>
                      <a:pt x="639687" y="251516"/>
                      <a:pt x="643693" y="247277"/>
                      <a:pt x="605481" y="537690"/>
                    </a:cubicBezTo>
                    <a:cubicBezTo>
                      <a:pt x="601606" y="567138"/>
                      <a:pt x="565447" y="583653"/>
                      <a:pt x="556054" y="611831"/>
                    </a:cubicBezTo>
                    <a:cubicBezTo>
                      <a:pt x="547816" y="636544"/>
                      <a:pt x="549761" y="667551"/>
                      <a:pt x="531341" y="685971"/>
                    </a:cubicBezTo>
                    <a:cubicBezTo>
                      <a:pt x="438779" y="778533"/>
                      <a:pt x="490357" y="749060"/>
                      <a:pt x="383060" y="784825"/>
                    </a:cubicBezTo>
                    <a:lnTo>
                      <a:pt x="345989" y="797182"/>
                    </a:lnTo>
                    <a:lnTo>
                      <a:pt x="308919" y="809539"/>
                    </a:lnTo>
                    <a:lnTo>
                      <a:pt x="160638" y="784825"/>
                    </a:lnTo>
                    <a:cubicBezTo>
                      <a:pt x="139955" y="781175"/>
                      <a:pt x="117089" y="782889"/>
                      <a:pt x="98854" y="772469"/>
                    </a:cubicBezTo>
                    <a:cubicBezTo>
                      <a:pt x="85960" y="765101"/>
                      <a:pt x="83648" y="746807"/>
                      <a:pt x="74141" y="735398"/>
                    </a:cubicBezTo>
                    <a:cubicBezTo>
                      <a:pt x="62954" y="721973"/>
                      <a:pt x="48257" y="711753"/>
                      <a:pt x="37070" y="698328"/>
                    </a:cubicBezTo>
                    <a:cubicBezTo>
                      <a:pt x="10456" y="666391"/>
                      <a:pt x="12384" y="661339"/>
                      <a:pt x="0" y="624188"/>
                    </a:cubicBezTo>
                    <a:cubicBezTo>
                      <a:pt x="4119" y="529453"/>
                      <a:pt x="6789" y="434643"/>
                      <a:pt x="12357" y="339982"/>
                    </a:cubicBezTo>
                    <a:cubicBezTo>
                      <a:pt x="15029" y="294566"/>
                      <a:pt x="10327" y="247218"/>
                      <a:pt x="24714" y="204058"/>
                    </a:cubicBezTo>
                    <a:cubicBezTo>
                      <a:pt x="28833" y="191701"/>
                      <a:pt x="49427" y="195820"/>
                      <a:pt x="61784" y="191701"/>
                    </a:cubicBezTo>
                    <a:cubicBezTo>
                      <a:pt x="88339" y="138590"/>
                      <a:pt x="63843" y="185523"/>
                      <a:pt x="86497" y="166988"/>
                    </a:cubicBezTo>
                    <a:close/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Freeform 163"/>
              <p:cNvSpPr/>
              <p:nvPr/>
            </p:nvSpPr>
            <p:spPr>
              <a:xfrm>
                <a:off x="4038600" y="4572000"/>
                <a:ext cx="457199" cy="381001"/>
              </a:xfrm>
              <a:custGeom>
                <a:avLst/>
                <a:gdLst>
                  <a:gd name="connsiteX0" fmla="*/ 86497 w 643693"/>
                  <a:gd name="connsiteY0" fmla="*/ 166988 h 809539"/>
                  <a:gd name="connsiteX1" fmla="*/ 197708 w 643693"/>
                  <a:gd name="connsiteY1" fmla="*/ 80490 h 809539"/>
                  <a:gd name="connsiteX2" fmla="*/ 296562 w 643693"/>
                  <a:gd name="connsiteY2" fmla="*/ 43420 h 809539"/>
                  <a:gd name="connsiteX3" fmla="*/ 383060 w 643693"/>
                  <a:gd name="connsiteY3" fmla="*/ 6350 h 809539"/>
                  <a:gd name="connsiteX4" fmla="*/ 580768 w 643693"/>
                  <a:gd name="connsiteY4" fmla="*/ 43420 h 809539"/>
                  <a:gd name="connsiteX5" fmla="*/ 605481 w 643693"/>
                  <a:gd name="connsiteY5" fmla="*/ 80490 h 809539"/>
                  <a:gd name="connsiteX6" fmla="*/ 605481 w 643693"/>
                  <a:gd name="connsiteY6" fmla="*/ 537690 h 809539"/>
                  <a:gd name="connsiteX7" fmla="*/ 556054 w 643693"/>
                  <a:gd name="connsiteY7" fmla="*/ 611831 h 809539"/>
                  <a:gd name="connsiteX8" fmla="*/ 531341 w 643693"/>
                  <a:gd name="connsiteY8" fmla="*/ 685971 h 809539"/>
                  <a:gd name="connsiteX9" fmla="*/ 383060 w 643693"/>
                  <a:gd name="connsiteY9" fmla="*/ 784825 h 809539"/>
                  <a:gd name="connsiteX10" fmla="*/ 345989 w 643693"/>
                  <a:gd name="connsiteY10" fmla="*/ 797182 h 809539"/>
                  <a:gd name="connsiteX11" fmla="*/ 308919 w 643693"/>
                  <a:gd name="connsiteY11" fmla="*/ 809539 h 809539"/>
                  <a:gd name="connsiteX12" fmla="*/ 160638 w 643693"/>
                  <a:gd name="connsiteY12" fmla="*/ 784825 h 809539"/>
                  <a:gd name="connsiteX13" fmla="*/ 98854 w 643693"/>
                  <a:gd name="connsiteY13" fmla="*/ 772469 h 809539"/>
                  <a:gd name="connsiteX14" fmla="*/ 74141 w 643693"/>
                  <a:gd name="connsiteY14" fmla="*/ 735398 h 809539"/>
                  <a:gd name="connsiteX15" fmla="*/ 37070 w 643693"/>
                  <a:gd name="connsiteY15" fmla="*/ 698328 h 809539"/>
                  <a:gd name="connsiteX16" fmla="*/ 0 w 643693"/>
                  <a:gd name="connsiteY16" fmla="*/ 624188 h 809539"/>
                  <a:gd name="connsiteX17" fmla="*/ 12357 w 643693"/>
                  <a:gd name="connsiteY17" fmla="*/ 339982 h 809539"/>
                  <a:gd name="connsiteX18" fmla="*/ 24714 w 643693"/>
                  <a:gd name="connsiteY18" fmla="*/ 204058 h 809539"/>
                  <a:gd name="connsiteX19" fmla="*/ 61784 w 643693"/>
                  <a:gd name="connsiteY19" fmla="*/ 191701 h 809539"/>
                  <a:gd name="connsiteX20" fmla="*/ 86497 w 643693"/>
                  <a:gd name="connsiteY20" fmla="*/ 166988 h 809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43693" h="809539">
                    <a:moveTo>
                      <a:pt x="86497" y="166988"/>
                    </a:moveTo>
                    <a:cubicBezTo>
                      <a:pt x="109151" y="148453"/>
                      <a:pt x="158204" y="105886"/>
                      <a:pt x="197708" y="80490"/>
                    </a:cubicBezTo>
                    <a:cubicBezTo>
                      <a:pt x="261435" y="39523"/>
                      <a:pt x="244410" y="69496"/>
                      <a:pt x="296562" y="43420"/>
                    </a:cubicBezTo>
                    <a:cubicBezTo>
                      <a:pt x="381896" y="754"/>
                      <a:pt x="280194" y="32067"/>
                      <a:pt x="383060" y="6350"/>
                    </a:cubicBezTo>
                    <a:cubicBezTo>
                      <a:pt x="437456" y="10883"/>
                      <a:pt x="528664" y="0"/>
                      <a:pt x="580768" y="43420"/>
                    </a:cubicBezTo>
                    <a:cubicBezTo>
                      <a:pt x="592177" y="52927"/>
                      <a:pt x="597243" y="68133"/>
                      <a:pt x="605481" y="80490"/>
                    </a:cubicBezTo>
                    <a:cubicBezTo>
                      <a:pt x="639687" y="251516"/>
                      <a:pt x="643693" y="247277"/>
                      <a:pt x="605481" y="537690"/>
                    </a:cubicBezTo>
                    <a:cubicBezTo>
                      <a:pt x="601606" y="567138"/>
                      <a:pt x="565447" y="583653"/>
                      <a:pt x="556054" y="611831"/>
                    </a:cubicBezTo>
                    <a:cubicBezTo>
                      <a:pt x="547816" y="636544"/>
                      <a:pt x="549761" y="667551"/>
                      <a:pt x="531341" y="685971"/>
                    </a:cubicBezTo>
                    <a:cubicBezTo>
                      <a:pt x="438779" y="778533"/>
                      <a:pt x="490357" y="749060"/>
                      <a:pt x="383060" y="784825"/>
                    </a:cubicBezTo>
                    <a:lnTo>
                      <a:pt x="345989" y="797182"/>
                    </a:lnTo>
                    <a:lnTo>
                      <a:pt x="308919" y="809539"/>
                    </a:lnTo>
                    <a:lnTo>
                      <a:pt x="160638" y="784825"/>
                    </a:lnTo>
                    <a:cubicBezTo>
                      <a:pt x="139955" y="781175"/>
                      <a:pt x="117089" y="782889"/>
                      <a:pt x="98854" y="772469"/>
                    </a:cubicBezTo>
                    <a:cubicBezTo>
                      <a:pt x="85960" y="765101"/>
                      <a:pt x="83648" y="746807"/>
                      <a:pt x="74141" y="735398"/>
                    </a:cubicBezTo>
                    <a:cubicBezTo>
                      <a:pt x="62954" y="721973"/>
                      <a:pt x="48257" y="711753"/>
                      <a:pt x="37070" y="698328"/>
                    </a:cubicBezTo>
                    <a:cubicBezTo>
                      <a:pt x="10456" y="666391"/>
                      <a:pt x="12384" y="661339"/>
                      <a:pt x="0" y="624188"/>
                    </a:cubicBezTo>
                    <a:cubicBezTo>
                      <a:pt x="4119" y="529453"/>
                      <a:pt x="6789" y="434643"/>
                      <a:pt x="12357" y="339982"/>
                    </a:cubicBezTo>
                    <a:cubicBezTo>
                      <a:pt x="15029" y="294566"/>
                      <a:pt x="10327" y="247218"/>
                      <a:pt x="24714" y="204058"/>
                    </a:cubicBezTo>
                    <a:cubicBezTo>
                      <a:pt x="28833" y="191701"/>
                      <a:pt x="49427" y="195820"/>
                      <a:pt x="61784" y="191701"/>
                    </a:cubicBezTo>
                    <a:cubicBezTo>
                      <a:pt x="88339" y="138590"/>
                      <a:pt x="63843" y="185523"/>
                      <a:pt x="86497" y="166988"/>
                    </a:cubicBezTo>
                    <a:close/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4724401" y="5943600"/>
                <a:ext cx="457199" cy="381001"/>
              </a:xfrm>
              <a:custGeom>
                <a:avLst/>
                <a:gdLst>
                  <a:gd name="connsiteX0" fmla="*/ 86497 w 643693"/>
                  <a:gd name="connsiteY0" fmla="*/ 166988 h 809539"/>
                  <a:gd name="connsiteX1" fmla="*/ 197708 w 643693"/>
                  <a:gd name="connsiteY1" fmla="*/ 80490 h 809539"/>
                  <a:gd name="connsiteX2" fmla="*/ 296562 w 643693"/>
                  <a:gd name="connsiteY2" fmla="*/ 43420 h 809539"/>
                  <a:gd name="connsiteX3" fmla="*/ 383060 w 643693"/>
                  <a:gd name="connsiteY3" fmla="*/ 6350 h 809539"/>
                  <a:gd name="connsiteX4" fmla="*/ 580768 w 643693"/>
                  <a:gd name="connsiteY4" fmla="*/ 43420 h 809539"/>
                  <a:gd name="connsiteX5" fmla="*/ 605481 w 643693"/>
                  <a:gd name="connsiteY5" fmla="*/ 80490 h 809539"/>
                  <a:gd name="connsiteX6" fmla="*/ 605481 w 643693"/>
                  <a:gd name="connsiteY6" fmla="*/ 537690 h 809539"/>
                  <a:gd name="connsiteX7" fmla="*/ 556054 w 643693"/>
                  <a:gd name="connsiteY7" fmla="*/ 611831 h 809539"/>
                  <a:gd name="connsiteX8" fmla="*/ 531341 w 643693"/>
                  <a:gd name="connsiteY8" fmla="*/ 685971 h 809539"/>
                  <a:gd name="connsiteX9" fmla="*/ 383060 w 643693"/>
                  <a:gd name="connsiteY9" fmla="*/ 784825 h 809539"/>
                  <a:gd name="connsiteX10" fmla="*/ 345989 w 643693"/>
                  <a:gd name="connsiteY10" fmla="*/ 797182 h 809539"/>
                  <a:gd name="connsiteX11" fmla="*/ 308919 w 643693"/>
                  <a:gd name="connsiteY11" fmla="*/ 809539 h 809539"/>
                  <a:gd name="connsiteX12" fmla="*/ 160638 w 643693"/>
                  <a:gd name="connsiteY12" fmla="*/ 784825 h 809539"/>
                  <a:gd name="connsiteX13" fmla="*/ 98854 w 643693"/>
                  <a:gd name="connsiteY13" fmla="*/ 772469 h 809539"/>
                  <a:gd name="connsiteX14" fmla="*/ 74141 w 643693"/>
                  <a:gd name="connsiteY14" fmla="*/ 735398 h 809539"/>
                  <a:gd name="connsiteX15" fmla="*/ 37070 w 643693"/>
                  <a:gd name="connsiteY15" fmla="*/ 698328 h 809539"/>
                  <a:gd name="connsiteX16" fmla="*/ 0 w 643693"/>
                  <a:gd name="connsiteY16" fmla="*/ 624188 h 809539"/>
                  <a:gd name="connsiteX17" fmla="*/ 12357 w 643693"/>
                  <a:gd name="connsiteY17" fmla="*/ 339982 h 809539"/>
                  <a:gd name="connsiteX18" fmla="*/ 24714 w 643693"/>
                  <a:gd name="connsiteY18" fmla="*/ 204058 h 809539"/>
                  <a:gd name="connsiteX19" fmla="*/ 61784 w 643693"/>
                  <a:gd name="connsiteY19" fmla="*/ 191701 h 809539"/>
                  <a:gd name="connsiteX20" fmla="*/ 86497 w 643693"/>
                  <a:gd name="connsiteY20" fmla="*/ 166988 h 809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43693" h="809539">
                    <a:moveTo>
                      <a:pt x="86497" y="166988"/>
                    </a:moveTo>
                    <a:cubicBezTo>
                      <a:pt x="109151" y="148453"/>
                      <a:pt x="158204" y="105886"/>
                      <a:pt x="197708" y="80490"/>
                    </a:cubicBezTo>
                    <a:cubicBezTo>
                      <a:pt x="261435" y="39523"/>
                      <a:pt x="244410" y="69496"/>
                      <a:pt x="296562" y="43420"/>
                    </a:cubicBezTo>
                    <a:cubicBezTo>
                      <a:pt x="381896" y="754"/>
                      <a:pt x="280194" y="32067"/>
                      <a:pt x="383060" y="6350"/>
                    </a:cubicBezTo>
                    <a:cubicBezTo>
                      <a:pt x="437456" y="10883"/>
                      <a:pt x="528664" y="0"/>
                      <a:pt x="580768" y="43420"/>
                    </a:cubicBezTo>
                    <a:cubicBezTo>
                      <a:pt x="592177" y="52927"/>
                      <a:pt x="597243" y="68133"/>
                      <a:pt x="605481" y="80490"/>
                    </a:cubicBezTo>
                    <a:cubicBezTo>
                      <a:pt x="639687" y="251516"/>
                      <a:pt x="643693" y="247277"/>
                      <a:pt x="605481" y="537690"/>
                    </a:cubicBezTo>
                    <a:cubicBezTo>
                      <a:pt x="601606" y="567138"/>
                      <a:pt x="565447" y="583653"/>
                      <a:pt x="556054" y="611831"/>
                    </a:cubicBezTo>
                    <a:cubicBezTo>
                      <a:pt x="547816" y="636544"/>
                      <a:pt x="549761" y="667551"/>
                      <a:pt x="531341" y="685971"/>
                    </a:cubicBezTo>
                    <a:cubicBezTo>
                      <a:pt x="438779" y="778533"/>
                      <a:pt x="490357" y="749060"/>
                      <a:pt x="383060" y="784825"/>
                    </a:cubicBezTo>
                    <a:lnTo>
                      <a:pt x="345989" y="797182"/>
                    </a:lnTo>
                    <a:lnTo>
                      <a:pt x="308919" y="809539"/>
                    </a:lnTo>
                    <a:lnTo>
                      <a:pt x="160638" y="784825"/>
                    </a:lnTo>
                    <a:cubicBezTo>
                      <a:pt x="139955" y="781175"/>
                      <a:pt x="117089" y="782889"/>
                      <a:pt x="98854" y="772469"/>
                    </a:cubicBezTo>
                    <a:cubicBezTo>
                      <a:pt x="85960" y="765101"/>
                      <a:pt x="83648" y="746807"/>
                      <a:pt x="74141" y="735398"/>
                    </a:cubicBezTo>
                    <a:cubicBezTo>
                      <a:pt x="62954" y="721973"/>
                      <a:pt x="48257" y="711753"/>
                      <a:pt x="37070" y="698328"/>
                    </a:cubicBezTo>
                    <a:cubicBezTo>
                      <a:pt x="10456" y="666391"/>
                      <a:pt x="12384" y="661339"/>
                      <a:pt x="0" y="624188"/>
                    </a:cubicBezTo>
                    <a:cubicBezTo>
                      <a:pt x="4119" y="529453"/>
                      <a:pt x="6789" y="434643"/>
                      <a:pt x="12357" y="339982"/>
                    </a:cubicBezTo>
                    <a:cubicBezTo>
                      <a:pt x="15029" y="294566"/>
                      <a:pt x="10327" y="247218"/>
                      <a:pt x="24714" y="204058"/>
                    </a:cubicBezTo>
                    <a:cubicBezTo>
                      <a:pt x="28833" y="191701"/>
                      <a:pt x="49427" y="195820"/>
                      <a:pt x="61784" y="191701"/>
                    </a:cubicBezTo>
                    <a:cubicBezTo>
                      <a:pt x="88339" y="138590"/>
                      <a:pt x="63843" y="185523"/>
                      <a:pt x="86497" y="166988"/>
                    </a:cubicBezTo>
                    <a:close/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0" name="TextBox 169"/>
            <p:cNvSpPr txBox="1"/>
            <p:nvPr/>
          </p:nvSpPr>
          <p:spPr>
            <a:xfrm>
              <a:off x="6023262" y="6334780"/>
              <a:ext cx="28921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Select by C1+C2</a:t>
              </a:r>
            </a:p>
          </p:txBody>
        </p:sp>
      </p:grpSp>
      <p:sp>
        <p:nvSpPr>
          <p:cNvPr id="171" name="Right Arrow 170"/>
          <p:cNvSpPr/>
          <p:nvPr/>
        </p:nvSpPr>
        <p:spPr>
          <a:xfrm>
            <a:off x="2514600" y="5181600"/>
            <a:ext cx="609600" cy="381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ight Arrow 171"/>
          <p:cNvSpPr/>
          <p:nvPr/>
        </p:nvSpPr>
        <p:spPr>
          <a:xfrm>
            <a:off x="5638800" y="5181600"/>
            <a:ext cx="609600" cy="381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165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17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T4: </a:t>
            </a:r>
            <a:r>
              <a:rPr lang="en-US" i="1" dirty="0" err="1"/>
              <a:t>Netshield</a:t>
            </a:r>
            <a:r>
              <a:rPr lang="en-US" dirty="0"/>
              <a:t> to the Rescue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4525963"/>
          </a:xfrm>
        </p:spPr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/>
              <a:t>Example:  1,000 nodes, with 10,000 edges </a:t>
            </a:r>
          </a:p>
          <a:p>
            <a:pPr lvl="1"/>
            <a:r>
              <a:rPr lang="en-US" i="1" dirty="0" err="1">
                <a:latin typeface="Times New Roman" pitchFamily="18" charset="0"/>
              </a:rPr>
              <a:t>Netshield</a:t>
            </a:r>
            <a:r>
              <a:rPr lang="en-US" dirty="0">
                <a:latin typeface="Times New Roman" pitchFamily="18" charset="0"/>
              </a:rPr>
              <a:t>  takes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&lt; 0.1 seconds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>to find best-</a:t>
            </a:r>
            <a:r>
              <a:rPr lang="en-US" i="1" dirty="0">
                <a:latin typeface="Times New Roman" pitchFamily="18" charset="0"/>
              </a:rPr>
              <a:t>5</a:t>
            </a:r>
            <a:r>
              <a:rPr lang="en-US" dirty="0">
                <a:latin typeface="Times New Roman" pitchFamily="18" charset="0"/>
              </a:rPr>
              <a:t> nodes</a:t>
            </a:r>
            <a:r>
              <a:rPr lang="en-US" dirty="0"/>
              <a:t> !</a:t>
            </a:r>
          </a:p>
          <a:p>
            <a:pPr lvl="1"/>
            <a:r>
              <a:rPr lang="en-US" dirty="0"/>
              <a:t> … as opposed to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2,615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2CC82-6A21-4C15-A9DF-59CA3689167F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219200"/>
            <a:ext cx="9144000" cy="16459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</a:rPr>
              <a:t>Theorem: (Tong+ 2009)</a:t>
            </a:r>
          </a:p>
          <a:p>
            <a:pPr>
              <a:defRPr/>
            </a:pPr>
            <a:r>
              <a:rPr lang="en-US" sz="3600" dirty="0">
                <a:solidFill>
                  <a:srgbClr val="FF0000"/>
                </a:solidFill>
              </a:rPr>
              <a:t>(1) </a:t>
            </a:r>
            <a:r>
              <a:rPr lang="en-US" sz="3600" i="1" dirty="0">
                <a:solidFill>
                  <a:srgbClr val="FF0000"/>
                </a:solidFill>
              </a:rPr>
              <a:t>λ</a:t>
            </a:r>
            <a:r>
              <a:rPr lang="en-US" sz="3600" i="1" baseline="-25000" dirty="0">
                <a:solidFill>
                  <a:srgbClr val="FF0000"/>
                </a:solidFill>
              </a:rPr>
              <a:t> </a:t>
            </a:r>
            <a:r>
              <a:rPr lang="en-US" sz="3600" i="1" dirty="0">
                <a:solidFill>
                  <a:srgbClr val="FF0000"/>
                </a:solidFill>
              </a:rPr>
              <a:t>- </a:t>
            </a:r>
            <a:r>
              <a:rPr lang="en-US" sz="3600" i="1" dirty="0" err="1">
                <a:solidFill>
                  <a:srgbClr val="FF0000"/>
                </a:solidFill>
              </a:rPr>
              <a:t>λ</a:t>
            </a:r>
            <a:r>
              <a:rPr lang="en-US" sz="3600" i="1" baseline="-25000" dirty="0" err="1">
                <a:solidFill>
                  <a:srgbClr val="FF0000"/>
                </a:solidFill>
              </a:rPr>
              <a:t>s</a:t>
            </a:r>
            <a:r>
              <a:rPr lang="en-US" sz="3600" i="1" dirty="0" err="1">
                <a:solidFill>
                  <a:srgbClr val="FF0000"/>
                </a:solidFill>
              </a:rPr>
              <a:t>≈</a:t>
            </a:r>
            <a:r>
              <a:rPr lang="en-US" sz="3600" dirty="0" err="1">
                <a:solidFill>
                  <a:srgbClr val="FF0000"/>
                </a:solidFill>
              </a:rPr>
              <a:t>Sv</a:t>
            </a:r>
            <a:r>
              <a:rPr lang="en-US" sz="3600" dirty="0">
                <a:solidFill>
                  <a:srgbClr val="FF0000"/>
                </a:solidFill>
              </a:rPr>
              <a:t>(</a:t>
            </a:r>
            <a:r>
              <a:rPr lang="en-US" sz="3600" i="1" dirty="0">
                <a:solidFill>
                  <a:srgbClr val="FF0000"/>
                </a:solidFill>
              </a:rPr>
              <a:t>S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  <a:r>
              <a:rPr lang="en-US" sz="3600" i="1" dirty="0">
                <a:solidFill>
                  <a:srgbClr val="FF0000"/>
                </a:solidFill>
              </a:rPr>
              <a:t>=</a:t>
            </a:r>
            <a:r>
              <a:rPr lang="en-US" sz="3600" dirty="0">
                <a:solidFill>
                  <a:srgbClr val="FF0000"/>
                </a:solidFill>
              </a:rPr>
              <a:t> ∑</a:t>
            </a:r>
            <a:r>
              <a:rPr lang="en-US" sz="3600" i="1" baseline="-25000" dirty="0" err="1">
                <a:solidFill>
                  <a:srgbClr val="FF0000"/>
                </a:solidFill>
              </a:rPr>
              <a:t>i</a:t>
            </a:r>
            <a:r>
              <a:rPr lang="az-Cyrl-AZ" sz="3600" i="1" baseline="-25000" dirty="0">
                <a:solidFill>
                  <a:srgbClr val="FF0000"/>
                </a:solidFill>
              </a:rPr>
              <a:t>є</a:t>
            </a:r>
            <a:r>
              <a:rPr lang="en-US" sz="3600" i="1" baseline="-25000" dirty="0">
                <a:solidFill>
                  <a:srgbClr val="FF0000"/>
                </a:solidFill>
              </a:rPr>
              <a:t>S </a:t>
            </a:r>
            <a:r>
              <a:rPr lang="en-US" sz="3600" i="1" dirty="0">
                <a:solidFill>
                  <a:srgbClr val="FF0000"/>
                </a:solidFill>
              </a:rPr>
              <a:t>2λu</a:t>
            </a:r>
            <a:r>
              <a:rPr lang="en-US" sz="3600" dirty="0">
                <a:solidFill>
                  <a:srgbClr val="FF0000"/>
                </a:solidFill>
              </a:rPr>
              <a:t>(</a:t>
            </a:r>
            <a:r>
              <a:rPr lang="en-US" sz="3600" i="1" dirty="0" err="1">
                <a:solidFill>
                  <a:srgbClr val="FF0000"/>
                </a:solidFill>
              </a:rPr>
              <a:t>i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  <a:r>
              <a:rPr lang="en-US" sz="3600" i="1" baseline="30000" dirty="0">
                <a:solidFill>
                  <a:srgbClr val="FF0000"/>
                </a:solidFill>
              </a:rPr>
              <a:t>2</a:t>
            </a:r>
            <a:r>
              <a:rPr lang="en-US" sz="3600" i="1" dirty="0">
                <a:solidFill>
                  <a:srgbClr val="FF0000"/>
                </a:solidFill>
              </a:rPr>
              <a:t>-</a:t>
            </a:r>
            <a:r>
              <a:rPr lang="en-US" sz="3600" dirty="0">
                <a:solidFill>
                  <a:srgbClr val="FF0000"/>
                </a:solidFill>
              </a:rPr>
              <a:t>∑</a:t>
            </a:r>
            <a:r>
              <a:rPr lang="en-US" sz="3600" i="1" baseline="-25000" dirty="0" err="1">
                <a:solidFill>
                  <a:srgbClr val="FF0000"/>
                </a:solidFill>
              </a:rPr>
              <a:t>i,j</a:t>
            </a:r>
            <a:r>
              <a:rPr lang="az-Cyrl-AZ" sz="3600" i="1" baseline="-25000" dirty="0">
                <a:solidFill>
                  <a:srgbClr val="FF0000"/>
                </a:solidFill>
              </a:rPr>
              <a:t>є</a:t>
            </a:r>
            <a:r>
              <a:rPr lang="en-US" sz="3600" i="1" baseline="-25000" dirty="0">
                <a:solidFill>
                  <a:srgbClr val="FF0000"/>
                </a:solidFill>
              </a:rPr>
              <a:t>S </a:t>
            </a:r>
            <a:r>
              <a:rPr lang="en-US" sz="3600" i="1" dirty="0">
                <a:solidFill>
                  <a:srgbClr val="FF0000"/>
                </a:solidFill>
              </a:rPr>
              <a:t>A</a:t>
            </a:r>
            <a:r>
              <a:rPr lang="en-US" sz="3600" dirty="0">
                <a:solidFill>
                  <a:srgbClr val="FF0000"/>
                </a:solidFill>
              </a:rPr>
              <a:t>(</a:t>
            </a:r>
            <a:r>
              <a:rPr lang="en-US" sz="3600" i="1" dirty="0" err="1">
                <a:solidFill>
                  <a:srgbClr val="FF0000"/>
                </a:solidFill>
              </a:rPr>
              <a:t>i,j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  <a:r>
              <a:rPr lang="en-US" sz="3600" i="1" dirty="0">
                <a:solidFill>
                  <a:srgbClr val="FF0000"/>
                </a:solidFill>
              </a:rPr>
              <a:t>u</a:t>
            </a:r>
            <a:r>
              <a:rPr lang="en-US" sz="3600" dirty="0">
                <a:solidFill>
                  <a:srgbClr val="FF0000"/>
                </a:solidFill>
              </a:rPr>
              <a:t>(</a:t>
            </a:r>
            <a:r>
              <a:rPr lang="en-US" sz="3600" i="1" dirty="0" err="1">
                <a:solidFill>
                  <a:srgbClr val="FF0000"/>
                </a:solidFill>
              </a:rPr>
              <a:t>i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  <a:r>
              <a:rPr lang="en-US" sz="3600" i="1" dirty="0">
                <a:solidFill>
                  <a:srgbClr val="FF0000"/>
                </a:solidFill>
              </a:rPr>
              <a:t>u</a:t>
            </a:r>
            <a:r>
              <a:rPr lang="en-US" sz="3600" dirty="0">
                <a:solidFill>
                  <a:srgbClr val="FF0000"/>
                </a:solidFill>
              </a:rPr>
              <a:t>(</a:t>
            </a:r>
            <a:r>
              <a:rPr lang="en-US" sz="3600" i="1" dirty="0">
                <a:solidFill>
                  <a:srgbClr val="FF0000"/>
                </a:solidFill>
              </a:rPr>
              <a:t>j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>
              <a:defRPr/>
            </a:pPr>
            <a:endParaRPr lang="en-US" sz="10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3600" dirty="0">
                <a:solidFill>
                  <a:srgbClr val="FF0000"/>
                </a:solidFill>
              </a:rPr>
              <a:t>(2) </a:t>
            </a:r>
            <a:r>
              <a:rPr lang="en-US" sz="3600" dirty="0" err="1">
                <a:solidFill>
                  <a:srgbClr val="FF0000"/>
                </a:solidFill>
              </a:rPr>
              <a:t>Sv</a:t>
            </a:r>
            <a:r>
              <a:rPr lang="en-US" sz="3600" dirty="0">
                <a:solidFill>
                  <a:srgbClr val="FF0000"/>
                </a:solidFill>
              </a:rPr>
              <a:t>(S) is sub-modular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46520"/>
            <a:ext cx="9144000" cy="41148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Footnote: near-optimal means </a:t>
            </a:r>
            <a:r>
              <a:rPr lang="en-US" sz="2400" dirty="0" err="1">
                <a:solidFill>
                  <a:schemeClr val="bg1"/>
                </a:solidFill>
              </a:rPr>
              <a:t>Sv</a:t>
            </a:r>
            <a:r>
              <a:rPr lang="en-US" sz="2400" dirty="0">
                <a:solidFill>
                  <a:schemeClr val="bg1"/>
                </a:solidFill>
              </a:rPr>
              <a:t>(</a:t>
            </a:r>
            <a:r>
              <a:rPr lang="en-US" sz="2400" i="1" dirty="0">
                <a:solidFill>
                  <a:schemeClr val="bg1"/>
                </a:solidFill>
              </a:rPr>
              <a:t>S </a:t>
            </a:r>
            <a:r>
              <a:rPr lang="en-US" sz="2400" i="1" baseline="50000" dirty="0" err="1">
                <a:solidFill>
                  <a:schemeClr val="bg1"/>
                </a:solidFill>
              </a:rPr>
              <a:t>Netshield</a:t>
            </a:r>
            <a:r>
              <a:rPr lang="en-US" sz="2400" dirty="0">
                <a:solidFill>
                  <a:schemeClr val="bg1"/>
                </a:solidFill>
              </a:rPr>
              <a:t>) &gt;= (1-1/e) </a:t>
            </a:r>
            <a:r>
              <a:rPr lang="en-US" sz="2400" dirty="0" err="1">
                <a:solidFill>
                  <a:schemeClr val="bg1"/>
                </a:solidFill>
              </a:rPr>
              <a:t>Sv</a:t>
            </a:r>
            <a:r>
              <a:rPr lang="en-US" sz="2400" dirty="0">
                <a:solidFill>
                  <a:schemeClr val="bg1"/>
                </a:solidFill>
              </a:rPr>
              <a:t>(</a:t>
            </a:r>
            <a:r>
              <a:rPr lang="en-US" sz="2400" i="1" dirty="0">
                <a:solidFill>
                  <a:schemeClr val="bg1"/>
                </a:solidFill>
              </a:rPr>
              <a:t>S </a:t>
            </a:r>
            <a:r>
              <a:rPr lang="en-US" sz="2400" i="1" baseline="50000" dirty="0">
                <a:solidFill>
                  <a:schemeClr val="bg1"/>
                </a:solidFill>
              </a:rPr>
              <a:t>Opt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307080"/>
            <a:ext cx="9144000" cy="16459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</a:rPr>
              <a:t>Corollary: (Tong+ 2009)</a:t>
            </a:r>
          </a:p>
          <a:p>
            <a:pPr>
              <a:defRPr/>
            </a:pPr>
            <a:r>
              <a:rPr lang="en-US" sz="3600" dirty="0">
                <a:solidFill>
                  <a:srgbClr val="FF0000"/>
                </a:solidFill>
              </a:rPr>
              <a:t>(3) </a:t>
            </a:r>
            <a:r>
              <a:rPr lang="en-US" sz="3600" i="1" dirty="0" err="1">
                <a:solidFill>
                  <a:srgbClr val="FF0000"/>
                </a:solidFill>
              </a:rPr>
              <a:t>Netshield</a:t>
            </a:r>
            <a:r>
              <a:rPr lang="en-US" sz="3600" dirty="0">
                <a:solidFill>
                  <a:srgbClr val="FF0000"/>
                </a:solidFill>
              </a:rPr>
              <a:t> is near-optimal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(</a:t>
            </a:r>
            <a:r>
              <a:rPr lang="en-US" sz="3600" dirty="0" err="1">
                <a:solidFill>
                  <a:srgbClr val="FF0000"/>
                </a:solidFill>
              </a:rPr>
              <a:t>wrt</a:t>
            </a:r>
            <a:r>
              <a:rPr lang="en-US" sz="3600" dirty="0">
                <a:solidFill>
                  <a:srgbClr val="FF0000"/>
                </a:solidFill>
              </a:rPr>
              <a:t> max </a:t>
            </a:r>
            <a:r>
              <a:rPr lang="en-US" sz="3600" dirty="0" err="1">
                <a:solidFill>
                  <a:srgbClr val="FF0000"/>
                </a:solidFill>
              </a:rPr>
              <a:t>Sv</a:t>
            </a:r>
            <a:r>
              <a:rPr lang="en-US" sz="3600" dirty="0">
                <a:solidFill>
                  <a:srgbClr val="FF0000"/>
                </a:solidFill>
              </a:rPr>
              <a:t>(</a:t>
            </a:r>
            <a:r>
              <a:rPr lang="en-US" sz="3600" i="1" dirty="0">
                <a:solidFill>
                  <a:srgbClr val="FF0000"/>
                </a:solidFill>
              </a:rPr>
              <a:t>S</a:t>
            </a:r>
            <a:r>
              <a:rPr lang="en-US" sz="3600" dirty="0">
                <a:solidFill>
                  <a:srgbClr val="FF0000"/>
                </a:solidFill>
              </a:rPr>
              <a:t>))</a:t>
            </a:r>
          </a:p>
          <a:p>
            <a:pPr>
              <a:defRPr/>
            </a:pPr>
            <a:r>
              <a:rPr lang="en-US" sz="3600" dirty="0">
                <a:solidFill>
                  <a:srgbClr val="FF0000"/>
                </a:solidFill>
              </a:rPr>
              <a:t>(4) </a:t>
            </a:r>
            <a:r>
              <a:rPr lang="en-US" sz="3600" i="1" dirty="0" err="1">
                <a:solidFill>
                  <a:srgbClr val="FF0000"/>
                </a:solidFill>
              </a:rPr>
              <a:t>Netshield</a:t>
            </a:r>
            <a:r>
              <a:rPr lang="en-US" sz="3600" dirty="0">
                <a:solidFill>
                  <a:srgbClr val="FF0000"/>
                </a:solidFill>
              </a:rPr>
              <a:t> is O</a:t>
            </a:r>
            <a:r>
              <a:rPr lang="en-US" sz="3600" i="1" dirty="0">
                <a:solidFill>
                  <a:srgbClr val="FF0000"/>
                </a:solidFill>
              </a:rPr>
              <a:t>(nk</a:t>
            </a:r>
            <a:r>
              <a:rPr lang="en-US" sz="3600" i="1" baseline="40000" dirty="0">
                <a:solidFill>
                  <a:srgbClr val="FF0000"/>
                </a:solidFill>
              </a:rPr>
              <a:t>2</a:t>
            </a:r>
            <a:r>
              <a:rPr lang="en-US" sz="3600" i="1" dirty="0">
                <a:solidFill>
                  <a:srgbClr val="FF0000"/>
                </a:solidFill>
              </a:rPr>
              <a:t>+m)</a:t>
            </a:r>
          </a:p>
        </p:txBody>
      </p:sp>
      <p:sp>
        <p:nvSpPr>
          <p:cNvPr id="10" name="Down Arrow 9"/>
          <p:cNvSpPr/>
          <p:nvPr/>
        </p:nvSpPr>
        <p:spPr>
          <a:xfrm>
            <a:off x="4191000" y="2895600"/>
            <a:ext cx="228600" cy="381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072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76200"/>
            <a:ext cx="1859048" cy="10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8191500" y="152400"/>
            <a:ext cx="190500" cy="152400"/>
            <a:chOff x="1371600" y="4648200"/>
            <a:chExt cx="685800" cy="533400"/>
          </a:xfrm>
        </p:grpSpPr>
        <p:cxnSp>
          <p:nvCxnSpPr>
            <p:cNvPr id="12" name="Straight Connector 11"/>
            <p:cNvCxnSpPr/>
            <p:nvPr/>
          </p:nvCxnSpPr>
          <p:spPr>
            <a:xfrm rot="16200000" flipH="1">
              <a:off x="1295400" y="4953000"/>
              <a:ext cx="304800" cy="1524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 flipV="1">
              <a:off x="1524000" y="4648200"/>
              <a:ext cx="533400" cy="5334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 advTm="333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4"/>
          <a:srcRect t="2349"/>
          <a:stretch>
            <a:fillRect/>
          </a:stretch>
        </p:blipFill>
        <p:spPr bwMode="auto">
          <a:xfrm>
            <a:off x="722428" y="914400"/>
            <a:ext cx="3468572" cy="342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dirty="0"/>
              <a:t>A4: Financial Fraud Detection </a:t>
            </a:r>
            <a:r>
              <a:rPr lang="en-US" sz="2800" dirty="0">
                <a:solidFill>
                  <a:schemeClr val="tx1"/>
                </a:solidFill>
              </a:rPr>
              <a:t>[Tong+ 2007]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pPr>
              <a:defRPr/>
            </a:pPr>
            <a:fld id="{B012CC82-6A21-4C15-A9DF-59CA3689167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" y="4953000"/>
            <a:ext cx="9052560" cy="18158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7.5% </a:t>
            </a:r>
            <a:r>
              <a:rPr lang="en-US" sz="2800" dirty="0"/>
              <a:t>of U.S. adults lost money for financial fraud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50%+ </a:t>
            </a:r>
            <a:r>
              <a:rPr lang="en-US" sz="2800" dirty="0"/>
              <a:t>US corporations lost </a:t>
            </a:r>
            <a:r>
              <a:rPr lang="en-US" sz="2800" dirty="0">
                <a:solidFill>
                  <a:srgbClr val="FF0000"/>
                </a:solidFill>
              </a:rPr>
              <a:t>&gt;= $500,000</a:t>
            </a:r>
            <a:endParaRPr lang="en-US" sz="2800" dirty="0"/>
          </a:p>
          <a:p>
            <a:pPr lvl="1">
              <a:buFont typeface="Wingdings" pitchFamily="2" charset="2"/>
              <a:buChar char="§"/>
            </a:pPr>
            <a:r>
              <a:rPr lang="en-US" sz="2800" dirty="0"/>
              <a:t> e.g., Enron </a:t>
            </a:r>
            <a:r>
              <a:rPr lang="en-US" sz="2800" dirty="0">
                <a:solidFill>
                  <a:srgbClr val="FF0000"/>
                </a:solidFill>
              </a:rPr>
              <a:t>($70bn</a:t>
            </a:r>
            <a:r>
              <a:rPr lang="en-US" sz="2800" dirty="0"/>
              <a:t>) [Albrecht+ 2001]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 Total cost of financial fraud: </a:t>
            </a:r>
            <a:r>
              <a:rPr lang="en-US" sz="2800" dirty="0">
                <a:solidFill>
                  <a:srgbClr val="FF0000"/>
                </a:solidFill>
              </a:rPr>
              <a:t>$1trillion </a:t>
            </a:r>
            <a:r>
              <a:rPr lang="en-US" sz="2800" dirty="0"/>
              <a:t>[</a:t>
            </a:r>
            <a:r>
              <a:rPr lang="en-US" sz="2800" dirty="0" err="1"/>
              <a:t>Ansari</a:t>
            </a:r>
            <a:r>
              <a:rPr lang="en-US" sz="2800" dirty="0"/>
              <a:t> 2006]</a:t>
            </a:r>
          </a:p>
        </p:txBody>
      </p:sp>
      <p:sp>
        <p:nvSpPr>
          <p:cNvPr id="69" name="Freeform 26"/>
          <p:cNvSpPr>
            <a:spLocks/>
          </p:cNvSpPr>
          <p:nvPr/>
        </p:nvSpPr>
        <p:spPr bwMode="auto">
          <a:xfrm>
            <a:off x="1332028" y="1447800"/>
            <a:ext cx="2667000" cy="1905000"/>
          </a:xfrm>
          <a:custGeom>
            <a:avLst/>
            <a:gdLst/>
            <a:ahLst/>
            <a:cxnLst>
              <a:cxn ang="0">
                <a:pos x="304" y="216"/>
              </a:cxn>
              <a:cxn ang="0">
                <a:pos x="160" y="840"/>
              </a:cxn>
              <a:cxn ang="0">
                <a:pos x="1264" y="1416"/>
              </a:cxn>
              <a:cxn ang="0">
                <a:pos x="1936" y="984"/>
              </a:cxn>
              <a:cxn ang="0">
                <a:pos x="2080" y="456"/>
              </a:cxn>
              <a:cxn ang="0">
                <a:pos x="1648" y="72"/>
              </a:cxn>
              <a:cxn ang="0">
                <a:pos x="736" y="24"/>
              </a:cxn>
              <a:cxn ang="0">
                <a:pos x="304" y="216"/>
              </a:cxn>
            </a:cxnLst>
            <a:rect l="0" t="0" r="r" b="b"/>
            <a:pathLst>
              <a:path w="2128" h="1440">
                <a:moveTo>
                  <a:pt x="304" y="216"/>
                </a:moveTo>
                <a:cubicBezTo>
                  <a:pt x="208" y="352"/>
                  <a:pt x="0" y="640"/>
                  <a:pt x="160" y="840"/>
                </a:cubicBezTo>
                <a:cubicBezTo>
                  <a:pt x="320" y="1040"/>
                  <a:pt x="968" y="1392"/>
                  <a:pt x="1264" y="1416"/>
                </a:cubicBezTo>
                <a:cubicBezTo>
                  <a:pt x="1560" y="1440"/>
                  <a:pt x="1800" y="1144"/>
                  <a:pt x="1936" y="984"/>
                </a:cubicBezTo>
                <a:cubicBezTo>
                  <a:pt x="2072" y="824"/>
                  <a:pt x="2128" y="608"/>
                  <a:pt x="2080" y="456"/>
                </a:cubicBezTo>
                <a:cubicBezTo>
                  <a:pt x="2032" y="304"/>
                  <a:pt x="1872" y="144"/>
                  <a:pt x="1648" y="72"/>
                </a:cubicBezTo>
                <a:cubicBezTo>
                  <a:pt x="1424" y="0"/>
                  <a:pt x="960" y="0"/>
                  <a:pt x="736" y="24"/>
                </a:cubicBezTo>
                <a:cubicBezTo>
                  <a:pt x="512" y="48"/>
                  <a:pt x="400" y="80"/>
                  <a:pt x="304" y="216"/>
                </a:cubicBez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581400" y="3184029"/>
            <a:ext cx="5638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How to detect abnormal transaction patterns?</a:t>
            </a:r>
          </a:p>
          <a:p>
            <a:pPr algn="ctr"/>
            <a:r>
              <a:rPr lang="en-US" sz="3200" dirty="0"/>
              <a:t>(e.g., money-laundering ring)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4566291" y="1355467"/>
            <a:ext cx="3739509" cy="1616333"/>
            <a:chOff x="6172200" y="2971800"/>
            <a:chExt cx="3739509" cy="1616333"/>
          </a:xfrm>
        </p:grpSpPr>
        <p:sp>
          <p:nvSpPr>
            <p:cNvPr id="71" name="Flowchart: Connector 70"/>
            <p:cNvSpPr>
              <a:spLocks noChangeAspect="1"/>
            </p:cNvSpPr>
            <p:nvPr/>
          </p:nvSpPr>
          <p:spPr>
            <a:xfrm>
              <a:off x="6324600" y="3657600"/>
              <a:ext cx="320040" cy="365760"/>
            </a:xfrm>
            <a:prstGeom prst="flowChartConnector">
              <a:avLst/>
            </a:prstGeom>
            <a:solidFill>
              <a:srgbClr val="0000FF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629400" y="3657600"/>
              <a:ext cx="32823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: Anonymous accounts</a:t>
              </a:r>
            </a:p>
          </p:txBody>
        </p:sp>
        <p:sp>
          <p:nvSpPr>
            <p:cNvPr id="73" name="Hexagon 72"/>
            <p:cNvSpPr>
              <a:spLocks noChangeAspect="1"/>
            </p:cNvSpPr>
            <p:nvPr/>
          </p:nvSpPr>
          <p:spPr>
            <a:xfrm>
              <a:off x="6324600" y="4221480"/>
              <a:ext cx="342900" cy="274320"/>
            </a:xfrm>
            <a:prstGeom prst="hexagon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629400" y="4126468"/>
              <a:ext cx="28719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: Anonymous banks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172200" y="2971800"/>
              <a:ext cx="3733800" cy="1600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248400" y="3124200"/>
              <a:ext cx="18694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Legends:</a:t>
              </a:r>
            </a:p>
          </p:txBody>
        </p:sp>
      </p:grpSp>
    </p:spTree>
    <p:custDataLst>
      <p:tags r:id="rId1"/>
    </p:custDataLst>
  </p:cSld>
  <p:clrMapOvr>
    <a:masterClrMapping/>
  </p:clrMapOvr>
  <p:transition advTm="244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2CC82-6A21-4C15-A9DF-59CA3689167F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38400" y="2450070"/>
            <a:ext cx="274637" cy="274637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2895600" y="2069068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838200" y="2297670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8" name="Oval 7"/>
          <p:cNvSpPr/>
          <p:nvPr/>
        </p:nvSpPr>
        <p:spPr>
          <a:xfrm>
            <a:off x="838200" y="3593070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9" name="Oval 8"/>
          <p:cNvSpPr/>
          <p:nvPr/>
        </p:nvSpPr>
        <p:spPr>
          <a:xfrm>
            <a:off x="1828800" y="3639106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" name="Oval 9"/>
          <p:cNvSpPr/>
          <p:nvPr/>
        </p:nvSpPr>
        <p:spPr>
          <a:xfrm>
            <a:off x="2713037" y="4050270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3657600" y="3380343"/>
            <a:ext cx="274638" cy="274638"/>
          </a:xfrm>
          <a:prstGeom prst="ellipse">
            <a:avLst/>
          </a:prstGeom>
          <a:solidFill>
            <a:srgbClr val="0000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2" name="Oval 11"/>
          <p:cNvSpPr/>
          <p:nvPr/>
        </p:nvSpPr>
        <p:spPr>
          <a:xfrm>
            <a:off x="3840163" y="2648506"/>
            <a:ext cx="274637" cy="274637"/>
          </a:xfrm>
          <a:prstGeom prst="ellipse">
            <a:avLst/>
          </a:prstGeom>
          <a:solidFill>
            <a:srgbClr val="0000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13" name="Straight Connector 12"/>
          <p:cNvCxnSpPr>
            <a:stCxn id="5" idx="1"/>
            <a:endCxn id="30" idx="6"/>
          </p:cNvCxnSpPr>
          <p:nvPr/>
        </p:nvCxnSpPr>
        <p:spPr bwMode="auto">
          <a:xfrm rot="16200000" flipV="1">
            <a:off x="2095896" y="2107566"/>
            <a:ext cx="207703" cy="557746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0"/>
            <a:endCxn id="30" idx="3"/>
          </p:cNvCxnSpPr>
          <p:nvPr/>
        </p:nvCxnSpPr>
        <p:spPr bwMode="auto">
          <a:xfrm rot="5400000" flipH="1" flipV="1">
            <a:off x="724296" y="2630909"/>
            <a:ext cx="1213384" cy="7109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3"/>
            <a:endCxn id="5" idx="6"/>
          </p:cNvCxnSpPr>
          <p:nvPr/>
        </p:nvCxnSpPr>
        <p:spPr bwMode="auto">
          <a:xfrm rot="5400000">
            <a:off x="2682478" y="2334046"/>
            <a:ext cx="283903" cy="22278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2"/>
            <a:endCxn id="5" idx="6"/>
          </p:cNvCxnSpPr>
          <p:nvPr/>
        </p:nvCxnSpPr>
        <p:spPr bwMode="auto">
          <a:xfrm rot="10800000">
            <a:off x="2713037" y="2587389"/>
            <a:ext cx="1127126" cy="198436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2"/>
            <a:endCxn id="8" idx="6"/>
          </p:cNvCxnSpPr>
          <p:nvPr/>
        </p:nvCxnSpPr>
        <p:spPr bwMode="auto">
          <a:xfrm rot="10800000" flipV="1">
            <a:off x="1112837" y="2785825"/>
            <a:ext cx="2727326" cy="944564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1"/>
            <a:endCxn id="5" idx="4"/>
          </p:cNvCxnSpPr>
          <p:nvPr/>
        </p:nvCxnSpPr>
        <p:spPr bwMode="auto">
          <a:xfrm rot="16200000" flipV="1">
            <a:off x="2788842" y="2511584"/>
            <a:ext cx="695856" cy="1122101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0"/>
          </p:cNvCxnSpPr>
          <p:nvPr/>
        </p:nvCxnSpPr>
        <p:spPr bwMode="auto">
          <a:xfrm rot="5400000" flipH="1" flipV="1">
            <a:off x="3642122" y="3075940"/>
            <a:ext cx="457201" cy="15160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0" idx="1"/>
            <a:endCxn id="9" idx="5"/>
          </p:cNvCxnSpPr>
          <p:nvPr/>
        </p:nvCxnSpPr>
        <p:spPr bwMode="auto">
          <a:xfrm rot="16200000" flipV="1">
            <a:off x="2299755" y="3636987"/>
            <a:ext cx="216967" cy="690039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1"/>
            <a:endCxn id="5" idx="4"/>
          </p:cNvCxnSpPr>
          <p:nvPr/>
        </p:nvCxnSpPr>
        <p:spPr bwMode="auto">
          <a:xfrm rot="16200000" flipV="1">
            <a:off x="1981200" y="3320019"/>
            <a:ext cx="1366838" cy="1762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743200" y="3288270"/>
            <a:ext cx="274637" cy="274637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23" name="Straight Connector 22"/>
          <p:cNvCxnSpPr>
            <a:stCxn id="22" idx="3"/>
            <a:endCxn id="9" idx="7"/>
          </p:cNvCxnSpPr>
          <p:nvPr/>
        </p:nvCxnSpPr>
        <p:spPr bwMode="auto">
          <a:xfrm rot="5400000">
            <a:off x="2345000" y="3240905"/>
            <a:ext cx="156639" cy="72020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5" idx="4"/>
            <a:endCxn id="9" idx="0"/>
          </p:cNvCxnSpPr>
          <p:nvPr/>
        </p:nvCxnSpPr>
        <p:spPr bwMode="auto">
          <a:xfrm rot="5400000">
            <a:off x="1813720" y="2877106"/>
            <a:ext cx="914399" cy="6096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6"/>
            <a:endCxn id="9" idx="2"/>
          </p:cNvCxnSpPr>
          <p:nvPr/>
        </p:nvCxnSpPr>
        <p:spPr bwMode="auto">
          <a:xfrm>
            <a:off x="1112837" y="3730389"/>
            <a:ext cx="715963" cy="46036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7" idx="4"/>
            <a:endCxn id="9" idx="1"/>
          </p:cNvCxnSpPr>
          <p:nvPr/>
        </p:nvCxnSpPr>
        <p:spPr bwMode="auto">
          <a:xfrm rot="16200000" flipH="1">
            <a:off x="868760" y="2679065"/>
            <a:ext cx="1107019" cy="893501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" idx="4"/>
            <a:endCxn id="8" idx="6"/>
          </p:cNvCxnSpPr>
          <p:nvPr/>
        </p:nvCxnSpPr>
        <p:spPr bwMode="auto">
          <a:xfrm rot="5400000">
            <a:off x="1341437" y="2496107"/>
            <a:ext cx="1006475" cy="14636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2" idx="0"/>
            <a:endCxn id="5" idx="4"/>
          </p:cNvCxnSpPr>
          <p:nvPr/>
        </p:nvCxnSpPr>
        <p:spPr bwMode="auto">
          <a:xfrm rot="16200000" flipV="1">
            <a:off x="2446338" y="2854089"/>
            <a:ext cx="563563" cy="3048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8" idx="0"/>
            <a:endCxn id="7" idx="4"/>
          </p:cNvCxnSpPr>
          <p:nvPr/>
        </p:nvCxnSpPr>
        <p:spPr bwMode="auto">
          <a:xfrm rot="5400000" flipH="1" flipV="1">
            <a:off x="465138" y="3083482"/>
            <a:ext cx="1020762" cy="158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1646237" y="2145268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9</a:t>
            </a:r>
          </a:p>
        </p:txBody>
      </p:sp>
      <p:cxnSp>
        <p:nvCxnSpPr>
          <p:cNvPr id="31" name="Straight Connector 30"/>
          <p:cNvCxnSpPr>
            <a:stCxn id="12" idx="2"/>
            <a:endCxn id="6" idx="5"/>
          </p:cNvCxnSpPr>
          <p:nvPr/>
        </p:nvCxnSpPr>
        <p:spPr bwMode="auto">
          <a:xfrm rot="10800000">
            <a:off x="3130017" y="2303487"/>
            <a:ext cx="710146" cy="482339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1" idx="4"/>
            <a:endCxn id="10" idx="6"/>
          </p:cNvCxnSpPr>
          <p:nvPr/>
        </p:nvCxnSpPr>
        <p:spPr bwMode="auto">
          <a:xfrm rot="5400000">
            <a:off x="3124993" y="3517663"/>
            <a:ext cx="532608" cy="807244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953000" y="3135868"/>
            <a:ext cx="457200" cy="1143000"/>
          </a:xfrm>
          <a:prstGeom prst="rect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7315200" y="2678670"/>
            <a:ext cx="274637" cy="274637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8" name="Oval 37"/>
          <p:cNvSpPr/>
          <p:nvPr/>
        </p:nvSpPr>
        <p:spPr>
          <a:xfrm>
            <a:off x="7772400" y="2297668"/>
            <a:ext cx="274637" cy="274638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9" name="Oval 38"/>
          <p:cNvSpPr/>
          <p:nvPr/>
        </p:nvSpPr>
        <p:spPr>
          <a:xfrm>
            <a:off x="5715000" y="2526270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0" name="Oval 39"/>
          <p:cNvSpPr/>
          <p:nvPr/>
        </p:nvSpPr>
        <p:spPr>
          <a:xfrm>
            <a:off x="5715000" y="3821670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1" name="Oval 40"/>
          <p:cNvSpPr/>
          <p:nvPr/>
        </p:nvSpPr>
        <p:spPr>
          <a:xfrm>
            <a:off x="6705600" y="3867706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2" name="Oval 41"/>
          <p:cNvSpPr/>
          <p:nvPr/>
        </p:nvSpPr>
        <p:spPr>
          <a:xfrm>
            <a:off x="7589837" y="4278870"/>
            <a:ext cx="274638" cy="274637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3" name="Oval 42"/>
          <p:cNvSpPr/>
          <p:nvPr/>
        </p:nvSpPr>
        <p:spPr>
          <a:xfrm>
            <a:off x="8534400" y="3608943"/>
            <a:ext cx="274638" cy="274638"/>
          </a:xfrm>
          <a:prstGeom prst="ellipse">
            <a:avLst/>
          </a:prstGeom>
          <a:solidFill>
            <a:srgbClr val="0000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4" name="Oval 43"/>
          <p:cNvSpPr/>
          <p:nvPr/>
        </p:nvSpPr>
        <p:spPr>
          <a:xfrm>
            <a:off x="8716963" y="2877106"/>
            <a:ext cx="274637" cy="274637"/>
          </a:xfrm>
          <a:prstGeom prst="ellipse">
            <a:avLst/>
          </a:prstGeom>
          <a:solidFill>
            <a:srgbClr val="0000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45" name="Straight Connector 44"/>
          <p:cNvCxnSpPr>
            <a:stCxn id="37" idx="1"/>
            <a:endCxn id="62" idx="6"/>
          </p:cNvCxnSpPr>
          <p:nvPr/>
        </p:nvCxnSpPr>
        <p:spPr bwMode="auto">
          <a:xfrm rot="16200000" flipV="1">
            <a:off x="6972696" y="2336166"/>
            <a:ext cx="207703" cy="557746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0" idx="0"/>
            <a:endCxn id="62" idx="3"/>
          </p:cNvCxnSpPr>
          <p:nvPr/>
        </p:nvCxnSpPr>
        <p:spPr bwMode="auto">
          <a:xfrm rot="5400000" flipH="1" flipV="1">
            <a:off x="5601096" y="2859509"/>
            <a:ext cx="1213384" cy="7109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8" idx="3"/>
            <a:endCxn id="37" idx="6"/>
          </p:cNvCxnSpPr>
          <p:nvPr/>
        </p:nvCxnSpPr>
        <p:spPr bwMode="auto">
          <a:xfrm rot="5400000">
            <a:off x="7559278" y="2562646"/>
            <a:ext cx="283903" cy="22278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4" idx="2"/>
            <a:endCxn id="37" idx="6"/>
          </p:cNvCxnSpPr>
          <p:nvPr/>
        </p:nvCxnSpPr>
        <p:spPr bwMode="auto">
          <a:xfrm rot="10800000">
            <a:off x="7589837" y="2815989"/>
            <a:ext cx="1127126" cy="198436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4" idx="2"/>
            <a:endCxn id="40" idx="6"/>
          </p:cNvCxnSpPr>
          <p:nvPr/>
        </p:nvCxnSpPr>
        <p:spPr bwMode="auto">
          <a:xfrm rot="10800000" flipV="1">
            <a:off x="5989637" y="3014425"/>
            <a:ext cx="2727326" cy="944564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3" idx="1"/>
            <a:endCxn id="37" idx="4"/>
          </p:cNvCxnSpPr>
          <p:nvPr/>
        </p:nvCxnSpPr>
        <p:spPr bwMode="auto">
          <a:xfrm rot="16200000" flipV="1">
            <a:off x="7665642" y="2740184"/>
            <a:ext cx="695856" cy="1122101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3" idx="0"/>
          </p:cNvCxnSpPr>
          <p:nvPr/>
        </p:nvCxnSpPr>
        <p:spPr bwMode="auto">
          <a:xfrm rot="5400000" flipH="1" flipV="1">
            <a:off x="8518922" y="3304540"/>
            <a:ext cx="457201" cy="15160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2" idx="1"/>
            <a:endCxn id="41" idx="5"/>
          </p:cNvCxnSpPr>
          <p:nvPr/>
        </p:nvCxnSpPr>
        <p:spPr bwMode="auto">
          <a:xfrm rot="16200000" flipV="1">
            <a:off x="7176555" y="3865587"/>
            <a:ext cx="216967" cy="690039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2" idx="1"/>
            <a:endCxn id="37" idx="4"/>
          </p:cNvCxnSpPr>
          <p:nvPr/>
        </p:nvCxnSpPr>
        <p:spPr bwMode="auto">
          <a:xfrm rot="16200000" flipV="1">
            <a:off x="6858000" y="3548619"/>
            <a:ext cx="1366838" cy="1762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7620000" y="3516870"/>
            <a:ext cx="274637" cy="274637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55" name="Straight Connector 54"/>
          <p:cNvCxnSpPr>
            <a:stCxn id="54" idx="3"/>
            <a:endCxn id="41" idx="7"/>
          </p:cNvCxnSpPr>
          <p:nvPr/>
        </p:nvCxnSpPr>
        <p:spPr bwMode="auto">
          <a:xfrm rot="5400000">
            <a:off x="7221800" y="3469505"/>
            <a:ext cx="156639" cy="72020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37" idx="4"/>
            <a:endCxn id="41" idx="0"/>
          </p:cNvCxnSpPr>
          <p:nvPr/>
        </p:nvCxnSpPr>
        <p:spPr bwMode="auto">
          <a:xfrm rot="5400000">
            <a:off x="6690520" y="3105706"/>
            <a:ext cx="914399" cy="6096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0" idx="6"/>
            <a:endCxn id="41" idx="2"/>
          </p:cNvCxnSpPr>
          <p:nvPr/>
        </p:nvCxnSpPr>
        <p:spPr bwMode="auto">
          <a:xfrm>
            <a:off x="5989637" y="3958989"/>
            <a:ext cx="715963" cy="46036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39" idx="4"/>
            <a:endCxn id="41" idx="1"/>
          </p:cNvCxnSpPr>
          <p:nvPr/>
        </p:nvCxnSpPr>
        <p:spPr bwMode="auto">
          <a:xfrm rot="16200000" flipH="1">
            <a:off x="5745560" y="2907665"/>
            <a:ext cx="1107019" cy="893501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7" idx="4"/>
            <a:endCxn id="40" idx="6"/>
          </p:cNvCxnSpPr>
          <p:nvPr/>
        </p:nvCxnSpPr>
        <p:spPr bwMode="auto">
          <a:xfrm rot="5400000">
            <a:off x="6218237" y="2724707"/>
            <a:ext cx="1006475" cy="14636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4" idx="0"/>
            <a:endCxn id="37" idx="4"/>
          </p:cNvCxnSpPr>
          <p:nvPr/>
        </p:nvCxnSpPr>
        <p:spPr bwMode="auto">
          <a:xfrm rot="16200000" flipV="1">
            <a:off x="7323138" y="3082689"/>
            <a:ext cx="563563" cy="3048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40" idx="0"/>
            <a:endCxn id="39" idx="4"/>
          </p:cNvCxnSpPr>
          <p:nvPr/>
        </p:nvCxnSpPr>
        <p:spPr bwMode="auto">
          <a:xfrm rot="5400000" flipH="1" flipV="1">
            <a:off x="5341938" y="3312082"/>
            <a:ext cx="1020762" cy="158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6523037" y="2373868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9</a:t>
            </a:r>
          </a:p>
        </p:txBody>
      </p:sp>
      <p:cxnSp>
        <p:nvCxnSpPr>
          <p:cNvPr id="63" name="Straight Connector 62"/>
          <p:cNvCxnSpPr>
            <a:stCxn id="44" idx="2"/>
            <a:endCxn id="38" idx="5"/>
          </p:cNvCxnSpPr>
          <p:nvPr/>
        </p:nvCxnSpPr>
        <p:spPr bwMode="auto">
          <a:xfrm rot="10800000">
            <a:off x="8006817" y="2532087"/>
            <a:ext cx="710146" cy="482339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3" idx="4"/>
            <a:endCxn id="42" idx="6"/>
          </p:cNvCxnSpPr>
          <p:nvPr/>
        </p:nvCxnSpPr>
        <p:spPr bwMode="auto">
          <a:xfrm rot="5400000">
            <a:off x="8001793" y="3746263"/>
            <a:ext cx="532608" cy="807244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152400" y="3440668"/>
            <a:ext cx="457200" cy="838200"/>
          </a:xfrm>
          <a:prstGeom prst="rect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Left-Right Arrow 72"/>
          <p:cNvSpPr/>
          <p:nvPr/>
        </p:nvSpPr>
        <p:spPr>
          <a:xfrm>
            <a:off x="2133600" y="5648980"/>
            <a:ext cx="609600" cy="3048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2712546" y="5486400"/>
            <a:ext cx="6583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Sub-Modular (i.e., Diminishing Returns)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715000" y="557278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/>
          </a:p>
        </p:txBody>
      </p:sp>
      <p:sp>
        <p:nvSpPr>
          <p:cNvPr id="77" name="TextBox 76"/>
          <p:cNvSpPr txBox="1"/>
          <p:nvPr/>
        </p:nvSpPr>
        <p:spPr>
          <a:xfrm>
            <a:off x="914400" y="5572780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&gt;=</a:t>
            </a:r>
          </a:p>
        </p:txBody>
      </p:sp>
      <p:grpSp>
        <p:nvGrpSpPr>
          <p:cNvPr id="3" name="Group 80"/>
          <p:cNvGrpSpPr/>
          <p:nvPr/>
        </p:nvGrpSpPr>
        <p:grpSpPr>
          <a:xfrm>
            <a:off x="152400" y="2907268"/>
            <a:ext cx="457200" cy="457200"/>
            <a:chOff x="152400" y="2057400"/>
            <a:chExt cx="457200" cy="457200"/>
          </a:xfrm>
        </p:grpSpPr>
        <p:sp>
          <p:nvSpPr>
            <p:cNvPr id="71" name="Rectangle 70"/>
            <p:cNvSpPr/>
            <p:nvPr/>
          </p:nvSpPr>
          <p:spPr>
            <a:xfrm>
              <a:off x="152400" y="2057400"/>
              <a:ext cx="457200" cy="4572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5" name="Picture 74" descr="delta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148" y="2057400"/>
              <a:ext cx="304800" cy="365760"/>
            </a:xfrm>
            <a:prstGeom prst="rect">
              <a:avLst/>
            </a:prstGeom>
          </p:spPr>
        </p:pic>
      </p:grpSp>
      <p:sp>
        <p:nvSpPr>
          <p:cNvPr id="78" name="Rectangle 77"/>
          <p:cNvSpPr/>
          <p:nvPr/>
        </p:nvSpPr>
        <p:spPr>
          <a:xfrm>
            <a:off x="4953000" y="2831068"/>
            <a:ext cx="457200" cy="2286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δ</a:t>
            </a:r>
            <a:endParaRPr lang="en-US" dirty="0"/>
          </a:p>
        </p:txBody>
      </p:sp>
      <p:sp>
        <p:nvSpPr>
          <p:cNvPr id="84" name="Rectangle 83"/>
          <p:cNvSpPr/>
          <p:nvPr/>
        </p:nvSpPr>
        <p:spPr>
          <a:xfrm>
            <a:off x="1524000" y="5694700"/>
            <a:ext cx="457200" cy="2286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δ</a:t>
            </a:r>
            <a:endParaRPr lang="en-US" dirty="0"/>
          </a:p>
        </p:txBody>
      </p:sp>
      <p:grpSp>
        <p:nvGrpSpPr>
          <p:cNvPr id="36" name="Group 85"/>
          <p:cNvGrpSpPr/>
          <p:nvPr/>
        </p:nvGrpSpPr>
        <p:grpSpPr>
          <a:xfrm>
            <a:off x="457200" y="5572780"/>
            <a:ext cx="457200" cy="457200"/>
            <a:chOff x="152400" y="2057400"/>
            <a:chExt cx="457200" cy="457200"/>
          </a:xfrm>
        </p:grpSpPr>
        <p:sp>
          <p:nvSpPr>
            <p:cNvPr id="87" name="Rectangle 86"/>
            <p:cNvSpPr/>
            <p:nvPr/>
          </p:nvSpPr>
          <p:spPr>
            <a:xfrm>
              <a:off x="152400" y="2057400"/>
              <a:ext cx="457200" cy="4572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8" name="Picture 87" descr="delta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148" y="2057400"/>
              <a:ext cx="304800" cy="365760"/>
            </a:xfrm>
            <a:prstGeom prst="rect">
              <a:avLst/>
            </a:prstGeom>
          </p:spPr>
        </p:pic>
      </p:grpSp>
      <p:cxnSp>
        <p:nvCxnSpPr>
          <p:cNvPr id="82" name="Straight Arrow Connector 81"/>
          <p:cNvCxnSpPr>
            <a:stCxn id="35" idx="2"/>
          </p:cNvCxnSpPr>
          <p:nvPr/>
        </p:nvCxnSpPr>
        <p:spPr>
          <a:xfrm rot="16200000" flipH="1">
            <a:off x="5067300" y="4393168"/>
            <a:ext cx="304800" cy="76200"/>
          </a:xfrm>
          <a:prstGeom prst="straightConnector1">
            <a:avLst/>
          </a:prstGeom>
          <a:ln w="28575">
            <a:solidFill>
              <a:srgbClr val="0076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4191000" y="4629090"/>
            <a:ext cx="3966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635"/>
                </a:solidFill>
              </a:rPr>
              <a:t>Benefit of deleting {1,2, 3,4}</a:t>
            </a:r>
          </a:p>
        </p:txBody>
      </p:sp>
      <p:cxnSp>
        <p:nvCxnSpPr>
          <p:cNvPr id="86" name="Straight Arrow Connector 85"/>
          <p:cNvCxnSpPr/>
          <p:nvPr/>
        </p:nvCxnSpPr>
        <p:spPr>
          <a:xfrm rot="16200000" flipH="1">
            <a:off x="342900" y="4533900"/>
            <a:ext cx="304800" cy="76200"/>
          </a:xfrm>
          <a:prstGeom prst="straightConnector1">
            <a:avLst/>
          </a:prstGeom>
          <a:ln w="28575">
            <a:solidFill>
              <a:srgbClr val="0076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-3750" y="4617422"/>
            <a:ext cx="3368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635"/>
                </a:solidFill>
              </a:rPr>
              <a:t>Benefit of deleting {1,2}</a:t>
            </a:r>
          </a:p>
        </p:txBody>
      </p:sp>
      <p:cxnSp>
        <p:nvCxnSpPr>
          <p:cNvPr id="90" name="Straight Arrow Connector 89"/>
          <p:cNvCxnSpPr/>
          <p:nvPr/>
        </p:nvCxnSpPr>
        <p:spPr>
          <a:xfrm rot="5400000" flipH="1" flipV="1">
            <a:off x="4953000" y="2209800"/>
            <a:ext cx="762000" cy="3048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4541458" y="1371600"/>
            <a:ext cx="4602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Marginal benefit of deleting {5,6}</a:t>
            </a:r>
          </a:p>
        </p:txBody>
      </p:sp>
      <p:cxnSp>
        <p:nvCxnSpPr>
          <p:cNvPr id="94" name="Straight Arrow Connector 93"/>
          <p:cNvCxnSpPr/>
          <p:nvPr/>
        </p:nvCxnSpPr>
        <p:spPr>
          <a:xfrm rot="5400000" flipH="1" flipV="1">
            <a:off x="114300" y="2247900"/>
            <a:ext cx="685800" cy="1524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-76200" y="1371600"/>
            <a:ext cx="4602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Marginal benefit of deleting {5,6}</a:t>
            </a:r>
          </a:p>
        </p:txBody>
      </p:sp>
      <p:sp>
        <p:nvSpPr>
          <p:cNvPr id="9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705600" cy="1417638"/>
          </a:xfrm>
        </p:spPr>
        <p:txBody>
          <a:bodyPr/>
          <a:lstStyle/>
          <a:p>
            <a:r>
              <a:rPr lang="en-US" sz="3800" dirty="0"/>
              <a:t>Why </a:t>
            </a:r>
            <a:r>
              <a:rPr lang="en-US" sz="3800" i="1" dirty="0" err="1"/>
              <a:t>Netshield</a:t>
            </a:r>
            <a:r>
              <a:rPr lang="en-US" sz="3800" i="1" dirty="0"/>
              <a:t> </a:t>
            </a:r>
            <a:r>
              <a:rPr lang="en-US" sz="3800" dirty="0"/>
              <a:t>is Near-Optimal?</a:t>
            </a:r>
          </a:p>
        </p:txBody>
      </p:sp>
      <p:pic>
        <p:nvPicPr>
          <p:cNvPr id="8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76200"/>
            <a:ext cx="1859048" cy="10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1" name="Group 90"/>
          <p:cNvGrpSpPr>
            <a:grpSpLocks noChangeAspect="1"/>
          </p:cNvGrpSpPr>
          <p:nvPr/>
        </p:nvGrpSpPr>
        <p:grpSpPr>
          <a:xfrm>
            <a:off x="8191500" y="152400"/>
            <a:ext cx="190500" cy="152400"/>
            <a:chOff x="1371600" y="4648200"/>
            <a:chExt cx="685800" cy="533400"/>
          </a:xfrm>
        </p:grpSpPr>
        <p:cxnSp>
          <p:nvCxnSpPr>
            <p:cNvPr id="92" name="Straight Connector 91"/>
            <p:cNvCxnSpPr/>
            <p:nvPr/>
          </p:nvCxnSpPr>
          <p:spPr>
            <a:xfrm rot="16200000" flipH="1">
              <a:off x="1295400" y="4953000"/>
              <a:ext cx="304800" cy="1524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 flipH="1" flipV="1">
              <a:off x="1524000" y="4648200"/>
              <a:ext cx="533400" cy="5334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>
            <a:grpSpLocks noChangeAspect="1"/>
          </p:cNvGrpSpPr>
          <p:nvPr/>
        </p:nvGrpSpPr>
        <p:grpSpPr>
          <a:xfrm>
            <a:off x="8648700" y="609600"/>
            <a:ext cx="190500" cy="152400"/>
            <a:chOff x="1371600" y="4648200"/>
            <a:chExt cx="685800" cy="533400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H="1">
              <a:off x="1295400" y="4953000"/>
              <a:ext cx="304800" cy="15240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1524000" y="4648200"/>
              <a:ext cx="533400" cy="53340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42016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705600" cy="1417638"/>
          </a:xfrm>
        </p:spPr>
        <p:txBody>
          <a:bodyPr/>
          <a:lstStyle/>
          <a:p>
            <a:r>
              <a:rPr lang="en-US" sz="3800" dirty="0"/>
              <a:t>Why </a:t>
            </a:r>
            <a:r>
              <a:rPr lang="en-US" sz="3800" i="1" dirty="0" err="1"/>
              <a:t>Netshield</a:t>
            </a:r>
            <a:r>
              <a:rPr lang="en-US" sz="3800" i="1" dirty="0"/>
              <a:t> </a:t>
            </a:r>
            <a:r>
              <a:rPr lang="en-US" sz="3800" dirty="0"/>
              <a:t>is Near-Optimal?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2CC82-6A21-4C15-A9DF-59CA3689167F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38400" y="1600202"/>
            <a:ext cx="274637" cy="274637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2895600" y="121920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838200" y="1447802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8" name="Oval 7"/>
          <p:cNvSpPr/>
          <p:nvPr/>
        </p:nvSpPr>
        <p:spPr>
          <a:xfrm>
            <a:off x="838200" y="2743202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9" name="Oval 8"/>
          <p:cNvSpPr/>
          <p:nvPr/>
        </p:nvSpPr>
        <p:spPr>
          <a:xfrm>
            <a:off x="1828800" y="2789238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" name="Oval 9"/>
          <p:cNvSpPr/>
          <p:nvPr/>
        </p:nvSpPr>
        <p:spPr>
          <a:xfrm>
            <a:off x="2713037" y="3200402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3657600" y="2530475"/>
            <a:ext cx="274638" cy="274638"/>
          </a:xfrm>
          <a:prstGeom prst="ellipse">
            <a:avLst/>
          </a:prstGeom>
          <a:solidFill>
            <a:srgbClr val="0000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2" name="Oval 11"/>
          <p:cNvSpPr/>
          <p:nvPr/>
        </p:nvSpPr>
        <p:spPr>
          <a:xfrm>
            <a:off x="3840163" y="1798638"/>
            <a:ext cx="274637" cy="274637"/>
          </a:xfrm>
          <a:prstGeom prst="ellipse">
            <a:avLst/>
          </a:prstGeom>
          <a:solidFill>
            <a:srgbClr val="0000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13" name="Straight Connector 12"/>
          <p:cNvCxnSpPr>
            <a:stCxn id="5" idx="1"/>
            <a:endCxn id="30" idx="6"/>
          </p:cNvCxnSpPr>
          <p:nvPr/>
        </p:nvCxnSpPr>
        <p:spPr bwMode="auto">
          <a:xfrm rot="16200000" flipV="1">
            <a:off x="2095896" y="1257698"/>
            <a:ext cx="207703" cy="557746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0"/>
            <a:endCxn id="30" idx="3"/>
          </p:cNvCxnSpPr>
          <p:nvPr/>
        </p:nvCxnSpPr>
        <p:spPr bwMode="auto">
          <a:xfrm rot="5400000" flipH="1" flipV="1">
            <a:off x="724296" y="1781041"/>
            <a:ext cx="1213384" cy="7109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3"/>
            <a:endCxn id="5" idx="6"/>
          </p:cNvCxnSpPr>
          <p:nvPr/>
        </p:nvCxnSpPr>
        <p:spPr bwMode="auto">
          <a:xfrm rot="5400000">
            <a:off x="2682478" y="1484178"/>
            <a:ext cx="283903" cy="22278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2"/>
            <a:endCxn id="5" idx="6"/>
          </p:cNvCxnSpPr>
          <p:nvPr/>
        </p:nvCxnSpPr>
        <p:spPr bwMode="auto">
          <a:xfrm rot="10800000">
            <a:off x="2713037" y="1737521"/>
            <a:ext cx="1127126" cy="198436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2"/>
            <a:endCxn id="8" idx="6"/>
          </p:cNvCxnSpPr>
          <p:nvPr/>
        </p:nvCxnSpPr>
        <p:spPr bwMode="auto">
          <a:xfrm rot="10800000" flipV="1">
            <a:off x="1112837" y="1935957"/>
            <a:ext cx="2727326" cy="944564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1"/>
            <a:endCxn id="5" idx="4"/>
          </p:cNvCxnSpPr>
          <p:nvPr/>
        </p:nvCxnSpPr>
        <p:spPr bwMode="auto">
          <a:xfrm rot="16200000" flipV="1">
            <a:off x="2788842" y="1661716"/>
            <a:ext cx="695856" cy="1122101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0"/>
          </p:cNvCxnSpPr>
          <p:nvPr/>
        </p:nvCxnSpPr>
        <p:spPr bwMode="auto">
          <a:xfrm rot="5400000" flipH="1" flipV="1">
            <a:off x="3642122" y="2226072"/>
            <a:ext cx="457201" cy="15160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0" idx="1"/>
            <a:endCxn id="9" idx="5"/>
          </p:cNvCxnSpPr>
          <p:nvPr/>
        </p:nvCxnSpPr>
        <p:spPr bwMode="auto">
          <a:xfrm rot="16200000" flipV="1">
            <a:off x="2299755" y="2787119"/>
            <a:ext cx="216967" cy="690039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1"/>
            <a:endCxn id="5" idx="4"/>
          </p:cNvCxnSpPr>
          <p:nvPr/>
        </p:nvCxnSpPr>
        <p:spPr bwMode="auto">
          <a:xfrm rot="16200000" flipV="1">
            <a:off x="1981200" y="2470151"/>
            <a:ext cx="1366838" cy="1762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743200" y="2438402"/>
            <a:ext cx="274637" cy="274637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23" name="Straight Connector 22"/>
          <p:cNvCxnSpPr>
            <a:stCxn id="22" idx="3"/>
            <a:endCxn id="9" idx="7"/>
          </p:cNvCxnSpPr>
          <p:nvPr/>
        </p:nvCxnSpPr>
        <p:spPr bwMode="auto">
          <a:xfrm rot="5400000">
            <a:off x="2345000" y="2391037"/>
            <a:ext cx="156639" cy="72020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5" idx="4"/>
            <a:endCxn id="9" idx="0"/>
          </p:cNvCxnSpPr>
          <p:nvPr/>
        </p:nvCxnSpPr>
        <p:spPr bwMode="auto">
          <a:xfrm rot="5400000">
            <a:off x="1813720" y="2027238"/>
            <a:ext cx="914399" cy="6096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6"/>
            <a:endCxn id="9" idx="2"/>
          </p:cNvCxnSpPr>
          <p:nvPr/>
        </p:nvCxnSpPr>
        <p:spPr bwMode="auto">
          <a:xfrm>
            <a:off x="1112837" y="2880521"/>
            <a:ext cx="715963" cy="46036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7" idx="4"/>
            <a:endCxn id="9" idx="1"/>
          </p:cNvCxnSpPr>
          <p:nvPr/>
        </p:nvCxnSpPr>
        <p:spPr bwMode="auto">
          <a:xfrm rot="16200000" flipH="1">
            <a:off x="868760" y="1829197"/>
            <a:ext cx="1107019" cy="893501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" idx="4"/>
            <a:endCxn id="8" idx="6"/>
          </p:cNvCxnSpPr>
          <p:nvPr/>
        </p:nvCxnSpPr>
        <p:spPr bwMode="auto">
          <a:xfrm rot="5400000">
            <a:off x="1341437" y="1646239"/>
            <a:ext cx="1006475" cy="14636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2" idx="0"/>
            <a:endCxn id="5" idx="4"/>
          </p:cNvCxnSpPr>
          <p:nvPr/>
        </p:nvCxnSpPr>
        <p:spPr bwMode="auto">
          <a:xfrm rot="16200000" flipV="1">
            <a:off x="2446338" y="2004221"/>
            <a:ext cx="563563" cy="3048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8" idx="0"/>
            <a:endCxn id="7" idx="4"/>
          </p:cNvCxnSpPr>
          <p:nvPr/>
        </p:nvCxnSpPr>
        <p:spPr bwMode="auto">
          <a:xfrm rot="5400000" flipH="1" flipV="1">
            <a:off x="465138" y="2233614"/>
            <a:ext cx="1020762" cy="158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1646237" y="129540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9</a:t>
            </a:r>
          </a:p>
        </p:txBody>
      </p:sp>
      <p:cxnSp>
        <p:nvCxnSpPr>
          <p:cNvPr id="31" name="Straight Connector 30"/>
          <p:cNvCxnSpPr>
            <a:stCxn id="12" idx="2"/>
            <a:endCxn id="6" idx="5"/>
          </p:cNvCxnSpPr>
          <p:nvPr/>
        </p:nvCxnSpPr>
        <p:spPr bwMode="auto">
          <a:xfrm rot="10800000">
            <a:off x="3130017" y="1453619"/>
            <a:ext cx="710146" cy="482339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1" idx="4"/>
            <a:endCxn id="10" idx="6"/>
          </p:cNvCxnSpPr>
          <p:nvPr/>
        </p:nvCxnSpPr>
        <p:spPr bwMode="auto">
          <a:xfrm rot="5400000">
            <a:off x="3124993" y="2667795"/>
            <a:ext cx="532608" cy="807244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953000" y="2286000"/>
            <a:ext cx="457200" cy="1143000"/>
          </a:xfrm>
          <a:prstGeom prst="rect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7315200" y="1828802"/>
            <a:ext cx="274637" cy="274637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8" name="Oval 37"/>
          <p:cNvSpPr/>
          <p:nvPr/>
        </p:nvSpPr>
        <p:spPr>
          <a:xfrm>
            <a:off x="7772400" y="1447800"/>
            <a:ext cx="274637" cy="274638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9" name="Oval 38"/>
          <p:cNvSpPr/>
          <p:nvPr/>
        </p:nvSpPr>
        <p:spPr>
          <a:xfrm>
            <a:off x="5715000" y="1676402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0" name="Oval 39"/>
          <p:cNvSpPr/>
          <p:nvPr/>
        </p:nvSpPr>
        <p:spPr>
          <a:xfrm>
            <a:off x="5715000" y="2971802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1" name="Oval 40"/>
          <p:cNvSpPr/>
          <p:nvPr/>
        </p:nvSpPr>
        <p:spPr>
          <a:xfrm>
            <a:off x="6705600" y="3017838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2" name="Oval 41"/>
          <p:cNvSpPr/>
          <p:nvPr/>
        </p:nvSpPr>
        <p:spPr>
          <a:xfrm>
            <a:off x="7589837" y="3429002"/>
            <a:ext cx="274638" cy="274637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3" name="Oval 42"/>
          <p:cNvSpPr/>
          <p:nvPr/>
        </p:nvSpPr>
        <p:spPr>
          <a:xfrm>
            <a:off x="8534400" y="2759075"/>
            <a:ext cx="274638" cy="274638"/>
          </a:xfrm>
          <a:prstGeom prst="ellipse">
            <a:avLst/>
          </a:prstGeom>
          <a:solidFill>
            <a:srgbClr val="0000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4" name="Oval 43"/>
          <p:cNvSpPr/>
          <p:nvPr/>
        </p:nvSpPr>
        <p:spPr>
          <a:xfrm>
            <a:off x="8716963" y="2027238"/>
            <a:ext cx="274637" cy="274637"/>
          </a:xfrm>
          <a:prstGeom prst="ellipse">
            <a:avLst/>
          </a:prstGeom>
          <a:solidFill>
            <a:srgbClr val="0000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45" name="Straight Connector 44"/>
          <p:cNvCxnSpPr>
            <a:stCxn id="37" idx="1"/>
            <a:endCxn id="62" idx="6"/>
          </p:cNvCxnSpPr>
          <p:nvPr/>
        </p:nvCxnSpPr>
        <p:spPr bwMode="auto">
          <a:xfrm rot="16200000" flipV="1">
            <a:off x="6972696" y="1486298"/>
            <a:ext cx="207703" cy="557746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0" idx="0"/>
            <a:endCxn id="62" idx="3"/>
          </p:cNvCxnSpPr>
          <p:nvPr/>
        </p:nvCxnSpPr>
        <p:spPr bwMode="auto">
          <a:xfrm rot="5400000" flipH="1" flipV="1">
            <a:off x="5601096" y="2009641"/>
            <a:ext cx="1213384" cy="7109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8" idx="3"/>
            <a:endCxn id="37" idx="6"/>
          </p:cNvCxnSpPr>
          <p:nvPr/>
        </p:nvCxnSpPr>
        <p:spPr bwMode="auto">
          <a:xfrm rot="5400000">
            <a:off x="7559278" y="1712778"/>
            <a:ext cx="283903" cy="22278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4" idx="2"/>
            <a:endCxn id="37" idx="6"/>
          </p:cNvCxnSpPr>
          <p:nvPr/>
        </p:nvCxnSpPr>
        <p:spPr bwMode="auto">
          <a:xfrm rot="10800000">
            <a:off x="7589837" y="1966121"/>
            <a:ext cx="1127126" cy="198436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4" idx="2"/>
            <a:endCxn id="40" idx="6"/>
          </p:cNvCxnSpPr>
          <p:nvPr/>
        </p:nvCxnSpPr>
        <p:spPr bwMode="auto">
          <a:xfrm rot="10800000" flipV="1">
            <a:off x="5989637" y="2164557"/>
            <a:ext cx="2727326" cy="944564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3" idx="1"/>
            <a:endCxn id="37" idx="4"/>
          </p:cNvCxnSpPr>
          <p:nvPr/>
        </p:nvCxnSpPr>
        <p:spPr bwMode="auto">
          <a:xfrm rot="16200000" flipV="1">
            <a:off x="7665642" y="1890316"/>
            <a:ext cx="695856" cy="1122101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3" idx="0"/>
          </p:cNvCxnSpPr>
          <p:nvPr/>
        </p:nvCxnSpPr>
        <p:spPr bwMode="auto">
          <a:xfrm rot="5400000" flipH="1" flipV="1">
            <a:off x="8518922" y="2454672"/>
            <a:ext cx="457201" cy="15160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2" idx="1"/>
            <a:endCxn id="41" idx="5"/>
          </p:cNvCxnSpPr>
          <p:nvPr/>
        </p:nvCxnSpPr>
        <p:spPr bwMode="auto">
          <a:xfrm rot="16200000" flipV="1">
            <a:off x="7176555" y="3015719"/>
            <a:ext cx="216967" cy="690039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2" idx="1"/>
            <a:endCxn id="37" idx="4"/>
          </p:cNvCxnSpPr>
          <p:nvPr/>
        </p:nvCxnSpPr>
        <p:spPr bwMode="auto">
          <a:xfrm rot="16200000" flipV="1">
            <a:off x="6858000" y="2698751"/>
            <a:ext cx="1366838" cy="1762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7620000" y="2667002"/>
            <a:ext cx="274637" cy="274637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55" name="Straight Connector 54"/>
          <p:cNvCxnSpPr>
            <a:stCxn id="54" idx="3"/>
            <a:endCxn id="41" idx="7"/>
          </p:cNvCxnSpPr>
          <p:nvPr/>
        </p:nvCxnSpPr>
        <p:spPr bwMode="auto">
          <a:xfrm rot="5400000">
            <a:off x="7221800" y="2619637"/>
            <a:ext cx="156639" cy="72020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37" idx="4"/>
            <a:endCxn id="41" idx="0"/>
          </p:cNvCxnSpPr>
          <p:nvPr/>
        </p:nvCxnSpPr>
        <p:spPr bwMode="auto">
          <a:xfrm rot="5400000">
            <a:off x="6690520" y="2255838"/>
            <a:ext cx="914399" cy="6096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0" idx="6"/>
            <a:endCxn id="41" idx="2"/>
          </p:cNvCxnSpPr>
          <p:nvPr/>
        </p:nvCxnSpPr>
        <p:spPr bwMode="auto">
          <a:xfrm>
            <a:off x="5989637" y="3109121"/>
            <a:ext cx="715963" cy="46036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39" idx="4"/>
            <a:endCxn id="41" idx="1"/>
          </p:cNvCxnSpPr>
          <p:nvPr/>
        </p:nvCxnSpPr>
        <p:spPr bwMode="auto">
          <a:xfrm rot="16200000" flipH="1">
            <a:off x="5745560" y="2057797"/>
            <a:ext cx="1107019" cy="893501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7" idx="4"/>
            <a:endCxn id="40" idx="6"/>
          </p:cNvCxnSpPr>
          <p:nvPr/>
        </p:nvCxnSpPr>
        <p:spPr bwMode="auto">
          <a:xfrm rot="5400000">
            <a:off x="6218237" y="1874839"/>
            <a:ext cx="1006475" cy="14636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4" idx="0"/>
            <a:endCxn id="37" idx="4"/>
          </p:cNvCxnSpPr>
          <p:nvPr/>
        </p:nvCxnSpPr>
        <p:spPr bwMode="auto">
          <a:xfrm rot="16200000" flipV="1">
            <a:off x="7323138" y="2232821"/>
            <a:ext cx="563563" cy="3048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40" idx="0"/>
            <a:endCxn id="39" idx="4"/>
          </p:cNvCxnSpPr>
          <p:nvPr/>
        </p:nvCxnSpPr>
        <p:spPr bwMode="auto">
          <a:xfrm rot="5400000" flipH="1" flipV="1">
            <a:off x="5341938" y="2462214"/>
            <a:ext cx="1020762" cy="158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6523037" y="152400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9</a:t>
            </a:r>
          </a:p>
        </p:txBody>
      </p:sp>
      <p:cxnSp>
        <p:nvCxnSpPr>
          <p:cNvPr id="63" name="Straight Connector 62"/>
          <p:cNvCxnSpPr>
            <a:stCxn id="44" idx="2"/>
            <a:endCxn id="38" idx="5"/>
          </p:cNvCxnSpPr>
          <p:nvPr/>
        </p:nvCxnSpPr>
        <p:spPr bwMode="auto">
          <a:xfrm rot="10800000">
            <a:off x="8006817" y="1682219"/>
            <a:ext cx="710146" cy="482339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3" idx="4"/>
            <a:endCxn id="42" idx="6"/>
          </p:cNvCxnSpPr>
          <p:nvPr/>
        </p:nvCxnSpPr>
        <p:spPr bwMode="auto">
          <a:xfrm rot="5400000">
            <a:off x="8001793" y="2896395"/>
            <a:ext cx="532608" cy="807244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152400" y="2590800"/>
            <a:ext cx="457200" cy="838200"/>
          </a:xfrm>
          <a:prstGeom prst="rect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Left-Right Arrow 72"/>
          <p:cNvSpPr/>
          <p:nvPr/>
        </p:nvSpPr>
        <p:spPr>
          <a:xfrm>
            <a:off x="2133600" y="4038600"/>
            <a:ext cx="609600" cy="3048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2712546" y="3962400"/>
            <a:ext cx="6583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Sub-Modular (i.e., Diminishing Returns)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715000" y="396240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/>
          </a:p>
        </p:txBody>
      </p:sp>
      <p:sp>
        <p:nvSpPr>
          <p:cNvPr id="77" name="TextBox 76"/>
          <p:cNvSpPr txBox="1"/>
          <p:nvPr/>
        </p:nvSpPr>
        <p:spPr>
          <a:xfrm>
            <a:off x="914400" y="3962400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&gt;=</a:t>
            </a:r>
          </a:p>
        </p:txBody>
      </p:sp>
      <p:sp>
        <p:nvSpPr>
          <p:cNvPr id="79" name="Rectangle 78"/>
          <p:cNvSpPr/>
          <p:nvPr/>
        </p:nvSpPr>
        <p:spPr>
          <a:xfrm>
            <a:off x="152400" y="4754880"/>
            <a:ext cx="8915400" cy="1280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377825" indent="-377825" algn="ctr" defTabSz="1008063"/>
            <a:r>
              <a:rPr lang="en-US" sz="3000" b="1" dirty="0">
                <a:solidFill>
                  <a:schemeClr val="tx1"/>
                </a:solidFill>
              </a:rPr>
              <a:t>Theorem</a:t>
            </a:r>
            <a:r>
              <a:rPr lang="en-US" sz="3000" dirty="0">
                <a:solidFill>
                  <a:schemeClr val="tx1"/>
                </a:solidFill>
              </a:rPr>
              <a:t>: </a:t>
            </a:r>
            <a:r>
              <a:rPr lang="en-US" sz="3000" i="1" dirty="0">
                <a:solidFill>
                  <a:schemeClr val="tx1"/>
                </a:solidFill>
              </a:rPr>
              <a:t>k</a:t>
            </a:r>
            <a:r>
              <a:rPr lang="en-US" sz="3000" dirty="0">
                <a:solidFill>
                  <a:schemeClr val="tx1"/>
                </a:solidFill>
              </a:rPr>
              <a:t>-step greedy alg. to maximize a sub-modular function guarantees (1-1/e) optimal </a:t>
            </a:r>
            <a:r>
              <a:rPr lang="en-US" sz="2800" dirty="0">
                <a:solidFill>
                  <a:schemeClr val="tx1"/>
                </a:solidFill>
              </a:rPr>
              <a:t>[</a:t>
            </a:r>
            <a:r>
              <a:rPr lang="en-US" sz="2800" dirty="0" err="1">
                <a:solidFill>
                  <a:schemeClr val="tx1"/>
                </a:solidFill>
              </a:rPr>
              <a:t>Nemhauster</a:t>
            </a:r>
            <a:r>
              <a:rPr lang="en-US" sz="2800" dirty="0">
                <a:solidFill>
                  <a:schemeClr val="tx1"/>
                </a:solidFill>
              </a:rPr>
              <a:t>+ 78]</a:t>
            </a:r>
            <a:endParaRPr lang="en-US" sz="3000" dirty="0">
              <a:solidFill>
                <a:schemeClr val="tx1"/>
              </a:solidFill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152400" y="2057400"/>
            <a:ext cx="457200" cy="457200"/>
            <a:chOff x="152400" y="2057400"/>
            <a:chExt cx="457200" cy="457200"/>
          </a:xfrm>
        </p:grpSpPr>
        <p:sp>
          <p:nvSpPr>
            <p:cNvPr id="71" name="Rectangle 70"/>
            <p:cNvSpPr/>
            <p:nvPr/>
          </p:nvSpPr>
          <p:spPr>
            <a:xfrm>
              <a:off x="152400" y="2057400"/>
              <a:ext cx="457200" cy="4572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5" name="Picture 74" descr="delta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8148" y="2057400"/>
              <a:ext cx="304800" cy="365760"/>
            </a:xfrm>
            <a:prstGeom prst="rect">
              <a:avLst/>
            </a:prstGeom>
          </p:spPr>
        </p:pic>
      </p:grpSp>
      <p:graphicFrame>
        <p:nvGraphicFramePr>
          <p:cNvPr id="760834" name="Object 2"/>
          <p:cNvGraphicFramePr>
            <a:graphicFrameLocks noChangeAspect="1"/>
          </p:cNvGraphicFramePr>
          <p:nvPr/>
        </p:nvGraphicFramePr>
        <p:xfrm>
          <a:off x="4489450" y="3333749"/>
          <a:ext cx="311150" cy="359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37" name="Equation" r:id="rId5" imgW="164880" imgH="190440" progId="Equation.DSMT4">
                  <p:embed/>
                </p:oleObj>
              </mc:Choice>
              <mc:Fallback>
                <p:oleObj name="Equation" r:id="rId5" imgW="164880" imgH="1904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3333749"/>
                        <a:ext cx="311150" cy="3590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6" name="Group 85"/>
          <p:cNvGrpSpPr/>
          <p:nvPr/>
        </p:nvGrpSpPr>
        <p:grpSpPr>
          <a:xfrm>
            <a:off x="457200" y="3962400"/>
            <a:ext cx="457200" cy="457200"/>
            <a:chOff x="152400" y="2057400"/>
            <a:chExt cx="457200" cy="457200"/>
          </a:xfrm>
        </p:grpSpPr>
        <p:sp>
          <p:nvSpPr>
            <p:cNvPr id="87" name="Rectangle 86"/>
            <p:cNvSpPr/>
            <p:nvPr/>
          </p:nvSpPr>
          <p:spPr>
            <a:xfrm>
              <a:off x="152400" y="2057400"/>
              <a:ext cx="457200" cy="4572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8" name="Picture 87" descr="delta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8148" y="2057400"/>
              <a:ext cx="304800" cy="365760"/>
            </a:xfrm>
            <a:prstGeom prst="rect">
              <a:avLst/>
            </a:prstGeom>
          </p:spPr>
        </p:pic>
      </p:grpSp>
      <p:sp>
        <p:nvSpPr>
          <p:cNvPr id="89" name="Rectangle 88"/>
          <p:cNvSpPr/>
          <p:nvPr/>
        </p:nvSpPr>
        <p:spPr>
          <a:xfrm>
            <a:off x="4953000" y="1981200"/>
            <a:ext cx="457200" cy="2286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δ</a:t>
            </a:r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1524000" y="4114800"/>
            <a:ext cx="457200" cy="2286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δ</a:t>
            </a:r>
            <a:endParaRPr lang="en-US" dirty="0"/>
          </a:p>
        </p:txBody>
      </p:sp>
      <p:pic>
        <p:nvPicPr>
          <p:cNvPr id="78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0400" y="76200"/>
            <a:ext cx="1859048" cy="10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0" name="Group 79"/>
          <p:cNvGrpSpPr>
            <a:grpSpLocks noChangeAspect="1"/>
          </p:cNvGrpSpPr>
          <p:nvPr/>
        </p:nvGrpSpPr>
        <p:grpSpPr>
          <a:xfrm>
            <a:off x="8191500" y="152400"/>
            <a:ext cx="190500" cy="152400"/>
            <a:chOff x="1371600" y="4648200"/>
            <a:chExt cx="685800" cy="533400"/>
          </a:xfrm>
        </p:grpSpPr>
        <p:cxnSp>
          <p:nvCxnSpPr>
            <p:cNvPr id="82" name="Straight Connector 81"/>
            <p:cNvCxnSpPr/>
            <p:nvPr/>
          </p:nvCxnSpPr>
          <p:spPr>
            <a:xfrm rot="16200000" flipH="1">
              <a:off x="1295400" y="4953000"/>
              <a:ext cx="304800" cy="1524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1524000" y="4648200"/>
              <a:ext cx="533400" cy="5334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>
            <a:grpSpLocks noChangeAspect="1"/>
          </p:cNvGrpSpPr>
          <p:nvPr/>
        </p:nvGrpSpPr>
        <p:grpSpPr>
          <a:xfrm>
            <a:off x="8648700" y="609600"/>
            <a:ext cx="190500" cy="152400"/>
            <a:chOff x="1371600" y="4648200"/>
            <a:chExt cx="685800" cy="533400"/>
          </a:xfrm>
        </p:grpSpPr>
        <p:cxnSp>
          <p:nvCxnSpPr>
            <p:cNvPr id="85" name="Straight Connector 84"/>
            <p:cNvCxnSpPr/>
            <p:nvPr/>
          </p:nvCxnSpPr>
          <p:spPr>
            <a:xfrm rot="16200000" flipH="1">
              <a:off x="1295400" y="4953000"/>
              <a:ext cx="304800" cy="15240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 flipH="1" flipV="1">
              <a:off x="1524000" y="4648200"/>
              <a:ext cx="533400" cy="53340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14938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sz="3600" b="1" dirty="0"/>
              <a:t>T4: Why </a:t>
            </a:r>
            <a:r>
              <a:rPr lang="en-US" sz="3600" b="1" dirty="0" err="1"/>
              <a:t>Sv</a:t>
            </a:r>
            <a:r>
              <a:rPr lang="en-US" sz="3600" b="1" dirty="0"/>
              <a:t>(</a:t>
            </a:r>
            <a:r>
              <a:rPr lang="en-US" sz="3600" b="1" i="1" dirty="0"/>
              <a:t>S</a:t>
            </a:r>
            <a:r>
              <a:rPr lang="en-US" sz="3600" b="1" dirty="0"/>
              <a:t>) is sub-modular?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2CC82-6A21-4C15-A9DF-59CA3689167F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28800" y="1981202"/>
            <a:ext cx="274637" cy="274637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2286000" y="160020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228600" y="1828802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8" name="Oval 7"/>
          <p:cNvSpPr/>
          <p:nvPr/>
        </p:nvSpPr>
        <p:spPr>
          <a:xfrm>
            <a:off x="228600" y="3124202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" name="Oval 9"/>
          <p:cNvSpPr/>
          <p:nvPr/>
        </p:nvSpPr>
        <p:spPr>
          <a:xfrm>
            <a:off x="1219200" y="3170238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" name="Oval 10"/>
          <p:cNvSpPr/>
          <p:nvPr/>
        </p:nvSpPr>
        <p:spPr>
          <a:xfrm>
            <a:off x="2103437" y="3581402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3048000" y="2911475"/>
            <a:ext cx="274638" cy="274638"/>
          </a:xfrm>
          <a:prstGeom prst="ellipse">
            <a:avLst/>
          </a:prstGeom>
          <a:solidFill>
            <a:srgbClr val="0000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3" name="Oval 12"/>
          <p:cNvSpPr/>
          <p:nvPr/>
        </p:nvSpPr>
        <p:spPr>
          <a:xfrm>
            <a:off x="3230563" y="2179638"/>
            <a:ext cx="274637" cy="274637"/>
          </a:xfrm>
          <a:prstGeom prst="ellipse">
            <a:avLst/>
          </a:prstGeom>
          <a:solidFill>
            <a:srgbClr val="0000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14" name="Straight Connector 13"/>
          <p:cNvCxnSpPr>
            <a:stCxn id="5" idx="1"/>
            <a:endCxn id="34" idx="6"/>
          </p:cNvCxnSpPr>
          <p:nvPr/>
        </p:nvCxnSpPr>
        <p:spPr bwMode="auto">
          <a:xfrm rot="16200000" flipV="1">
            <a:off x="1486296" y="1638698"/>
            <a:ext cx="207703" cy="557746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0"/>
            <a:endCxn id="34" idx="3"/>
          </p:cNvCxnSpPr>
          <p:nvPr/>
        </p:nvCxnSpPr>
        <p:spPr bwMode="auto">
          <a:xfrm rot="5400000" flipH="1" flipV="1">
            <a:off x="114696" y="2162041"/>
            <a:ext cx="1213384" cy="7109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3"/>
            <a:endCxn id="5" idx="6"/>
          </p:cNvCxnSpPr>
          <p:nvPr/>
        </p:nvCxnSpPr>
        <p:spPr bwMode="auto">
          <a:xfrm rot="5400000">
            <a:off x="2072878" y="1865178"/>
            <a:ext cx="283903" cy="22278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2"/>
            <a:endCxn id="5" idx="6"/>
          </p:cNvCxnSpPr>
          <p:nvPr/>
        </p:nvCxnSpPr>
        <p:spPr bwMode="auto">
          <a:xfrm rot="10800000">
            <a:off x="2103437" y="2118521"/>
            <a:ext cx="1127126" cy="198436"/>
          </a:xfrm>
          <a:prstGeom prst="line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2"/>
            <a:endCxn id="8" idx="6"/>
          </p:cNvCxnSpPr>
          <p:nvPr/>
        </p:nvCxnSpPr>
        <p:spPr bwMode="auto">
          <a:xfrm rot="10800000" flipV="1">
            <a:off x="503237" y="2316957"/>
            <a:ext cx="2727326" cy="944564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1"/>
            <a:endCxn id="5" idx="4"/>
          </p:cNvCxnSpPr>
          <p:nvPr/>
        </p:nvCxnSpPr>
        <p:spPr bwMode="auto">
          <a:xfrm rot="16200000" flipV="1">
            <a:off x="2179242" y="2042716"/>
            <a:ext cx="695856" cy="1122101"/>
          </a:xfrm>
          <a:prstGeom prst="line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2" idx="0"/>
          </p:cNvCxnSpPr>
          <p:nvPr/>
        </p:nvCxnSpPr>
        <p:spPr bwMode="auto">
          <a:xfrm rot="5400000" flipH="1" flipV="1">
            <a:off x="3032522" y="2607072"/>
            <a:ext cx="457201" cy="151607"/>
          </a:xfrm>
          <a:prstGeom prst="lin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1"/>
            <a:endCxn id="10" idx="5"/>
          </p:cNvCxnSpPr>
          <p:nvPr/>
        </p:nvCxnSpPr>
        <p:spPr bwMode="auto">
          <a:xfrm rot="16200000" flipV="1">
            <a:off x="1690155" y="3168119"/>
            <a:ext cx="216967" cy="690039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1"/>
            <a:endCxn id="5" idx="4"/>
          </p:cNvCxnSpPr>
          <p:nvPr/>
        </p:nvCxnSpPr>
        <p:spPr bwMode="auto">
          <a:xfrm rot="16200000" flipV="1">
            <a:off x="1371600" y="2851151"/>
            <a:ext cx="1366838" cy="1762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133600" y="2819402"/>
            <a:ext cx="274637" cy="274637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24" name="Straight Connector 23"/>
          <p:cNvCxnSpPr>
            <a:stCxn id="23" idx="3"/>
            <a:endCxn id="10" idx="7"/>
          </p:cNvCxnSpPr>
          <p:nvPr/>
        </p:nvCxnSpPr>
        <p:spPr bwMode="auto">
          <a:xfrm rot="5400000">
            <a:off x="1735400" y="2772037"/>
            <a:ext cx="156639" cy="72020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4"/>
            <a:endCxn id="10" idx="0"/>
          </p:cNvCxnSpPr>
          <p:nvPr/>
        </p:nvCxnSpPr>
        <p:spPr bwMode="auto">
          <a:xfrm rot="5400000">
            <a:off x="1204120" y="2408238"/>
            <a:ext cx="914399" cy="6096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8" idx="6"/>
            <a:endCxn id="10" idx="2"/>
          </p:cNvCxnSpPr>
          <p:nvPr/>
        </p:nvCxnSpPr>
        <p:spPr bwMode="auto">
          <a:xfrm>
            <a:off x="503237" y="3261521"/>
            <a:ext cx="715963" cy="46036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7" idx="4"/>
            <a:endCxn id="10" idx="1"/>
          </p:cNvCxnSpPr>
          <p:nvPr/>
        </p:nvCxnSpPr>
        <p:spPr bwMode="auto">
          <a:xfrm rot="16200000" flipH="1">
            <a:off x="259160" y="2210197"/>
            <a:ext cx="1107019" cy="893501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5" idx="4"/>
            <a:endCxn id="8" idx="6"/>
          </p:cNvCxnSpPr>
          <p:nvPr/>
        </p:nvCxnSpPr>
        <p:spPr bwMode="auto">
          <a:xfrm rot="5400000">
            <a:off x="731837" y="2027239"/>
            <a:ext cx="1006475" cy="14636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3" idx="0"/>
            <a:endCxn id="5" idx="4"/>
          </p:cNvCxnSpPr>
          <p:nvPr/>
        </p:nvCxnSpPr>
        <p:spPr bwMode="auto">
          <a:xfrm rot="16200000" flipV="1">
            <a:off x="1836738" y="2385221"/>
            <a:ext cx="563563" cy="3048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8" idx="0"/>
            <a:endCxn id="7" idx="4"/>
          </p:cNvCxnSpPr>
          <p:nvPr/>
        </p:nvCxnSpPr>
        <p:spPr bwMode="auto">
          <a:xfrm rot="5400000" flipH="1" flipV="1">
            <a:off x="-144462" y="2614614"/>
            <a:ext cx="1020762" cy="158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036637" y="167640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9</a:t>
            </a:r>
          </a:p>
        </p:txBody>
      </p:sp>
      <p:cxnSp>
        <p:nvCxnSpPr>
          <p:cNvPr id="36" name="Straight Connector 35"/>
          <p:cNvCxnSpPr>
            <a:stCxn id="13" idx="2"/>
            <a:endCxn id="6" idx="5"/>
          </p:cNvCxnSpPr>
          <p:nvPr/>
        </p:nvCxnSpPr>
        <p:spPr bwMode="auto">
          <a:xfrm rot="10800000">
            <a:off x="2520417" y="1834619"/>
            <a:ext cx="710146" cy="482339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2" idx="4"/>
            <a:endCxn id="11" idx="6"/>
          </p:cNvCxnSpPr>
          <p:nvPr/>
        </p:nvCxnSpPr>
        <p:spPr bwMode="auto">
          <a:xfrm rot="5400000">
            <a:off x="2515393" y="3048795"/>
            <a:ext cx="532608" cy="807244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/>
        </p:nvSpPr>
        <p:spPr>
          <a:xfrm>
            <a:off x="1544595" y="1742303"/>
            <a:ext cx="1045947" cy="1643448"/>
          </a:xfrm>
          <a:custGeom>
            <a:avLst/>
            <a:gdLst>
              <a:gd name="connsiteX0" fmla="*/ 766119 w 1045947"/>
              <a:gd name="connsiteY0" fmla="*/ 407773 h 1643448"/>
              <a:gd name="connsiteX1" fmla="*/ 704335 w 1045947"/>
              <a:gd name="connsiteY1" fmla="*/ 296562 h 1643448"/>
              <a:gd name="connsiteX2" fmla="*/ 667264 w 1045947"/>
              <a:gd name="connsiteY2" fmla="*/ 222421 h 1643448"/>
              <a:gd name="connsiteX3" fmla="*/ 630194 w 1045947"/>
              <a:gd name="connsiteY3" fmla="*/ 172994 h 1643448"/>
              <a:gd name="connsiteX4" fmla="*/ 543697 w 1045947"/>
              <a:gd name="connsiteY4" fmla="*/ 86497 h 1643448"/>
              <a:gd name="connsiteX5" fmla="*/ 506627 w 1045947"/>
              <a:gd name="connsiteY5" fmla="*/ 49427 h 1643448"/>
              <a:gd name="connsiteX6" fmla="*/ 457200 w 1045947"/>
              <a:gd name="connsiteY6" fmla="*/ 24713 h 1643448"/>
              <a:gd name="connsiteX7" fmla="*/ 358346 w 1045947"/>
              <a:gd name="connsiteY7" fmla="*/ 0 h 1643448"/>
              <a:gd name="connsiteX8" fmla="*/ 148281 w 1045947"/>
              <a:gd name="connsiteY8" fmla="*/ 12356 h 1643448"/>
              <a:gd name="connsiteX9" fmla="*/ 86497 w 1045947"/>
              <a:gd name="connsiteY9" fmla="*/ 24713 h 1643448"/>
              <a:gd name="connsiteX10" fmla="*/ 24713 w 1045947"/>
              <a:gd name="connsiteY10" fmla="*/ 111211 h 1643448"/>
              <a:gd name="connsiteX11" fmla="*/ 0 w 1045947"/>
              <a:gd name="connsiteY11" fmla="*/ 185351 h 1643448"/>
              <a:gd name="connsiteX12" fmla="*/ 12356 w 1045947"/>
              <a:gd name="connsiteY12" fmla="*/ 543697 h 1643448"/>
              <a:gd name="connsiteX13" fmla="*/ 24713 w 1045947"/>
              <a:gd name="connsiteY13" fmla="*/ 630194 h 1643448"/>
              <a:gd name="connsiteX14" fmla="*/ 37070 w 1045947"/>
              <a:gd name="connsiteY14" fmla="*/ 667265 h 1643448"/>
              <a:gd name="connsiteX15" fmla="*/ 61783 w 1045947"/>
              <a:gd name="connsiteY15" fmla="*/ 753762 h 1643448"/>
              <a:gd name="connsiteX16" fmla="*/ 123567 w 1045947"/>
              <a:gd name="connsiteY16" fmla="*/ 939113 h 1643448"/>
              <a:gd name="connsiteX17" fmla="*/ 172994 w 1045947"/>
              <a:gd name="connsiteY17" fmla="*/ 1050324 h 1643448"/>
              <a:gd name="connsiteX18" fmla="*/ 197708 w 1045947"/>
              <a:gd name="connsiteY18" fmla="*/ 1087394 h 1643448"/>
              <a:gd name="connsiteX19" fmla="*/ 234778 w 1045947"/>
              <a:gd name="connsiteY19" fmla="*/ 1161535 h 1643448"/>
              <a:gd name="connsiteX20" fmla="*/ 284205 w 1045947"/>
              <a:gd name="connsiteY20" fmla="*/ 1198605 h 1643448"/>
              <a:gd name="connsiteX21" fmla="*/ 296562 w 1045947"/>
              <a:gd name="connsiteY21" fmla="*/ 1248032 h 1643448"/>
              <a:gd name="connsiteX22" fmla="*/ 321275 w 1045947"/>
              <a:gd name="connsiteY22" fmla="*/ 1285102 h 1643448"/>
              <a:gd name="connsiteX23" fmla="*/ 395416 w 1045947"/>
              <a:gd name="connsiteY23" fmla="*/ 1371600 h 1643448"/>
              <a:gd name="connsiteX24" fmla="*/ 432486 w 1045947"/>
              <a:gd name="connsiteY24" fmla="*/ 1445740 h 1643448"/>
              <a:gd name="connsiteX25" fmla="*/ 469556 w 1045947"/>
              <a:gd name="connsiteY25" fmla="*/ 1470454 h 1643448"/>
              <a:gd name="connsiteX26" fmla="*/ 568410 w 1045947"/>
              <a:gd name="connsiteY26" fmla="*/ 1594021 h 1643448"/>
              <a:gd name="connsiteX27" fmla="*/ 605481 w 1045947"/>
              <a:gd name="connsiteY27" fmla="*/ 1618735 h 1643448"/>
              <a:gd name="connsiteX28" fmla="*/ 679621 w 1045947"/>
              <a:gd name="connsiteY28" fmla="*/ 1643448 h 1643448"/>
              <a:gd name="connsiteX29" fmla="*/ 766119 w 1045947"/>
              <a:gd name="connsiteY29" fmla="*/ 1631092 h 1643448"/>
              <a:gd name="connsiteX30" fmla="*/ 840259 w 1045947"/>
              <a:gd name="connsiteY30" fmla="*/ 1606378 h 1643448"/>
              <a:gd name="connsiteX31" fmla="*/ 939113 w 1045947"/>
              <a:gd name="connsiteY31" fmla="*/ 1569308 h 1643448"/>
              <a:gd name="connsiteX32" fmla="*/ 963827 w 1045947"/>
              <a:gd name="connsiteY32" fmla="*/ 1532238 h 1643448"/>
              <a:gd name="connsiteX33" fmla="*/ 1000897 w 1045947"/>
              <a:gd name="connsiteY33" fmla="*/ 1482811 h 1643448"/>
              <a:gd name="connsiteX34" fmla="*/ 1013254 w 1045947"/>
              <a:gd name="connsiteY34" fmla="*/ 1421027 h 1643448"/>
              <a:gd name="connsiteX35" fmla="*/ 1037967 w 1045947"/>
              <a:gd name="connsiteY35" fmla="*/ 1334529 h 1643448"/>
              <a:gd name="connsiteX36" fmla="*/ 1013254 w 1045947"/>
              <a:gd name="connsiteY36" fmla="*/ 939113 h 1643448"/>
              <a:gd name="connsiteX37" fmla="*/ 1000897 w 1045947"/>
              <a:gd name="connsiteY37" fmla="*/ 902043 h 1643448"/>
              <a:gd name="connsiteX38" fmla="*/ 976183 w 1045947"/>
              <a:gd name="connsiteY38" fmla="*/ 864973 h 1643448"/>
              <a:gd name="connsiteX39" fmla="*/ 939113 w 1045947"/>
              <a:gd name="connsiteY39" fmla="*/ 790832 h 1643448"/>
              <a:gd name="connsiteX40" fmla="*/ 902043 w 1045947"/>
              <a:gd name="connsiteY40" fmla="*/ 716692 h 1643448"/>
              <a:gd name="connsiteX41" fmla="*/ 877329 w 1045947"/>
              <a:gd name="connsiteY41" fmla="*/ 617838 h 1643448"/>
              <a:gd name="connsiteX42" fmla="*/ 852616 w 1045947"/>
              <a:gd name="connsiteY42" fmla="*/ 543697 h 1643448"/>
              <a:gd name="connsiteX43" fmla="*/ 840259 w 1045947"/>
              <a:gd name="connsiteY43" fmla="*/ 494270 h 1643448"/>
              <a:gd name="connsiteX44" fmla="*/ 803189 w 1045947"/>
              <a:gd name="connsiteY44" fmla="*/ 444843 h 1643448"/>
              <a:gd name="connsiteX45" fmla="*/ 766119 w 1045947"/>
              <a:gd name="connsiteY45" fmla="*/ 407773 h 1643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45947" h="1643448">
                <a:moveTo>
                  <a:pt x="766119" y="407773"/>
                </a:moveTo>
                <a:cubicBezTo>
                  <a:pt x="749643" y="383060"/>
                  <a:pt x="724291" y="333980"/>
                  <a:pt x="704335" y="296562"/>
                </a:cubicBezTo>
                <a:cubicBezTo>
                  <a:pt x="691332" y="272182"/>
                  <a:pt x="681480" y="246114"/>
                  <a:pt x="667264" y="222421"/>
                </a:cubicBezTo>
                <a:cubicBezTo>
                  <a:pt x="656668" y="204761"/>
                  <a:pt x="642004" y="189866"/>
                  <a:pt x="630194" y="172994"/>
                </a:cubicBezTo>
                <a:cubicBezTo>
                  <a:pt x="569848" y="86785"/>
                  <a:pt x="610565" y="108787"/>
                  <a:pt x="543697" y="86497"/>
                </a:cubicBezTo>
                <a:cubicBezTo>
                  <a:pt x="531340" y="74140"/>
                  <a:pt x="520847" y="59584"/>
                  <a:pt x="506627" y="49427"/>
                </a:cubicBezTo>
                <a:cubicBezTo>
                  <a:pt x="491638" y="38720"/>
                  <a:pt x="474131" y="31969"/>
                  <a:pt x="457200" y="24713"/>
                </a:cubicBezTo>
                <a:cubicBezTo>
                  <a:pt x="423952" y="10464"/>
                  <a:pt x="394611" y="7253"/>
                  <a:pt x="358346" y="0"/>
                </a:cubicBezTo>
                <a:cubicBezTo>
                  <a:pt x="288324" y="4119"/>
                  <a:pt x="218136" y="6006"/>
                  <a:pt x="148281" y="12356"/>
                </a:cubicBezTo>
                <a:cubicBezTo>
                  <a:pt x="127365" y="14257"/>
                  <a:pt x="105282" y="15320"/>
                  <a:pt x="86497" y="24713"/>
                </a:cubicBezTo>
                <a:cubicBezTo>
                  <a:pt x="56640" y="39641"/>
                  <a:pt x="35908" y="83223"/>
                  <a:pt x="24713" y="111211"/>
                </a:cubicBezTo>
                <a:cubicBezTo>
                  <a:pt x="15038" y="135398"/>
                  <a:pt x="0" y="185351"/>
                  <a:pt x="0" y="185351"/>
                </a:cubicBezTo>
                <a:cubicBezTo>
                  <a:pt x="4119" y="304800"/>
                  <a:pt x="5726" y="424361"/>
                  <a:pt x="12356" y="543697"/>
                </a:cubicBezTo>
                <a:cubicBezTo>
                  <a:pt x="13972" y="572777"/>
                  <a:pt x="19001" y="601635"/>
                  <a:pt x="24713" y="630194"/>
                </a:cubicBezTo>
                <a:cubicBezTo>
                  <a:pt x="27268" y="642966"/>
                  <a:pt x="33327" y="654789"/>
                  <a:pt x="37070" y="667265"/>
                </a:cubicBezTo>
                <a:cubicBezTo>
                  <a:pt x="45686" y="695986"/>
                  <a:pt x="54057" y="724788"/>
                  <a:pt x="61783" y="753762"/>
                </a:cubicBezTo>
                <a:cubicBezTo>
                  <a:pt x="107850" y="926514"/>
                  <a:pt x="60423" y="781254"/>
                  <a:pt x="123567" y="939113"/>
                </a:cubicBezTo>
                <a:cubicBezTo>
                  <a:pt x="153949" y="1015068"/>
                  <a:pt x="110397" y="937650"/>
                  <a:pt x="172994" y="1050324"/>
                </a:cubicBezTo>
                <a:cubicBezTo>
                  <a:pt x="180206" y="1063306"/>
                  <a:pt x="190496" y="1074412"/>
                  <a:pt x="197708" y="1087394"/>
                </a:cubicBezTo>
                <a:cubicBezTo>
                  <a:pt x="211127" y="1111548"/>
                  <a:pt x="217814" y="1139725"/>
                  <a:pt x="234778" y="1161535"/>
                </a:cubicBezTo>
                <a:cubicBezTo>
                  <a:pt x="247422" y="1177791"/>
                  <a:pt x="267729" y="1186248"/>
                  <a:pt x="284205" y="1198605"/>
                </a:cubicBezTo>
                <a:cubicBezTo>
                  <a:pt x="288324" y="1215081"/>
                  <a:pt x="289872" y="1232422"/>
                  <a:pt x="296562" y="1248032"/>
                </a:cubicBezTo>
                <a:cubicBezTo>
                  <a:pt x="302412" y="1261682"/>
                  <a:pt x="312643" y="1273017"/>
                  <a:pt x="321275" y="1285102"/>
                </a:cubicBezTo>
                <a:cubicBezTo>
                  <a:pt x="360902" y="1340580"/>
                  <a:pt x="350511" y="1326694"/>
                  <a:pt x="395416" y="1371600"/>
                </a:cubicBezTo>
                <a:cubicBezTo>
                  <a:pt x="405466" y="1401749"/>
                  <a:pt x="408533" y="1421787"/>
                  <a:pt x="432486" y="1445740"/>
                </a:cubicBezTo>
                <a:cubicBezTo>
                  <a:pt x="442987" y="1456241"/>
                  <a:pt x="459521" y="1459507"/>
                  <a:pt x="469556" y="1470454"/>
                </a:cubicBezTo>
                <a:cubicBezTo>
                  <a:pt x="505199" y="1509337"/>
                  <a:pt x="524521" y="1564762"/>
                  <a:pt x="568410" y="1594021"/>
                </a:cubicBezTo>
                <a:cubicBezTo>
                  <a:pt x="580767" y="1602259"/>
                  <a:pt x="591910" y="1612703"/>
                  <a:pt x="605481" y="1618735"/>
                </a:cubicBezTo>
                <a:cubicBezTo>
                  <a:pt x="629286" y="1629315"/>
                  <a:pt x="679621" y="1643448"/>
                  <a:pt x="679621" y="1643448"/>
                </a:cubicBezTo>
                <a:cubicBezTo>
                  <a:pt x="708454" y="1639329"/>
                  <a:pt x="737740" y="1637641"/>
                  <a:pt x="766119" y="1631092"/>
                </a:cubicBezTo>
                <a:cubicBezTo>
                  <a:pt x="791502" y="1625234"/>
                  <a:pt x="814987" y="1612696"/>
                  <a:pt x="840259" y="1606378"/>
                </a:cubicBezTo>
                <a:cubicBezTo>
                  <a:pt x="907556" y="1589553"/>
                  <a:pt x="874496" y="1601616"/>
                  <a:pt x="939113" y="1569308"/>
                </a:cubicBezTo>
                <a:cubicBezTo>
                  <a:pt x="947351" y="1556951"/>
                  <a:pt x="955195" y="1544323"/>
                  <a:pt x="963827" y="1532238"/>
                </a:cubicBezTo>
                <a:cubicBezTo>
                  <a:pt x="975797" y="1515480"/>
                  <a:pt x="992533" y="1501631"/>
                  <a:pt x="1000897" y="1482811"/>
                </a:cubicBezTo>
                <a:cubicBezTo>
                  <a:pt x="1009427" y="1463619"/>
                  <a:pt x="1008698" y="1441529"/>
                  <a:pt x="1013254" y="1421027"/>
                </a:cubicBezTo>
                <a:cubicBezTo>
                  <a:pt x="1023599" y="1374473"/>
                  <a:pt x="1024205" y="1375816"/>
                  <a:pt x="1037967" y="1334529"/>
                </a:cubicBezTo>
                <a:cubicBezTo>
                  <a:pt x="1032709" y="1192570"/>
                  <a:pt x="1045947" y="1069889"/>
                  <a:pt x="1013254" y="939113"/>
                </a:cubicBezTo>
                <a:cubicBezTo>
                  <a:pt x="1010095" y="926477"/>
                  <a:pt x="1006722" y="913693"/>
                  <a:pt x="1000897" y="902043"/>
                </a:cubicBezTo>
                <a:cubicBezTo>
                  <a:pt x="994255" y="888760"/>
                  <a:pt x="984421" y="877330"/>
                  <a:pt x="976183" y="864973"/>
                </a:cubicBezTo>
                <a:cubicBezTo>
                  <a:pt x="945129" y="771804"/>
                  <a:pt x="987017" y="886637"/>
                  <a:pt x="939113" y="790832"/>
                </a:cubicBezTo>
                <a:cubicBezTo>
                  <a:pt x="887949" y="688506"/>
                  <a:pt x="972873" y="822938"/>
                  <a:pt x="902043" y="716692"/>
                </a:cubicBezTo>
                <a:cubicBezTo>
                  <a:pt x="893805" y="683741"/>
                  <a:pt x="888070" y="650061"/>
                  <a:pt x="877329" y="617838"/>
                </a:cubicBezTo>
                <a:cubicBezTo>
                  <a:pt x="869091" y="593124"/>
                  <a:pt x="858934" y="568970"/>
                  <a:pt x="852616" y="543697"/>
                </a:cubicBezTo>
                <a:cubicBezTo>
                  <a:pt x="848497" y="527221"/>
                  <a:pt x="847854" y="509460"/>
                  <a:pt x="840259" y="494270"/>
                </a:cubicBezTo>
                <a:cubicBezTo>
                  <a:pt x="831049" y="475850"/>
                  <a:pt x="815159" y="461601"/>
                  <a:pt x="803189" y="444843"/>
                </a:cubicBezTo>
                <a:cubicBezTo>
                  <a:pt x="774262" y="404346"/>
                  <a:pt x="782595" y="432486"/>
                  <a:pt x="766119" y="407773"/>
                </a:cubicBezTo>
                <a:close/>
              </a:path>
            </a:pathLst>
          </a:custGeom>
          <a:noFill/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>
            <a:stCxn id="48" idx="24"/>
          </p:cNvCxnSpPr>
          <p:nvPr/>
        </p:nvCxnSpPr>
        <p:spPr>
          <a:xfrm flipH="1">
            <a:off x="1676400" y="3188043"/>
            <a:ext cx="300681" cy="698157"/>
          </a:xfrm>
          <a:prstGeom prst="straightConnector1">
            <a:avLst/>
          </a:prstGeom>
          <a:ln w="28575">
            <a:solidFill>
              <a:srgbClr val="0076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0" y="3886200"/>
            <a:ext cx="2326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635"/>
                </a:solidFill>
              </a:rPr>
              <a:t>Already deleted</a:t>
            </a:r>
          </a:p>
        </p:txBody>
      </p:sp>
      <p:sp>
        <p:nvSpPr>
          <p:cNvPr id="55" name="Freeform 54"/>
          <p:cNvSpPr/>
          <p:nvPr/>
        </p:nvSpPr>
        <p:spPr>
          <a:xfrm rot="2191626">
            <a:off x="2793982" y="1842297"/>
            <a:ext cx="830619" cy="1603625"/>
          </a:xfrm>
          <a:custGeom>
            <a:avLst/>
            <a:gdLst>
              <a:gd name="connsiteX0" fmla="*/ 766119 w 1045947"/>
              <a:gd name="connsiteY0" fmla="*/ 407773 h 1643448"/>
              <a:gd name="connsiteX1" fmla="*/ 704335 w 1045947"/>
              <a:gd name="connsiteY1" fmla="*/ 296562 h 1643448"/>
              <a:gd name="connsiteX2" fmla="*/ 667264 w 1045947"/>
              <a:gd name="connsiteY2" fmla="*/ 222421 h 1643448"/>
              <a:gd name="connsiteX3" fmla="*/ 630194 w 1045947"/>
              <a:gd name="connsiteY3" fmla="*/ 172994 h 1643448"/>
              <a:gd name="connsiteX4" fmla="*/ 543697 w 1045947"/>
              <a:gd name="connsiteY4" fmla="*/ 86497 h 1643448"/>
              <a:gd name="connsiteX5" fmla="*/ 506627 w 1045947"/>
              <a:gd name="connsiteY5" fmla="*/ 49427 h 1643448"/>
              <a:gd name="connsiteX6" fmla="*/ 457200 w 1045947"/>
              <a:gd name="connsiteY6" fmla="*/ 24713 h 1643448"/>
              <a:gd name="connsiteX7" fmla="*/ 358346 w 1045947"/>
              <a:gd name="connsiteY7" fmla="*/ 0 h 1643448"/>
              <a:gd name="connsiteX8" fmla="*/ 148281 w 1045947"/>
              <a:gd name="connsiteY8" fmla="*/ 12356 h 1643448"/>
              <a:gd name="connsiteX9" fmla="*/ 86497 w 1045947"/>
              <a:gd name="connsiteY9" fmla="*/ 24713 h 1643448"/>
              <a:gd name="connsiteX10" fmla="*/ 24713 w 1045947"/>
              <a:gd name="connsiteY10" fmla="*/ 111211 h 1643448"/>
              <a:gd name="connsiteX11" fmla="*/ 0 w 1045947"/>
              <a:gd name="connsiteY11" fmla="*/ 185351 h 1643448"/>
              <a:gd name="connsiteX12" fmla="*/ 12356 w 1045947"/>
              <a:gd name="connsiteY12" fmla="*/ 543697 h 1643448"/>
              <a:gd name="connsiteX13" fmla="*/ 24713 w 1045947"/>
              <a:gd name="connsiteY13" fmla="*/ 630194 h 1643448"/>
              <a:gd name="connsiteX14" fmla="*/ 37070 w 1045947"/>
              <a:gd name="connsiteY14" fmla="*/ 667265 h 1643448"/>
              <a:gd name="connsiteX15" fmla="*/ 61783 w 1045947"/>
              <a:gd name="connsiteY15" fmla="*/ 753762 h 1643448"/>
              <a:gd name="connsiteX16" fmla="*/ 123567 w 1045947"/>
              <a:gd name="connsiteY16" fmla="*/ 939113 h 1643448"/>
              <a:gd name="connsiteX17" fmla="*/ 172994 w 1045947"/>
              <a:gd name="connsiteY17" fmla="*/ 1050324 h 1643448"/>
              <a:gd name="connsiteX18" fmla="*/ 197708 w 1045947"/>
              <a:gd name="connsiteY18" fmla="*/ 1087394 h 1643448"/>
              <a:gd name="connsiteX19" fmla="*/ 234778 w 1045947"/>
              <a:gd name="connsiteY19" fmla="*/ 1161535 h 1643448"/>
              <a:gd name="connsiteX20" fmla="*/ 284205 w 1045947"/>
              <a:gd name="connsiteY20" fmla="*/ 1198605 h 1643448"/>
              <a:gd name="connsiteX21" fmla="*/ 296562 w 1045947"/>
              <a:gd name="connsiteY21" fmla="*/ 1248032 h 1643448"/>
              <a:gd name="connsiteX22" fmla="*/ 321275 w 1045947"/>
              <a:gd name="connsiteY22" fmla="*/ 1285102 h 1643448"/>
              <a:gd name="connsiteX23" fmla="*/ 395416 w 1045947"/>
              <a:gd name="connsiteY23" fmla="*/ 1371600 h 1643448"/>
              <a:gd name="connsiteX24" fmla="*/ 432486 w 1045947"/>
              <a:gd name="connsiteY24" fmla="*/ 1445740 h 1643448"/>
              <a:gd name="connsiteX25" fmla="*/ 469556 w 1045947"/>
              <a:gd name="connsiteY25" fmla="*/ 1470454 h 1643448"/>
              <a:gd name="connsiteX26" fmla="*/ 568410 w 1045947"/>
              <a:gd name="connsiteY26" fmla="*/ 1594021 h 1643448"/>
              <a:gd name="connsiteX27" fmla="*/ 605481 w 1045947"/>
              <a:gd name="connsiteY27" fmla="*/ 1618735 h 1643448"/>
              <a:gd name="connsiteX28" fmla="*/ 679621 w 1045947"/>
              <a:gd name="connsiteY28" fmla="*/ 1643448 h 1643448"/>
              <a:gd name="connsiteX29" fmla="*/ 766119 w 1045947"/>
              <a:gd name="connsiteY29" fmla="*/ 1631092 h 1643448"/>
              <a:gd name="connsiteX30" fmla="*/ 840259 w 1045947"/>
              <a:gd name="connsiteY30" fmla="*/ 1606378 h 1643448"/>
              <a:gd name="connsiteX31" fmla="*/ 939113 w 1045947"/>
              <a:gd name="connsiteY31" fmla="*/ 1569308 h 1643448"/>
              <a:gd name="connsiteX32" fmla="*/ 963827 w 1045947"/>
              <a:gd name="connsiteY32" fmla="*/ 1532238 h 1643448"/>
              <a:gd name="connsiteX33" fmla="*/ 1000897 w 1045947"/>
              <a:gd name="connsiteY33" fmla="*/ 1482811 h 1643448"/>
              <a:gd name="connsiteX34" fmla="*/ 1013254 w 1045947"/>
              <a:gd name="connsiteY34" fmla="*/ 1421027 h 1643448"/>
              <a:gd name="connsiteX35" fmla="*/ 1037967 w 1045947"/>
              <a:gd name="connsiteY35" fmla="*/ 1334529 h 1643448"/>
              <a:gd name="connsiteX36" fmla="*/ 1013254 w 1045947"/>
              <a:gd name="connsiteY36" fmla="*/ 939113 h 1643448"/>
              <a:gd name="connsiteX37" fmla="*/ 1000897 w 1045947"/>
              <a:gd name="connsiteY37" fmla="*/ 902043 h 1643448"/>
              <a:gd name="connsiteX38" fmla="*/ 976183 w 1045947"/>
              <a:gd name="connsiteY38" fmla="*/ 864973 h 1643448"/>
              <a:gd name="connsiteX39" fmla="*/ 939113 w 1045947"/>
              <a:gd name="connsiteY39" fmla="*/ 790832 h 1643448"/>
              <a:gd name="connsiteX40" fmla="*/ 902043 w 1045947"/>
              <a:gd name="connsiteY40" fmla="*/ 716692 h 1643448"/>
              <a:gd name="connsiteX41" fmla="*/ 877329 w 1045947"/>
              <a:gd name="connsiteY41" fmla="*/ 617838 h 1643448"/>
              <a:gd name="connsiteX42" fmla="*/ 852616 w 1045947"/>
              <a:gd name="connsiteY42" fmla="*/ 543697 h 1643448"/>
              <a:gd name="connsiteX43" fmla="*/ 840259 w 1045947"/>
              <a:gd name="connsiteY43" fmla="*/ 494270 h 1643448"/>
              <a:gd name="connsiteX44" fmla="*/ 803189 w 1045947"/>
              <a:gd name="connsiteY44" fmla="*/ 444843 h 1643448"/>
              <a:gd name="connsiteX45" fmla="*/ 766119 w 1045947"/>
              <a:gd name="connsiteY45" fmla="*/ 407773 h 1643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45947" h="1643448">
                <a:moveTo>
                  <a:pt x="766119" y="407773"/>
                </a:moveTo>
                <a:cubicBezTo>
                  <a:pt x="749643" y="383060"/>
                  <a:pt x="724291" y="333980"/>
                  <a:pt x="704335" y="296562"/>
                </a:cubicBezTo>
                <a:cubicBezTo>
                  <a:pt x="691332" y="272182"/>
                  <a:pt x="681480" y="246114"/>
                  <a:pt x="667264" y="222421"/>
                </a:cubicBezTo>
                <a:cubicBezTo>
                  <a:pt x="656668" y="204761"/>
                  <a:pt x="642004" y="189866"/>
                  <a:pt x="630194" y="172994"/>
                </a:cubicBezTo>
                <a:cubicBezTo>
                  <a:pt x="569848" y="86785"/>
                  <a:pt x="610565" y="108787"/>
                  <a:pt x="543697" y="86497"/>
                </a:cubicBezTo>
                <a:cubicBezTo>
                  <a:pt x="531340" y="74140"/>
                  <a:pt x="520847" y="59584"/>
                  <a:pt x="506627" y="49427"/>
                </a:cubicBezTo>
                <a:cubicBezTo>
                  <a:pt x="491638" y="38720"/>
                  <a:pt x="474131" y="31969"/>
                  <a:pt x="457200" y="24713"/>
                </a:cubicBezTo>
                <a:cubicBezTo>
                  <a:pt x="423952" y="10464"/>
                  <a:pt x="394611" y="7253"/>
                  <a:pt x="358346" y="0"/>
                </a:cubicBezTo>
                <a:cubicBezTo>
                  <a:pt x="288324" y="4119"/>
                  <a:pt x="218136" y="6006"/>
                  <a:pt x="148281" y="12356"/>
                </a:cubicBezTo>
                <a:cubicBezTo>
                  <a:pt x="127365" y="14257"/>
                  <a:pt x="105282" y="15320"/>
                  <a:pt x="86497" y="24713"/>
                </a:cubicBezTo>
                <a:cubicBezTo>
                  <a:pt x="56640" y="39641"/>
                  <a:pt x="35908" y="83223"/>
                  <a:pt x="24713" y="111211"/>
                </a:cubicBezTo>
                <a:cubicBezTo>
                  <a:pt x="15038" y="135398"/>
                  <a:pt x="0" y="185351"/>
                  <a:pt x="0" y="185351"/>
                </a:cubicBezTo>
                <a:cubicBezTo>
                  <a:pt x="4119" y="304800"/>
                  <a:pt x="5726" y="424361"/>
                  <a:pt x="12356" y="543697"/>
                </a:cubicBezTo>
                <a:cubicBezTo>
                  <a:pt x="13972" y="572777"/>
                  <a:pt x="19001" y="601635"/>
                  <a:pt x="24713" y="630194"/>
                </a:cubicBezTo>
                <a:cubicBezTo>
                  <a:pt x="27268" y="642966"/>
                  <a:pt x="33327" y="654789"/>
                  <a:pt x="37070" y="667265"/>
                </a:cubicBezTo>
                <a:cubicBezTo>
                  <a:pt x="45686" y="695986"/>
                  <a:pt x="54057" y="724788"/>
                  <a:pt x="61783" y="753762"/>
                </a:cubicBezTo>
                <a:cubicBezTo>
                  <a:pt x="107850" y="926514"/>
                  <a:pt x="60423" y="781254"/>
                  <a:pt x="123567" y="939113"/>
                </a:cubicBezTo>
                <a:cubicBezTo>
                  <a:pt x="153949" y="1015068"/>
                  <a:pt x="110397" y="937650"/>
                  <a:pt x="172994" y="1050324"/>
                </a:cubicBezTo>
                <a:cubicBezTo>
                  <a:pt x="180206" y="1063306"/>
                  <a:pt x="190496" y="1074412"/>
                  <a:pt x="197708" y="1087394"/>
                </a:cubicBezTo>
                <a:cubicBezTo>
                  <a:pt x="211127" y="1111548"/>
                  <a:pt x="217814" y="1139725"/>
                  <a:pt x="234778" y="1161535"/>
                </a:cubicBezTo>
                <a:cubicBezTo>
                  <a:pt x="247422" y="1177791"/>
                  <a:pt x="267729" y="1186248"/>
                  <a:pt x="284205" y="1198605"/>
                </a:cubicBezTo>
                <a:cubicBezTo>
                  <a:pt x="288324" y="1215081"/>
                  <a:pt x="289872" y="1232422"/>
                  <a:pt x="296562" y="1248032"/>
                </a:cubicBezTo>
                <a:cubicBezTo>
                  <a:pt x="302412" y="1261682"/>
                  <a:pt x="312643" y="1273017"/>
                  <a:pt x="321275" y="1285102"/>
                </a:cubicBezTo>
                <a:cubicBezTo>
                  <a:pt x="360902" y="1340580"/>
                  <a:pt x="350511" y="1326694"/>
                  <a:pt x="395416" y="1371600"/>
                </a:cubicBezTo>
                <a:cubicBezTo>
                  <a:pt x="405466" y="1401749"/>
                  <a:pt x="408533" y="1421787"/>
                  <a:pt x="432486" y="1445740"/>
                </a:cubicBezTo>
                <a:cubicBezTo>
                  <a:pt x="442987" y="1456241"/>
                  <a:pt x="459521" y="1459507"/>
                  <a:pt x="469556" y="1470454"/>
                </a:cubicBezTo>
                <a:cubicBezTo>
                  <a:pt x="505199" y="1509337"/>
                  <a:pt x="524521" y="1564762"/>
                  <a:pt x="568410" y="1594021"/>
                </a:cubicBezTo>
                <a:cubicBezTo>
                  <a:pt x="580767" y="1602259"/>
                  <a:pt x="591910" y="1612703"/>
                  <a:pt x="605481" y="1618735"/>
                </a:cubicBezTo>
                <a:cubicBezTo>
                  <a:pt x="629286" y="1629315"/>
                  <a:pt x="679621" y="1643448"/>
                  <a:pt x="679621" y="1643448"/>
                </a:cubicBezTo>
                <a:cubicBezTo>
                  <a:pt x="708454" y="1639329"/>
                  <a:pt x="737740" y="1637641"/>
                  <a:pt x="766119" y="1631092"/>
                </a:cubicBezTo>
                <a:cubicBezTo>
                  <a:pt x="791502" y="1625234"/>
                  <a:pt x="814987" y="1612696"/>
                  <a:pt x="840259" y="1606378"/>
                </a:cubicBezTo>
                <a:cubicBezTo>
                  <a:pt x="907556" y="1589553"/>
                  <a:pt x="874496" y="1601616"/>
                  <a:pt x="939113" y="1569308"/>
                </a:cubicBezTo>
                <a:cubicBezTo>
                  <a:pt x="947351" y="1556951"/>
                  <a:pt x="955195" y="1544323"/>
                  <a:pt x="963827" y="1532238"/>
                </a:cubicBezTo>
                <a:cubicBezTo>
                  <a:pt x="975797" y="1515480"/>
                  <a:pt x="992533" y="1501631"/>
                  <a:pt x="1000897" y="1482811"/>
                </a:cubicBezTo>
                <a:cubicBezTo>
                  <a:pt x="1009427" y="1463619"/>
                  <a:pt x="1008698" y="1441529"/>
                  <a:pt x="1013254" y="1421027"/>
                </a:cubicBezTo>
                <a:cubicBezTo>
                  <a:pt x="1023599" y="1374473"/>
                  <a:pt x="1024205" y="1375816"/>
                  <a:pt x="1037967" y="1334529"/>
                </a:cubicBezTo>
                <a:cubicBezTo>
                  <a:pt x="1032709" y="1192570"/>
                  <a:pt x="1045947" y="1069889"/>
                  <a:pt x="1013254" y="939113"/>
                </a:cubicBezTo>
                <a:cubicBezTo>
                  <a:pt x="1010095" y="926477"/>
                  <a:pt x="1006722" y="913693"/>
                  <a:pt x="1000897" y="902043"/>
                </a:cubicBezTo>
                <a:cubicBezTo>
                  <a:pt x="994255" y="888760"/>
                  <a:pt x="984421" y="877330"/>
                  <a:pt x="976183" y="864973"/>
                </a:cubicBezTo>
                <a:cubicBezTo>
                  <a:pt x="945129" y="771804"/>
                  <a:pt x="987017" y="886637"/>
                  <a:pt x="939113" y="790832"/>
                </a:cubicBezTo>
                <a:cubicBezTo>
                  <a:pt x="887949" y="688506"/>
                  <a:pt x="972873" y="822938"/>
                  <a:pt x="902043" y="716692"/>
                </a:cubicBezTo>
                <a:cubicBezTo>
                  <a:pt x="893805" y="683741"/>
                  <a:pt x="888070" y="650061"/>
                  <a:pt x="877329" y="617838"/>
                </a:cubicBezTo>
                <a:cubicBezTo>
                  <a:pt x="869091" y="593124"/>
                  <a:pt x="858934" y="568970"/>
                  <a:pt x="852616" y="543697"/>
                </a:cubicBezTo>
                <a:cubicBezTo>
                  <a:pt x="848497" y="527221"/>
                  <a:pt x="847854" y="509460"/>
                  <a:pt x="840259" y="494270"/>
                </a:cubicBezTo>
                <a:cubicBezTo>
                  <a:pt x="831049" y="475850"/>
                  <a:pt x="815159" y="461601"/>
                  <a:pt x="803189" y="444843"/>
                </a:cubicBezTo>
                <a:cubicBezTo>
                  <a:pt x="774262" y="404346"/>
                  <a:pt x="782595" y="432486"/>
                  <a:pt x="766119" y="407773"/>
                </a:cubicBezTo>
                <a:close/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 rot="16200000" flipV="1">
            <a:off x="2781301" y="1638301"/>
            <a:ext cx="533399" cy="1524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1612707" y="1062335"/>
            <a:ext cx="2121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Newly deleted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7010400" y="76200"/>
            <a:ext cx="1859048" cy="1017143"/>
            <a:chOff x="7010400" y="76200"/>
            <a:chExt cx="1859048" cy="1017143"/>
          </a:xfrm>
        </p:grpSpPr>
        <p:pic>
          <p:nvPicPr>
            <p:cNvPr id="39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10400" y="76200"/>
              <a:ext cx="1859048" cy="1017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" name="Group 40"/>
            <p:cNvGrpSpPr>
              <a:grpSpLocks noChangeAspect="1"/>
            </p:cNvGrpSpPr>
            <p:nvPr/>
          </p:nvGrpSpPr>
          <p:grpSpPr>
            <a:xfrm>
              <a:off x="8191500" y="152400"/>
              <a:ext cx="190500" cy="152400"/>
              <a:chOff x="1371600" y="4648200"/>
              <a:chExt cx="685800" cy="533400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295400" y="4953000"/>
                <a:ext cx="304800" cy="1524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1524000" y="4648200"/>
                <a:ext cx="533400" cy="5334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>
              <a:grpSpLocks noChangeAspect="1"/>
            </p:cNvGrpSpPr>
            <p:nvPr/>
          </p:nvGrpSpPr>
          <p:grpSpPr>
            <a:xfrm>
              <a:off x="8648700" y="381000"/>
              <a:ext cx="190500" cy="152400"/>
              <a:chOff x="1371600" y="4648200"/>
              <a:chExt cx="685800" cy="533400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 rot="16200000" flipH="1">
                <a:off x="1295400" y="4953000"/>
                <a:ext cx="304800" cy="15240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1524000" y="4648200"/>
                <a:ext cx="533400" cy="53340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/>
            <p:cNvGrpSpPr>
              <a:grpSpLocks noChangeAspect="1"/>
            </p:cNvGrpSpPr>
            <p:nvPr/>
          </p:nvGrpSpPr>
          <p:grpSpPr>
            <a:xfrm>
              <a:off x="8648700" y="609600"/>
              <a:ext cx="190500" cy="152400"/>
              <a:chOff x="1371600" y="4648200"/>
              <a:chExt cx="685800" cy="533400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 rot="16200000" flipH="1">
                <a:off x="1295400" y="4953000"/>
                <a:ext cx="304800" cy="1524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 flipH="1" flipV="1">
                <a:off x="1524000" y="4648200"/>
                <a:ext cx="533400" cy="5334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advTm="19734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3581400" y="1542871"/>
            <a:ext cx="5715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green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cs typeface="Times New Roman" pitchFamily="18" charset="0"/>
              </a:rPr>
              <a:t>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blue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green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buNone/>
            </a:pP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   ∑</a:t>
            </a:r>
            <a:r>
              <a:rPr lang="en-US" i="1" baseline="-25000" dirty="0" err="1"/>
              <a:t>i</a:t>
            </a:r>
            <a:r>
              <a:rPr lang="az-Cyrl-AZ" i="1" baseline="-25000" dirty="0"/>
              <a:t>є</a:t>
            </a:r>
            <a:r>
              <a:rPr lang="en-US" i="1" baseline="-25000" dirty="0" err="1"/>
              <a:t>S</a:t>
            </a:r>
            <a:r>
              <a:rPr lang="en-US" i="1" baseline="-50000" dirty="0" err="1"/>
              <a:t>blue</a:t>
            </a:r>
            <a:r>
              <a:rPr lang="en-US" i="1" baseline="-25000" dirty="0"/>
              <a:t> </a:t>
            </a:r>
            <a:r>
              <a:rPr lang="en-US" i="1" dirty="0"/>
              <a:t>2λu</a:t>
            </a:r>
            <a:r>
              <a:rPr lang="en-US" dirty="0"/>
              <a:t>(</a:t>
            </a:r>
            <a:r>
              <a:rPr lang="en-US" i="1" dirty="0" err="1"/>
              <a:t>i</a:t>
            </a:r>
            <a:r>
              <a:rPr lang="en-US" dirty="0"/>
              <a:t>)</a:t>
            </a:r>
            <a:r>
              <a:rPr lang="en-US" i="1" baseline="30000" dirty="0"/>
              <a:t>2</a:t>
            </a:r>
            <a:r>
              <a:rPr lang="en-US" i="1" dirty="0"/>
              <a:t>-</a:t>
            </a:r>
            <a:r>
              <a:rPr lang="en-US" dirty="0"/>
              <a:t>∑</a:t>
            </a:r>
            <a:r>
              <a:rPr lang="en-US" i="1" baseline="-25000" dirty="0" err="1"/>
              <a:t>i,j</a:t>
            </a:r>
            <a:r>
              <a:rPr lang="az-Cyrl-AZ" i="1" baseline="-25000" dirty="0"/>
              <a:t>є</a:t>
            </a:r>
            <a:r>
              <a:rPr lang="en-US" i="1" baseline="-25000" dirty="0" err="1"/>
              <a:t>S</a:t>
            </a:r>
            <a:r>
              <a:rPr lang="en-US" i="1" baseline="-50000" dirty="0" err="1"/>
              <a:t>blue</a:t>
            </a:r>
            <a:r>
              <a:rPr lang="en-US" i="1" baseline="-25000" dirty="0"/>
              <a:t> </a:t>
            </a:r>
            <a:r>
              <a:rPr lang="en-US" i="1" dirty="0"/>
              <a:t>A</a:t>
            </a:r>
            <a:r>
              <a:rPr lang="en-US" dirty="0"/>
              <a:t>(</a:t>
            </a:r>
            <a:r>
              <a:rPr lang="en-US" i="1" dirty="0" err="1"/>
              <a:t>i,j</a:t>
            </a:r>
            <a:r>
              <a:rPr lang="en-US" dirty="0"/>
              <a:t>)</a:t>
            </a:r>
            <a:r>
              <a:rPr lang="en-US" i="1" dirty="0"/>
              <a:t>u</a:t>
            </a:r>
            <a:r>
              <a:rPr lang="en-US" dirty="0"/>
              <a:t>(</a:t>
            </a:r>
            <a:r>
              <a:rPr lang="en-US" i="1" dirty="0" err="1"/>
              <a:t>i</a:t>
            </a:r>
            <a:r>
              <a:rPr lang="en-US" dirty="0"/>
              <a:t>)</a:t>
            </a:r>
            <a:r>
              <a:rPr lang="en-US" i="1" dirty="0"/>
              <a:t>u</a:t>
            </a:r>
            <a:r>
              <a:rPr lang="en-US" dirty="0"/>
              <a:t>(</a:t>
            </a:r>
            <a:r>
              <a:rPr lang="en-US" i="1" dirty="0"/>
              <a:t>j</a:t>
            </a:r>
            <a:r>
              <a:rPr lang="en-US" dirty="0"/>
              <a:t>)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(∑</a:t>
            </a:r>
            <a:r>
              <a:rPr lang="en-US" i="1" baseline="-25000" dirty="0" err="1"/>
              <a:t>i</a:t>
            </a:r>
            <a:r>
              <a:rPr lang="az-Cyrl-AZ" i="1" baseline="-25000" dirty="0"/>
              <a:t>є</a:t>
            </a:r>
            <a:r>
              <a:rPr lang="en-US" i="1" baseline="-25000" dirty="0" err="1"/>
              <a:t>S</a:t>
            </a:r>
            <a:r>
              <a:rPr lang="en-US" i="1" baseline="-50000" dirty="0" err="1"/>
              <a:t>blue</a:t>
            </a:r>
            <a:r>
              <a:rPr lang="en-US" i="1" baseline="-25000" dirty="0"/>
              <a:t>, j</a:t>
            </a:r>
            <a:r>
              <a:rPr lang="az-Cyrl-AZ" i="1" baseline="-25000" dirty="0"/>
              <a:t>є</a:t>
            </a:r>
            <a:r>
              <a:rPr lang="en-US" i="1" baseline="-25000" dirty="0" err="1"/>
              <a:t>S</a:t>
            </a:r>
            <a:r>
              <a:rPr lang="en-US" i="1" baseline="-50000" dirty="0" err="1"/>
              <a:t>green</a:t>
            </a:r>
            <a:r>
              <a:rPr lang="en-US" i="1" baseline="-25000" dirty="0"/>
              <a:t> </a:t>
            </a:r>
            <a:r>
              <a:rPr lang="en-US" i="1" dirty="0"/>
              <a:t>A</a:t>
            </a:r>
            <a:r>
              <a:rPr lang="en-US" dirty="0"/>
              <a:t>(</a:t>
            </a:r>
            <a:r>
              <a:rPr lang="en-US" i="1" dirty="0" err="1"/>
              <a:t>i,j</a:t>
            </a:r>
            <a:r>
              <a:rPr lang="en-US" dirty="0"/>
              <a:t>)</a:t>
            </a:r>
            <a:r>
              <a:rPr lang="en-US" i="1" dirty="0"/>
              <a:t>u</a:t>
            </a:r>
            <a:r>
              <a:rPr lang="en-US" dirty="0"/>
              <a:t>(</a:t>
            </a:r>
            <a:r>
              <a:rPr lang="en-US" i="1" dirty="0" err="1"/>
              <a:t>i</a:t>
            </a:r>
            <a:r>
              <a:rPr lang="en-US" dirty="0"/>
              <a:t>)</a:t>
            </a:r>
            <a:r>
              <a:rPr lang="en-US" i="1" dirty="0"/>
              <a:t>u</a:t>
            </a:r>
            <a:r>
              <a:rPr lang="en-US" dirty="0"/>
              <a:t>(</a:t>
            </a:r>
            <a:r>
              <a:rPr lang="en-US" i="1" dirty="0"/>
              <a:t>j</a:t>
            </a:r>
            <a:r>
              <a:rPr lang="en-US" dirty="0"/>
              <a:t>)+∑</a:t>
            </a:r>
            <a:r>
              <a:rPr lang="en-US" i="1" baseline="-25000" dirty="0" err="1"/>
              <a:t>i</a:t>
            </a:r>
            <a:r>
              <a:rPr lang="az-Cyrl-AZ" i="1" baseline="-25000" dirty="0"/>
              <a:t>є</a:t>
            </a:r>
            <a:r>
              <a:rPr lang="en-US" i="1" baseline="-25000" dirty="0" err="1"/>
              <a:t>S</a:t>
            </a:r>
            <a:r>
              <a:rPr lang="en-US" i="1" baseline="-50000" dirty="0" err="1"/>
              <a:t>green</a:t>
            </a:r>
            <a:r>
              <a:rPr lang="en-US" i="1" baseline="-25000" dirty="0"/>
              <a:t>, j</a:t>
            </a:r>
            <a:r>
              <a:rPr lang="az-Cyrl-AZ" i="1" baseline="-25000" dirty="0"/>
              <a:t>є</a:t>
            </a:r>
            <a:r>
              <a:rPr lang="en-US" i="1" baseline="-25000" dirty="0" err="1"/>
              <a:t>S</a:t>
            </a:r>
            <a:r>
              <a:rPr lang="en-US" i="1" baseline="-50000" dirty="0" err="1"/>
              <a:t>blue</a:t>
            </a:r>
            <a:r>
              <a:rPr lang="en-US" i="1" baseline="-25000" dirty="0"/>
              <a:t> </a:t>
            </a:r>
            <a:r>
              <a:rPr lang="en-US" i="1" dirty="0"/>
              <a:t>A</a:t>
            </a:r>
            <a:r>
              <a:rPr lang="en-US" dirty="0"/>
              <a:t>(</a:t>
            </a:r>
            <a:r>
              <a:rPr lang="en-US" i="1" dirty="0" err="1"/>
              <a:t>i,j</a:t>
            </a:r>
            <a:r>
              <a:rPr lang="en-US" dirty="0"/>
              <a:t>)</a:t>
            </a:r>
            <a:r>
              <a:rPr lang="en-US" i="1" dirty="0"/>
              <a:t>u</a:t>
            </a:r>
            <a:r>
              <a:rPr lang="en-US" dirty="0"/>
              <a:t>(</a:t>
            </a:r>
            <a:r>
              <a:rPr lang="en-US" i="1" dirty="0" err="1"/>
              <a:t>i</a:t>
            </a:r>
            <a:r>
              <a:rPr lang="en-US" dirty="0"/>
              <a:t>)</a:t>
            </a:r>
            <a:r>
              <a:rPr lang="en-US" i="1" dirty="0"/>
              <a:t>u</a:t>
            </a:r>
            <a:r>
              <a:rPr lang="en-US" dirty="0"/>
              <a:t>(</a:t>
            </a:r>
            <a:r>
              <a:rPr lang="en-US" i="1" dirty="0"/>
              <a:t>j</a:t>
            </a:r>
            <a:r>
              <a:rPr lang="en-US" dirty="0"/>
              <a:t>))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733800" y="1607403"/>
            <a:ext cx="2743200" cy="366291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sz="3600" b="1" dirty="0"/>
              <a:t>T4: Why </a:t>
            </a:r>
            <a:r>
              <a:rPr lang="en-US" sz="3600" b="1" dirty="0" err="1"/>
              <a:t>Sv</a:t>
            </a:r>
            <a:r>
              <a:rPr lang="en-US" sz="3600" b="1" dirty="0"/>
              <a:t>(</a:t>
            </a:r>
            <a:r>
              <a:rPr lang="en-US" sz="3600" b="1" i="1" dirty="0"/>
              <a:t>S</a:t>
            </a:r>
            <a:r>
              <a:rPr lang="en-US" sz="3600" b="1" dirty="0"/>
              <a:t>) is sub-modular?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2CC82-6A21-4C15-A9DF-59CA3689167F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28800" y="1981202"/>
            <a:ext cx="274637" cy="274637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2286000" y="160020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228600" y="1828802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8" name="Oval 7"/>
          <p:cNvSpPr/>
          <p:nvPr/>
        </p:nvSpPr>
        <p:spPr>
          <a:xfrm>
            <a:off x="228600" y="3124202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" name="Oval 9"/>
          <p:cNvSpPr/>
          <p:nvPr/>
        </p:nvSpPr>
        <p:spPr>
          <a:xfrm>
            <a:off x="1219200" y="3170238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" name="Oval 10"/>
          <p:cNvSpPr/>
          <p:nvPr/>
        </p:nvSpPr>
        <p:spPr>
          <a:xfrm>
            <a:off x="2103437" y="3581402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3048000" y="2911475"/>
            <a:ext cx="274638" cy="274638"/>
          </a:xfrm>
          <a:prstGeom prst="ellipse">
            <a:avLst/>
          </a:prstGeom>
          <a:solidFill>
            <a:srgbClr val="0000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3" name="Oval 12"/>
          <p:cNvSpPr/>
          <p:nvPr/>
        </p:nvSpPr>
        <p:spPr>
          <a:xfrm>
            <a:off x="3230563" y="2179638"/>
            <a:ext cx="274637" cy="274637"/>
          </a:xfrm>
          <a:prstGeom prst="ellipse">
            <a:avLst/>
          </a:prstGeom>
          <a:solidFill>
            <a:srgbClr val="0000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14" name="Straight Connector 13"/>
          <p:cNvCxnSpPr>
            <a:stCxn id="5" idx="1"/>
            <a:endCxn id="34" idx="6"/>
          </p:cNvCxnSpPr>
          <p:nvPr/>
        </p:nvCxnSpPr>
        <p:spPr bwMode="auto">
          <a:xfrm rot="16200000" flipV="1">
            <a:off x="1486296" y="1638698"/>
            <a:ext cx="207703" cy="557746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0"/>
            <a:endCxn id="34" idx="3"/>
          </p:cNvCxnSpPr>
          <p:nvPr/>
        </p:nvCxnSpPr>
        <p:spPr bwMode="auto">
          <a:xfrm rot="5400000" flipH="1" flipV="1">
            <a:off x="114696" y="2162041"/>
            <a:ext cx="1213384" cy="7109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3"/>
            <a:endCxn id="5" idx="6"/>
          </p:cNvCxnSpPr>
          <p:nvPr/>
        </p:nvCxnSpPr>
        <p:spPr bwMode="auto">
          <a:xfrm rot="5400000">
            <a:off x="2072878" y="1865178"/>
            <a:ext cx="283903" cy="22278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2"/>
            <a:endCxn id="5" idx="6"/>
          </p:cNvCxnSpPr>
          <p:nvPr/>
        </p:nvCxnSpPr>
        <p:spPr bwMode="auto">
          <a:xfrm rot="10800000">
            <a:off x="2103437" y="2118521"/>
            <a:ext cx="1127126" cy="198436"/>
          </a:xfrm>
          <a:prstGeom prst="line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2"/>
            <a:endCxn id="8" idx="6"/>
          </p:cNvCxnSpPr>
          <p:nvPr/>
        </p:nvCxnSpPr>
        <p:spPr bwMode="auto">
          <a:xfrm rot="10800000" flipV="1">
            <a:off x="503237" y="2316957"/>
            <a:ext cx="2727326" cy="944564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1"/>
            <a:endCxn id="5" idx="4"/>
          </p:cNvCxnSpPr>
          <p:nvPr/>
        </p:nvCxnSpPr>
        <p:spPr bwMode="auto">
          <a:xfrm rot="16200000" flipV="1">
            <a:off x="2179242" y="2042716"/>
            <a:ext cx="695856" cy="1122101"/>
          </a:xfrm>
          <a:prstGeom prst="line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2" idx="0"/>
          </p:cNvCxnSpPr>
          <p:nvPr/>
        </p:nvCxnSpPr>
        <p:spPr bwMode="auto">
          <a:xfrm rot="5400000" flipH="1" flipV="1">
            <a:off x="3032522" y="2607072"/>
            <a:ext cx="457201" cy="151607"/>
          </a:xfrm>
          <a:prstGeom prst="lin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1"/>
            <a:endCxn id="10" idx="5"/>
          </p:cNvCxnSpPr>
          <p:nvPr/>
        </p:nvCxnSpPr>
        <p:spPr bwMode="auto">
          <a:xfrm rot="16200000" flipV="1">
            <a:off x="1690155" y="3168119"/>
            <a:ext cx="216967" cy="690039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1"/>
            <a:endCxn id="5" idx="4"/>
          </p:cNvCxnSpPr>
          <p:nvPr/>
        </p:nvCxnSpPr>
        <p:spPr bwMode="auto">
          <a:xfrm rot="16200000" flipV="1">
            <a:off x="1371600" y="2851151"/>
            <a:ext cx="1366838" cy="1762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133600" y="2819402"/>
            <a:ext cx="274637" cy="274637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24" name="Straight Connector 23"/>
          <p:cNvCxnSpPr>
            <a:stCxn id="23" idx="3"/>
            <a:endCxn id="10" idx="7"/>
          </p:cNvCxnSpPr>
          <p:nvPr/>
        </p:nvCxnSpPr>
        <p:spPr bwMode="auto">
          <a:xfrm rot="5400000">
            <a:off x="1735400" y="2772037"/>
            <a:ext cx="156639" cy="72020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4"/>
            <a:endCxn id="10" idx="0"/>
          </p:cNvCxnSpPr>
          <p:nvPr/>
        </p:nvCxnSpPr>
        <p:spPr bwMode="auto">
          <a:xfrm rot="5400000">
            <a:off x="1204120" y="2408238"/>
            <a:ext cx="914399" cy="6096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8" idx="6"/>
            <a:endCxn id="10" idx="2"/>
          </p:cNvCxnSpPr>
          <p:nvPr/>
        </p:nvCxnSpPr>
        <p:spPr bwMode="auto">
          <a:xfrm>
            <a:off x="503237" y="3261521"/>
            <a:ext cx="715963" cy="46036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7" idx="4"/>
            <a:endCxn id="10" idx="1"/>
          </p:cNvCxnSpPr>
          <p:nvPr/>
        </p:nvCxnSpPr>
        <p:spPr bwMode="auto">
          <a:xfrm rot="16200000" flipH="1">
            <a:off x="259160" y="2210197"/>
            <a:ext cx="1107019" cy="893501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5" idx="4"/>
            <a:endCxn id="8" idx="6"/>
          </p:cNvCxnSpPr>
          <p:nvPr/>
        </p:nvCxnSpPr>
        <p:spPr bwMode="auto">
          <a:xfrm rot="5400000">
            <a:off x="731837" y="2027239"/>
            <a:ext cx="1006475" cy="14636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3" idx="0"/>
            <a:endCxn id="5" idx="4"/>
          </p:cNvCxnSpPr>
          <p:nvPr/>
        </p:nvCxnSpPr>
        <p:spPr bwMode="auto">
          <a:xfrm rot="16200000" flipV="1">
            <a:off x="1836738" y="2385221"/>
            <a:ext cx="563563" cy="3048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8" idx="0"/>
            <a:endCxn id="7" idx="4"/>
          </p:cNvCxnSpPr>
          <p:nvPr/>
        </p:nvCxnSpPr>
        <p:spPr bwMode="auto">
          <a:xfrm rot="5400000" flipH="1" flipV="1">
            <a:off x="-144462" y="2614614"/>
            <a:ext cx="1020762" cy="158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036637" y="167640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9</a:t>
            </a:r>
          </a:p>
        </p:txBody>
      </p:sp>
      <p:cxnSp>
        <p:nvCxnSpPr>
          <p:cNvPr id="36" name="Straight Connector 35"/>
          <p:cNvCxnSpPr>
            <a:stCxn id="13" idx="2"/>
            <a:endCxn id="6" idx="5"/>
          </p:cNvCxnSpPr>
          <p:nvPr/>
        </p:nvCxnSpPr>
        <p:spPr bwMode="auto">
          <a:xfrm rot="10800000">
            <a:off x="2520417" y="1834619"/>
            <a:ext cx="710146" cy="482339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2" idx="4"/>
            <a:endCxn id="11" idx="6"/>
          </p:cNvCxnSpPr>
          <p:nvPr/>
        </p:nvCxnSpPr>
        <p:spPr bwMode="auto">
          <a:xfrm rot="5400000">
            <a:off x="2515393" y="3048795"/>
            <a:ext cx="532608" cy="807244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 flipH="1" flipV="1">
            <a:off x="4076700" y="1409700"/>
            <a:ext cx="228600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4343400" y="1066800"/>
            <a:ext cx="4721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Marginal Benefit of deleting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{5,6}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dirty="0"/>
          </a:p>
        </p:txBody>
      </p:sp>
      <p:grpSp>
        <p:nvGrpSpPr>
          <p:cNvPr id="58" name="Group 57"/>
          <p:cNvGrpSpPr/>
          <p:nvPr/>
        </p:nvGrpSpPr>
        <p:grpSpPr>
          <a:xfrm>
            <a:off x="2805514" y="2041364"/>
            <a:ext cx="4616250" cy="2798943"/>
            <a:chOff x="2805514" y="2041364"/>
            <a:chExt cx="4616250" cy="2798943"/>
          </a:xfrm>
        </p:grpSpPr>
        <p:sp>
          <p:nvSpPr>
            <p:cNvPr id="52" name="Rectangle 51"/>
            <p:cNvSpPr/>
            <p:nvPr/>
          </p:nvSpPr>
          <p:spPr>
            <a:xfrm>
              <a:off x="3733800" y="2041364"/>
              <a:ext cx="3687964" cy="549436"/>
            </a:xfrm>
            <a:prstGeom prst="rect">
              <a:avLst/>
            </a:prstGeom>
            <a:solidFill>
              <a:srgbClr val="0000FF">
                <a:alpha val="20000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 rot="5400000">
              <a:off x="2971800" y="3124200"/>
              <a:ext cx="1295400" cy="22860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/>
            <p:cNvSpPr/>
            <p:nvPr/>
          </p:nvSpPr>
          <p:spPr>
            <a:xfrm>
              <a:off x="2805514" y="3886200"/>
              <a:ext cx="2223686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/>
                <a:t>Pure benefit </a:t>
              </a:r>
            </a:p>
            <a:p>
              <a:pPr algn="ctr"/>
              <a:r>
                <a:rPr lang="en-US" sz="2800" dirty="0"/>
                <a:t>from </a:t>
              </a:r>
              <a:r>
                <a:rPr lang="en-US" sz="2800" dirty="0">
                  <a:solidFill>
                    <a:srgbClr val="0000FF"/>
                  </a:solidFill>
                </a:rPr>
                <a:t>{5,6}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733800" y="2826603"/>
            <a:ext cx="5410200" cy="2013704"/>
            <a:chOff x="3733800" y="2826603"/>
            <a:chExt cx="5410200" cy="2013704"/>
          </a:xfrm>
        </p:grpSpPr>
        <p:sp>
          <p:nvSpPr>
            <p:cNvPr id="54" name="Rectangle 53"/>
            <p:cNvSpPr/>
            <p:nvPr/>
          </p:nvSpPr>
          <p:spPr>
            <a:xfrm>
              <a:off x="3733800" y="2826603"/>
              <a:ext cx="5410200" cy="621792"/>
            </a:xfrm>
            <a:prstGeom prst="rect">
              <a:avLst/>
            </a:prstGeom>
            <a:solidFill>
              <a:srgbClr val="7030A0">
                <a:alpha val="20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rot="16200000" flipH="1">
              <a:off x="7213704" y="3708503"/>
              <a:ext cx="449997" cy="57796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/>
            <p:cNvSpPr/>
            <p:nvPr/>
          </p:nvSpPr>
          <p:spPr>
            <a:xfrm>
              <a:off x="5791200" y="3886200"/>
              <a:ext cx="3344185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Interaction between</a:t>
              </a:r>
            </a:p>
            <a:p>
              <a:r>
                <a:rPr lang="en-US" sz="2800" dirty="0">
                  <a:solidFill>
                    <a:srgbClr val="0000FF"/>
                  </a:solidFill>
                </a:rPr>
                <a:t> {5,6}</a:t>
              </a:r>
              <a:r>
                <a:rPr lang="en-US" sz="2800" dirty="0"/>
                <a:t> and </a:t>
              </a:r>
              <a:r>
                <a:rPr lang="en-US" sz="2800" dirty="0">
                  <a:solidFill>
                    <a:srgbClr val="007635"/>
                  </a:solidFill>
                </a:rPr>
                <a:t>{1,2}</a:t>
              </a: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838200" y="5105400"/>
            <a:ext cx="7468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Only </a:t>
            </a:r>
            <a:r>
              <a:rPr lang="en-US" sz="3600" dirty="0">
                <a:solidFill>
                  <a:srgbClr val="7030A0"/>
                </a:solidFill>
              </a:rPr>
              <a:t>purple</a:t>
            </a:r>
            <a:r>
              <a:rPr lang="en-US" sz="3600" dirty="0"/>
              <a:t> term depends on </a:t>
            </a:r>
            <a:r>
              <a:rPr lang="en-US" sz="3600" dirty="0">
                <a:solidFill>
                  <a:srgbClr val="007635"/>
                </a:solidFill>
              </a:rPr>
              <a:t>{1, 2}</a:t>
            </a:r>
            <a:r>
              <a:rPr lang="en-US" sz="3600" dirty="0"/>
              <a:t>!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647804" y="1531203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543800" y="1752600"/>
            <a:ext cx="415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-</a:t>
            </a:r>
          </a:p>
        </p:txBody>
      </p:sp>
      <p:sp>
        <p:nvSpPr>
          <p:cNvPr id="48" name="Freeform 47"/>
          <p:cNvSpPr/>
          <p:nvPr/>
        </p:nvSpPr>
        <p:spPr>
          <a:xfrm>
            <a:off x="1544595" y="1742303"/>
            <a:ext cx="1045947" cy="1643448"/>
          </a:xfrm>
          <a:custGeom>
            <a:avLst/>
            <a:gdLst>
              <a:gd name="connsiteX0" fmla="*/ 766119 w 1045947"/>
              <a:gd name="connsiteY0" fmla="*/ 407773 h 1643448"/>
              <a:gd name="connsiteX1" fmla="*/ 704335 w 1045947"/>
              <a:gd name="connsiteY1" fmla="*/ 296562 h 1643448"/>
              <a:gd name="connsiteX2" fmla="*/ 667264 w 1045947"/>
              <a:gd name="connsiteY2" fmla="*/ 222421 h 1643448"/>
              <a:gd name="connsiteX3" fmla="*/ 630194 w 1045947"/>
              <a:gd name="connsiteY3" fmla="*/ 172994 h 1643448"/>
              <a:gd name="connsiteX4" fmla="*/ 543697 w 1045947"/>
              <a:gd name="connsiteY4" fmla="*/ 86497 h 1643448"/>
              <a:gd name="connsiteX5" fmla="*/ 506627 w 1045947"/>
              <a:gd name="connsiteY5" fmla="*/ 49427 h 1643448"/>
              <a:gd name="connsiteX6" fmla="*/ 457200 w 1045947"/>
              <a:gd name="connsiteY6" fmla="*/ 24713 h 1643448"/>
              <a:gd name="connsiteX7" fmla="*/ 358346 w 1045947"/>
              <a:gd name="connsiteY7" fmla="*/ 0 h 1643448"/>
              <a:gd name="connsiteX8" fmla="*/ 148281 w 1045947"/>
              <a:gd name="connsiteY8" fmla="*/ 12356 h 1643448"/>
              <a:gd name="connsiteX9" fmla="*/ 86497 w 1045947"/>
              <a:gd name="connsiteY9" fmla="*/ 24713 h 1643448"/>
              <a:gd name="connsiteX10" fmla="*/ 24713 w 1045947"/>
              <a:gd name="connsiteY10" fmla="*/ 111211 h 1643448"/>
              <a:gd name="connsiteX11" fmla="*/ 0 w 1045947"/>
              <a:gd name="connsiteY11" fmla="*/ 185351 h 1643448"/>
              <a:gd name="connsiteX12" fmla="*/ 12356 w 1045947"/>
              <a:gd name="connsiteY12" fmla="*/ 543697 h 1643448"/>
              <a:gd name="connsiteX13" fmla="*/ 24713 w 1045947"/>
              <a:gd name="connsiteY13" fmla="*/ 630194 h 1643448"/>
              <a:gd name="connsiteX14" fmla="*/ 37070 w 1045947"/>
              <a:gd name="connsiteY14" fmla="*/ 667265 h 1643448"/>
              <a:gd name="connsiteX15" fmla="*/ 61783 w 1045947"/>
              <a:gd name="connsiteY15" fmla="*/ 753762 h 1643448"/>
              <a:gd name="connsiteX16" fmla="*/ 123567 w 1045947"/>
              <a:gd name="connsiteY16" fmla="*/ 939113 h 1643448"/>
              <a:gd name="connsiteX17" fmla="*/ 172994 w 1045947"/>
              <a:gd name="connsiteY17" fmla="*/ 1050324 h 1643448"/>
              <a:gd name="connsiteX18" fmla="*/ 197708 w 1045947"/>
              <a:gd name="connsiteY18" fmla="*/ 1087394 h 1643448"/>
              <a:gd name="connsiteX19" fmla="*/ 234778 w 1045947"/>
              <a:gd name="connsiteY19" fmla="*/ 1161535 h 1643448"/>
              <a:gd name="connsiteX20" fmla="*/ 284205 w 1045947"/>
              <a:gd name="connsiteY20" fmla="*/ 1198605 h 1643448"/>
              <a:gd name="connsiteX21" fmla="*/ 296562 w 1045947"/>
              <a:gd name="connsiteY21" fmla="*/ 1248032 h 1643448"/>
              <a:gd name="connsiteX22" fmla="*/ 321275 w 1045947"/>
              <a:gd name="connsiteY22" fmla="*/ 1285102 h 1643448"/>
              <a:gd name="connsiteX23" fmla="*/ 395416 w 1045947"/>
              <a:gd name="connsiteY23" fmla="*/ 1371600 h 1643448"/>
              <a:gd name="connsiteX24" fmla="*/ 432486 w 1045947"/>
              <a:gd name="connsiteY24" fmla="*/ 1445740 h 1643448"/>
              <a:gd name="connsiteX25" fmla="*/ 469556 w 1045947"/>
              <a:gd name="connsiteY25" fmla="*/ 1470454 h 1643448"/>
              <a:gd name="connsiteX26" fmla="*/ 568410 w 1045947"/>
              <a:gd name="connsiteY26" fmla="*/ 1594021 h 1643448"/>
              <a:gd name="connsiteX27" fmla="*/ 605481 w 1045947"/>
              <a:gd name="connsiteY27" fmla="*/ 1618735 h 1643448"/>
              <a:gd name="connsiteX28" fmla="*/ 679621 w 1045947"/>
              <a:gd name="connsiteY28" fmla="*/ 1643448 h 1643448"/>
              <a:gd name="connsiteX29" fmla="*/ 766119 w 1045947"/>
              <a:gd name="connsiteY29" fmla="*/ 1631092 h 1643448"/>
              <a:gd name="connsiteX30" fmla="*/ 840259 w 1045947"/>
              <a:gd name="connsiteY30" fmla="*/ 1606378 h 1643448"/>
              <a:gd name="connsiteX31" fmla="*/ 939113 w 1045947"/>
              <a:gd name="connsiteY31" fmla="*/ 1569308 h 1643448"/>
              <a:gd name="connsiteX32" fmla="*/ 963827 w 1045947"/>
              <a:gd name="connsiteY32" fmla="*/ 1532238 h 1643448"/>
              <a:gd name="connsiteX33" fmla="*/ 1000897 w 1045947"/>
              <a:gd name="connsiteY33" fmla="*/ 1482811 h 1643448"/>
              <a:gd name="connsiteX34" fmla="*/ 1013254 w 1045947"/>
              <a:gd name="connsiteY34" fmla="*/ 1421027 h 1643448"/>
              <a:gd name="connsiteX35" fmla="*/ 1037967 w 1045947"/>
              <a:gd name="connsiteY35" fmla="*/ 1334529 h 1643448"/>
              <a:gd name="connsiteX36" fmla="*/ 1013254 w 1045947"/>
              <a:gd name="connsiteY36" fmla="*/ 939113 h 1643448"/>
              <a:gd name="connsiteX37" fmla="*/ 1000897 w 1045947"/>
              <a:gd name="connsiteY37" fmla="*/ 902043 h 1643448"/>
              <a:gd name="connsiteX38" fmla="*/ 976183 w 1045947"/>
              <a:gd name="connsiteY38" fmla="*/ 864973 h 1643448"/>
              <a:gd name="connsiteX39" fmla="*/ 939113 w 1045947"/>
              <a:gd name="connsiteY39" fmla="*/ 790832 h 1643448"/>
              <a:gd name="connsiteX40" fmla="*/ 902043 w 1045947"/>
              <a:gd name="connsiteY40" fmla="*/ 716692 h 1643448"/>
              <a:gd name="connsiteX41" fmla="*/ 877329 w 1045947"/>
              <a:gd name="connsiteY41" fmla="*/ 617838 h 1643448"/>
              <a:gd name="connsiteX42" fmla="*/ 852616 w 1045947"/>
              <a:gd name="connsiteY42" fmla="*/ 543697 h 1643448"/>
              <a:gd name="connsiteX43" fmla="*/ 840259 w 1045947"/>
              <a:gd name="connsiteY43" fmla="*/ 494270 h 1643448"/>
              <a:gd name="connsiteX44" fmla="*/ 803189 w 1045947"/>
              <a:gd name="connsiteY44" fmla="*/ 444843 h 1643448"/>
              <a:gd name="connsiteX45" fmla="*/ 766119 w 1045947"/>
              <a:gd name="connsiteY45" fmla="*/ 407773 h 1643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45947" h="1643448">
                <a:moveTo>
                  <a:pt x="766119" y="407773"/>
                </a:moveTo>
                <a:cubicBezTo>
                  <a:pt x="749643" y="383060"/>
                  <a:pt x="724291" y="333980"/>
                  <a:pt x="704335" y="296562"/>
                </a:cubicBezTo>
                <a:cubicBezTo>
                  <a:pt x="691332" y="272182"/>
                  <a:pt x="681480" y="246114"/>
                  <a:pt x="667264" y="222421"/>
                </a:cubicBezTo>
                <a:cubicBezTo>
                  <a:pt x="656668" y="204761"/>
                  <a:pt x="642004" y="189866"/>
                  <a:pt x="630194" y="172994"/>
                </a:cubicBezTo>
                <a:cubicBezTo>
                  <a:pt x="569848" y="86785"/>
                  <a:pt x="610565" y="108787"/>
                  <a:pt x="543697" y="86497"/>
                </a:cubicBezTo>
                <a:cubicBezTo>
                  <a:pt x="531340" y="74140"/>
                  <a:pt x="520847" y="59584"/>
                  <a:pt x="506627" y="49427"/>
                </a:cubicBezTo>
                <a:cubicBezTo>
                  <a:pt x="491638" y="38720"/>
                  <a:pt x="474131" y="31969"/>
                  <a:pt x="457200" y="24713"/>
                </a:cubicBezTo>
                <a:cubicBezTo>
                  <a:pt x="423952" y="10464"/>
                  <a:pt x="394611" y="7253"/>
                  <a:pt x="358346" y="0"/>
                </a:cubicBezTo>
                <a:cubicBezTo>
                  <a:pt x="288324" y="4119"/>
                  <a:pt x="218136" y="6006"/>
                  <a:pt x="148281" y="12356"/>
                </a:cubicBezTo>
                <a:cubicBezTo>
                  <a:pt x="127365" y="14257"/>
                  <a:pt x="105282" y="15320"/>
                  <a:pt x="86497" y="24713"/>
                </a:cubicBezTo>
                <a:cubicBezTo>
                  <a:pt x="56640" y="39641"/>
                  <a:pt x="35908" y="83223"/>
                  <a:pt x="24713" y="111211"/>
                </a:cubicBezTo>
                <a:cubicBezTo>
                  <a:pt x="15038" y="135398"/>
                  <a:pt x="0" y="185351"/>
                  <a:pt x="0" y="185351"/>
                </a:cubicBezTo>
                <a:cubicBezTo>
                  <a:pt x="4119" y="304800"/>
                  <a:pt x="5726" y="424361"/>
                  <a:pt x="12356" y="543697"/>
                </a:cubicBezTo>
                <a:cubicBezTo>
                  <a:pt x="13972" y="572777"/>
                  <a:pt x="19001" y="601635"/>
                  <a:pt x="24713" y="630194"/>
                </a:cubicBezTo>
                <a:cubicBezTo>
                  <a:pt x="27268" y="642966"/>
                  <a:pt x="33327" y="654789"/>
                  <a:pt x="37070" y="667265"/>
                </a:cubicBezTo>
                <a:cubicBezTo>
                  <a:pt x="45686" y="695986"/>
                  <a:pt x="54057" y="724788"/>
                  <a:pt x="61783" y="753762"/>
                </a:cubicBezTo>
                <a:cubicBezTo>
                  <a:pt x="107850" y="926514"/>
                  <a:pt x="60423" y="781254"/>
                  <a:pt x="123567" y="939113"/>
                </a:cubicBezTo>
                <a:cubicBezTo>
                  <a:pt x="153949" y="1015068"/>
                  <a:pt x="110397" y="937650"/>
                  <a:pt x="172994" y="1050324"/>
                </a:cubicBezTo>
                <a:cubicBezTo>
                  <a:pt x="180206" y="1063306"/>
                  <a:pt x="190496" y="1074412"/>
                  <a:pt x="197708" y="1087394"/>
                </a:cubicBezTo>
                <a:cubicBezTo>
                  <a:pt x="211127" y="1111548"/>
                  <a:pt x="217814" y="1139725"/>
                  <a:pt x="234778" y="1161535"/>
                </a:cubicBezTo>
                <a:cubicBezTo>
                  <a:pt x="247422" y="1177791"/>
                  <a:pt x="267729" y="1186248"/>
                  <a:pt x="284205" y="1198605"/>
                </a:cubicBezTo>
                <a:cubicBezTo>
                  <a:pt x="288324" y="1215081"/>
                  <a:pt x="289872" y="1232422"/>
                  <a:pt x="296562" y="1248032"/>
                </a:cubicBezTo>
                <a:cubicBezTo>
                  <a:pt x="302412" y="1261682"/>
                  <a:pt x="312643" y="1273017"/>
                  <a:pt x="321275" y="1285102"/>
                </a:cubicBezTo>
                <a:cubicBezTo>
                  <a:pt x="360902" y="1340580"/>
                  <a:pt x="350511" y="1326694"/>
                  <a:pt x="395416" y="1371600"/>
                </a:cubicBezTo>
                <a:cubicBezTo>
                  <a:pt x="405466" y="1401749"/>
                  <a:pt x="408533" y="1421787"/>
                  <a:pt x="432486" y="1445740"/>
                </a:cubicBezTo>
                <a:cubicBezTo>
                  <a:pt x="442987" y="1456241"/>
                  <a:pt x="459521" y="1459507"/>
                  <a:pt x="469556" y="1470454"/>
                </a:cubicBezTo>
                <a:cubicBezTo>
                  <a:pt x="505199" y="1509337"/>
                  <a:pt x="524521" y="1564762"/>
                  <a:pt x="568410" y="1594021"/>
                </a:cubicBezTo>
                <a:cubicBezTo>
                  <a:pt x="580767" y="1602259"/>
                  <a:pt x="591910" y="1612703"/>
                  <a:pt x="605481" y="1618735"/>
                </a:cubicBezTo>
                <a:cubicBezTo>
                  <a:pt x="629286" y="1629315"/>
                  <a:pt x="679621" y="1643448"/>
                  <a:pt x="679621" y="1643448"/>
                </a:cubicBezTo>
                <a:cubicBezTo>
                  <a:pt x="708454" y="1639329"/>
                  <a:pt x="737740" y="1637641"/>
                  <a:pt x="766119" y="1631092"/>
                </a:cubicBezTo>
                <a:cubicBezTo>
                  <a:pt x="791502" y="1625234"/>
                  <a:pt x="814987" y="1612696"/>
                  <a:pt x="840259" y="1606378"/>
                </a:cubicBezTo>
                <a:cubicBezTo>
                  <a:pt x="907556" y="1589553"/>
                  <a:pt x="874496" y="1601616"/>
                  <a:pt x="939113" y="1569308"/>
                </a:cubicBezTo>
                <a:cubicBezTo>
                  <a:pt x="947351" y="1556951"/>
                  <a:pt x="955195" y="1544323"/>
                  <a:pt x="963827" y="1532238"/>
                </a:cubicBezTo>
                <a:cubicBezTo>
                  <a:pt x="975797" y="1515480"/>
                  <a:pt x="992533" y="1501631"/>
                  <a:pt x="1000897" y="1482811"/>
                </a:cubicBezTo>
                <a:cubicBezTo>
                  <a:pt x="1009427" y="1463619"/>
                  <a:pt x="1008698" y="1441529"/>
                  <a:pt x="1013254" y="1421027"/>
                </a:cubicBezTo>
                <a:cubicBezTo>
                  <a:pt x="1023599" y="1374473"/>
                  <a:pt x="1024205" y="1375816"/>
                  <a:pt x="1037967" y="1334529"/>
                </a:cubicBezTo>
                <a:cubicBezTo>
                  <a:pt x="1032709" y="1192570"/>
                  <a:pt x="1045947" y="1069889"/>
                  <a:pt x="1013254" y="939113"/>
                </a:cubicBezTo>
                <a:cubicBezTo>
                  <a:pt x="1010095" y="926477"/>
                  <a:pt x="1006722" y="913693"/>
                  <a:pt x="1000897" y="902043"/>
                </a:cubicBezTo>
                <a:cubicBezTo>
                  <a:pt x="994255" y="888760"/>
                  <a:pt x="984421" y="877330"/>
                  <a:pt x="976183" y="864973"/>
                </a:cubicBezTo>
                <a:cubicBezTo>
                  <a:pt x="945129" y="771804"/>
                  <a:pt x="987017" y="886637"/>
                  <a:pt x="939113" y="790832"/>
                </a:cubicBezTo>
                <a:cubicBezTo>
                  <a:pt x="887949" y="688506"/>
                  <a:pt x="972873" y="822938"/>
                  <a:pt x="902043" y="716692"/>
                </a:cubicBezTo>
                <a:cubicBezTo>
                  <a:pt x="893805" y="683741"/>
                  <a:pt x="888070" y="650061"/>
                  <a:pt x="877329" y="617838"/>
                </a:cubicBezTo>
                <a:cubicBezTo>
                  <a:pt x="869091" y="593124"/>
                  <a:pt x="858934" y="568970"/>
                  <a:pt x="852616" y="543697"/>
                </a:cubicBezTo>
                <a:cubicBezTo>
                  <a:pt x="848497" y="527221"/>
                  <a:pt x="847854" y="509460"/>
                  <a:pt x="840259" y="494270"/>
                </a:cubicBezTo>
                <a:cubicBezTo>
                  <a:pt x="831049" y="475850"/>
                  <a:pt x="815159" y="461601"/>
                  <a:pt x="803189" y="444843"/>
                </a:cubicBezTo>
                <a:cubicBezTo>
                  <a:pt x="774262" y="404346"/>
                  <a:pt x="782595" y="432486"/>
                  <a:pt x="766119" y="407773"/>
                </a:cubicBezTo>
                <a:close/>
              </a:path>
            </a:pathLst>
          </a:custGeom>
          <a:noFill/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>
            <a:stCxn id="48" idx="24"/>
          </p:cNvCxnSpPr>
          <p:nvPr/>
        </p:nvCxnSpPr>
        <p:spPr>
          <a:xfrm flipH="1">
            <a:off x="1676400" y="3188043"/>
            <a:ext cx="300681" cy="698157"/>
          </a:xfrm>
          <a:prstGeom prst="straightConnector1">
            <a:avLst/>
          </a:prstGeom>
          <a:ln w="28575">
            <a:solidFill>
              <a:srgbClr val="0076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0" y="3886200"/>
            <a:ext cx="2326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635"/>
                </a:solidFill>
              </a:rPr>
              <a:t>Already deleted</a:t>
            </a:r>
          </a:p>
        </p:txBody>
      </p:sp>
      <p:sp>
        <p:nvSpPr>
          <p:cNvPr id="55" name="Freeform 54"/>
          <p:cNvSpPr/>
          <p:nvPr/>
        </p:nvSpPr>
        <p:spPr>
          <a:xfrm rot="2191626">
            <a:off x="2793982" y="1842297"/>
            <a:ext cx="830619" cy="1603625"/>
          </a:xfrm>
          <a:custGeom>
            <a:avLst/>
            <a:gdLst>
              <a:gd name="connsiteX0" fmla="*/ 766119 w 1045947"/>
              <a:gd name="connsiteY0" fmla="*/ 407773 h 1643448"/>
              <a:gd name="connsiteX1" fmla="*/ 704335 w 1045947"/>
              <a:gd name="connsiteY1" fmla="*/ 296562 h 1643448"/>
              <a:gd name="connsiteX2" fmla="*/ 667264 w 1045947"/>
              <a:gd name="connsiteY2" fmla="*/ 222421 h 1643448"/>
              <a:gd name="connsiteX3" fmla="*/ 630194 w 1045947"/>
              <a:gd name="connsiteY3" fmla="*/ 172994 h 1643448"/>
              <a:gd name="connsiteX4" fmla="*/ 543697 w 1045947"/>
              <a:gd name="connsiteY4" fmla="*/ 86497 h 1643448"/>
              <a:gd name="connsiteX5" fmla="*/ 506627 w 1045947"/>
              <a:gd name="connsiteY5" fmla="*/ 49427 h 1643448"/>
              <a:gd name="connsiteX6" fmla="*/ 457200 w 1045947"/>
              <a:gd name="connsiteY6" fmla="*/ 24713 h 1643448"/>
              <a:gd name="connsiteX7" fmla="*/ 358346 w 1045947"/>
              <a:gd name="connsiteY7" fmla="*/ 0 h 1643448"/>
              <a:gd name="connsiteX8" fmla="*/ 148281 w 1045947"/>
              <a:gd name="connsiteY8" fmla="*/ 12356 h 1643448"/>
              <a:gd name="connsiteX9" fmla="*/ 86497 w 1045947"/>
              <a:gd name="connsiteY9" fmla="*/ 24713 h 1643448"/>
              <a:gd name="connsiteX10" fmla="*/ 24713 w 1045947"/>
              <a:gd name="connsiteY10" fmla="*/ 111211 h 1643448"/>
              <a:gd name="connsiteX11" fmla="*/ 0 w 1045947"/>
              <a:gd name="connsiteY11" fmla="*/ 185351 h 1643448"/>
              <a:gd name="connsiteX12" fmla="*/ 12356 w 1045947"/>
              <a:gd name="connsiteY12" fmla="*/ 543697 h 1643448"/>
              <a:gd name="connsiteX13" fmla="*/ 24713 w 1045947"/>
              <a:gd name="connsiteY13" fmla="*/ 630194 h 1643448"/>
              <a:gd name="connsiteX14" fmla="*/ 37070 w 1045947"/>
              <a:gd name="connsiteY14" fmla="*/ 667265 h 1643448"/>
              <a:gd name="connsiteX15" fmla="*/ 61783 w 1045947"/>
              <a:gd name="connsiteY15" fmla="*/ 753762 h 1643448"/>
              <a:gd name="connsiteX16" fmla="*/ 123567 w 1045947"/>
              <a:gd name="connsiteY16" fmla="*/ 939113 h 1643448"/>
              <a:gd name="connsiteX17" fmla="*/ 172994 w 1045947"/>
              <a:gd name="connsiteY17" fmla="*/ 1050324 h 1643448"/>
              <a:gd name="connsiteX18" fmla="*/ 197708 w 1045947"/>
              <a:gd name="connsiteY18" fmla="*/ 1087394 h 1643448"/>
              <a:gd name="connsiteX19" fmla="*/ 234778 w 1045947"/>
              <a:gd name="connsiteY19" fmla="*/ 1161535 h 1643448"/>
              <a:gd name="connsiteX20" fmla="*/ 284205 w 1045947"/>
              <a:gd name="connsiteY20" fmla="*/ 1198605 h 1643448"/>
              <a:gd name="connsiteX21" fmla="*/ 296562 w 1045947"/>
              <a:gd name="connsiteY21" fmla="*/ 1248032 h 1643448"/>
              <a:gd name="connsiteX22" fmla="*/ 321275 w 1045947"/>
              <a:gd name="connsiteY22" fmla="*/ 1285102 h 1643448"/>
              <a:gd name="connsiteX23" fmla="*/ 395416 w 1045947"/>
              <a:gd name="connsiteY23" fmla="*/ 1371600 h 1643448"/>
              <a:gd name="connsiteX24" fmla="*/ 432486 w 1045947"/>
              <a:gd name="connsiteY24" fmla="*/ 1445740 h 1643448"/>
              <a:gd name="connsiteX25" fmla="*/ 469556 w 1045947"/>
              <a:gd name="connsiteY25" fmla="*/ 1470454 h 1643448"/>
              <a:gd name="connsiteX26" fmla="*/ 568410 w 1045947"/>
              <a:gd name="connsiteY26" fmla="*/ 1594021 h 1643448"/>
              <a:gd name="connsiteX27" fmla="*/ 605481 w 1045947"/>
              <a:gd name="connsiteY27" fmla="*/ 1618735 h 1643448"/>
              <a:gd name="connsiteX28" fmla="*/ 679621 w 1045947"/>
              <a:gd name="connsiteY28" fmla="*/ 1643448 h 1643448"/>
              <a:gd name="connsiteX29" fmla="*/ 766119 w 1045947"/>
              <a:gd name="connsiteY29" fmla="*/ 1631092 h 1643448"/>
              <a:gd name="connsiteX30" fmla="*/ 840259 w 1045947"/>
              <a:gd name="connsiteY30" fmla="*/ 1606378 h 1643448"/>
              <a:gd name="connsiteX31" fmla="*/ 939113 w 1045947"/>
              <a:gd name="connsiteY31" fmla="*/ 1569308 h 1643448"/>
              <a:gd name="connsiteX32" fmla="*/ 963827 w 1045947"/>
              <a:gd name="connsiteY32" fmla="*/ 1532238 h 1643448"/>
              <a:gd name="connsiteX33" fmla="*/ 1000897 w 1045947"/>
              <a:gd name="connsiteY33" fmla="*/ 1482811 h 1643448"/>
              <a:gd name="connsiteX34" fmla="*/ 1013254 w 1045947"/>
              <a:gd name="connsiteY34" fmla="*/ 1421027 h 1643448"/>
              <a:gd name="connsiteX35" fmla="*/ 1037967 w 1045947"/>
              <a:gd name="connsiteY35" fmla="*/ 1334529 h 1643448"/>
              <a:gd name="connsiteX36" fmla="*/ 1013254 w 1045947"/>
              <a:gd name="connsiteY36" fmla="*/ 939113 h 1643448"/>
              <a:gd name="connsiteX37" fmla="*/ 1000897 w 1045947"/>
              <a:gd name="connsiteY37" fmla="*/ 902043 h 1643448"/>
              <a:gd name="connsiteX38" fmla="*/ 976183 w 1045947"/>
              <a:gd name="connsiteY38" fmla="*/ 864973 h 1643448"/>
              <a:gd name="connsiteX39" fmla="*/ 939113 w 1045947"/>
              <a:gd name="connsiteY39" fmla="*/ 790832 h 1643448"/>
              <a:gd name="connsiteX40" fmla="*/ 902043 w 1045947"/>
              <a:gd name="connsiteY40" fmla="*/ 716692 h 1643448"/>
              <a:gd name="connsiteX41" fmla="*/ 877329 w 1045947"/>
              <a:gd name="connsiteY41" fmla="*/ 617838 h 1643448"/>
              <a:gd name="connsiteX42" fmla="*/ 852616 w 1045947"/>
              <a:gd name="connsiteY42" fmla="*/ 543697 h 1643448"/>
              <a:gd name="connsiteX43" fmla="*/ 840259 w 1045947"/>
              <a:gd name="connsiteY43" fmla="*/ 494270 h 1643448"/>
              <a:gd name="connsiteX44" fmla="*/ 803189 w 1045947"/>
              <a:gd name="connsiteY44" fmla="*/ 444843 h 1643448"/>
              <a:gd name="connsiteX45" fmla="*/ 766119 w 1045947"/>
              <a:gd name="connsiteY45" fmla="*/ 407773 h 1643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45947" h="1643448">
                <a:moveTo>
                  <a:pt x="766119" y="407773"/>
                </a:moveTo>
                <a:cubicBezTo>
                  <a:pt x="749643" y="383060"/>
                  <a:pt x="724291" y="333980"/>
                  <a:pt x="704335" y="296562"/>
                </a:cubicBezTo>
                <a:cubicBezTo>
                  <a:pt x="691332" y="272182"/>
                  <a:pt x="681480" y="246114"/>
                  <a:pt x="667264" y="222421"/>
                </a:cubicBezTo>
                <a:cubicBezTo>
                  <a:pt x="656668" y="204761"/>
                  <a:pt x="642004" y="189866"/>
                  <a:pt x="630194" y="172994"/>
                </a:cubicBezTo>
                <a:cubicBezTo>
                  <a:pt x="569848" y="86785"/>
                  <a:pt x="610565" y="108787"/>
                  <a:pt x="543697" y="86497"/>
                </a:cubicBezTo>
                <a:cubicBezTo>
                  <a:pt x="531340" y="74140"/>
                  <a:pt x="520847" y="59584"/>
                  <a:pt x="506627" y="49427"/>
                </a:cubicBezTo>
                <a:cubicBezTo>
                  <a:pt x="491638" y="38720"/>
                  <a:pt x="474131" y="31969"/>
                  <a:pt x="457200" y="24713"/>
                </a:cubicBezTo>
                <a:cubicBezTo>
                  <a:pt x="423952" y="10464"/>
                  <a:pt x="394611" y="7253"/>
                  <a:pt x="358346" y="0"/>
                </a:cubicBezTo>
                <a:cubicBezTo>
                  <a:pt x="288324" y="4119"/>
                  <a:pt x="218136" y="6006"/>
                  <a:pt x="148281" y="12356"/>
                </a:cubicBezTo>
                <a:cubicBezTo>
                  <a:pt x="127365" y="14257"/>
                  <a:pt x="105282" y="15320"/>
                  <a:pt x="86497" y="24713"/>
                </a:cubicBezTo>
                <a:cubicBezTo>
                  <a:pt x="56640" y="39641"/>
                  <a:pt x="35908" y="83223"/>
                  <a:pt x="24713" y="111211"/>
                </a:cubicBezTo>
                <a:cubicBezTo>
                  <a:pt x="15038" y="135398"/>
                  <a:pt x="0" y="185351"/>
                  <a:pt x="0" y="185351"/>
                </a:cubicBezTo>
                <a:cubicBezTo>
                  <a:pt x="4119" y="304800"/>
                  <a:pt x="5726" y="424361"/>
                  <a:pt x="12356" y="543697"/>
                </a:cubicBezTo>
                <a:cubicBezTo>
                  <a:pt x="13972" y="572777"/>
                  <a:pt x="19001" y="601635"/>
                  <a:pt x="24713" y="630194"/>
                </a:cubicBezTo>
                <a:cubicBezTo>
                  <a:pt x="27268" y="642966"/>
                  <a:pt x="33327" y="654789"/>
                  <a:pt x="37070" y="667265"/>
                </a:cubicBezTo>
                <a:cubicBezTo>
                  <a:pt x="45686" y="695986"/>
                  <a:pt x="54057" y="724788"/>
                  <a:pt x="61783" y="753762"/>
                </a:cubicBezTo>
                <a:cubicBezTo>
                  <a:pt x="107850" y="926514"/>
                  <a:pt x="60423" y="781254"/>
                  <a:pt x="123567" y="939113"/>
                </a:cubicBezTo>
                <a:cubicBezTo>
                  <a:pt x="153949" y="1015068"/>
                  <a:pt x="110397" y="937650"/>
                  <a:pt x="172994" y="1050324"/>
                </a:cubicBezTo>
                <a:cubicBezTo>
                  <a:pt x="180206" y="1063306"/>
                  <a:pt x="190496" y="1074412"/>
                  <a:pt x="197708" y="1087394"/>
                </a:cubicBezTo>
                <a:cubicBezTo>
                  <a:pt x="211127" y="1111548"/>
                  <a:pt x="217814" y="1139725"/>
                  <a:pt x="234778" y="1161535"/>
                </a:cubicBezTo>
                <a:cubicBezTo>
                  <a:pt x="247422" y="1177791"/>
                  <a:pt x="267729" y="1186248"/>
                  <a:pt x="284205" y="1198605"/>
                </a:cubicBezTo>
                <a:cubicBezTo>
                  <a:pt x="288324" y="1215081"/>
                  <a:pt x="289872" y="1232422"/>
                  <a:pt x="296562" y="1248032"/>
                </a:cubicBezTo>
                <a:cubicBezTo>
                  <a:pt x="302412" y="1261682"/>
                  <a:pt x="312643" y="1273017"/>
                  <a:pt x="321275" y="1285102"/>
                </a:cubicBezTo>
                <a:cubicBezTo>
                  <a:pt x="360902" y="1340580"/>
                  <a:pt x="350511" y="1326694"/>
                  <a:pt x="395416" y="1371600"/>
                </a:cubicBezTo>
                <a:cubicBezTo>
                  <a:pt x="405466" y="1401749"/>
                  <a:pt x="408533" y="1421787"/>
                  <a:pt x="432486" y="1445740"/>
                </a:cubicBezTo>
                <a:cubicBezTo>
                  <a:pt x="442987" y="1456241"/>
                  <a:pt x="459521" y="1459507"/>
                  <a:pt x="469556" y="1470454"/>
                </a:cubicBezTo>
                <a:cubicBezTo>
                  <a:pt x="505199" y="1509337"/>
                  <a:pt x="524521" y="1564762"/>
                  <a:pt x="568410" y="1594021"/>
                </a:cubicBezTo>
                <a:cubicBezTo>
                  <a:pt x="580767" y="1602259"/>
                  <a:pt x="591910" y="1612703"/>
                  <a:pt x="605481" y="1618735"/>
                </a:cubicBezTo>
                <a:cubicBezTo>
                  <a:pt x="629286" y="1629315"/>
                  <a:pt x="679621" y="1643448"/>
                  <a:pt x="679621" y="1643448"/>
                </a:cubicBezTo>
                <a:cubicBezTo>
                  <a:pt x="708454" y="1639329"/>
                  <a:pt x="737740" y="1637641"/>
                  <a:pt x="766119" y="1631092"/>
                </a:cubicBezTo>
                <a:cubicBezTo>
                  <a:pt x="791502" y="1625234"/>
                  <a:pt x="814987" y="1612696"/>
                  <a:pt x="840259" y="1606378"/>
                </a:cubicBezTo>
                <a:cubicBezTo>
                  <a:pt x="907556" y="1589553"/>
                  <a:pt x="874496" y="1601616"/>
                  <a:pt x="939113" y="1569308"/>
                </a:cubicBezTo>
                <a:cubicBezTo>
                  <a:pt x="947351" y="1556951"/>
                  <a:pt x="955195" y="1544323"/>
                  <a:pt x="963827" y="1532238"/>
                </a:cubicBezTo>
                <a:cubicBezTo>
                  <a:pt x="975797" y="1515480"/>
                  <a:pt x="992533" y="1501631"/>
                  <a:pt x="1000897" y="1482811"/>
                </a:cubicBezTo>
                <a:cubicBezTo>
                  <a:pt x="1009427" y="1463619"/>
                  <a:pt x="1008698" y="1441529"/>
                  <a:pt x="1013254" y="1421027"/>
                </a:cubicBezTo>
                <a:cubicBezTo>
                  <a:pt x="1023599" y="1374473"/>
                  <a:pt x="1024205" y="1375816"/>
                  <a:pt x="1037967" y="1334529"/>
                </a:cubicBezTo>
                <a:cubicBezTo>
                  <a:pt x="1032709" y="1192570"/>
                  <a:pt x="1045947" y="1069889"/>
                  <a:pt x="1013254" y="939113"/>
                </a:cubicBezTo>
                <a:cubicBezTo>
                  <a:pt x="1010095" y="926477"/>
                  <a:pt x="1006722" y="913693"/>
                  <a:pt x="1000897" y="902043"/>
                </a:cubicBezTo>
                <a:cubicBezTo>
                  <a:pt x="994255" y="888760"/>
                  <a:pt x="984421" y="877330"/>
                  <a:pt x="976183" y="864973"/>
                </a:cubicBezTo>
                <a:cubicBezTo>
                  <a:pt x="945129" y="771804"/>
                  <a:pt x="987017" y="886637"/>
                  <a:pt x="939113" y="790832"/>
                </a:cubicBezTo>
                <a:cubicBezTo>
                  <a:pt x="887949" y="688506"/>
                  <a:pt x="972873" y="822938"/>
                  <a:pt x="902043" y="716692"/>
                </a:cubicBezTo>
                <a:cubicBezTo>
                  <a:pt x="893805" y="683741"/>
                  <a:pt x="888070" y="650061"/>
                  <a:pt x="877329" y="617838"/>
                </a:cubicBezTo>
                <a:cubicBezTo>
                  <a:pt x="869091" y="593124"/>
                  <a:pt x="858934" y="568970"/>
                  <a:pt x="852616" y="543697"/>
                </a:cubicBezTo>
                <a:cubicBezTo>
                  <a:pt x="848497" y="527221"/>
                  <a:pt x="847854" y="509460"/>
                  <a:pt x="840259" y="494270"/>
                </a:cubicBezTo>
                <a:cubicBezTo>
                  <a:pt x="831049" y="475850"/>
                  <a:pt x="815159" y="461601"/>
                  <a:pt x="803189" y="444843"/>
                </a:cubicBezTo>
                <a:cubicBezTo>
                  <a:pt x="774262" y="404346"/>
                  <a:pt x="782595" y="432486"/>
                  <a:pt x="766119" y="407773"/>
                </a:cubicBezTo>
                <a:close/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 rot="16200000" flipV="1">
            <a:off x="2781301" y="1638301"/>
            <a:ext cx="533399" cy="1524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1612707" y="1062335"/>
            <a:ext cx="2121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Newly deleted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7010400" y="76200"/>
            <a:ext cx="1859048" cy="1017143"/>
            <a:chOff x="7010400" y="76200"/>
            <a:chExt cx="1859048" cy="1017143"/>
          </a:xfrm>
        </p:grpSpPr>
        <p:pic>
          <p:nvPicPr>
            <p:cNvPr id="60" name="Picture 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010400" y="76200"/>
              <a:ext cx="1859048" cy="1017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3" name="Group 40"/>
            <p:cNvGrpSpPr>
              <a:grpSpLocks noChangeAspect="1"/>
            </p:cNvGrpSpPr>
            <p:nvPr/>
          </p:nvGrpSpPr>
          <p:grpSpPr>
            <a:xfrm>
              <a:off x="8191498" y="152409"/>
              <a:ext cx="190499" cy="152401"/>
              <a:chOff x="1371600" y="4648200"/>
              <a:chExt cx="685800" cy="533400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1295400" y="4953000"/>
                <a:ext cx="304800" cy="1524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1524000" y="4648200"/>
                <a:ext cx="533400" cy="5334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43"/>
            <p:cNvGrpSpPr>
              <a:grpSpLocks noChangeAspect="1"/>
            </p:cNvGrpSpPr>
            <p:nvPr/>
          </p:nvGrpSpPr>
          <p:grpSpPr>
            <a:xfrm>
              <a:off x="8648698" y="381009"/>
              <a:ext cx="190499" cy="152401"/>
              <a:chOff x="1371600" y="4648200"/>
              <a:chExt cx="685800" cy="533400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 rot="16200000" flipH="1">
                <a:off x="1295400" y="4953000"/>
                <a:ext cx="304800" cy="15240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5400000" flipH="1" flipV="1">
                <a:off x="1524000" y="4648200"/>
                <a:ext cx="533400" cy="53340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50"/>
            <p:cNvGrpSpPr>
              <a:grpSpLocks noChangeAspect="1"/>
            </p:cNvGrpSpPr>
            <p:nvPr/>
          </p:nvGrpSpPr>
          <p:grpSpPr>
            <a:xfrm>
              <a:off x="8648698" y="609609"/>
              <a:ext cx="190499" cy="152401"/>
              <a:chOff x="1371600" y="4648200"/>
              <a:chExt cx="685800" cy="533400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 rot="16200000" flipH="1">
                <a:off x="1295400" y="4953000"/>
                <a:ext cx="304800" cy="1524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1524000" y="4648200"/>
                <a:ext cx="533400" cy="5334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</p:cSld>
  <p:clrMapOvr>
    <a:masterClrMapping/>
  </p:clrMapOvr>
  <p:transition advTm="354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2CC82-6A21-4C15-A9DF-59CA3689167F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28800" y="1981202"/>
            <a:ext cx="274637" cy="274637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2286000" y="160020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228600" y="1828802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8" name="Oval 7"/>
          <p:cNvSpPr/>
          <p:nvPr/>
        </p:nvSpPr>
        <p:spPr>
          <a:xfrm>
            <a:off x="228600" y="3124202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" name="Oval 9"/>
          <p:cNvSpPr/>
          <p:nvPr/>
        </p:nvSpPr>
        <p:spPr>
          <a:xfrm>
            <a:off x="1219200" y="3170238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" name="Oval 10"/>
          <p:cNvSpPr/>
          <p:nvPr/>
        </p:nvSpPr>
        <p:spPr>
          <a:xfrm>
            <a:off x="2103437" y="3581402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3048000" y="2911475"/>
            <a:ext cx="274638" cy="274638"/>
          </a:xfrm>
          <a:prstGeom prst="ellipse">
            <a:avLst/>
          </a:prstGeom>
          <a:solidFill>
            <a:srgbClr val="0000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3" name="Oval 12"/>
          <p:cNvSpPr/>
          <p:nvPr/>
        </p:nvSpPr>
        <p:spPr>
          <a:xfrm>
            <a:off x="3230563" y="2179638"/>
            <a:ext cx="274637" cy="274637"/>
          </a:xfrm>
          <a:prstGeom prst="ellipse">
            <a:avLst/>
          </a:prstGeom>
          <a:solidFill>
            <a:srgbClr val="0000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14" name="Straight Connector 13"/>
          <p:cNvCxnSpPr>
            <a:stCxn id="5" idx="1"/>
            <a:endCxn id="34" idx="6"/>
          </p:cNvCxnSpPr>
          <p:nvPr/>
        </p:nvCxnSpPr>
        <p:spPr bwMode="auto">
          <a:xfrm rot="16200000" flipV="1">
            <a:off x="1486296" y="1638698"/>
            <a:ext cx="207703" cy="557746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0"/>
            <a:endCxn id="34" idx="3"/>
          </p:cNvCxnSpPr>
          <p:nvPr/>
        </p:nvCxnSpPr>
        <p:spPr bwMode="auto">
          <a:xfrm rot="5400000" flipH="1" flipV="1">
            <a:off x="114696" y="2162041"/>
            <a:ext cx="1213384" cy="7109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3"/>
            <a:endCxn id="5" idx="6"/>
          </p:cNvCxnSpPr>
          <p:nvPr/>
        </p:nvCxnSpPr>
        <p:spPr bwMode="auto">
          <a:xfrm rot="5400000">
            <a:off x="2072878" y="1865178"/>
            <a:ext cx="283903" cy="22278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2"/>
            <a:endCxn id="5" idx="6"/>
          </p:cNvCxnSpPr>
          <p:nvPr/>
        </p:nvCxnSpPr>
        <p:spPr bwMode="auto">
          <a:xfrm rot="10800000">
            <a:off x="2103437" y="2118521"/>
            <a:ext cx="1127126" cy="198436"/>
          </a:xfrm>
          <a:prstGeom prst="line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2"/>
            <a:endCxn id="8" idx="6"/>
          </p:cNvCxnSpPr>
          <p:nvPr/>
        </p:nvCxnSpPr>
        <p:spPr bwMode="auto">
          <a:xfrm rot="10800000" flipV="1">
            <a:off x="503237" y="2316957"/>
            <a:ext cx="2727326" cy="944564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1"/>
            <a:endCxn id="5" idx="4"/>
          </p:cNvCxnSpPr>
          <p:nvPr/>
        </p:nvCxnSpPr>
        <p:spPr bwMode="auto">
          <a:xfrm rot="16200000" flipV="1">
            <a:off x="2179242" y="2042716"/>
            <a:ext cx="695856" cy="1122101"/>
          </a:xfrm>
          <a:prstGeom prst="line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2" idx="0"/>
          </p:cNvCxnSpPr>
          <p:nvPr/>
        </p:nvCxnSpPr>
        <p:spPr bwMode="auto">
          <a:xfrm rot="5400000" flipH="1" flipV="1">
            <a:off x="3032522" y="2607072"/>
            <a:ext cx="457201" cy="151607"/>
          </a:xfrm>
          <a:prstGeom prst="lin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1"/>
            <a:endCxn id="10" idx="5"/>
          </p:cNvCxnSpPr>
          <p:nvPr/>
        </p:nvCxnSpPr>
        <p:spPr bwMode="auto">
          <a:xfrm rot="16200000" flipV="1">
            <a:off x="1690155" y="3168119"/>
            <a:ext cx="216967" cy="690039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1"/>
            <a:endCxn id="5" idx="4"/>
          </p:cNvCxnSpPr>
          <p:nvPr/>
        </p:nvCxnSpPr>
        <p:spPr bwMode="auto">
          <a:xfrm rot="16200000" flipV="1">
            <a:off x="1371600" y="2851151"/>
            <a:ext cx="1366838" cy="1762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133600" y="2819402"/>
            <a:ext cx="274637" cy="274637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24" name="Straight Connector 23"/>
          <p:cNvCxnSpPr>
            <a:stCxn id="23" idx="3"/>
            <a:endCxn id="10" idx="7"/>
          </p:cNvCxnSpPr>
          <p:nvPr/>
        </p:nvCxnSpPr>
        <p:spPr bwMode="auto">
          <a:xfrm rot="5400000">
            <a:off x="1735400" y="2772037"/>
            <a:ext cx="156639" cy="72020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4"/>
            <a:endCxn id="10" idx="0"/>
          </p:cNvCxnSpPr>
          <p:nvPr/>
        </p:nvCxnSpPr>
        <p:spPr bwMode="auto">
          <a:xfrm rot="5400000">
            <a:off x="1204120" y="2408238"/>
            <a:ext cx="914399" cy="6096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8" idx="6"/>
            <a:endCxn id="10" idx="2"/>
          </p:cNvCxnSpPr>
          <p:nvPr/>
        </p:nvCxnSpPr>
        <p:spPr bwMode="auto">
          <a:xfrm>
            <a:off x="503237" y="3261521"/>
            <a:ext cx="715963" cy="46036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7" idx="4"/>
            <a:endCxn id="10" idx="1"/>
          </p:cNvCxnSpPr>
          <p:nvPr/>
        </p:nvCxnSpPr>
        <p:spPr bwMode="auto">
          <a:xfrm rot="16200000" flipH="1">
            <a:off x="259160" y="2210197"/>
            <a:ext cx="1107019" cy="893501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5" idx="4"/>
            <a:endCxn id="8" idx="6"/>
          </p:cNvCxnSpPr>
          <p:nvPr/>
        </p:nvCxnSpPr>
        <p:spPr bwMode="auto">
          <a:xfrm rot="5400000">
            <a:off x="731837" y="2027239"/>
            <a:ext cx="1006475" cy="14636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3" idx="0"/>
            <a:endCxn id="5" idx="4"/>
          </p:cNvCxnSpPr>
          <p:nvPr/>
        </p:nvCxnSpPr>
        <p:spPr bwMode="auto">
          <a:xfrm rot="16200000" flipV="1">
            <a:off x="1836738" y="2385221"/>
            <a:ext cx="563563" cy="3048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8" idx="0"/>
            <a:endCxn id="7" idx="4"/>
          </p:cNvCxnSpPr>
          <p:nvPr/>
        </p:nvCxnSpPr>
        <p:spPr bwMode="auto">
          <a:xfrm rot="5400000" flipH="1" flipV="1">
            <a:off x="-144462" y="2614614"/>
            <a:ext cx="1020762" cy="158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036637" y="167640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9</a:t>
            </a:r>
          </a:p>
        </p:txBody>
      </p:sp>
      <p:cxnSp>
        <p:nvCxnSpPr>
          <p:cNvPr id="36" name="Straight Connector 35"/>
          <p:cNvCxnSpPr>
            <a:stCxn id="13" idx="2"/>
            <a:endCxn id="6" idx="5"/>
          </p:cNvCxnSpPr>
          <p:nvPr/>
        </p:nvCxnSpPr>
        <p:spPr bwMode="auto">
          <a:xfrm rot="10800000">
            <a:off x="2520417" y="1834619"/>
            <a:ext cx="710146" cy="482339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2" idx="4"/>
            <a:endCxn id="11" idx="6"/>
          </p:cNvCxnSpPr>
          <p:nvPr/>
        </p:nvCxnSpPr>
        <p:spPr bwMode="auto">
          <a:xfrm rot="5400000">
            <a:off x="2515393" y="3048795"/>
            <a:ext cx="532608" cy="807244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634466" y="4038600"/>
            <a:ext cx="5452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Marginal Benefit  </a:t>
            </a:r>
            <a:r>
              <a:rPr lang="en-US" sz="2800" dirty="0"/>
              <a:t>=  </a:t>
            </a:r>
            <a:r>
              <a:rPr lang="en-US" sz="2800" dirty="0">
                <a:solidFill>
                  <a:srgbClr val="0000CC"/>
                </a:solidFill>
              </a:rPr>
              <a:t>Blue</a:t>
            </a:r>
            <a:r>
              <a:rPr lang="en-US" sz="2800" dirty="0"/>
              <a:t> –</a:t>
            </a:r>
            <a:r>
              <a:rPr lang="en-US" sz="2800" dirty="0">
                <a:solidFill>
                  <a:srgbClr val="7030A0"/>
                </a:solidFill>
              </a:rPr>
              <a:t>Purple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990600" y="4724400"/>
            <a:ext cx="2204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More Green </a:t>
            </a:r>
          </a:p>
        </p:txBody>
      </p:sp>
      <p:sp>
        <p:nvSpPr>
          <p:cNvPr id="75" name="Rectangle 74"/>
          <p:cNvSpPr/>
          <p:nvPr/>
        </p:nvSpPr>
        <p:spPr>
          <a:xfrm>
            <a:off x="0" y="5965448"/>
            <a:ext cx="9144000" cy="89255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Footnote: greens are nodes already deleted; blue {5,6} nodes are nodes to be deleted</a:t>
            </a:r>
          </a:p>
        </p:txBody>
      </p:sp>
      <p:sp>
        <p:nvSpPr>
          <p:cNvPr id="56" name="Oval 55"/>
          <p:cNvSpPr/>
          <p:nvPr/>
        </p:nvSpPr>
        <p:spPr>
          <a:xfrm>
            <a:off x="5943600" y="1981202"/>
            <a:ext cx="274637" cy="274637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/>
          <p:cNvSpPr/>
          <p:nvPr/>
        </p:nvSpPr>
        <p:spPr>
          <a:xfrm>
            <a:off x="6400800" y="1600200"/>
            <a:ext cx="274637" cy="274638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8" name="Oval 57"/>
          <p:cNvSpPr/>
          <p:nvPr/>
        </p:nvSpPr>
        <p:spPr>
          <a:xfrm>
            <a:off x="4343400" y="1828802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9" name="Oval 58"/>
          <p:cNvSpPr/>
          <p:nvPr/>
        </p:nvSpPr>
        <p:spPr>
          <a:xfrm>
            <a:off x="4343400" y="3124202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60" name="Oval 59"/>
          <p:cNvSpPr/>
          <p:nvPr/>
        </p:nvSpPr>
        <p:spPr>
          <a:xfrm>
            <a:off x="5334000" y="3170238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63" name="Oval 62"/>
          <p:cNvSpPr/>
          <p:nvPr/>
        </p:nvSpPr>
        <p:spPr>
          <a:xfrm>
            <a:off x="6218237" y="3581402"/>
            <a:ext cx="274638" cy="274637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6" name="Oval 65"/>
          <p:cNvSpPr/>
          <p:nvPr/>
        </p:nvSpPr>
        <p:spPr>
          <a:xfrm>
            <a:off x="7162800" y="2911475"/>
            <a:ext cx="274638" cy="274638"/>
          </a:xfrm>
          <a:prstGeom prst="ellipse">
            <a:avLst/>
          </a:prstGeom>
          <a:solidFill>
            <a:srgbClr val="0000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71" name="Oval 70"/>
          <p:cNvSpPr/>
          <p:nvPr/>
        </p:nvSpPr>
        <p:spPr>
          <a:xfrm>
            <a:off x="7345363" y="2179638"/>
            <a:ext cx="274637" cy="274637"/>
          </a:xfrm>
          <a:prstGeom prst="ellipse">
            <a:avLst/>
          </a:prstGeom>
          <a:solidFill>
            <a:srgbClr val="0000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72" name="Straight Connector 71"/>
          <p:cNvCxnSpPr>
            <a:stCxn id="56" idx="1"/>
            <a:endCxn id="95" idx="6"/>
          </p:cNvCxnSpPr>
          <p:nvPr/>
        </p:nvCxnSpPr>
        <p:spPr bwMode="auto">
          <a:xfrm rot="16200000" flipV="1">
            <a:off x="5601096" y="1638698"/>
            <a:ext cx="207703" cy="557746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9" idx="0"/>
            <a:endCxn id="95" idx="3"/>
          </p:cNvCxnSpPr>
          <p:nvPr/>
        </p:nvCxnSpPr>
        <p:spPr bwMode="auto">
          <a:xfrm rot="5400000" flipH="1" flipV="1">
            <a:off x="4229496" y="2162041"/>
            <a:ext cx="1213384" cy="7109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57" idx="3"/>
            <a:endCxn id="56" idx="6"/>
          </p:cNvCxnSpPr>
          <p:nvPr/>
        </p:nvCxnSpPr>
        <p:spPr bwMode="auto">
          <a:xfrm rot="5400000">
            <a:off x="6187678" y="1865178"/>
            <a:ext cx="283903" cy="22278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1" idx="2"/>
            <a:endCxn id="56" idx="6"/>
          </p:cNvCxnSpPr>
          <p:nvPr/>
        </p:nvCxnSpPr>
        <p:spPr bwMode="auto">
          <a:xfrm rot="10800000">
            <a:off x="6218237" y="2118521"/>
            <a:ext cx="1127126" cy="198436"/>
          </a:xfrm>
          <a:prstGeom prst="line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1" idx="2"/>
            <a:endCxn id="59" idx="6"/>
          </p:cNvCxnSpPr>
          <p:nvPr/>
        </p:nvCxnSpPr>
        <p:spPr bwMode="auto">
          <a:xfrm rot="10800000" flipV="1">
            <a:off x="4618037" y="2316957"/>
            <a:ext cx="2727326" cy="944564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66" idx="1"/>
            <a:endCxn id="56" idx="4"/>
          </p:cNvCxnSpPr>
          <p:nvPr/>
        </p:nvCxnSpPr>
        <p:spPr bwMode="auto">
          <a:xfrm rot="16200000" flipV="1">
            <a:off x="6294042" y="2042716"/>
            <a:ext cx="695856" cy="1122101"/>
          </a:xfrm>
          <a:prstGeom prst="line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66" idx="0"/>
          </p:cNvCxnSpPr>
          <p:nvPr/>
        </p:nvCxnSpPr>
        <p:spPr bwMode="auto">
          <a:xfrm rot="5400000" flipH="1" flipV="1">
            <a:off x="7147322" y="2607072"/>
            <a:ext cx="457201" cy="151607"/>
          </a:xfrm>
          <a:prstGeom prst="lin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63" idx="1"/>
            <a:endCxn id="60" idx="5"/>
          </p:cNvCxnSpPr>
          <p:nvPr/>
        </p:nvCxnSpPr>
        <p:spPr bwMode="auto">
          <a:xfrm rot="16200000" flipV="1">
            <a:off x="5804955" y="3168119"/>
            <a:ext cx="216967" cy="690039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63" idx="1"/>
            <a:endCxn id="56" idx="4"/>
          </p:cNvCxnSpPr>
          <p:nvPr/>
        </p:nvCxnSpPr>
        <p:spPr bwMode="auto">
          <a:xfrm rot="16200000" flipV="1">
            <a:off x="5486400" y="2851151"/>
            <a:ext cx="1366838" cy="1762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6248400" y="2819402"/>
            <a:ext cx="274637" cy="274637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88" name="Straight Connector 87"/>
          <p:cNvCxnSpPr>
            <a:stCxn id="87" idx="3"/>
            <a:endCxn id="60" idx="7"/>
          </p:cNvCxnSpPr>
          <p:nvPr/>
        </p:nvCxnSpPr>
        <p:spPr bwMode="auto">
          <a:xfrm rot="5400000">
            <a:off x="5850200" y="2772037"/>
            <a:ext cx="156639" cy="72020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56" idx="4"/>
            <a:endCxn id="60" idx="0"/>
          </p:cNvCxnSpPr>
          <p:nvPr/>
        </p:nvCxnSpPr>
        <p:spPr bwMode="auto">
          <a:xfrm rot="5400000">
            <a:off x="5318920" y="2408238"/>
            <a:ext cx="914399" cy="6096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59" idx="6"/>
            <a:endCxn id="60" idx="2"/>
          </p:cNvCxnSpPr>
          <p:nvPr/>
        </p:nvCxnSpPr>
        <p:spPr bwMode="auto">
          <a:xfrm>
            <a:off x="4618037" y="3261521"/>
            <a:ext cx="715963" cy="46036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58" idx="4"/>
            <a:endCxn id="60" idx="1"/>
          </p:cNvCxnSpPr>
          <p:nvPr/>
        </p:nvCxnSpPr>
        <p:spPr bwMode="auto">
          <a:xfrm rot="16200000" flipH="1">
            <a:off x="4373960" y="2210197"/>
            <a:ext cx="1107019" cy="893501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56" idx="4"/>
            <a:endCxn id="59" idx="6"/>
          </p:cNvCxnSpPr>
          <p:nvPr/>
        </p:nvCxnSpPr>
        <p:spPr bwMode="auto">
          <a:xfrm rot="5400000">
            <a:off x="4846637" y="2027239"/>
            <a:ext cx="1006475" cy="14636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87" idx="0"/>
            <a:endCxn id="56" idx="4"/>
          </p:cNvCxnSpPr>
          <p:nvPr/>
        </p:nvCxnSpPr>
        <p:spPr bwMode="auto">
          <a:xfrm rot="16200000" flipV="1">
            <a:off x="5951538" y="2385221"/>
            <a:ext cx="563563" cy="3048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59" idx="0"/>
            <a:endCxn id="58" idx="4"/>
          </p:cNvCxnSpPr>
          <p:nvPr/>
        </p:nvCxnSpPr>
        <p:spPr bwMode="auto">
          <a:xfrm rot="5400000" flipH="1" flipV="1">
            <a:off x="3970338" y="2614614"/>
            <a:ext cx="1020762" cy="158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5151437" y="167640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9</a:t>
            </a:r>
          </a:p>
        </p:txBody>
      </p:sp>
      <p:cxnSp>
        <p:nvCxnSpPr>
          <p:cNvPr id="96" name="Straight Connector 95"/>
          <p:cNvCxnSpPr>
            <a:stCxn id="71" idx="2"/>
            <a:endCxn id="57" idx="5"/>
          </p:cNvCxnSpPr>
          <p:nvPr/>
        </p:nvCxnSpPr>
        <p:spPr bwMode="auto">
          <a:xfrm rot="10800000">
            <a:off x="6635217" y="1834619"/>
            <a:ext cx="710146" cy="482339"/>
          </a:xfrm>
          <a:prstGeom prst="line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66" idx="4"/>
            <a:endCxn id="63" idx="6"/>
          </p:cNvCxnSpPr>
          <p:nvPr/>
        </p:nvCxnSpPr>
        <p:spPr bwMode="auto">
          <a:xfrm rot="5400000">
            <a:off x="6630193" y="3048795"/>
            <a:ext cx="532608" cy="807244"/>
          </a:xfrm>
          <a:prstGeom prst="line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Left-Right Arrow 97"/>
          <p:cNvSpPr/>
          <p:nvPr/>
        </p:nvSpPr>
        <p:spPr>
          <a:xfrm>
            <a:off x="3124200" y="4876800"/>
            <a:ext cx="609600" cy="3048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3962400" y="4724400"/>
            <a:ext cx="2244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More Purple </a:t>
            </a:r>
          </a:p>
        </p:txBody>
      </p:sp>
      <p:sp>
        <p:nvSpPr>
          <p:cNvPr id="100" name="Left-Right Arrow 99"/>
          <p:cNvSpPr/>
          <p:nvPr/>
        </p:nvSpPr>
        <p:spPr>
          <a:xfrm>
            <a:off x="6137475" y="4876800"/>
            <a:ext cx="609600" cy="3048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6975675" y="4724400"/>
            <a:ext cx="1803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Less Red 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304800" y="5334000"/>
            <a:ext cx="8638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Marginal Benefit of Left &gt;= Marginal Benefit  of Right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69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T4: Why </a:t>
            </a:r>
            <a:r>
              <a:rPr lang="en-US" sz="3600" b="1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Sv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 is sub-modular?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7010400" y="76200"/>
            <a:ext cx="1859048" cy="1017143"/>
            <a:chOff x="7010400" y="76200"/>
            <a:chExt cx="1859048" cy="1017143"/>
          </a:xfrm>
        </p:grpSpPr>
        <p:pic>
          <p:nvPicPr>
            <p:cNvPr id="77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10400" y="76200"/>
              <a:ext cx="1859048" cy="1017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8" name="Group 40"/>
            <p:cNvGrpSpPr>
              <a:grpSpLocks noChangeAspect="1"/>
            </p:cNvGrpSpPr>
            <p:nvPr/>
          </p:nvGrpSpPr>
          <p:grpSpPr>
            <a:xfrm>
              <a:off x="8191498" y="152409"/>
              <a:ext cx="190499" cy="152401"/>
              <a:chOff x="1371600" y="4648200"/>
              <a:chExt cx="685800" cy="533400"/>
            </a:xfrm>
          </p:grpSpPr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1295400" y="4953000"/>
                <a:ext cx="304800" cy="1524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1524000" y="4648200"/>
                <a:ext cx="533400" cy="5334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43"/>
            <p:cNvGrpSpPr>
              <a:grpSpLocks noChangeAspect="1"/>
            </p:cNvGrpSpPr>
            <p:nvPr/>
          </p:nvGrpSpPr>
          <p:grpSpPr>
            <a:xfrm>
              <a:off x="8648698" y="381009"/>
              <a:ext cx="190499" cy="152401"/>
              <a:chOff x="1371600" y="4648200"/>
              <a:chExt cx="685800" cy="533400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1295400" y="4953000"/>
                <a:ext cx="304800" cy="15240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 flipH="1" flipV="1">
                <a:off x="1524000" y="4648200"/>
                <a:ext cx="533400" cy="53340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50"/>
            <p:cNvGrpSpPr>
              <a:grpSpLocks noChangeAspect="1"/>
            </p:cNvGrpSpPr>
            <p:nvPr/>
          </p:nvGrpSpPr>
          <p:grpSpPr>
            <a:xfrm>
              <a:off x="8648698" y="609609"/>
              <a:ext cx="190499" cy="152401"/>
              <a:chOff x="1371600" y="4648200"/>
              <a:chExt cx="685800" cy="533400"/>
            </a:xfrm>
          </p:grpSpPr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1295400" y="4953000"/>
                <a:ext cx="304800" cy="1524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1524000" y="4648200"/>
                <a:ext cx="533400" cy="5334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advTm="25969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T4: Quality of </a:t>
            </a:r>
            <a:r>
              <a:rPr lang="en-US" i="1" dirty="0" err="1"/>
              <a:t>Netshield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2CC82-6A21-4C15-A9DF-59CA3689167F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676400"/>
            <a:ext cx="5434286" cy="462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 rot="16200000">
            <a:off x="399207" y="3317260"/>
            <a:ext cx="213391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/>
              <a:t>Eig</a:t>
            </a:r>
            <a:r>
              <a:rPr lang="en-US" sz="3600" b="1" dirty="0"/>
              <a:t>-Drop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99489" y="6248400"/>
            <a:ext cx="287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# of vaccines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705600" y="3175572"/>
            <a:ext cx="304801" cy="2534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34200" y="3072825"/>
            <a:ext cx="1893467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err="1">
                <a:solidFill>
                  <a:srgbClr val="FF0000"/>
                </a:solidFill>
              </a:rPr>
              <a:t>Netshield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5575011" y="2197389"/>
            <a:ext cx="660978" cy="2286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15000" y="1524000"/>
            <a:ext cx="189346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Optimal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5981700" y="4229100"/>
            <a:ext cx="457200" cy="381000"/>
          </a:xfrm>
          <a:prstGeom prst="straightConnector1">
            <a:avLst/>
          </a:prstGeom>
          <a:ln w="28575">
            <a:solidFill>
              <a:srgbClr val="0076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10200" y="4596825"/>
            <a:ext cx="3429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635"/>
                </a:solidFill>
              </a:rPr>
              <a:t>(1-1/e) x Optimal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09800" y="1981200"/>
            <a:ext cx="2819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1600200" y="1371600"/>
            <a:ext cx="381000" cy="106680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381000" y="1600200"/>
            <a:ext cx="1345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(better)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74520" y="3200400"/>
            <a:ext cx="1524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28360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_karate_new_2_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7609" y="1477000"/>
            <a:ext cx="6590001" cy="5250000"/>
          </a:xfrm>
        </p:spPr>
      </p:pic>
      <p:sp>
        <p:nvSpPr>
          <p:cNvPr id="34" name="Rectangle 33"/>
          <p:cNvSpPr/>
          <p:nvPr/>
        </p:nvSpPr>
        <p:spPr>
          <a:xfrm>
            <a:off x="5562600" y="3666744"/>
            <a:ext cx="1813560" cy="2468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T4: Comparison of Immunization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2CC82-6A21-4C15-A9DF-59CA3689167F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76200" y="1981200"/>
            <a:ext cx="1345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(better)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0" y="1457980"/>
            <a:ext cx="504497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Log(fraction of infected nodes)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5606076" y="6334780"/>
            <a:ext cx="2090124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Time Epoch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3048000" y="5257800"/>
            <a:ext cx="4572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2057400" y="5634335"/>
            <a:ext cx="18036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</a:rPr>
              <a:t>Netshield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7800" y="2590800"/>
            <a:ext cx="304800" cy="327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 rot="10800000">
            <a:off x="1371601" y="1600200"/>
            <a:ext cx="381000" cy="182880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4076700" y="5143500"/>
            <a:ext cx="990600" cy="457200"/>
          </a:xfrm>
          <a:prstGeom prst="straightConnector1">
            <a:avLst/>
          </a:prstGeom>
          <a:ln w="127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4495800" y="4419600"/>
            <a:ext cx="13660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FFFF"/>
                </a:solidFill>
              </a:rPr>
              <a:t>Degree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4267200" y="2590800"/>
            <a:ext cx="304800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4332776" y="2057400"/>
            <a:ext cx="2084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Abnormality</a:t>
            </a:r>
          </a:p>
        </p:txBody>
      </p:sp>
      <p:cxnSp>
        <p:nvCxnSpPr>
          <p:cNvPr id="23" name="Straight Arrow Connector 22"/>
          <p:cNvCxnSpPr>
            <a:endCxn id="24" idx="1"/>
          </p:cNvCxnSpPr>
          <p:nvPr/>
        </p:nvCxnSpPr>
        <p:spPr>
          <a:xfrm flipV="1">
            <a:off x="5393999" y="3157210"/>
            <a:ext cx="244801" cy="195590"/>
          </a:xfrm>
          <a:prstGeom prst="straightConnector1">
            <a:avLst/>
          </a:prstGeom>
          <a:ln w="1270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5638800" y="2895600"/>
            <a:ext cx="1864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33CC33"/>
                </a:solidFill>
              </a:rPr>
              <a:t>PageRank</a:t>
            </a:r>
            <a:endParaRPr lang="en-US" sz="2800" dirty="0">
              <a:solidFill>
                <a:srgbClr val="33CC33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5181600" y="5945188"/>
            <a:ext cx="457200" cy="150812"/>
          </a:xfrm>
          <a:prstGeom prst="straightConnector1">
            <a:avLst/>
          </a:prstGeom>
          <a:ln w="127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9"/>
          <p:cNvSpPr txBox="1">
            <a:spLocks noChangeArrowheads="1"/>
          </p:cNvSpPr>
          <p:nvPr/>
        </p:nvSpPr>
        <p:spPr bwMode="auto">
          <a:xfrm>
            <a:off x="5562600" y="5562600"/>
            <a:ext cx="22509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Eigs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(=HITS)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5400000" flipH="1" flipV="1">
            <a:off x="4991100" y="5524500"/>
            <a:ext cx="609601" cy="533403"/>
          </a:xfrm>
          <a:prstGeom prst="straightConnector1">
            <a:avLst/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9"/>
          <p:cNvSpPr txBox="1">
            <a:spLocks noChangeArrowheads="1"/>
          </p:cNvSpPr>
          <p:nvPr/>
        </p:nvSpPr>
        <p:spPr bwMode="auto">
          <a:xfrm>
            <a:off x="5560050" y="5105400"/>
            <a:ext cx="2364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Acquaintance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3657600" y="4648200"/>
            <a:ext cx="838201" cy="381003"/>
          </a:xfrm>
          <a:prstGeom prst="straightConnector1">
            <a:avLst/>
          </a:prstGeom>
          <a:ln w="127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9"/>
          <p:cNvSpPr txBox="1">
            <a:spLocks noChangeArrowheads="1"/>
          </p:cNvSpPr>
          <p:nvPr/>
        </p:nvSpPr>
        <p:spPr bwMode="auto">
          <a:xfrm>
            <a:off x="4191000" y="3886200"/>
            <a:ext cx="27238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Between (short)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800599" y="5181600"/>
            <a:ext cx="838203" cy="838201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9"/>
          <p:cNvSpPr txBox="1">
            <a:spLocks noChangeArrowheads="1"/>
          </p:cNvSpPr>
          <p:nvPr/>
        </p:nvSpPr>
        <p:spPr bwMode="auto">
          <a:xfrm>
            <a:off x="5561831" y="4724400"/>
            <a:ext cx="25153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Between (RW)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191000" y="6324600"/>
            <a:ext cx="914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2133600" y="6144768"/>
            <a:ext cx="5105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H="1" flipV="1">
            <a:off x="38894" y="4041648"/>
            <a:ext cx="418941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63969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71450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T4: Speed of </a:t>
            </a:r>
            <a:r>
              <a:rPr lang="en-US" i="1" dirty="0" err="1"/>
              <a:t>Netshield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2CC82-6A21-4C15-A9DF-59CA3689167F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rot="16200000" flipV="1">
            <a:off x="1177435" y="1565765"/>
            <a:ext cx="284396" cy="2008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6280" y="1066800"/>
            <a:ext cx="181492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&gt; 10 days</a:t>
            </a:r>
            <a:endParaRPr lang="en-US" sz="2800" b="1" i="1" dirty="0"/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>
          <a:xfrm rot="10800000">
            <a:off x="1676400" y="5181600"/>
            <a:ext cx="457200" cy="1905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6200" y="4724400"/>
            <a:ext cx="224452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0.1 seconds</a:t>
            </a:r>
            <a:endParaRPr lang="en-US" sz="2800" b="1" i="1" dirty="0"/>
          </a:p>
        </p:txBody>
      </p:sp>
      <p:cxnSp>
        <p:nvCxnSpPr>
          <p:cNvPr id="21" name="Straight Arrow Connector 20"/>
          <p:cNvCxnSpPr/>
          <p:nvPr/>
        </p:nvCxnSpPr>
        <p:spPr>
          <a:xfrm rot="16200000" flipV="1">
            <a:off x="4419600" y="5105401"/>
            <a:ext cx="5334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16733" y="4444425"/>
            <a:ext cx="1893467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err="1">
                <a:solidFill>
                  <a:srgbClr val="FF0000"/>
                </a:solidFill>
              </a:rPr>
              <a:t>Netshield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62600" y="2514600"/>
            <a:ext cx="1676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9"/>
          <p:cNvSpPr txBox="1">
            <a:spLocks noChangeArrowheads="1"/>
          </p:cNvSpPr>
          <p:nvPr/>
        </p:nvSpPr>
        <p:spPr bwMode="auto">
          <a:xfrm>
            <a:off x="447675" y="3562290"/>
            <a:ext cx="10663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/>
              <a:t>(better)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352800" y="1295400"/>
            <a:ext cx="4114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554480" y="2286000"/>
            <a:ext cx="925894" cy="369332"/>
          </a:xfrm>
          <a:prstGeom prst="rect">
            <a:avLst/>
          </a:prstGeom>
          <a:solidFill>
            <a:schemeClr val="bg1"/>
          </a:solidFill>
        </p:spPr>
        <p:txBody>
          <a:bodyPr wrap="none" rIns="0" rtlCol="0">
            <a:spAutoFit/>
          </a:bodyPr>
          <a:lstStyle/>
          <a:p>
            <a:pPr algn="r"/>
            <a:r>
              <a:rPr lang="en-US" dirty="0"/>
              <a:t>100,000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02296" y="1752600"/>
            <a:ext cx="1387559" cy="369332"/>
          </a:xfrm>
          <a:prstGeom prst="rect">
            <a:avLst/>
          </a:prstGeom>
          <a:solidFill>
            <a:schemeClr val="bg1"/>
          </a:solidFill>
        </p:spPr>
        <p:txBody>
          <a:bodyPr wrap="none" rIns="0" rtlCol="0">
            <a:spAutoFit/>
          </a:bodyPr>
          <a:lstStyle/>
          <a:p>
            <a:pPr algn="r"/>
            <a:r>
              <a:rPr lang="en-US" dirty="0"/>
              <a:t>&gt;=1,000,000</a:t>
            </a:r>
          </a:p>
        </p:txBody>
      </p:sp>
      <p:sp>
        <p:nvSpPr>
          <p:cNvPr id="8" name="Oval 7"/>
          <p:cNvSpPr/>
          <p:nvPr/>
        </p:nvSpPr>
        <p:spPr>
          <a:xfrm>
            <a:off x="1219200" y="1752600"/>
            <a:ext cx="1371600" cy="381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1640" y="2678668"/>
            <a:ext cx="797654" cy="369332"/>
          </a:xfrm>
          <a:prstGeom prst="rect">
            <a:avLst/>
          </a:prstGeom>
          <a:solidFill>
            <a:schemeClr val="bg1"/>
          </a:solidFill>
        </p:spPr>
        <p:txBody>
          <a:bodyPr wrap="none" rIns="0" rtlCol="0">
            <a:spAutoFit/>
          </a:bodyPr>
          <a:lstStyle/>
          <a:p>
            <a:pPr algn="r"/>
            <a:r>
              <a:rPr lang="en-US" dirty="0"/>
              <a:t>10,000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25243" y="4267200"/>
            <a:ext cx="348813" cy="369332"/>
          </a:xfrm>
          <a:prstGeom prst="rect">
            <a:avLst/>
          </a:prstGeom>
          <a:solidFill>
            <a:schemeClr val="bg1"/>
          </a:solidFill>
        </p:spPr>
        <p:txBody>
          <a:bodyPr wrap="none" rIns="0" rtlCol="0">
            <a:spAutoFit/>
          </a:bodyPr>
          <a:lstStyle/>
          <a:p>
            <a:pPr algn="r"/>
            <a:r>
              <a:rPr lang="en-US" dirty="0"/>
              <a:t>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94027" y="4659868"/>
            <a:ext cx="220573" cy="369332"/>
          </a:xfrm>
          <a:prstGeom prst="rect">
            <a:avLst/>
          </a:prstGeom>
          <a:solidFill>
            <a:schemeClr val="bg1"/>
          </a:solidFill>
        </p:spPr>
        <p:txBody>
          <a:bodyPr wrap="none" rIns="0" rtlCol="0">
            <a:spAutoFit/>
          </a:bodyPr>
          <a:lstStyle/>
          <a:p>
            <a:pPr algn="r"/>
            <a:r>
              <a:rPr lang="en-US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01667" y="5193268"/>
            <a:ext cx="412934" cy="369332"/>
          </a:xfrm>
          <a:prstGeom prst="rect">
            <a:avLst/>
          </a:prstGeom>
          <a:solidFill>
            <a:schemeClr val="bg1"/>
          </a:solidFill>
        </p:spPr>
        <p:txBody>
          <a:bodyPr wrap="none" rIns="0" rtlCol="0">
            <a:spAutoFit/>
          </a:bodyPr>
          <a:lstStyle/>
          <a:p>
            <a:pPr algn="r"/>
            <a:r>
              <a:rPr lang="en-US" dirty="0"/>
              <a:t>0.1</a:t>
            </a:r>
          </a:p>
        </p:txBody>
      </p:sp>
      <p:sp>
        <p:nvSpPr>
          <p:cNvPr id="17" name="Oval 16"/>
          <p:cNvSpPr/>
          <p:nvPr/>
        </p:nvSpPr>
        <p:spPr>
          <a:xfrm>
            <a:off x="2133600" y="5105400"/>
            <a:ext cx="381000" cy="5334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973363" y="5726668"/>
            <a:ext cx="541238" cy="646331"/>
          </a:xfrm>
          <a:prstGeom prst="rect">
            <a:avLst/>
          </a:prstGeom>
          <a:solidFill>
            <a:schemeClr val="bg1"/>
          </a:solidFill>
        </p:spPr>
        <p:txBody>
          <a:bodyPr wrap="none" rIns="0" rtlCol="0">
            <a:spAutoFit/>
          </a:bodyPr>
          <a:lstStyle/>
          <a:p>
            <a:pPr algn="r"/>
            <a:r>
              <a:rPr lang="en-US" dirty="0"/>
              <a:t>0.01</a:t>
            </a:r>
          </a:p>
          <a:p>
            <a:pPr algn="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514600" y="59436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276600" y="2032575"/>
            <a:ext cx="381000" cy="152400"/>
          </a:xfrm>
          <a:prstGeom prst="straightConnector1">
            <a:avLst/>
          </a:prstGeom>
          <a:ln w="28575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577761" y="1981200"/>
            <a:ext cx="1984839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Com-</a:t>
            </a:r>
            <a:r>
              <a:rPr lang="en-US" sz="3200" dirty="0" err="1">
                <a:solidFill>
                  <a:srgbClr val="0000FF"/>
                </a:solidFill>
              </a:rPr>
              <a:t>Eigs</a:t>
            </a:r>
            <a:endParaRPr lang="en-US" sz="3200" dirty="0">
              <a:solidFill>
                <a:srgbClr val="0000FF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3200400" y="2743200"/>
            <a:ext cx="381000" cy="152400"/>
          </a:xfrm>
          <a:prstGeom prst="straightConnector1">
            <a:avLst/>
          </a:prstGeom>
          <a:ln w="28575">
            <a:solidFill>
              <a:srgbClr val="007635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501561" y="2691825"/>
            <a:ext cx="1984839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007635"/>
                </a:solidFill>
              </a:rPr>
              <a:t>Com-</a:t>
            </a:r>
            <a:r>
              <a:rPr lang="en-US" sz="3200" dirty="0" err="1">
                <a:solidFill>
                  <a:srgbClr val="007635"/>
                </a:solidFill>
              </a:rPr>
              <a:t>Eval</a:t>
            </a:r>
            <a:endParaRPr lang="en-US" sz="3200" dirty="0">
              <a:solidFill>
                <a:srgbClr val="007635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3400" y="6248400"/>
            <a:ext cx="83820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NIPS co-authorship Network: 3K nodes, 15K edges</a:t>
            </a:r>
            <a:endParaRPr lang="en-US" sz="2800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346652" y="3011269"/>
            <a:ext cx="125354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Time</a:t>
            </a:r>
          </a:p>
        </p:txBody>
      </p:sp>
      <p:sp>
        <p:nvSpPr>
          <p:cNvPr id="20" name="Up Arrow 19"/>
          <p:cNvSpPr/>
          <p:nvPr/>
        </p:nvSpPr>
        <p:spPr>
          <a:xfrm>
            <a:off x="1447800" y="3048000"/>
            <a:ext cx="381000" cy="1066800"/>
          </a:xfrm>
          <a:prstGeom prst="upArrow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804640" y="3200400"/>
            <a:ext cx="669414" cy="369332"/>
          </a:xfrm>
          <a:prstGeom prst="rect">
            <a:avLst/>
          </a:prstGeom>
          <a:solidFill>
            <a:schemeClr val="bg1"/>
          </a:solidFill>
        </p:spPr>
        <p:txBody>
          <a:bodyPr wrap="none" rIns="0" rtlCol="0">
            <a:spAutoFit/>
          </a:bodyPr>
          <a:lstStyle/>
          <a:p>
            <a:pPr algn="r"/>
            <a:r>
              <a:rPr lang="en-US" dirty="0"/>
              <a:t>1,000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81200" y="3733800"/>
            <a:ext cx="477054" cy="369332"/>
          </a:xfrm>
          <a:prstGeom prst="rect">
            <a:avLst/>
          </a:prstGeom>
          <a:solidFill>
            <a:schemeClr val="bg1"/>
          </a:solidFill>
        </p:spPr>
        <p:txBody>
          <a:bodyPr wrap="none" rIns="0" rtlCol="0">
            <a:spAutoFit/>
          </a:bodyPr>
          <a:lstStyle/>
          <a:p>
            <a:pPr algn="r"/>
            <a:r>
              <a:rPr lang="en-US" dirty="0"/>
              <a:t>100</a:t>
            </a: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6248400" y="3124200"/>
            <a:ext cx="2438488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3200" dirty="0"/>
              <a:t>10,000,000x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rot="5400000">
            <a:off x="4541520" y="3671252"/>
            <a:ext cx="3566160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172200" y="1903412"/>
            <a:ext cx="3048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172200" y="5486400"/>
            <a:ext cx="3048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266289" y="5410200"/>
            <a:ext cx="287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# of vaccines</a:t>
            </a:r>
          </a:p>
        </p:txBody>
      </p:sp>
    </p:spTree>
  </p:cSld>
  <p:clrMapOvr>
    <a:masterClrMapping/>
  </p:clrMapOvr>
  <p:transition advTm="20828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T4: Scalability of </a:t>
            </a:r>
            <a:r>
              <a:rPr lang="en-US" i="1" dirty="0" err="1"/>
              <a:t>Netshield</a:t>
            </a:r>
            <a:endParaRPr lang="en-US" dirty="0"/>
          </a:p>
        </p:txBody>
      </p:sp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524000"/>
            <a:ext cx="7443810" cy="491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1447800"/>
            <a:ext cx="125354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Time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8400" y="5373469"/>
            <a:ext cx="246734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# of edges</a:t>
            </a:r>
          </a:p>
        </p:txBody>
      </p:sp>
      <p:sp>
        <p:nvSpPr>
          <p:cNvPr id="8" name="Up Arrow 7"/>
          <p:cNvSpPr/>
          <p:nvPr/>
        </p:nvSpPr>
        <p:spPr>
          <a:xfrm>
            <a:off x="1066800" y="1600200"/>
            <a:ext cx="381000" cy="1371600"/>
          </a:xfrm>
          <a:prstGeom prst="upArrow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76682" y="1981200"/>
            <a:ext cx="10663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/>
              <a:t>(better)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5900" y="6096000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10</a:t>
            </a:r>
            <a:r>
              <a:rPr lang="en-US" baseline="30000" dirty="0"/>
              <a:t>8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828800" y="2819400"/>
            <a:ext cx="5334000" cy="3200400"/>
          </a:xfrm>
          <a:prstGeom prst="line">
            <a:avLst/>
          </a:prstGeom>
          <a:ln w="762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B012CC82-6A21-4C15-A9DF-59CA3689167F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235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" y="1133475"/>
            <a:ext cx="8875713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" name="TextBox 100"/>
          <p:cNvSpPr txBox="1"/>
          <p:nvPr/>
        </p:nvSpPr>
        <p:spPr>
          <a:xfrm>
            <a:off x="237841" y="1320225"/>
            <a:ext cx="98135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       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828800" y="1320225"/>
            <a:ext cx="27815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Static  Graphs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486400" y="1295400"/>
            <a:ext cx="335059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Dynamic  Graphs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465892" y="2133600"/>
            <a:ext cx="677108" cy="2096087"/>
          </a:xfrm>
          <a:prstGeom prst="rect">
            <a:avLst/>
          </a:prstGeom>
          <a:solidFill>
            <a:schemeClr val="bg1"/>
          </a:solidFill>
        </p:spPr>
        <p:txBody>
          <a:bodyPr vert="eaVert" wrap="none" rtlCol="0">
            <a:spAutoFit/>
          </a:bodyPr>
          <a:lstStyle/>
          <a:p>
            <a:r>
              <a:rPr lang="en-US" sz="3200" dirty="0"/>
              <a:t> Querying  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65892" y="4572000"/>
            <a:ext cx="677108" cy="1754648"/>
          </a:xfrm>
          <a:prstGeom prst="rect">
            <a:avLst/>
          </a:prstGeom>
          <a:solidFill>
            <a:schemeClr val="bg1"/>
          </a:solidFill>
        </p:spPr>
        <p:txBody>
          <a:bodyPr vert="eaVert" wrap="none" rtlCol="0">
            <a:spAutoFit/>
          </a:bodyPr>
          <a:lstStyle/>
          <a:p>
            <a:r>
              <a:rPr lang="en-US" sz="3200" dirty="0"/>
              <a:t> Mining   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52400" y="1320225"/>
            <a:ext cx="1232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Tasks</a:t>
            </a: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3962400" cy="1143000"/>
          </a:xfrm>
        </p:spPr>
        <p:txBody>
          <a:bodyPr/>
          <a:lstStyle/>
          <a:p>
            <a:pPr algn="l"/>
            <a:r>
              <a:rPr lang="en-US" dirty="0"/>
              <a:t>Overview </a:t>
            </a:r>
          </a:p>
        </p:txBody>
      </p:sp>
      <p:grpSp>
        <p:nvGrpSpPr>
          <p:cNvPr id="2" name="Group 20"/>
          <p:cNvGrpSpPr/>
          <p:nvPr/>
        </p:nvGrpSpPr>
        <p:grpSpPr>
          <a:xfrm>
            <a:off x="1676400" y="2057399"/>
            <a:ext cx="7146925" cy="4724401"/>
            <a:chOff x="1676400" y="2057399"/>
            <a:chExt cx="7146925" cy="4724401"/>
          </a:xfrm>
        </p:grpSpPr>
        <p:sp>
          <p:nvSpPr>
            <p:cNvPr id="6" name="Rectangle 5"/>
            <p:cNvSpPr/>
            <p:nvPr/>
          </p:nvSpPr>
          <p:spPr bwMode="auto">
            <a:xfrm>
              <a:off x="1676400" y="2057399"/>
              <a:ext cx="3429000" cy="10972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CePS</a:t>
              </a:r>
              <a:r>
                <a:rPr lang="en-US" sz="2800" dirty="0">
                  <a:solidFill>
                    <a:schemeClr val="bg1"/>
                  </a:solidFill>
                </a:rPr>
                <a:t>, </a:t>
              </a:r>
              <a:r>
                <a:rPr lang="en-US" sz="2800" dirty="0" err="1">
                  <a:solidFill>
                    <a:schemeClr val="bg1"/>
                  </a:solidFill>
                </a:rPr>
                <a:t>iPoG</a:t>
              </a:r>
              <a:endParaRPr lang="en-US" sz="2800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       </a:t>
              </a:r>
              <a:r>
                <a:rPr lang="en-US" sz="2000" dirty="0">
                  <a:solidFill>
                    <a:schemeClr val="bg1"/>
                  </a:solidFill>
                </a:rPr>
                <a:t>(KDD06, ICDM08, CIKM09)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676400" y="3246120"/>
              <a:ext cx="3429000" cy="10972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FastProx</a:t>
              </a:r>
              <a:r>
                <a:rPr lang="en-US" sz="2800" dirty="0">
                  <a:solidFill>
                    <a:schemeClr val="bg1"/>
                  </a:solidFill>
                </a:rPr>
                <a:t>  </a:t>
              </a:r>
              <a:r>
                <a:rPr lang="en-US" sz="2000" dirty="0">
                  <a:solidFill>
                    <a:schemeClr val="bg1"/>
                  </a:solidFill>
                </a:rPr>
                <a:t>(ICDM06, 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    KAIS07, KDD07 b,  ICDM08)</a:t>
              </a:r>
            </a:p>
            <a:p>
              <a:pPr algn="r">
                <a:lnSpc>
                  <a:spcPts val="2000"/>
                </a:lnSpc>
                <a:defRPr/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532438" y="2057400"/>
              <a:ext cx="3290887" cy="10972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pTrack</a:t>
              </a:r>
              <a:r>
                <a:rPr lang="en-US" sz="2800" dirty="0">
                  <a:solidFill>
                    <a:schemeClr val="bg1"/>
                  </a:solidFill>
                </a:rPr>
                <a:t>/</a:t>
              </a:r>
              <a:r>
                <a:rPr lang="en-US" sz="2800" dirty="0" err="1">
                  <a:solidFill>
                    <a:schemeClr val="bg1"/>
                  </a:solidFill>
                </a:rPr>
                <a:t>cTrack</a:t>
              </a:r>
              <a:r>
                <a:rPr lang="en-US" sz="2800" dirty="0">
                  <a:solidFill>
                    <a:schemeClr val="bg1"/>
                  </a:solidFill>
                </a:rPr>
                <a:t>  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(SDM08,  SAM08)</a:t>
              </a:r>
            </a:p>
            <a:p>
              <a:pPr algn="r">
                <a:lnSpc>
                  <a:spcPts val="2000"/>
                </a:lnSpc>
                <a:defRPr/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532438" y="3246120"/>
              <a:ext cx="3290887" cy="10972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FastProx</a:t>
              </a:r>
              <a:endParaRPr lang="en-US" sz="2800" dirty="0">
                <a:solidFill>
                  <a:schemeClr val="bg1"/>
                </a:solidFill>
              </a:endParaRPr>
            </a:p>
            <a:p>
              <a:pPr algn="ctr">
                <a:lnSpc>
                  <a:spcPts val="2000"/>
                </a:lnSpc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(SDM08, SAM08)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676400" y="4495799"/>
              <a:ext cx="3429000" cy="10972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NetShield</a:t>
              </a:r>
              <a:endParaRPr lang="en-US" sz="2400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676400" y="5684520"/>
              <a:ext cx="3429000" cy="10972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Colibri</a:t>
              </a:r>
              <a:r>
                <a:rPr lang="en-US" sz="2800" dirty="0">
                  <a:solidFill>
                    <a:schemeClr val="bg1"/>
                  </a:solidFill>
                </a:rPr>
                <a:t>-S</a:t>
              </a:r>
            </a:p>
            <a:p>
              <a:pPr algn="ctr">
                <a:defRPr/>
              </a:pP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000" dirty="0">
                  <a:solidFill>
                    <a:schemeClr val="bg1"/>
                  </a:solidFill>
                </a:rPr>
                <a:t>(KDD08)</a:t>
              </a:r>
            </a:p>
            <a:p>
              <a:pPr algn="r">
                <a:lnSpc>
                  <a:spcPts val="2000"/>
                </a:lnSpc>
                <a:defRPr/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532438" y="5684520"/>
              <a:ext cx="3290887" cy="10972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Colibri</a:t>
              </a:r>
              <a:r>
                <a:rPr lang="en-US" sz="2800" dirty="0">
                  <a:solidFill>
                    <a:schemeClr val="bg1"/>
                  </a:solidFill>
                </a:rPr>
                <a:t>-D</a:t>
              </a:r>
            </a:p>
            <a:p>
              <a:pPr algn="ctr">
                <a:defRPr/>
              </a:pP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000" dirty="0">
                  <a:solidFill>
                    <a:schemeClr val="bg1"/>
                  </a:solidFill>
                </a:rPr>
                <a:t>(KDD08)</a:t>
              </a:r>
            </a:p>
          </p:txBody>
        </p:sp>
      </p:grpSp>
      <p:grpSp>
        <p:nvGrpSpPr>
          <p:cNvPr id="3" name="Group 49"/>
          <p:cNvGrpSpPr>
            <a:grpSpLocks noChangeAspect="1"/>
          </p:cNvGrpSpPr>
          <p:nvPr/>
        </p:nvGrpSpPr>
        <p:grpSpPr>
          <a:xfrm>
            <a:off x="3200400" y="228600"/>
            <a:ext cx="1075766" cy="914400"/>
            <a:chOff x="1371600" y="1143000"/>
            <a:chExt cx="1524000" cy="1295400"/>
          </a:xfrm>
        </p:grpSpPr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2438400" y="11430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1371600" y="18288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2019300" y="22098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1447800" y="11430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2019300" y="16764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>
              <a:stCxn id="60" idx="5"/>
              <a:endCxn id="51" idx="2"/>
            </p:cNvCxnSpPr>
            <p:nvPr/>
          </p:nvCxnSpPr>
          <p:spPr>
            <a:xfrm rot="5400000" flipH="1" flipV="1">
              <a:off x="1983990" y="883712"/>
              <a:ext cx="80822" cy="82799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1" idx="7"/>
              <a:endCxn id="51" idx="3"/>
            </p:cNvCxnSpPr>
            <p:nvPr/>
          </p:nvCxnSpPr>
          <p:spPr>
            <a:xfrm rot="5400000" flipH="1" flipV="1">
              <a:off x="2138222" y="1381802"/>
              <a:ext cx="371756" cy="284396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59" idx="0"/>
              <a:endCxn id="61" idx="4"/>
            </p:cNvCxnSpPr>
            <p:nvPr/>
          </p:nvCxnSpPr>
          <p:spPr>
            <a:xfrm rot="5400000" flipH="1" flipV="1">
              <a:off x="1962150" y="2057400"/>
              <a:ext cx="30480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1" idx="2"/>
              <a:endCxn id="58" idx="6"/>
            </p:cNvCxnSpPr>
            <p:nvPr/>
          </p:nvCxnSpPr>
          <p:spPr>
            <a:xfrm rot="10800000" flipV="1">
              <a:off x="1562100" y="1790700"/>
              <a:ext cx="457200" cy="152400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2019300" y="22098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2705100" y="17526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/>
            <p:cNvCxnSpPr>
              <a:stCxn id="61" idx="6"/>
              <a:endCxn id="67" idx="2"/>
            </p:cNvCxnSpPr>
            <p:nvPr/>
          </p:nvCxnSpPr>
          <p:spPr>
            <a:xfrm>
              <a:off x="2209800" y="1790700"/>
              <a:ext cx="495300" cy="7620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Oval 68"/>
          <p:cNvSpPr>
            <a:spLocks noChangeAspect="1"/>
          </p:cNvSpPr>
          <p:nvPr/>
        </p:nvSpPr>
        <p:spPr>
          <a:xfrm>
            <a:off x="7602070" y="228600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6849034" y="712694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>
            <a:off x="7306235" y="981635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6902822" y="228600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>
            <a:spLocks noChangeAspect="1"/>
          </p:cNvSpPr>
          <p:nvPr/>
        </p:nvSpPr>
        <p:spPr>
          <a:xfrm>
            <a:off x="7306235" y="605118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stCxn id="72" idx="5"/>
            <a:endCxn id="69" idx="2"/>
          </p:cNvCxnSpPr>
          <p:nvPr/>
        </p:nvCxnSpPr>
        <p:spPr>
          <a:xfrm rot="5400000" flipH="1" flipV="1">
            <a:off x="7281310" y="45573"/>
            <a:ext cx="57051" cy="58447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73" idx="7"/>
            <a:endCxn id="69" idx="3"/>
          </p:cNvCxnSpPr>
          <p:nvPr/>
        </p:nvCxnSpPr>
        <p:spPr>
          <a:xfrm rot="5400000" flipH="1" flipV="1">
            <a:off x="7390180" y="397166"/>
            <a:ext cx="262416" cy="20075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71" idx="0"/>
            <a:endCxn id="73" idx="4"/>
          </p:cNvCxnSpPr>
          <p:nvPr/>
        </p:nvCxnSpPr>
        <p:spPr>
          <a:xfrm rot="5400000" flipH="1" flipV="1">
            <a:off x="7265893" y="874059"/>
            <a:ext cx="215153" cy="1121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73" idx="2"/>
            <a:endCxn id="70" idx="6"/>
          </p:cNvCxnSpPr>
          <p:nvPr/>
        </p:nvCxnSpPr>
        <p:spPr>
          <a:xfrm rot="10800000" flipV="1">
            <a:off x="6983505" y="685800"/>
            <a:ext cx="322730" cy="107576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>
            <a:spLocks noChangeAspect="1"/>
          </p:cNvSpPr>
          <p:nvPr/>
        </p:nvSpPr>
        <p:spPr>
          <a:xfrm>
            <a:off x="7306235" y="981635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>
            <a:spLocks noChangeAspect="1"/>
          </p:cNvSpPr>
          <p:nvPr/>
        </p:nvSpPr>
        <p:spPr>
          <a:xfrm>
            <a:off x="7790329" y="658906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/>
          <p:cNvCxnSpPr>
            <a:stCxn id="73" idx="6"/>
            <a:endCxn id="79" idx="2"/>
          </p:cNvCxnSpPr>
          <p:nvPr/>
        </p:nvCxnSpPr>
        <p:spPr>
          <a:xfrm>
            <a:off x="7440705" y="685800"/>
            <a:ext cx="349624" cy="5378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2" idx="4"/>
            <a:endCxn id="70" idx="0"/>
          </p:cNvCxnSpPr>
          <p:nvPr/>
        </p:nvCxnSpPr>
        <p:spPr>
          <a:xfrm rot="5400000">
            <a:off x="6781800" y="524435"/>
            <a:ext cx="322729" cy="53788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>
            <a:spLocks/>
          </p:cNvSpPr>
          <p:nvPr/>
        </p:nvSpPr>
        <p:spPr bwMode="auto">
          <a:xfrm>
            <a:off x="1325879" y="2255836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T1</a:t>
            </a:r>
          </a:p>
        </p:txBody>
      </p:sp>
      <p:sp>
        <p:nvSpPr>
          <p:cNvPr id="95" name="Oval 94"/>
          <p:cNvSpPr>
            <a:spLocks/>
          </p:cNvSpPr>
          <p:nvPr/>
        </p:nvSpPr>
        <p:spPr>
          <a:xfrm>
            <a:off x="1325879" y="3429000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T3</a:t>
            </a:r>
          </a:p>
        </p:txBody>
      </p:sp>
      <p:sp>
        <p:nvSpPr>
          <p:cNvPr id="96" name="Oval 95"/>
          <p:cNvSpPr>
            <a:spLocks/>
          </p:cNvSpPr>
          <p:nvPr/>
        </p:nvSpPr>
        <p:spPr>
          <a:xfrm>
            <a:off x="5257800" y="2258568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T2</a:t>
            </a:r>
          </a:p>
        </p:txBody>
      </p:sp>
      <p:sp>
        <p:nvSpPr>
          <p:cNvPr id="97" name="Oval 96"/>
          <p:cNvSpPr>
            <a:spLocks/>
          </p:cNvSpPr>
          <p:nvPr/>
        </p:nvSpPr>
        <p:spPr>
          <a:xfrm>
            <a:off x="5260975" y="3429000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T3</a:t>
            </a:r>
          </a:p>
        </p:txBody>
      </p:sp>
      <p:sp>
        <p:nvSpPr>
          <p:cNvPr id="98" name="Oval 97"/>
          <p:cNvSpPr>
            <a:spLocks noChangeAspect="1"/>
          </p:cNvSpPr>
          <p:nvPr/>
        </p:nvSpPr>
        <p:spPr bwMode="auto">
          <a:xfrm>
            <a:off x="1325880" y="4694237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T4</a:t>
            </a:r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1325880" y="5867400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T5</a:t>
            </a:r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5260975" y="5867400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T5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371600" y="5715000"/>
            <a:ext cx="3733800" cy="1066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257800" y="5715000"/>
            <a:ext cx="3581400" cy="1066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5" name="Group 14"/>
          <p:cNvGrpSpPr>
            <a:grpSpLocks noChangeAspect="1"/>
          </p:cNvGrpSpPr>
          <p:nvPr/>
        </p:nvGrpSpPr>
        <p:grpSpPr bwMode="auto">
          <a:xfrm>
            <a:off x="1523999" y="2514600"/>
            <a:ext cx="310844" cy="263291"/>
            <a:chOff x="78070" y="381001"/>
            <a:chExt cx="683930" cy="580064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>
              <a:off x="26891" y="706686"/>
              <a:ext cx="305558" cy="203200"/>
            </a:xfrm>
            <a:prstGeom prst="line">
              <a:avLst/>
            </a:prstGeom>
            <a:ln w="5715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228953" y="381354"/>
              <a:ext cx="533400" cy="532694"/>
            </a:xfrm>
            <a:prstGeom prst="line">
              <a:avLst/>
            </a:prstGeom>
            <a:ln w="5715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14"/>
          <p:cNvGrpSpPr>
            <a:grpSpLocks noChangeAspect="1"/>
          </p:cNvGrpSpPr>
          <p:nvPr/>
        </p:nvGrpSpPr>
        <p:grpSpPr bwMode="auto">
          <a:xfrm>
            <a:off x="5480356" y="2514600"/>
            <a:ext cx="310844" cy="263291"/>
            <a:chOff x="78070" y="381001"/>
            <a:chExt cx="683930" cy="580064"/>
          </a:xfrm>
        </p:grpSpPr>
        <p:cxnSp>
          <p:nvCxnSpPr>
            <p:cNvPr id="83" name="Straight Connector 82"/>
            <p:cNvCxnSpPr/>
            <p:nvPr/>
          </p:nvCxnSpPr>
          <p:spPr>
            <a:xfrm rot="16200000" flipH="1">
              <a:off x="26891" y="706686"/>
              <a:ext cx="305558" cy="203200"/>
            </a:xfrm>
            <a:prstGeom prst="line">
              <a:avLst/>
            </a:prstGeom>
            <a:ln w="5715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>
              <a:off x="228953" y="381354"/>
              <a:ext cx="533400" cy="532694"/>
            </a:xfrm>
            <a:prstGeom prst="line">
              <a:avLst/>
            </a:prstGeom>
            <a:ln w="5715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14"/>
          <p:cNvGrpSpPr>
            <a:grpSpLocks noChangeAspect="1"/>
          </p:cNvGrpSpPr>
          <p:nvPr/>
        </p:nvGrpSpPr>
        <p:grpSpPr bwMode="auto">
          <a:xfrm>
            <a:off x="1524000" y="3699109"/>
            <a:ext cx="310844" cy="263291"/>
            <a:chOff x="78070" y="381001"/>
            <a:chExt cx="683930" cy="580064"/>
          </a:xfrm>
        </p:grpSpPr>
        <p:cxnSp>
          <p:nvCxnSpPr>
            <p:cNvPr id="86" name="Straight Connector 85"/>
            <p:cNvCxnSpPr/>
            <p:nvPr/>
          </p:nvCxnSpPr>
          <p:spPr>
            <a:xfrm rot="16200000" flipH="1">
              <a:off x="26891" y="706686"/>
              <a:ext cx="305558" cy="203200"/>
            </a:xfrm>
            <a:prstGeom prst="line">
              <a:avLst/>
            </a:prstGeom>
            <a:ln w="5715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228953" y="381354"/>
              <a:ext cx="533400" cy="532694"/>
            </a:xfrm>
            <a:prstGeom prst="line">
              <a:avLst/>
            </a:prstGeom>
            <a:ln w="5715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14"/>
          <p:cNvGrpSpPr>
            <a:grpSpLocks noChangeAspect="1"/>
          </p:cNvGrpSpPr>
          <p:nvPr/>
        </p:nvGrpSpPr>
        <p:grpSpPr bwMode="auto">
          <a:xfrm>
            <a:off x="5480357" y="3699109"/>
            <a:ext cx="310844" cy="263291"/>
            <a:chOff x="78070" y="381001"/>
            <a:chExt cx="683930" cy="580064"/>
          </a:xfrm>
        </p:grpSpPr>
        <p:cxnSp>
          <p:nvCxnSpPr>
            <p:cNvPr id="89" name="Straight Connector 88"/>
            <p:cNvCxnSpPr/>
            <p:nvPr/>
          </p:nvCxnSpPr>
          <p:spPr>
            <a:xfrm rot="16200000" flipH="1">
              <a:off x="26891" y="706686"/>
              <a:ext cx="305558" cy="203200"/>
            </a:xfrm>
            <a:prstGeom prst="line">
              <a:avLst/>
            </a:prstGeom>
            <a:ln w="5715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5400000">
              <a:off x="228953" y="381354"/>
              <a:ext cx="533400" cy="532694"/>
            </a:xfrm>
            <a:prstGeom prst="line">
              <a:avLst/>
            </a:prstGeom>
            <a:ln w="5715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14"/>
          <p:cNvGrpSpPr>
            <a:grpSpLocks noChangeAspect="1"/>
          </p:cNvGrpSpPr>
          <p:nvPr/>
        </p:nvGrpSpPr>
        <p:grpSpPr bwMode="auto">
          <a:xfrm>
            <a:off x="1524000" y="4953000"/>
            <a:ext cx="310844" cy="263291"/>
            <a:chOff x="78070" y="381001"/>
            <a:chExt cx="683930" cy="580064"/>
          </a:xfrm>
        </p:grpSpPr>
        <p:cxnSp>
          <p:nvCxnSpPr>
            <p:cNvPr id="92" name="Straight Connector 91"/>
            <p:cNvCxnSpPr/>
            <p:nvPr/>
          </p:nvCxnSpPr>
          <p:spPr>
            <a:xfrm rot="16200000" flipH="1">
              <a:off x="26891" y="706686"/>
              <a:ext cx="305558" cy="203200"/>
            </a:xfrm>
            <a:prstGeom prst="line">
              <a:avLst/>
            </a:prstGeom>
            <a:ln w="5715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5400000">
              <a:off x="228953" y="381354"/>
              <a:ext cx="533400" cy="532694"/>
            </a:xfrm>
            <a:prstGeom prst="line">
              <a:avLst/>
            </a:prstGeom>
            <a:ln w="5715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53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6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A5: Immunization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>
              <a:buNone/>
            </a:pPr>
            <a:r>
              <a:rPr lang="en-US" sz="3300" dirty="0"/>
              <a:t>How to select </a:t>
            </a:r>
            <a:r>
              <a:rPr lang="en-US" sz="3300" i="1" dirty="0"/>
              <a:t>k</a:t>
            </a:r>
            <a:r>
              <a:rPr lang="en-US" sz="3300" dirty="0"/>
              <a:t> `best’ nodes for immunization?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2CC82-6A21-4C15-A9DF-59CA3689167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209800" y="3001963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34</a:t>
            </a:r>
          </a:p>
        </p:txBody>
      </p:sp>
      <p:sp>
        <p:nvSpPr>
          <p:cNvPr id="6" name="Oval 5"/>
          <p:cNvSpPr/>
          <p:nvPr/>
        </p:nvSpPr>
        <p:spPr>
          <a:xfrm>
            <a:off x="1828800" y="3763963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33</a:t>
            </a:r>
          </a:p>
        </p:txBody>
      </p:sp>
      <p:sp>
        <p:nvSpPr>
          <p:cNvPr id="7" name="Oval 6"/>
          <p:cNvSpPr/>
          <p:nvPr/>
        </p:nvSpPr>
        <p:spPr>
          <a:xfrm>
            <a:off x="1828800" y="2087563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8" name="Oval 7"/>
          <p:cNvSpPr/>
          <p:nvPr/>
        </p:nvSpPr>
        <p:spPr>
          <a:xfrm>
            <a:off x="990600" y="2316163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26</a:t>
            </a:r>
          </a:p>
        </p:txBody>
      </p:sp>
      <p:sp>
        <p:nvSpPr>
          <p:cNvPr id="9" name="Oval 8"/>
          <p:cNvSpPr/>
          <p:nvPr/>
        </p:nvSpPr>
        <p:spPr>
          <a:xfrm>
            <a:off x="457200" y="2773363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27</a:t>
            </a:r>
          </a:p>
        </p:txBody>
      </p:sp>
      <p:sp>
        <p:nvSpPr>
          <p:cNvPr id="10" name="Oval 9"/>
          <p:cNvSpPr/>
          <p:nvPr/>
        </p:nvSpPr>
        <p:spPr>
          <a:xfrm>
            <a:off x="228600" y="3535363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28</a:t>
            </a:r>
          </a:p>
        </p:txBody>
      </p:sp>
      <p:sp>
        <p:nvSpPr>
          <p:cNvPr id="11" name="Oval 10"/>
          <p:cNvSpPr/>
          <p:nvPr/>
        </p:nvSpPr>
        <p:spPr>
          <a:xfrm>
            <a:off x="334963" y="4221163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29</a:t>
            </a:r>
          </a:p>
        </p:txBody>
      </p:sp>
      <p:sp>
        <p:nvSpPr>
          <p:cNvPr id="12" name="Oval 11"/>
          <p:cNvSpPr/>
          <p:nvPr/>
        </p:nvSpPr>
        <p:spPr>
          <a:xfrm>
            <a:off x="762000" y="4754563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13" name="Oval 12"/>
          <p:cNvSpPr/>
          <p:nvPr/>
        </p:nvSpPr>
        <p:spPr>
          <a:xfrm>
            <a:off x="1706563" y="5165726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14" name="Oval 13"/>
          <p:cNvSpPr/>
          <p:nvPr/>
        </p:nvSpPr>
        <p:spPr>
          <a:xfrm>
            <a:off x="2438400" y="5135563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15" name="Oval 14"/>
          <p:cNvSpPr/>
          <p:nvPr/>
        </p:nvSpPr>
        <p:spPr>
          <a:xfrm>
            <a:off x="2590800" y="2163763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16" name="Oval 15"/>
          <p:cNvSpPr/>
          <p:nvPr/>
        </p:nvSpPr>
        <p:spPr>
          <a:xfrm>
            <a:off x="3352800" y="2468563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17" name="Oval 16"/>
          <p:cNvSpPr/>
          <p:nvPr/>
        </p:nvSpPr>
        <p:spPr>
          <a:xfrm>
            <a:off x="3810000" y="3001963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8" name="Oval 17"/>
          <p:cNvSpPr/>
          <p:nvPr/>
        </p:nvSpPr>
        <p:spPr>
          <a:xfrm>
            <a:off x="3886200" y="3916363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19" name="Oval 18"/>
          <p:cNvSpPr/>
          <p:nvPr/>
        </p:nvSpPr>
        <p:spPr>
          <a:xfrm>
            <a:off x="3581400" y="4525963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20" name="Oval 19"/>
          <p:cNvSpPr/>
          <p:nvPr/>
        </p:nvSpPr>
        <p:spPr>
          <a:xfrm>
            <a:off x="3048000" y="4906963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21" name="Oval 20"/>
          <p:cNvSpPr/>
          <p:nvPr/>
        </p:nvSpPr>
        <p:spPr>
          <a:xfrm>
            <a:off x="2239963" y="1431926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22" name="Oval 21"/>
          <p:cNvSpPr/>
          <p:nvPr/>
        </p:nvSpPr>
        <p:spPr>
          <a:xfrm>
            <a:off x="3001963" y="1508126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23" name="Oval 22"/>
          <p:cNvSpPr/>
          <p:nvPr/>
        </p:nvSpPr>
        <p:spPr>
          <a:xfrm>
            <a:off x="6308725" y="1736726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4" name="Oval 23"/>
          <p:cNvSpPr/>
          <p:nvPr/>
        </p:nvSpPr>
        <p:spPr>
          <a:xfrm>
            <a:off x="6858000" y="2117726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25" name="Oval 24"/>
          <p:cNvSpPr/>
          <p:nvPr/>
        </p:nvSpPr>
        <p:spPr>
          <a:xfrm>
            <a:off x="7680325" y="1858963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26" name="Oval 25"/>
          <p:cNvSpPr/>
          <p:nvPr/>
        </p:nvSpPr>
        <p:spPr>
          <a:xfrm>
            <a:off x="7299325" y="1554163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27" name="Oval 26"/>
          <p:cNvSpPr/>
          <p:nvPr/>
        </p:nvSpPr>
        <p:spPr>
          <a:xfrm>
            <a:off x="7954963" y="1325563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28" name="Oval 27"/>
          <p:cNvSpPr/>
          <p:nvPr/>
        </p:nvSpPr>
        <p:spPr>
          <a:xfrm>
            <a:off x="6583363" y="3184526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7726363" y="2697163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0" name="Oval 29"/>
          <p:cNvSpPr/>
          <p:nvPr/>
        </p:nvSpPr>
        <p:spPr>
          <a:xfrm>
            <a:off x="4983163" y="3032126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1" name="Oval 30"/>
          <p:cNvSpPr/>
          <p:nvPr/>
        </p:nvSpPr>
        <p:spPr>
          <a:xfrm>
            <a:off x="5821363" y="2346326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32" name="Oval 31"/>
          <p:cNvSpPr/>
          <p:nvPr/>
        </p:nvSpPr>
        <p:spPr>
          <a:xfrm>
            <a:off x="4983163" y="4327526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Oval 32"/>
          <p:cNvSpPr/>
          <p:nvPr/>
        </p:nvSpPr>
        <p:spPr>
          <a:xfrm>
            <a:off x="5973763" y="3459163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4" name="Oval 33"/>
          <p:cNvSpPr/>
          <p:nvPr/>
        </p:nvSpPr>
        <p:spPr>
          <a:xfrm>
            <a:off x="6096000" y="4632326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5" name="Oval 34"/>
          <p:cNvSpPr/>
          <p:nvPr/>
        </p:nvSpPr>
        <p:spPr>
          <a:xfrm>
            <a:off x="6858000" y="4784726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6" name="Oval 35"/>
          <p:cNvSpPr/>
          <p:nvPr/>
        </p:nvSpPr>
        <p:spPr>
          <a:xfrm>
            <a:off x="7467600" y="4297363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7" name="Oval 36"/>
          <p:cNvSpPr/>
          <p:nvPr/>
        </p:nvSpPr>
        <p:spPr>
          <a:xfrm>
            <a:off x="7650163" y="3565526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38" name="Straight Connector 37"/>
          <p:cNvCxnSpPr>
            <a:stCxn id="6" idx="0"/>
            <a:endCxn id="5" idx="3"/>
          </p:cNvCxnSpPr>
          <p:nvPr/>
        </p:nvCxnSpPr>
        <p:spPr bwMode="auto">
          <a:xfrm rot="5400000" flipH="1" flipV="1">
            <a:off x="1843088" y="3357563"/>
            <a:ext cx="528637" cy="28416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3" idx="0"/>
            <a:endCxn id="6" idx="4"/>
          </p:cNvCxnSpPr>
          <p:nvPr/>
        </p:nvCxnSpPr>
        <p:spPr bwMode="auto">
          <a:xfrm rot="5400000" flipH="1" flipV="1">
            <a:off x="1341437" y="4541839"/>
            <a:ext cx="1127125" cy="1206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4" idx="0"/>
            <a:endCxn id="5" idx="4"/>
          </p:cNvCxnSpPr>
          <p:nvPr/>
        </p:nvCxnSpPr>
        <p:spPr bwMode="auto">
          <a:xfrm rot="16200000" flipV="1">
            <a:off x="1531144" y="4091782"/>
            <a:ext cx="1858962" cy="2286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4" idx="0"/>
            <a:endCxn id="6" idx="4"/>
          </p:cNvCxnSpPr>
          <p:nvPr/>
        </p:nvCxnSpPr>
        <p:spPr bwMode="auto">
          <a:xfrm rot="16200000" flipV="1">
            <a:off x="1721644" y="4282282"/>
            <a:ext cx="1096962" cy="6096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2" idx="7"/>
            <a:endCxn id="5" idx="3"/>
          </p:cNvCxnSpPr>
          <p:nvPr/>
        </p:nvCxnSpPr>
        <p:spPr bwMode="auto">
          <a:xfrm rot="5400000" flipH="1" flipV="1">
            <a:off x="842963" y="3387726"/>
            <a:ext cx="1558925" cy="12541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2" idx="7"/>
            <a:endCxn id="6" idx="3"/>
          </p:cNvCxnSpPr>
          <p:nvPr/>
        </p:nvCxnSpPr>
        <p:spPr bwMode="auto">
          <a:xfrm rot="5400000" flipH="1" flipV="1">
            <a:off x="1033463" y="3959226"/>
            <a:ext cx="796925" cy="8731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1" idx="6"/>
          </p:cNvCxnSpPr>
          <p:nvPr/>
        </p:nvCxnSpPr>
        <p:spPr bwMode="auto">
          <a:xfrm flipV="1">
            <a:off x="609600" y="3271838"/>
            <a:ext cx="1665288" cy="10858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1" idx="6"/>
            <a:endCxn id="6" idx="3"/>
          </p:cNvCxnSpPr>
          <p:nvPr/>
        </p:nvCxnSpPr>
        <p:spPr bwMode="auto">
          <a:xfrm flipV="1">
            <a:off x="609600" y="3997326"/>
            <a:ext cx="1258888" cy="36036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0" idx="6"/>
            <a:endCxn id="5" idx="3"/>
          </p:cNvCxnSpPr>
          <p:nvPr/>
        </p:nvCxnSpPr>
        <p:spPr bwMode="auto">
          <a:xfrm flipV="1">
            <a:off x="503238" y="3235326"/>
            <a:ext cx="1746250" cy="43656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0" idx="6"/>
            <a:endCxn id="6" idx="3"/>
          </p:cNvCxnSpPr>
          <p:nvPr/>
        </p:nvCxnSpPr>
        <p:spPr bwMode="auto">
          <a:xfrm>
            <a:off x="503238" y="3671888"/>
            <a:ext cx="1365250" cy="3254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8" idx="5"/>
          </p:cNvCxnSpPr>
          <p:nvPr/>
        </p:nvCxnSpPr>
        <p:spPr bwMode="auto">
          <a:xfrm rot="16200000" flipH="1">
            <a:off x="1391444" y="2382045"/>
            <a:ext cx="681037" cy="10160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8" idx="5"/>
            <a:endCxn id="6" idx="0"/>
          </p:cNvCxnSpPr>
          <p:nvPr/>
        </p:nvCxnSpPr>
        <p:spPr bwMode="auto">
          <a:xfrm rot="16200000" flipH="1">
            <a:off x="987425" y="2786064"/>
            <a:ext cx="1214437" cy="74136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7" idx="4"/>
            <a:endCxn id="5" idx="3"/>
          </p:cNvCxnSpPr>
          <p:nvPr/>
        </p:nvCxnSpPr>
        <p:spPr bwMode="auto">
          <a:xfrm rot="16200000" flipH="1">
            <a:off x="1670844" y="2656682"/>
            <a:ext cx="873125" cy="28416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7" idx="4"/>
            <a:endCxn id="8" idx="6"/>
          </p:cNvCxnSpPr>
          <p:nvPr/>
        </p:nvCxnSpPr>
        <p:spPr bwMode="auto">
          <a:xfrm rot="5400000">
            <a:off x="1570038" y="2057401"/>
            <a:ext cx="90487" cy="70008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5" idx="2"/>
            <a:endCxn id="7" idx="6"/>
          </p:cNvCxnSpPr>
          <p:nvPr/>
        </p:nvCxnSpPr>
        <p:spPr bwMode="auto">
          <a:xfrm rot="10800000">
            <a:off x="2103438" y="2224088"/>
            <a:ext cx="487362" cy="762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8" idx="3"/>
            <a:endCxn id="9" idx="7"/>
          </p:cNvCxnSpPr>
          <p:nvPr/>
        </p:nvCxnSpPr>
        <p:spPr bwMode="auto">
          <a:xfrm rot="5400000">
            <a:off x="728663" y="2511426"/>
            <a:ext cx="263525" cy="3397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9" idx="6"/>
            <a:endCxn id="5" idx="3"/>
          </p:cNvCxnSpPr>
          <p:nvPr/>
        </p:nvCxnSpPr>
        <p:spPr bwMode="auto">
          <a:xfrm>
            <a:off x="731838" y="2909888"/>
            <a:ext cx="1517650" cy="3254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7" idx="4"/>
            <a:endCxn id="6" idx="0"/>
          </p:cNvCxnSpPr>
          <p:nvPr/>
        </p:nvCxnSpPr>
        <p:spPr bwMode="auto">
          <a:xfrm rot="5400000">
            <a:off x="1264444" y="3063082"/>
            <a:ext cx="1403350" cy="158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6" idx="1"/>
            <a:endCxn id="15" idx="6"/>
          </p:cNvCxnSpPr>
          <p:nvPr/>
        </p:nvCxnSpPr>
        <p:spPr bwMode="auto">
          <a:xfrm rot="16200000" flipV="1">
            <a:off x="3024981" y="2140745"/>
            <a:ext cx="207963" cy="5270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7" idx="1"/>
            <a:endCxn id="16" idx="5"/>
          </p:cNvCxnSpPr>
          <p:nvPr/>
        </p:nvCxnSpPr>
        <p:spPr bwMode="auto">
          <a:xfrm rot="16200000" flipV="1">
            <a:off x="3548063" y="2740026"/>
            <a:ext cx="339725" cy="2635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20" idx="6"/>
            <a:endCxn id="19" idx="3"/>
          </p:cNvCxnSpPr>
          <p:nvPr/>
        </p:nvCxnSpPr>
        <p:spPr bwMode="auto">
          <a:xfrm flipV="1">
            <a:off x="3322638" y="4759326"/>
            <a:ext cx="298450" cy="28416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22" idx="2"/>
            <a:endCxn id="21" idx="6"/>
          </p:cNvCxnSpPr>
          <p:nvPr/>
        </p:nvCxnSpPr>
        <p:spPr bwMode="auto">
          <a:xfrm rot="10800000">
            <a:off x="2514600" y="1570038"/>
            <a:ext cx="487363" cy="762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6" idx="1"/>
            <a:endCxn id="21" idx="6"/>
          </p:cNvCxnSpPr>
          <p:nvPr/>
        </p:nvCxnSpPr>
        <p:spPr bwMode="auto">
          <a:xfrm rot="16200000" flipV="1">
            <a:off x="2484437" y="1600201"/>
            <a:ext cx="938213" cy="87788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7" idx="7"/>
            <a:endCxn id="21" idx="4"/>
          </p:cNvCxnSpPr>
          <p:nvPr/>
        </p:nvCxnSpPr>
        <p:spPr bwMode="auto">
          <a:xfrm rot="5400000" flipH="1" flipV="1">
            <a:off x="2009775" y="1758951"/>
            <a:ext cx="420688" cy="3159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5" idx="7"/>
            <a:endCxn id="22" idx="4"/>
          </p:cNvCxnSpPr>
          <p:nvPr/>
        </p:nvCxnSpPr>
        <p:spPr bwMode="auto">
          <a:xfrm rot="5400000" flipH="1" flipV="1">
            <a:off x="2771775" y="1835151"/>
            <a:ext cx="420688" cy="3159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6" idx="1"/>
            <a:endCxn id="22" idx="4"/>
          </p:cNvCxnSpPr>
          <p:nvPr/>
        </p:nvCxnSpPr>
        <p:spPr bwMode="auto">
          <a:xfrm rot="16200000" flipV="1">
            <a:off x="2903538" y="2019300"/>
            <a:ext cx="725488" cy="2524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20" idx="0"/>
            <a:endCxn id="5" idx="4"/>
          </p:cNvCxnSpPr>
          <p:nvPr/>
        </p:nvCxnSpPr>
        <p:spPr bwMode="auto">
          <a:xfrm rot="16200000" flipV="1">
            <a:off x="1950244" y="3672682"/>
            <a:ext cx="1630362" cy="8382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9" idx="1"/>
            <a:endCxn id="5" idx="6"/>
          </p:cNvCxnSpPr>
          <p:nvPr/>
        </p:nvCxnSpPr>
        <p:spPr bwMode="auto">
          <a:xfrm rot="16200000" flipV="1">
            <a:off x="2339181" y="3283745"/>
            <a:ext cx="1427163" cy="11366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8" idx="2"/>
            <a:endCxn id="5" idx="6"/>
          </p:cNvCxnSpPr>
          <p:nvPr/>
        </p:nvCxnSpPr>
        <p:spPr bwMode="auto">
          <a:xfrm rot="10800000">
            <a:off x="2484438" y="3138488"/>
            <a:ext cx="1401762" cy="9144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17" idx="2"/>
            <a:endCxn id="5" idx="6"/>
          </p:cNvCxnSpPr>
          <p:nvPr/>
        </p:nvCxnSpPr>
        <p:spPr bwMode="auto">
          <a:xfrm rot="10800000">
            <a:off x="2484438" y="3138488"/>
            <a:ext cx="1325562" cy="158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16" idx="3"/>
            <a:endCxn id="5" idx="6"/>
          </p:cNvCxnSpPr>
          <p:nvPr/>
        </p:nvCxnSpPr>
        <p:spPr bwMode="auto">
          <a:xfrm rot="5400000">
            <a:off x="2720182" y="2466182"/>
            <a:ext cx="436562" cy="9080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33" idx="2"/>
            <a:endCxn id="5" idx="6"/>
          </p:cNvCxnSpPr>
          <p:nvPr/>
        </p:nvCxnSpPr>
        <p:spPr bwMode="auto">
          <a:xfrm rot="10800000">
            <a:off x="2484438" y="3138488"/>
            <a:ext cx="3489325" cy="4572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20" idx="0"/>
            <a:endCxn id="6" idx="6"/>
          </p:cNvCxnSpPr>
          <p:nvPr/>
        </p:nvCxnSpPr>
        <p:spPr bwMode="auto">
          <a:xfrm rot="16200000" flipV="1">
            <a:off x="2140744" y="3863182"/>
            <a:ext cx="1006475" cy="108108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19" idx="1"/>
            <a:endCxn id="6" idx="6"/>
          </p:cNvCxnSpPr>
          <p:nvPr/>
        </p:nvCxnSpPr>
        <p:spPr bwMode="auto">
          <a:xfrm rot="16200000" flipV="1">
            <a:off x="2529681" y="3474245"/>
            <a:ext cx="665163" cy="15176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30" idx="2"/>
            <a:endCxn id="6" idx="6"/>
          </p:cNvCxnSpPr>
          <p:nvPr/>
        </p:nvCxnSpPr>
        <p:spPr bwMode="auto">
          <a:xfrm rot="10800000" flipV="1">
            <a:off x="2103438" y="3170238"/>
            <a:ext cx="2879725" cy="7302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16" idx="3"/>
            <a:endCxn id="6" idx="6"/>
          </p:cNvCxnSpPr>
          <p:nvPr/>
        </p:nvCxnSpPr>
        <p:spPr bwMode="auto">
          <a:xfrm rot="5400000">
            <a:off x="2148682" y="2656682"/>
            <a:ext cx="1198562" cy="12890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3" idx="0"/>
            <a:endCxn id="5" idx="4"/>
          </p:cNvCxnSpPr>
          <p:nvPr/>
        </p:nvCxnSpPr>
        <p:spPr bwMode="auto">
          <a:xfrm rot="5400000" flipH="1" flipV="1">
            <a:off x="1150937" y="3970339"/>
            <a:ext cx="1889125" cy="5016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31" idx="2"/>
            <a:endCxn id="5" idx="6"/>
          </p:cNvCxnSpPr>
          <p:nvPr/>
        </p:nvCxnSpPr>
        <p:spPr bwMode="auto">
          <a:xfrm rot="10800000" flipV="1">
            <a:off x="2484438" y="2484438"/>
            <a:ext cx="3336925" cy="6540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30" idx="4"/>
            <a:endCxn id="19" idx="6"/>
          </p:cNvCxnSpPr>
          <p:nvPr/>
        </p:nvCxnSpPr>
        <p:spPr bwMode="auto">
          <a:xfrm rot="5400000">
            <a:off x="3810794" y="3352007"/>
            <a:ext cx="1355725" cy="126523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30" idx="4"/>
            <a:endCxn id="18" idx="7"/>
          </p:cNvCxnSpPr>
          <p:nvPr/>
        </p:nvCxnSpPr>
        <p:spPr bwMode="auto">
          <a:xfrm rot="5400000">
            <a:off x="4295775" y="3130551"/>
            <a:ext cx="649288" cy="10017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30" idx="2"/>
            <a:endCxn id="17" idx="6"/>
          </p:cNvCxnSpPr>
          <p:nvPr/>
        </p:nvCxnSpPr>
        <p:spPr bwMode="auto">
          <a:xfrm rot="10800000">
            <a:off x="4084638" y="3138488"/>
            <a:ext cx="898525" cy="317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30" idx="2"/>
            <a:endCxn id="16" idx="6"/>
          </p:cNvCxnSpPr>
          <p:nvPr/>
        </p:nvCxnSpPr>
        <p:spPr bwMode="auto">
          <a:xfrm rot="10800000">
            <a:off x="3627438" y="2605088"/>
            <a:ext cx="1355725" cy="5651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28" idx="1"/>
            <a:endCxn id="31" idx="5"/>
          </p:cNvCxnSpPr>
          <p:nvPr/>
        </p:nvCxnSpPr>
        <p:spPr bwMode="auto">
          <a:xfrm rot="16200000" flipV="1">
            <a:off x="6018213" y="2619376"/>
            <a:ext cx="644525" cy="5683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28" idx="1"/>
            <a:endCxn id="16" idx="6"/>
          </p:cNvCxnSpPr>
          <p:nvPr/>
        </p:nvCxnSpPr>
        <p:spPr bwMode="auto">
          <a:xfrm rot="16200000" flipV="1">
            <a:off x="4815681" y="1416845"/>
            <a:ext cx="620713" cy="29972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33" idx="2"/>
            <a:endCxn id="19" idx="6"/>
          </p:cNvCxnSpPr>
          <p:nvPr/>
        </p:nvCxnSpPr>
        <p:spPr bwMode="auto">
          <a:xfrm rot="10800000" flipV="1">
            <a:off x="3856038" y="3595688"/>
            <a:ext cx="2117725" cy="10668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32" idx="3"/>
            <a:endCxn id="20" idx="6"/>
          </p:cNvCxnSpPr>
          <p:nvPr/>
        </p:nvCxnSpPr>
        <p:spPr bwMode="auto">
          <a:xfrm rot="5400000">
            <a:off x="3933032" y="3952082"/>
            <a:ext cx="481012" cy="17018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32" idx="0"/>
            <a:endCxn id="31" idx="4"/>
          </p:cNvCxnSpPr>
          <p:nvPr/>
        </p:nvCxnSpPr>
        <p:spPr bwMode="auto">
          <a:xfrm rot="5400000" flipH="1" flipV="1">
            <a:off x="4687093" y="3055145"/>
            <a:ext cx="1706563" cy="8382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24" idx="1"/>
            <a:endCxn id="23" idx="5"/>
          </p:cNvCxnSpPr>
          <p:nvPr/>
        </p:nvCxnSpPr>
        <p:spPr bwMode="auto">
          <a:xfrm rot="16200000" flipV="1">
            <a:off x="6627019" y="1888332"/>
            <a:ext cx="187325" cy="3540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25" idx="3"/>
            <a:endCxn id="24" idx="6"/>
          </p:cNvCxnSpPr>
          <p:nvPr/>
        </p:nvCxnSpPr>
        <p:spPr bwMode="auto">
          <a:xfrm rot="5400000">
            <a:off x="7345363" y="1879601"/>
            <a:ext cx="163512" cy="58896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27" idx="4"/>
            <a:endCxn id="25" idx="7"/>
          </p:cNvCxnSpPr>
          <p:nvPr/>
        </p:nvCxnSpPr>
        <p:spPr bwMode="auto">
          <a:xfrm rot="5400000">
            <a:off x="7854950" y="1660526"/>
            <a:ext cx="298450" cy="1778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27" idx="4"/>
            <a:endCxn id="26" idx="6"/>
          </p:cNvCxnSpPr>
          <p:nvPr/>
        </p:nvCxnSpPr>
        <p:spPr bwMode="auto">
          <a:xfrm rot="5400000">
            <a:off x="7788275" y="1385889"/>
            <a:ext cx="90487" cy="5191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25" idx="1"/>
            <a:endCxn id="26" idx="5"/>
          </p:cNvCxnSpPr>
          <p:nvPr/>
        </p:nvCxnSpPr>
        <p:spPr bwMode="auto">
          <a:xfrm rot="16200000" flipV="1">
            <a:off x="7572375" y="1749426"/>
            <a:ext cx="111125" cy="1873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26" idx="2"/>
            <a:endCxn id="23" idx="6"/>
          </p:cNvCxnSpPr>
          <p:nvPr/>
        </p:nvCxnSpPr>
        <p:spPr bwMode="auto">
          <a:xfrm rot="10800000" flipV="1">
            <a:off x="6583363" y="1690688"/>
            <a:ext cx="715962" cy="1841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26" idx="4"/>
            <a:endCxn id="28" idx="7"/>
          </p:cNvCxnSpPr>
          <p:nvPr/>
        </p:nvCxnSpPr>
        <p:spPr bwMode="auto">
          <a:xfrm rot="5400000">
            <a:off x="6429376" y="2217738"/>
            <a:ext cx="1397000" cy="6191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25" idx="4"/>
            <a:endCxn id="28" idx="7"/>
          </p:cNvCxnSpPr>
          <p:nvPr/>
        </p:nvCxnSpPr>
        <p:spPr bwMode="auto">
          <a:xfrm rot="5400000">
            <a:off x="6772276" y="2179638"/>
            <a:ext cx="1092200" cy="10001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23" idx="4"/>
            <a:endCxn id="28" idx="0"/>
          </p:cNvCxnSpPr>
          <p:nvPr/>
        </p:nvCxnSpPr>
        <p:spPr bwMode="auto">
          <a:xfrm rot="16200000" flipH="1">
            <a:off x="5997575" y="2460626"/>
            <a:ext cx="1173163" cy="27463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29" idx="3"/>
            <a:endCxn id="28" idx="6"/>
          </p:cNvCxnSpPr>
          <p:nvPr/>
        </p:nvCxnSpPr>
        <p:spPr bwMode="auto">
          <a:xfrm rot="5400000">
            <a:off x="7116763" y="2671763"/>
            <a:ext cx="392112" cy="9096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7" idx="2"/>
            <a:endCxn id="28" idx="6"/>
          </p:cNvCxnSpPr>
          <p:nvPr/>
        </p:nvCxnSpPr>
        <p:spPr bwMode="auto">
          <a:xfrm rot="10800000">
            <a:off x="6858000" y="3322638"/>
            <a:ext cx="792163" cy="3810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37" idx="2"/>
            <a:endCxn id="32" idx="6"/>
          </p:cNvCxnSpPr>
          <p:nvPr/>
        </p:nvCxnSpPr>
        <p:spPr bwMode="auto">
          <a:xfrm rot="10800000" flipV="1">
            <a:off x="5257800" y="3703638"/>
            <a:ext cx="2392363" cy="7620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36" idx="1"/>
            <a:endCxn id="28" idx="4"/>
          </p:cNvCxnSpPr>
          <p:nvPr/>
        </p:nvCxnSpPr>
        <p:spPr bwMode="auto">
          <a:xfrm rot="16200000" flipV="1">
            <a:off x="6675438" y="3505200"/>
            <a:ext cx="877888" cy="7858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36" idx="1"/>
            <a:endCxn id="32" idx="6"/>
          </p:cNvCxnSpPr>
          <p:nvPr/>
        </p:nvCxnSpPr>
        <p:spPr bwMode="auto">
          <a:xfrm rot="16200000" flipH="1" flipV="1">
            <a:off x="6318250" y="3276601"/>
            <a:ext cx="128587" cy="224948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5" idx="1"/>
            <a:endCxn id="34" idx="5"/>
          </p:cNvCxnSpPr>
          <p:nvPr/>
        </p:nvCxnSpPr>
        <p:spPr bwMode="auto">
          <a:xfrm rot="16200000" flipH="1" flipV="1">
            <a:off x="6592888" y="4562476"/>
            <a:ext cx="41275" cy="5683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35" idx="1"/>
            <a:endCxn id="28" idx="4"/>
          </p:cNvCxnSpPr>
          <p:nvPr/>
        </p:nvCxnSpPr>
        <p:spPr bwMode="auto">
          <a:xfrm rot="16200000" flipV="1">
            <a:off x="6126163" y="4054475"/>
            <a:ext cx="1366838" cy="1762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6888163" y="4022726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102" name="Straight Connector 101"/>
          <p:cNvCxnSpPr>
            <a:stCxn id="101" idx="3"/>
            <a:endCxn id="34" idx="7"/>
          </p:cNvCxnSpPr>
          <p:nvPr/>
        </p:nvCxnSpPr>
        <p:spPr bwMode="auto">
          <a:xfrm rot="5400000">
            <a:off x="6421438" y="4165601"/>
            <a:ext cx="415925" cy="6000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28" idx="4"/>
            <a:endCxn id="34" idx="0"/>
          </p:cNvCxnSpPr>
          <p:nvPr/>
        </p:nvCxnSpPr>
        <p:spPr bwMode="auto">
          <a:xfrm rot="5400000">
            <a:off x="5890418" y="3801270"/>
            <a:ext cx="1173163" cy="4889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32" idx="6"/>
            <a:endCxn id="34" idx="2"/>
          </p:cNvCxnSpPr>
          <p:nvPr/>
        </p:nvCxnSpPr>
        <p:spPr bwMode="auto">
          <a:xfrm>
            <a:off x="5257800" y="4465638"/>
            <a:ext cx="838200" cy="3048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33" idx="4"/>
            <a:endCxn id="34" idx="0"/>
          </p:cNvCxnSpPr>
          <p:nvPr/>
        </p:nvCxnSpPr>
        <p:spPr bwMode="auto">
          <a:xfrm rot="16200000" flipH="1">
            <a:off x="5722937" y="4122739"/>
            <a:ext cx="898525" cy="1206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30" idx="4"/>
            <a:endCxn id="34" idx="1"/>
          </p:cNvCxnSpPr>
          <p:nvPr/>
        </p:nvCxnSpPr>
        <p:spPr bwMode="auto">
          <a:xfrm rot="16200000" flipH="1">
            <a:off x="4945063" y="3482975"/>
            <a:ext cx="1366838" cy="10144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33" idx="6"/>
            <a:endCxn id="28" idx="3"/>
          </p:cNvCxnSpPr>
          <p:nvPr/>
        </p:nvCxnSpPr>
        <p:spPr bwMode="auto">
          <a:xfrm flipV="1">
            <a:off x="6248400" y="3419476"/>
            <a:ext cx="376238" cy="1762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32" idx="7"/>
            <a:endCxn id="33" idx="3"/>
          </p:cNvCxnSpPr>
          <p:nvPr/>
        </p:nvCxnSpPr>
        <p:spPr bwMode="auto">
          <a:xfrm rot="5400000" flipH="1" flipV="1">
            <a:off x="5278438" y="3632201"/>
            <a:ext cx="676275" cy="7969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28" idx="4"/>
            <a:endCxn id="32" idx="6"/>
          </p:cNvCxnSpPr>
          <p:nvPr/>
        </p:nvCxnSpPr>
        <p:spPr bwMode="auto">
          <a:xfrm rot="5400000">
            <a:off x="5486400" y="3230563"/>
            <a:ext cx="1006475" cy="14636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2"/>
          </p:cNvCxnSpPr>
          <p:nvPr/>
        </p:nvCxnSpPr>
        <p:spPr bwMode="auto">
          <a:xfrm rot="10800000" flipV="1">
            <a:off x="5562600" y="4160838"/>
            <a:ext cx="1325563" cy="2889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32" idx="0"/>
            <a:endCxn id="30" idx="4"/>
          </p:cNvCxnSpPr>
          <p:nvPr/>
        </p:nvCxnSpPr>
        <p:spPr bwMode="auto">
          <a:xfrm rot="5400000" flipH="1" flipV="1">
            <a:off x="4610101" y="3817938"/>
            <a:ext cx="1020762" cy="158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154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6667" b="16000"/>
          <a:stretch>
            <a:fillRect/>
          </a:stretch>
        </p:blipFill>
        <p:spPr bwMode="auto">
          <a:xfrm>
            <a:off x="2133603" y="2491740"/>
            <a:ext cx="377189" cy="480060"/>
          </a:xfrm>
          <a:prstGeom prst="rect">
            <a:avLst/>
          </a:prstGeom>
          <a:noFill/>
        </p:spPr>
      </p:pic>
      <p:pic>
        <p:nvPicPr>
          <p:cNvPr id="118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6667" b="16000"/>
          <a:stretch>
            <a:fillRect/>
          </a:stretch>
        </p:blipFill>
        <p:spPr bwMode="auto">
          <a:xfrm>
            <a:off x="6781803" y="1600200"/>
            <a:ext cx="377189" cy="480060"/>
          </a:xfrm>
          <a:prstGeom prst="rect">
            <a:avLst/>
          </a:prstGeom>
          <a:noFill/>
        </p:spPr>
      </p:pic>
      <p:pic>
        <p:nvPicPr>
          <p:cNvPr id="119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6667" b="16000"/>
          <a:stretch>
            <a:fillRect/>
          </a:stretch>
        </p:blipFill>
        <p:spPr bwMode="auto">
          <a:xfrm>
            <a:off x="4956811" y="4572000"/>
            <a:ext cx="377189" cy="480060"/>
          </a:xfrm>
          <a:prstGeom prst="rect">
            <a:avLst/>
          </a:prstGeom>
          <a:noFill/>
        </p:spPr>
      </p:pic>
      <p:pic>
        <p:nvPicPr>
          <p:cNvPr id="120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6667" b="16000"/>
          <a:stretch>
            <a:fillRect/>
          </a:stretch>
        </p:blipFill>
        <p:spPr bwMode="auto">
          <a:xfrm>
            <a:off x="3352803" y="1295408"/>
            <a:ext cx="377189" cy="480060"/>
          </a:xfrm>
          <a:prstGeom prst="rect">
            <a:avLst/>
          </a:prstGeom>
          <a:noFill/>
        </p:spPr>
      </p:pic>
      <p:pic>
        <p:nvPicPr>
          <p:cNvPr id="121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6667" b="16000"/>
          <a:stretch>
            <a:fillRect/>
          </a:stretch>
        </p:blipFill>
        <p:spPr bwMode="auto">
          <a:xfrm>
            <a:off x="384811" y="2263140"/>
            <a:ext cx="377189" cy="480060"/>
          </a:xfrm>
          <a:prstGeom prst="rect">
            <a:avLst/>
          </a:prstGeom>
          <a:noFill/>
        </p:spPr>
      </p:pic>
      <p:pic>
        <p:nvPicPr>
          <p:cNvPr id="122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6667" b="16000"/>
          <a:stretch>
            <a:fillRect/>
          </a:stretch>
        </p:blipFill>
        <p:spPr bwMode="auto">
          <a:xfrm>
            <a:off x="7928611" y="815340"/>
            <a:ext cx="377189" cy="480060"/>
          </a:xfrm>
          <a:prstGeom prst="rect">
            <a:avLst/>
          </a:prstGeom>
          <a:noFill/>
        </p:spPr>
      </p:pic>
      <p:pic>
        <p:nvPicPr>
          <p:cNvPr id="123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6667" b="16000"/>
          <a:stretch>
            <a:fillRect/>
          </a:stretch>
        </p:blipFill>
        <p:spPr bwMode="auto">
          <a:xfrm>
            <a:off x="1447800" y="4777740"/>
            <a:ext cx="377189" cy="480060"/>
          </a:xfrm>
          <a:prstGeom prst="rect">
            <a:avLst/>
          </a:prstGeom>
          <a:noFill/>
        </p:spPr>
      </p:pic>
      <p:pic>
        <p:nvPicPr>
          <p:cNvPr id="124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6667" b="16000"/>
          <a:stretch>
            <a:fillRect/>
          </a:stretch>
        </p:blipFill>
        <p:spPr bwMode="auto">
          <a:xfrm>
            <a:off x="7777739" y="4114808"/>
            <a:ext cx="377189" cy="480060"/>
          </a:xfrm>
          <a:prstGeom prst="rect">
            <a:avLst/>
          </a:prstGeom>
          <a:noFill/>
        </p:spPr>
      </p:pic>
      <p:pic>
        <p:nvPicPr>
          <p:cNvPr id="125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6667" b="16000"/>
          <a:stretch>
            <a:fillRect/>
          </a:stretch>
        </p:blipFill>
        <p:spPr bwMode="auto">
          <a:xfrm>
            <a:off x="8001003" y="2438408"/>
            <a:ext cx="377189" cy="480060"/>
          </a:xfrm>
          <a:prstGeom prst="rect">
            <a:avLst/>
          </a:prstGeom>
          <a:noFill/>
        </p:spPr>
      </p:pic>
      <p:pic>
        <p:nvPicPr>
          <p:cNvPr id="126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6667" b="16000"/>
          <a:stretch>
            <a:fillRect/>
          </a:stretch>
        </p:blipFill>
        <p:spPr bwMode="auto">
          <a:xfrm>
            <a:off x="5720339" y="1805940"/>
            <a:ext cx="377189" cy="480060"/>
          </a:xfrm>
          <a:prstGeom prst="rect">
            <a:avLst/>
          </a:prstGeom>
          <a:noFill/>
        </p:spPr>
      </p:pic>
      <p:pic>
        <p:nvPicPr>
          <p:cNvPr id="127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6667" b="16000"/>
          <a:stretch>
            <a:fillRect/>
          </a:stretch>
        </p:blipFill>
        <p:spPr bwMode="auto">
          <a:xfrm>
            <a:off x="1680211" y="1577340"/>
            <a:ext cx="377189" cy="480060"/>
          </a:xfrm>
          <a:prstGeom prst="rect">
            <a:avLst/>
          </a:prstGeom>
          <a:noFill/>
        </p:spPr>
      </p:pic>
      <p:pic>
        <p:nvPicPr>
          <p:cNvPr id="128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6667" b="16000"/>
          <a:stretch>
            <a:fillRect/>
          </a:stretch>
        </p:blipFill>
        <p:spPr bwMode="auto">
          <a:xfrm>
            <a:off x="6019803" y="4091940"/>
            <a:ext cx="377189" cy="480060"/>
          </a:xfrm>
          <a:prstGeom prst="rect">
            <a:avLst/>
          </a:prstGeom>
          <a:noFill/>
        </p:spPr>
      </p:pic>
      <p:sp>
        <p:nvSpPr>
          <p:cNvPr id="129" name="TextBox 128"/>
          <p:cNvSpPr txBox="1"/>
          <p:nvPr/>
        </p:nvSpPr>
        <p:spPr>
          <a:xfrm>
            <a:off x="0" y="6361093"/>
            <a:ext cx="9144000" cy="4924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SARS costs 700+ lives; $40+ </a:t>
            </a:r>
            <a:r>
              <a:rPr lang="en-US" sz="2600" dirty="0" err="1">
                <a:solidFill>
                  <a:schemeClr val="bg1"/>
                </a:solidFill>
              </a:rPr>
              <a:t>Bn</a:t>
            </a:r>
            <a:r>
              <a:rPr lang="en-US" sz="2600" dirty="0">
                <a:solidFill>
                  <a:schemeClr val="bg1"/>
                </a:solidFill>
              </a:rPr>
              <a:t>; H1N1 costs Mexico $2.3bn</a:t>
            </a:r>
          </a:p>
        </p:txBody>
      </p:sp>
    </p:spTree>
  </p:cSld>
  <p:clrMapOvr>
    <a:masterClrMapping/>
  </p:clrMapOvr>
  <p:transition advTm="10078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Motivation </a:t>
            </a:r>
            <a:r>
              <a:rPr lang="en-US" sz="2800" dirty="0">
                <a:solidFill>
                  <a:schemeClr val="tx1"/>
                </a:solidFill>
              </a:rPr>
              <a:t>[Tong+ KDD 08 b]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839200" cy="4495800"/>
          </a:xfrm>
        </p:spPr>
        <p:txBody>
          <a:bodyPr/>
          <a:lstStyle/>
          <a:p>
            <a:r>
              <a:rPr lang="en-US" dirty="0"/>
              <a:t>Q: How to find patterns from a large graph?</a:t>
            </a:r>
          </a:p>
          <a:p>
            <a:pPr lvl="1"/>
            <a:r>
              <a:rPr lang="en-US" dirty="0"/>
              <a:t>e.g., communities, anomalies, etc.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B22C77-42AE-4F24-8345-3F18F2E987F6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sp>
        <p:nvSpPr>
          <p:cNvPr id="39" name="TextBox 47"/>
          <p:cNvSpPr txBox="1">
            <a:spLocks noChangeArrowheads="1"/>
          </p:cNvSpPr>
          <p:nvPr/>
        </p:nvSpPr>
        <p:spPr bwMode="auto">
          <a:xfrm>
            <a:off x="3073400" y="6324600"/>
            <a:ext cx="1192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Author</a:t>
            </a:r>
          </a:p>
        </p:txBody>
      </p:sp>
      <p:sp>
        <p:nvSpPr>
          <p:cNvPr id="40" name="TextBox 48"/>
          <p:cNvSpPr txBox="1">
            <a:spLocks noChangeArrowheads="1"/>
          </p:cNvSpPr>
          <p:nvPr/>
        </p:nvSpPr>
        <p:spPr bwMode="auto">
          <a:xfrm>
            <a:off x="4292600" y="6324600"/>
            <a:ext cx="187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9900"/>
                </a:solidFill>
              </a:rPr>
              <a:t>Conference</a:t>
            </a:r>
          </a:p>
        </p:txBody>
      </p:sp>
      <p:grpSp>
        <p:nvGrpSpPr>
          <p:cNvPr id="76" name="Group 80"/>
          <p:cNvGrpSpPr>
            <a:grpSpLocks/>
          </p:cNvGrpSpPr>
          <p:nvPr/>
        </p:nvGrpSpPr>
        <p:grpSpPr bwMode="auto">
          <a:xfrm>
            <a:off x="3581400" y="2549526"/>
            <a:ext cx="2017713" cy="3413126"/>
            <a:chOff x="761898" y="1752204"/>
            <a:chExt cx="2521468" cy="4266407"/>
          </a:xfrm>
        </p:grpSpPr>
        <p:sp>
          <p:nvSpPr>
            <p:cNvPr id="77" name="Oval 76"/>
            <p:cNvSpPr/>
            <p:nvPr/>
          </p:nvSpPr>
          <p:spPr>
            <a:xfrm>
              <a:off x="761898" y="1752204"/>
              <a:ext cx="761797" cy="5337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400" b="1" dirty="0"/>
                <a:t>John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212090" y="2895204"/>
              <a:ext cx="1071276" cy="45839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400" b="1" dirty="0"/>
                <a:t>KDD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761898" y="2438798"/>
              <a:ext cx="761797" cy="5337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400" b="1" dirty="0"/>
                <a:t>Tom</a:t>
              </a:r>
            </a:p>
          </p:txBody>
        </p:sp>
        <p:sp>
          <p:nvSpPr>
            <p:cNvPr id="80" name="Oval 79"/>
            <p:cNvSpPr/>
            <p:nvPr/>
          </p:nvSpPr>
          <p:spPr>
            <a:xfrm>
              <a:off x="761898" y="3048000"/>
              <a:ext cx="761797" cy="53379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400" b="1" dirty="0"/>
                <a:t>Bob</a:t>
              </a:r>
            </a:p>
          </p:txBody>
        </p:sp>
        <p:sp>
          <p:nvSpPr>
            <p:cNvPr id="81" name="Oval 80"/>
            <p:cNvSpPr/>
            <p:nvPr/>
          </p:nvSpPr>
          <p:spPr>
            <a:xfrm>
              <a:off x="761898" y="4191000"/>
              <a:ext cx="761797" cy="531812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400" b="1" dirty="0"/>
                <a:t>Carl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761898" y="4875610"/>
              <a:ext cx="761797" cy="5337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400" b="1" dirty="0"/>
                <a:t>Van</a:t>
              </a:r>
            </a:p>
          </p:txBody>
        </p:sp>
        <p:sp>
          <p:nvSpPr>
            <p:cNvPr id="83" name="Oval 82"/>
            <p:cNvSpPr/>
            <p:nvPr/>
          </p:nvSpPr>
          <p:spPr>
            <a:xfrm>
              <a:off x="761898" y="5484813"/>
              <a:ext cx="761797" cy="53379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400" b="1" dirty="0"/>
                <a:t>Roy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212090" y="5334000"/>
              <a:ext cx="1067309" cy="456406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400" b="1" dirty="0"/>
                <a:t>RECOMB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212090" y="4494610"/>
              <a:ext cx="1071276" cy="45839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400" b="1" dirty="0"/>
                <a:t>ISMB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2210105" y="2057798"/>
              <a:ext cx="1069293" cy="456406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400" b="1" dirty="0"/>
                <a:t>ICDM</a:t>
              </a:r>
            </a:p>
          </p:txBody>
        </p:sp>
        <p:cxnSp>
          <p:nvCxnSpPr>
            <p:cNvPr id="87" name="Straight Connector 86"/>
            <p:cNvCxnSpPr>
              <a:stCxn id="77" idx="6"/>
              <a:endCxn id="86" idx="1"/>
            </p:cNvCxnSpPr>
            <p:nvPr/>
          </p:nvCxnSpPr>
          <p:spPr>
            <a:xfrm>
              <a:off x="1523695" y="2020094"/>
              <a:ext cx="686410" cy="265906"/>
            </a:xfrm>
            <a:prstGeom prst="line">
              <a:avLst/>
            </a:pr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79" idx="6"/>
              <a:endCxn id="86" idx="1"/>
            </p:cNvCxnSpPr>
            <p:nvPr/>
          </p:nvCxnSpPr>
          <p:spPr>
            <a:xfrm flipV="1">
              <a:off x="1523695" y="2286000"/>
              <a:ext cx="686410" cy="418704"/>
            </a:xfrm>
            <a:prstGeom prst="line">
              <a:avLst/>
            </a:pr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79" idx="6"/>
              <a:endCxn id="78" idx="1"/>
            </p:cNvCxnSpPr>
            <p:nvPr/>
          </p:nvCxnSpPr>
          <p:spPr>
            <a:xfrm>
              <a:off x="1523695" y="2704704"/>
              <a:ext cx="688395" cy="418703"/>
            </a:xfrm>
            <a:prstGeom prst="line">
              <a:avLst/>
            </a:pr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80" idx="6"/>
              <a:endCxn id="78" idx="1"/>
            </p:cNvCxnSpPr>
            <p:nvPr/>
          </p:nvCxnSpPr>
          <p:spPr>
            <a:xfrm flipV="1">
              <a:off x="1523695" y="3123406"/>
              <a:ext cx="688395" cy="190500"/>
            </a:xfrm>
            <a:prstGeom prst="line">
              <a:avLst/>
            </a:pr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80" idx="6"/>
              <a:endCxn id="86" idx="1"/>
            </p:cNvCxnSpPr>
            <p:nvPr/>
          </p:nvCxnSpPr>
          <p:spPr>
            <a:xfrm flipV="1">
              <a:off x="1523695" y="2286000"/>
              <a:ext cx="686410" cy="1027906"/>
            </a:xfrm>
            <a:prstGeom prst="line">
              <a:avLst/>
            </a:pr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77" idx="6"/>
              <a:endCxn id="78" idx="1"/>
            </p:cNvCxnSpPr>
            <p:nvPr/>
          </p:nvCxnSpPr>
          <p:spPr>
            <a:xfrm>
              <a:off x="1523695" y="2020094"/>
              <a:ext cx="688395" cy="1103313"/>
            </a:xfrm>
            <a:prstGeom prst="line">
              <a:avLst/>
            </a:pr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81" idx="6"/>
              <a:endCxn id="84" idx="1"/>
            </p:cNvCxnSpPr>
            <p:nvPr/>
          </p:nvCxnSpPr>
          <p:spPr>
            <a:xfrm>
              <a:off x="1523695" y="4456907"/>
              <a:ext cx="688395" cy="1105298"/>
            </a:xfrm>
            <a:prstGeom prst="line">
              <a:avLst/>
            </a:pr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81" idx="6"/>
              <a:endCxn id="85" idx="1"/>
            </p:cNvCxnSpPr>
            <p:nvPr/>
          </p:nvCxnSpPr>
          <p:spPr>
            <a:xfrm>
              <a:off x="1523695" y="4456907"/>
              <a:ext cx="688395" cy="265906"/>
            </a:xfrm>
            <a:prstGeom prst="line">
              <a:avLst/>
            </a:pr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85" idx="1"/>
              <a:endCxn id="82" idx="6"/>
            </p:cNvCxnSpPr>
            <p:nvPr/>
          </p:nvCxnSpPr>
          <p:spPr>
            <a:xfrm rot="10800000" flipV="1">
              <a:off x="1523695" y="4722813"/>
              <a:ext cx="688395" cy="420688"/>
            </a:xfrm>
            <a:prstGeom prst="line">
              <a:avLst/>
            </a:pr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85" idx="1"/>
              <a:endCxn id="83" idx="6"/>
            </p:cNvCxnSpPr>
            <p:nvPr/>
          </p:nvCxnSpPr>
          <p:spPr>
            <a:xfrm rot="10800000" flipV="1">
              <a:off x="1523695" y="4722813"/>
              <a:ext cx="688395" cy="1029891"/>
            </a:xfrm>
            <a:prstGeom prst="line">
              <a:avLst/>
            </a:pr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84" idx="1"/>
              <a:endCxn id="82" idx="6"/>
            </p:cNvCxnSpPr>
            <p:nvPr/>
          </p:nvCxnSpPr>
          <p:spPr>
            <a:xfrm rot="10800000">
              <a:off x="1523695" y="5143500"/>
              <a:ext cx="688395" cy="418704"/>
            </a:xfrm>
            <a:prstGeom prst="line">
              <a:avLst/>
            </a:pr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84" idx="1"/>
              <a:endCxn id="83" idx="6"/>
            </p:cNvCxnSpPr>
            <p:nvPr/>
          </p:nvCxnSpPr>
          <p:spPr>
            <a:xfrm rot="10800000" flipV="1">
              <a:off x="1523696" y="5562204"/>
              <a:ext cx="688395" cy="189507"/>
            </a:xfrm>
            <a:prstGeom prst="line">
              <a:avLst/>
            </a:pr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81" idx="6"/>
              <a:endCxn id="78" idx="1"/>
            </p:cNvCxnSpPr>
            <p:nvPr/>
          </p:nvCxnSpPr>
          <p:spPr>
            <a:xfrm flipV="1">
              <a:off x="1523695" y="3124399"/>
              <a:ext cx="688395" cy="1332507"/>
            </a:xfrm>
            <a:prstGeom prst="line">
              <a:avLst/>
            </a:pr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0" name="Straight Connector 99"/>
          <p:cNvCxnSpPr/>
          <p:nvPr/>
        </p:nvCxnSpPr>
        <p:spPr>
          <a:xfrm flipV="1">
            <a:off x="4191000" y="3647282"/>
            <a:ext cx="550863" cy="1066006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3124200" y="2366963"/>
            <a:ext cx="2743200" cy="18288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3124200" y="4343400"/>
            <a:ext cx="2743200" cy="1752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07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Motivation </a:t>
            </a:r>
            <a:r>
              <a:rPr lang="en-US" sz="2800" dirty="0">
                <a:solidFill>
                  <a:schemeClr val="tx1"/>
                </a:solidFill>
              </a:rPr>
              <a:t>[Tong+ KDD 08 b]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839200" cy="4495800"/>
          </a:xfrm>
        </p:spPr>
        <p:txBody>
          <a:bodyPr/>
          <a:lstStyle/>
          <a:p>
            <a:r>
              <a:rPr lang="en-US" dirty="0"/>
              <a:t>Q: How to find patterns from a large graph?</a:t>
            </a:r>
          </a:p>
          <a:p>
            <a:pPr lvl="1"/>
            <a:r>
              <a:rPr lang="en-US" dirty="0"/>
              <a:t>e.g., communities, anomalies, etc.</a:t>
            </a:r>
          </a:p>
          <a:p>
            <a:r>
              <a:rPr lang="en-US" dirty="0"/>
              <a:t>A: Low-Rank Approximation (LRA) for adjacency matrix of the graph.</a:t>
            </a:r>
          </a:p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B22C77-42AE-4F24-8345-3F18F2E987F6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19200" y="3962400"/>
            <a:ext cx="1295400" cy="2667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800" b="1" dirty="0">
                <a:solidFill>
                  <a:schemeClr val="tx1"/>
                </a:solidFill>
              </a:rPr>
              <a:t>   </a:t>
            </a:r>
            <a:r>
              <a:rPr lang="en-US" sz="4800" b="1" i="1" dirty="0">
                <a:solidFill>
                  <a:schemeClr val="tx1"/>
                </a:solidFill>
              </a:rPr>
              <a:t>A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0" y="3962400"/>
            <a:ext cx="609600" cy="2667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i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05400" y="3962400"/>
            <a:ext cx="533400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i="1" dirty="0">
                <a:solidFill>
                  <a:schemeClr val="tx1"/>
                </a:solidFill>
              </a:rPr>
              <a:t>M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24600" y="3962400"/>
            <a:ext cx="1371600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i="1" dirty="0">
                <a:solidFill>
                  <a:schemeClr val="tx1"/>
                </a:solidFill>
              </a:rPr>
              <a:t>R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4495800" y="3886200"/>
            <a:ext cx="76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X</a:t>
            </a:r>
            <a:endParaRPr lang="en-US" sz="1600"/>
          </a:p>
        </p:txBody>
      </p: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5715000" y="3886200"/>
            <a:ext cx="76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X</a:t>
            </a:r>
            <a:endParaRPr lang="en-US" sz="1600"/>
          </a:p>
        </p:txBody>
      </p:sp>
      <p:grpSp>
        <p:nvGrpSpPr>
          <p:cNvPr id="20" name="Group 12"/>
          <p:cNvGrpSpPr>
            <a:grpSpLocks/>
          </p:cNvGrpSpPr>
          <p:nvPr/>
        </p:nvGrpSpPr>
        <p:grpSpPr bwMode="auto">
          <a:xfrm>
            <a:off x="2819400" y="4495800"/>
            <a:ext cx="762000" cy="1906588"/>
            <a:chOff x="2819400" y="4495800"/>
            <a:chExt cx="762000" cy="1906726"/>
          </a:xfrm>
        </p:grpSpPr>
        <p:sp>
          <p:nvSpPr>
            <p:cNvPr id="21" name="TextBox 5"/>
            <p:cNvSpPr txBox="1">
              <a:spLocks noChangeArrowheads="1"/>
            </p:cNvSpPr>
            <p:nvPr/>
          </p:nvSpPr>
          <p:spPr bwMode="auto">
            <a:xfrm>
              <a:off x="2819400" y="4648200"/>
              <a:ext cx="762000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7200"/>
                <a:t>~</a:t>
              </a:r>
            </a:p>
            <a:p>
              <a:endParaRPr lang="en-US" sz="3600"/>
            </a:p>
          </p:txBody>
        </p:sp>
        <p:sp>
          <p:nvSpPr>
            <p:cNvPr id="22" name="TextBox 5"/>
            <p:cNvSpPr txBox="1">
              <a:spLocks noChangeArrowheads="1"/>
            </p:cNvSpPr>
            <p:nvPr/>
          </p:nvSpPr>
          <p:spPr bwMode="auto">
            <a:xfrm>
              <a:off x="2819400" y="4495800"/>
              <a:ext cx="762000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7200"/>
                <a:t>~</a:t>
              </a:r>
            </a:p>
            <a:p>
              <a:endParaRPr lang="en-US" sz="3600"/>
            </a:p>
          </p:txBody>
        </p:sp>
      </p:grpSp>
    </p:spTree>
  </p:cSld>
  <p:clrMapOvr>
    <a:masterClrMapping/>
  </p:clrMapOvr>
  <p:transition advTm="19344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Table 83"/>
          <p:cNvGraphicFramePr>
            <a:graphicFrameLocks noGrp="1"/>
          </p:cNvGraphicFramePr>
          <p:nvPr/>
        </p:nvGraphicFramePr>
        <p:xfrm>
          <a:off x="3886200" y="2205038"/>
          <a:ext cx="3505200" cy="3474720"/>
        </p:xfrm>
        <a:graphic>
          <a:graphicData uri="http://schemas.openxmlformats.org/drawingml/2006/table">
            <a:tbl>
              <a:tblPr/>
              <a:tblGrid>
                <a:gridCol w="87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47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n-US" sz="4000">
                <a:solidFill>
                  <a:srgbClr val="C00000"/>
                </a:solidFill>
              </a:rPr>
              <a:t>LRA for Graph Mining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1722438" y="2128838"/>
            <a:ext cx="1036637" cy="3352800"/>
          </a:xfrm>
          <a:prstGeom prst="rect">
            <a:avLst/>
          </a:prstGeom>
          <a:noFill/>
          <a:ln>
            <a:solidFill>
              <a:srgbClr val="FF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46" name="Rectangle 45"/>
          <p:cNvSpPr/>
          <p:nvPr/>
        </p:nvSpPr>
        <p:spPr bwMode="auto">
          <a:xfrm>
            <a:off x="381000" y="2128838"/>
            <a:ext cx="1036638" cy="3352800"/>
          </a:xfrm>
          <a:prstGeom prst="rect">
            <a:avLst/>
          </a:prstGeom>
          <a:noFill/>
          <a:ln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6" name="Oval 5"/>
          <p:cNvSpPr/>
          <p:nvPr/>
        </p:nvSpPr>
        <p:spPr bwMode="auto">
          <a:xfrm>
            <a:off x="685800" y="2311400"/>
            <a:ext cx="609600" cy="42703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400" b="1" dirty="0"/>
              <a:t>John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846263" y="3225800"/>
            <a:ext cx="857250" cy="36671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400" b="1" dirty="0"/>
              <a:t>KDD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685800" y="2860675"/>
            <a:ext cx="609600" cy="42703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400" b="1" dirty="0"/>
              <a:t>Tom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685800" y="3348038"/>
            <a:ext cx="609600" cy="427037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400" b="1" dirty="0"/>
              <a:t>Bob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685800" y="3897313"/>
            <a:ext cx="609600" cy="42545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400" b="1" dirty="0"/>
              <a:t>Carl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685800" y="4445000"/>
            <a:ext cx="609600" cy="42703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400" b="1" dirty="0"/>
              <a:t>Van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685800" y="4932363"/>
            <a:ext cx="609600" cy="427037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400" b="1" dirty="0"/>
              <a:t>Roy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846263" y="4811713"/>
            <a:ext cx="854075" cy="365125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400" b="1" dirty="0"/>
              <a:t>RECOMB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846263" y="4140200"/>
            <a:ext cx="857250" cy="36671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400" b="1" dirty="0"/>
              <a:t>ISMB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844675" y="2555875"/>
            <a:ext cx="855663" cy="365125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400" b="1" dirty="0"/>
              <a:t>ICDM</a:t>
            </a:r>
          </a:p>
        </p:txBody>
      </p:sp>
      <p:cxnSp>
        <p:nvCxnSpPr>
          <p:cNvPr id="18" name="Straight Connector 17"/>
          <p:cNvCxnSpPr>
            <a:stCxn id="6" idx="6"/>
            <a:endCxn id="16" idx="1"/>
          </p:cNvCxnSpPr>
          <p:nvPr/>
        </p:nvCxnSpPr>
        <p:spPr bwMode="auto">
          <a:xfrm>
            <a:off x="1295400" y="2525713"/>
            <a:ext cx="549275" cy="212725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6"/>
            <a:endCxn id="16" idx="1"/>
          </p:cNvCxnSpPr>
          <p:nvPr/>
        </p:nvCxnSpPr>
        <p:spPr bwMode="auto">
          <a:xfrm flipV="1">
            <a:off x="1295400" y="2738438"/>
            <a:ext cx="549275" cy="334962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6"/>
            <a:endCxn id="7" idx="1"/>
          </p:cNvCxnSpPr>
          <p:nvPr/>
        </p:nvCxnSpPr>
        <p:spPr bwMode="auto">
          <a:xfrm>
            <a:off x="1295400" y="3073400"/>
            <a:ext cx="550863" cy="334963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6"/>
            <a:endCxn id="7" idx="1"/>
          </p:cNvCxnSpPr>
          <p:nvPr/>
        </p:nvCxnSpPr>
        <p:spPr bwMode="auto">
          <a:xfrm flipV="1">
            <a:off x="1295400" y="3408363"/>
            <a:ext cx="550863" cy="15240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9" idx="6"/>
            <a:endCxn id="16" idx="1"/>
          </p:cNvCxnSpPr>
          <p:nvPr/>
        </p:nvCxnSpPr>
        <p:spPr bwMode="auto">
          <a:xfrm flipV="1">
            <a:off x="1295400" y="2738438"/>
            <a:ext cx="549275" cy="822325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6" idx="6"/>
            <a:endCxn id="7" idx="1"/>
          </p:cNvCxnSpPr>
          <p:nvPr/>
        </p:nvCxnSpPr>
        <p:spPr bwMode="auto">
          <a:xfrm>
            <a:off x="1295400" y="2525713"/>
            <a:ext cx="550863" cy="88265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0" idx="6"/>
            <a:endCxn id="14" idx="1"/>
          </p:cNvCxnSpPr>
          <p:nvPr/>
        </p:nvCxnSpPr>
        <p:spPr bwMode="auto">
          <a:xfrm>
            <a:off x="1295400" y="4110038"/>
            <a:ext cx="550863" cy="884237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0" idx="6"/>
            <a:endCxn id="15" idx="1"/>
          </p:cNvCxnSpPr>
          <p:nvPr/>
        </p:nvCxnSpPr>
        <p:spPr bwMode="auto">
          <a:xfrm>
            <a:off x="1295400" y="4110038"/>
            <a:ext cx="550863" cy="212725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5" idx="1"/>
            <a:endCxn id="11" idx="6"/>
          </p:cNvCxnSpPr>
          <p:nvPr/>
        </p:nvCxnSpPr>
        <p:spPr bwMode="auto">
          <a:xfrm rot="10800000" flipV="1">
            <a:off x="1295400" y="4322763"/>
            <a:ext cx="550863" cy="33655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5" idx="1"/>
            <a:endCxn id="12" idx="6"/>
          </p:cNvCxnSpPr>
          <p:nvPr/>
        </p:nvCxnSpPr>
        <p:spPr bwMode="auto">
          <a:xfrm rot="10800000" flipV="1">
            <a:off x="1295400" y="4322763"/>
            <a:ext cx="550863" cy="823912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4" idx="1"/>
            <a:endCxn id="11" idx="6"/>
          </p:cNvCxnSpPr>
          <p:nvPr/>
        </p:nvCxnSpPr>
        <p:spPr bwMode="auto">
          <a:xfrm rot="10800000">
            <a:off x="1295400" y="4659313"/>
            <a:ext cx="550863" cy="334962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4" idx="1"/>
            <a:endCxn id="12" idx="6"/>
          </p:cNvCxnSpPr>
          <p:nvPr/>
        </p:nvCxnSpPr>
        <p:spPr bwMode="auto">
          <a:xfrm rot="10800000" flipV="1">
            <a:off x="1295400" y="4994275"/>
            <a:ext cx="550863" cy="15240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0" idx="6"/>
            <a:endCxn id="7" idx="1"/>
          </p:cNvCxnSpPr>
          <p:nvPr/>
        </p:nvCxnSpPr>
        <p:spPr bwMode="auto">
          <a:xfrm flipV="1">
            <a:off x="1295400" y="3408363"/>
            <a:ext cx="550863" cy="701675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97" name="TextBox 47"/>
          <p:cNvSpPr txBox="1">
            <a:spLocks noChangeArrowheads="1"/>
          </p:cNvSpPr>
          <p:nvPr/>
        </p:nvSpPr>
        <p:spPr bwMode="auto">
          <a:xfrm>
            <a:off x="304800" y="5786438"/>
            <a:ext cx="1192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Author</a:t>
            </a:r>
          </a:p>
        </p:txBody>
      </p:sp>
      <p:sp>
        <p:nvSpPr>
          <p:cNvPr id="18498" name="TextBox 48"/>
          <p:cNvSpPr txBox="1">
            <a:spLocks noChangeArrowheads="1"/>
          </p:cNvSpPr>
          <p:nvPr/>
        </p:nvSpPr>
        <p:spPr bwMode="auto">
          <a:xfrm>
            <a:off x="1524000" y="5786438"/>
            <a:ext cx="187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FF9900"/>
                </a:solidFill>
              </a:rPr>
              <a:t>Conference</a:t>
            </a:r>
          </a:p>
        </p:txBody>
      </p:sp>
      <p:sp>
        <p:nvSpPr>
          <p:cNvPr id="18499" name="Rectangle 86"/>
          <p:cNvSpPr>
            <a:spLocks noChangeArrowheads="1"/>
          </p:cNvSpPr>
          <p:nvPr/>
        </p:nvSpPr>
        <p:spPr bwMode="auto">
          <a:xfrm>
            <a:off x="4114800" y="5786438"/>
            <a:ext cx="32083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Adjacency matrix: </a:t>
            </a:r>
            <a:r>
              <a:rPr lang="en-US" sz="2400" b="1" i="1" dirty="0"/>
              <a:t>A</a:t>
            </a:r>
          </a:p>
        </p:txBody>
      </p:sp>
      <p:sp>
        <p:nvSpPr>
          <p:cNvPr id="100" name="Right Arrow 99"/>
          <p:cNvSpPr/>
          <p:nvPr/>
        </p:nvSpPr>
        <p:spPr>
          <a:xfrm>
            <a:off x="2895600" y="3576638"/>
            <a:ext cx="762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339" name="Slide Number Placeholder 8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B4755-1882-430F-B95E-E66AD0962CE7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cxnSp>
        <p:nvCxnSpPr>
          <p:cNvPr id="86" name="Straight Arrow Connector 85"/>
          <p:cNvCxnSpPr/>
          <p:nvPr/>
        </p:nvCxnSpPr>
        <p:spPr>
          <a:xfrm rot="5400000">
            <a:off x="6096001" y="3956050"/>
            <a:ext cx="3505200" cy="3175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10800000" flipV="1">
            <a:off x="3886200" y="1981200"/>
            <a:ext cx="350520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06" name="TextBox 100"/>
          <p:cNvSpPr txBox="1">
            <a:spLocks noChangeArrowheads="1"/>
          </p:cNvSpPr>
          <p:nvPr/>
        </p:nvSpPr>
        <p:spPr bwMode="auto">
          <a:xfrm>
            <a:off x="4724400" y="1447800"/>
            <a:ext cx="2163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C6600"/>
                </a:solidFill>
              </a:rPr>
              <a:t>Conference</a:t>
            </a:r>
          </a:p>
        </p:txBody>
      </p:sp>
      <p:sp>
        <p:nvSpPr>
          <p:cNvPr id="18507" name="TextBox 47"/>
          <p:cNvSpPr txBox="1">
            <a:spLocks noChangeArrowheads="1"/>
          </p:cNvSpPr>
          <p:nvPr/>
        </p:nvSpPr>
        <p:spPr bwMode="auto">
          <a:xfrm rot="5400000">
            <a:off x="7783513" y="3744913"/>
            <a:ext cx="11922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Author</a:t>
            </a:r>
          </a:p>
        </p:txBody>
      </p:sp>
    </p:spTree>
  </p:cSld>
  <p:clrMapOvr>
    <a:masterClrMapping/>
  </p:clrMapOvr>
  <p:transition advTm="14344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n-US" sz="4000">
                <a:solidFill>
                  <a:srgbClr val="C00000"/>
                </a:solidFill>
              </a:rPr>
              <a:t>LRA for Graph Mining: Communities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1722438" y="1524000"/>
            <a:ext cx="1036637" cy="3352800"/>
          </a:xfrm>
          <a:prstGeom prst="rect">
            <a:avLst/>
          </a:prstGeom>
          <a:noFill/>
          <a:ln>
            <a:solidFill>
              <a:srgbClr val="FF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46" name="Rectangle 45"/>
          <p:cNvSpPr/>
          <p:nvPr/>
        </p:nvSpPr>
        <p:spPr bwMode="auto">
          <a:xfrm>
            <a:off x="381000" y="1524000"/>
            <a:ext cx="1036638" cy="3352800"/>
          </a:xfrm>
          <a:prstGeom prst="rect">
            <a:avLst/>
          </a:prstGeom>
          <a:noFill/>
          <a:ln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6" name="Oval 5"/>
          <p:cNvSpPr/>
          <p:nvPr/>
        </p:nvSpPr>
        <p:spPr bwMode="auto">
          <a:xfrm>
            <a:off x="685800" y="1706563"/>
            <a:ext cx="609600" cy="427037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400" b="1" dirty="0"/>
              <a:t>John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846263" y="2620963"/>
            <a:ext cx="857250" cy="36671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400" b="1" dirty="0"/>
              <a:t>KDD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685800" y="2255838"/>
            <a:ext cx="609600" cy="427037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400" b="1" dirty="0"/>
              <a:t>Tom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685800" y="2743200"/>
            <a:ext cx="609600" cy="42703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400" b="1" dirty="0"/>
              <a:t>Bob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685800" y="3292475"/>
            <a:ext cx="609600" cy="42545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400" b="1" dirty="0"/>
              <a:t>Carl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685800" y="3840163"/>
            <a:ext cx="609600" cy="427037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400" b="1" dirty="0"/>
              <a:t>Van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685800" y="4327525"/>
            <a:ext cx="609600" cy="42703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400" b="1" dirty="0"/>
              <a:t>Roy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846263" y="4206875"/>
            <a:ext cx="854075" cy="365125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400" b="1" dirty="0"/>
              <a:t>RECOMB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846263" y="3535363"/>
            <a:ext cx="857250" cy="36671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400" b="1" dirty="0"/>
              <a:t>ISMB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844675" y="1951038"/>
            <a:ext cx="855663" cy="365125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400" b="1" dirty="0"/>
              <a:t>ICDM</a:t>
            </a:r>
          </a:p>
        </p:txBody>
      </p:sp>
      <p:cxnSp>
        <p:nvCxnSpPr>
          <p:cNvPr id="18" name="Straight Connector 17"/>
          <p:cNvCxnSpPr>
            <a:stCxn id="6" idx="6"/>
            <a:endCxn id="16" idx="1"/>
          </p:cNvCxnSpPr>
          <p:nvPr/>
        </p:nvCxnSpPr>
        <p:spPr bwMode="auto">
          <a:xfrm>
            <a:off x="1295400" y="1920875"/>
            <a:ext cx="549275" cy="212725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6"/>
            <a:endCxn id="16" idx="1"/>
          </p:cNvCxnSpPr>
          <p:nvPr/>
        </p:nvCxnSpPr>
        <p:spPr bwMode="auto">
          <a:xfrm flipV="1">
            <a:off x="1295400" y="2133600"/>
            <a:ext cx="549275" cy="334963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6"/>
            <a:endCxn id="7" idx="1"/>
          </p:cNvCxnSpPr>
          <p:nvPr/>
        </p:nvCxnSpPr>
        <p:spPr bwMode="auto">
          <a:xfrm>
            <a:off x="1295400" y="2468563"/>
            <a:ext cx="550863" cy="334962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6"/>
            <a:endCxn id="7" idx="1"/>
          </p:cNvCxnSpPr>
          <p:nvPr/>
        </p:nvCxnSpPr>
        <p:spPr bwMode="auto">
          <a:xfrm flipV="1">
            <a:off x="1295400" y="2803525"/>
            <a:ext cx="550863" cy="15240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9" idx="6"/>
            <a:endCxn id="16" idx="1"/>
          </p:cNvCxnSpPr>
          <p:nvPr/>
        </p:nvCxnSpPr>
        <p:spPr bwMode="auto">
          <a:xfrm flipV="1">
            <a:off x="1295400" y="2133600"/>
            <a:ext cx="549275" cy="822325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6" idx="6"/>
            <a:endCxn id="7" idx="1"/>
          </p:cNvCxnSpPr>
          <p:nvPr/>
        </p:nvCxnSpPr>
        <p:spPr bwMode="auto">
          <a:xfrm>
            <a:off x="1295400" y="1920875"/>
            <a:ext cx="550863" cy="88265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0" idx="6"/>
            <a:endCxn id="14" idx="1"/>
          </p:cNvCxnSpPr>
          <p:nvPr/>
        </p:nvCxnSpPr>
        <p:spPr bwMode="auto">
          <a:xfrm>
            <a:off x="1295400" y="3505200"/>
            <a:ext cx="550863" cy="884238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0" idx="6"/>
            <a:endCxn id="15" idx="1"/>
          </p:cNvCxnSpPr>
          <p:nvPr/>
        </p:nvCxnSpPr>
        <p:spPr bwMode="auto">
          <a:xfrm>
            <a:off x="1295400" y="3505200"/>
            <a:ext cx="550863" cy="212725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5" idx="1"/>
            <a:endCxn id="11" idx="6"/>
          </p:cNvCxnSpPr>
          <p:nvPr/>
        </p:nvCxnSpPr>
        <p:spPr bwMode="auto">
          <a:xfrm rot="10800000" flipV="1">
            <a:off x="1295400" y="3717925"/>
            <a:ext cx="550863" cy="33655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5" idx="1"/>
            <a:endCxn id="12" idx="6"/>
          </p:cNvCxnSpPr>
          <p:nvPr/>
        </p:nvCxnSpPr>
        <p:spPr bwMode="auto">
          <a:xfrm rot="10800000" flipV="1">
            <a:off x="1295400" y="3717925"/>
            <a:ext cx="550863" cy="823913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4" idx="1"/>
            <a:endCxn id="11" idx="6"/>
          </p:cNvCxnSpPr>
          <p:nvPr/>
        </p:nvCxnSpPr>
        <p:spPr bwMode="auto">
          <a:xfrm rot="10800000">
            <a:off x="1295400" y="4054475"/>
            <a:ext cx="550863" cy="334963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4" idx="1"/>
            <a:endCxn id="12" idx="6"/>
          </p:cNvCxnSpPr>
          <p:nvPr/>
        </p:nvCxnSpPr>
        <p:spPr bwMode="auto">
          <a:xfrm rot="10800000" flipV="1">
            <a:off x="1295400" y="4389438"/>
            <a:ext cx="550863" cy="15240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0" idx="6"/>
            <a:endCxn id="7" idx="1"/>
          </p:cNvCxnSpPr>
          <p:nvPr/>
        </p:nvCxnSpPr>
        <p:spPr bwMode="auto">
          <a:xfrm flipV="1">
            <a:off x="1295400" y="2803525"/>
            <a:ext cx="550863" cy="701675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84" name="TextBox 47"/>
          <p:cNvSpPr txBox="1">
            <a:spLocks noChangeArrowheads="1"/>
          </p:cNvSpPr>
          <p:nvPr/>
        </p:nvSpPr>
        <p:spPr bwMode="auto">
          <a:xfrm>
            <a:off x="298450" y="5029200"/>
            <a:ext cx="1192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Author</a:t>
            </a:r>
          </a:p>
        </p:txBody>
      </p:sp>
      <p:sp>
        <p:nvSpPr>
          <p:cNvPr id="19485" name="TextBox 48"/>
          <p:cNvSpPr txBox="1">
            <a:spLocks noChangeArrowheads="1"/>
          </p:cNvSpPr>
          <p:nvPr/>
        </p:nvSpPr>
        <p:spPr bwMode="auto">
          <a:xfrm>
            <a:off x="1746250" y="5029200"/>
            <a:ext cx="969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FF9900"/>
                </a:solidFill>
              </a:rPr>
              <a:t>Conf.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733800" y="2133600"/>
            <a:ext cx="1295400" cy="23622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3810000" y="2286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114800" y="2286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810000" y="2667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114800" y="2667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810000" y="3048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114800" y="3048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419600" y="3429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724400" y="3429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419600" y="3810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724400" y="3810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419600" y="4191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724400" y="4191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114800" y="3429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5715000" y="2133600"/>
            <a:ext cx="609600" cy="23622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5791200" y="2286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791200" y="2667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791200" y="3048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6019800" y="3429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019800" y="3810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019800" y="4191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7543800" y="2133600"/>
            <a:ext cx="1295400" cy="5334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705600" y="2133600"/>
            <a:ext cx="533400" cy="5334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7620000" y="2209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7924800" y="2209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229600" y="24384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534400" y="24384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4953000" y="2513013"/>
            <a:ext cx="762000" cy="1906587"/>
            <a:chOff x="2819400" y="4495800"/>
            <a:chExt cx="762000" cy="1906726"/>
          </a:xfrm>
        </p:grpSpPr>
        <p:sp>
          <p:nvSpPr>
            <p:cNvPr id="19537" name="TextBox 5"/>
            <p:cNvSpPr txBox="1">
              <a:spLocks noChangeArrowheads="1"/>
            </p:cNvSpPr>
            <p:nvPr/>
          </p:nvSpPr>
          <p:spPr bwMode="auto">
            <a:xfrm>
              <a:off x="2819400" y="4648200"/>
              <a:ext cx="762000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7200"/>
                <a:t>~</a:t>
              </a:r>
            </a:p>
            <a:p>
              <a:pPr algn="ctr"/>
              <a:endParaRPr lang="en-US" sz="3600"/>
            </a:p>
          </p:txBody>
        </p:sp>
        <p:sp>
          <p:nvSpPr>
            <p:cNvPr id="19538" name="TextBox 5"/>
            <p:cNvSpPr txBox="1">
              <a:spLocks noChangeArrowheads="1"/>
            </p:cNvSpPr>
            <p:nvPr/>
          </p:nvSpPr>
          <p:spPr bwMode="auto">
            <a:xfrm>
              <a:off x="2819400" y="4495800"/>
              <a:ext cx="762000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7200"/>
                <a:t>~</a:t>
              </a:r>
            </a:p>
            <a:p>
              <a:pPr algn="ctr"/>
              <a:endParaRPr lang="en-US" sz="3600"/>
            </a:p>
          </p:txBody>
        </p:sp>
      </p:grpSp>
      <p:sp>
        <p:nvSpPr>
          <p:cNvPr id="19514" name="TextBox 9"/>
          <p:cNvSpPr txBox="1">
            <a:spLocks noChangeArrowheads="1"/>
          </p:cNvSpPr>
          <p:nvPr/>
        </p:nvSpPr>
        <p:spPr bwMode="auto">
          <a:xfrm>
            <a:off x="6172200" y="2057400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X</a:t>
            </a:r>
            <a:endParaRPr lang="en-US" sz="1100"/>
          </a:p>
        </p:txBody>
      </p:sp>
      <p:sp>
        <p:nvSpPr>
          <p:cNvPr id="19515" name="TextBox 9"/>
          <p:cNvSpPr txBox="1">
            <a:spLocks noChangeArrowheads="1"/>
          </p:cNvSpPr>
          <p:nvPr/>
        </p:nvSpPr>
        <p:spPr bwMode="auto">
          <a:xfrm>
            <a:off x="7010400" y="2057400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X</a:t>
            </a:r>
            <a:endParaRPr lang="en-US" sz="1100"/>
          </a:p>
        </p:txBody>
      </p:sp>
      <p:sp>
        <p:nvSpPr>
          <p:cNvPr id="19516" name="Rectangle 86"/>
          <p:cNvSpPr>
            <a:spLocks noChangeArrowheads="1"/>
          </p:cNvSpPr>
          <p:nvPr/>
        </p:nvSpPr>
        <p:spPr bwMode="auto">
          <a:xfrm>
            <a:off x="3236913" y="1595438"/>
            <a:ext cx="21732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/>
              <a:t>Adj. matrix: </a:t>
            </a:r>
            <a:r>
              <a:rPr lang="en-US" sz="2400" b="1" i="1"/>
              <a:t>A</a:t>
            </a:r>
          </a:p>
        </p:txBody>
      </p:sp>
      <p:sp>
        <p:nvSpPr>
          <p:cNvPr id="11306" name="Rectangle 88"/>
          <p:cNvSpPr>
            <a:spLocks noChangeArrowheads="1"/>
          </p:cNvSpPr>
          <p:nvPr/>
        </p:nvSpPr>
        <p:spPr bwMode="auto">
          <a:xfrm>
            <a:off x="6214648" y="1295400"/>
            <a:ext cx="24721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i="1" dirty="0">
                <a:solidFill>
                  <a:srgbClr val="FF9900"/>
                </a:solidFill>
              </a:rPr>
              <a:t>R</a:t>
            </a:r>
            <a:r>
              <a:rPr lang="en-US" sz="2400" b="1" dirty="0">
                <a:solidFill>
                  <a:srgbClr val="FF9900"/>
                </a:solidFill>
              </a:rPr>
              <a:t>: Conf. Group </a:t>
            </a:r>
          </a:p>
        </p:txBody>
      </p:sp>
      <p:sp>
        <p:nvSpPr>
          <p:cNvPr id="11307" name="Rectangle 89"/>
          <p:cNvSpPr>
            <a:spLocks noChangeArrowheads="1"/>
          </p:cNvSpPr>
          <p:nvPr/>
        </p:nvSpPr>
        <p:spPr bwMode="auto">
          <a:xfrm>
            <a:off x="6394450" y="3276600"/>
            <a:ext cx="27318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006600"/>
                </a:solidFill>
              </a:rPr>
              <a:t>M</a:t>
            </a:r>
            <a:r>
              <a:rPr lang="en-US" sz="2400" b="1" dirty="0">
                <a:solidFill>
                  <a:srgbClr val="006600"/>
                </a:solidFill>
              </a:rPr>
              <a:t>: Group-Group </a:t>
            </a:r>
          </a:p>
          <a:p>
            <a:r>
              <a:rPr lang="en-US" sz="2400" b="1" dirty="0">
                <a:solidFill>
                  <a:srgbClr val="006600"/>
                </a:solidFill>
              </a:rPr>
              <a:t>Interaction</a:t>
            </a:r>
          </a:p>
        </p:txBody>
      </p:sp>
      <p:cxnSp>
        <p:nvCxnSpPr>
          <p:cNvPr id="92" name="Straight Arrow Connector 91"/>
          <p:cNvCxnSpPr/>
          <p:nvPr/>
        </p:nvCxnSpPr>
        <p:spPr>
          <a:xfrm rot="5400000">
            <a:off x="6592888" y="2857500"/>
            <a:ext cx="455612" cy="382588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rot="10800000">
            <a:off x="7315200" y="1752600"/>
            <a:ext cx="838200" cy="381000"/>
          </a:xfrm>
          <a:prstGeom prst="straightConnector1">
            <a:avLst/>
          </a:prstGeom>
          <a:ln w="3810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98"/>
          <p:cNvGrpSpPr>
            <a:grpSpLocks/>
          </p:cNvGrpSpPr>
          <p:nvPr/>
        </p:nvGrpSpPr>
        <p:grpSpPr bwMode="auto">
          <a:xfrm>
            <a:off x="5181600" y="4495801"/>
            <a:ext cx="2959464" cy="752017"/>
            <a:chOff x="5181601" y="4495800"/>
            <a:chExt cx="2959234" cy="751361"/>
          </a:xfrm>
        </p:grpSpPr>
        <p:sp>
          <p:nvSpPr>
            <p:cNvPr id="19535" name="Rectangle 65"/>
            <p:cNvSpPr>
              <a:spLocks noChangeArrowheads="1"/>
            </p:cNvSpPr>
            <p:nvPr/>
          </p:nvSpPr>
          <p:spPr bwMode="auto">
            <a:xfrm>
              <a:off x="5181601" y="4724397"/>
              <a:ext cx="2959234" cy="522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i="1" dirty="0">
                  <a:solidFill>
                    <a:srgbClr val="0000FF"/>
                  </a:solidFill>
                </a:rPr>
                <a:t>L</a:t>
              </a:r>
              <a:r>
                <a:rPr lang="en-US" sz="2800" b="1" dirty="0">
                  <a:solidFill>
                    <a:srgbClr val="0000FF"/>
                  </a:solidFill>
                </a:rPr>
                <a:t>: author group </a:t>
              </a:r>
            </a:p>
          </p:txBody>
        </p:sp>
        <p:cxnSp>
          <p:nvCxnSpPr>
            <p:cNvPr id="97" name="Straight Arrow Connector 96"/>
            <p:cNvCxnSpPr>
              <a:stCxn id="88" idx="2"/>
            </p:cNvCxnSpPr>
            <p:nvPr/>
          </p:nvCxnSpPr>
          <p:spPr>
            <a:xfrm rot="5400000">
              <a:off x="5749239" y="4461520"/>
              <a:ext cx="380668" cy="44922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Right Arrow 99"/>
          <p:cNvSpPr/>
          <p:nvPr/>
        </p:nvSpPr>
        <p:spPr>
          <a:xfrm>
            <a:off x="2895600" y="2971800"/>
            <a:ext cx="762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5715000" y="2133600"/>
            <a:ext cx="320675" cy="121920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6705600" y="2133600"/>
            <a:ext cx="533400" cy="533400"/>
          </a:xfrm>
          <a:prstGeom prst="rect">
            <a:avLst/>
          </a:prstGeom>
          <a:noFill/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339" name="Slide Number Placeholder 8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2F4BB-A628-4623-9CB7-B804B335E670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6003925" y="3352800"/>
            <a:ext cx="320675" cy="1143000"/>
          </a:xfrm>
          <a:prstGeom prst="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0" name="Rectangle 89"/>
          <p:cNvSpPr/>
          <p:nvPr/>
        </p:nvSpPr>
        <p:spPr bwMode="auto">
          <a:xfrm>
            <a:off x="381000" y="1524000"/>
            <a:ext cx="1036638" cy="1676400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91" name="Rectangle 90"/>
          <p:cNvSpPr/>
          <p:nvPr/>
        </p:nvSpPr>
        <p:spPr bwMode="auto">
          <a:xfrm>
            <a:off x="381000" y="3276600"/>
            <a:ext cx="1036638" cy="1600200"/>
          </a:xfrm>
          <a:prstGeom prst="rect">
            <a:avLst/>
          </a:prstGeom>
          <a:solidFill>
            <a:srgbClr val="FF9900">
              <a:alpha val="20000"/>
            </a:srgbClr>
          </a:solidFill>
          <a:ln>
            <a:solidFill>
              <a:srgbClr val="FF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93" name="Rectangle 92"/>
          <p:cNvSpPr/>
          <p:nvPr/>
        </p:nvSpPr>
        <p:spPr>
          <a:xfrm>
            <a:off x="7543800" y="2133600"/>
            <a:ext cx="639763" cy="30480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8199438" y="2438400"/>
            <a:ext cx="639762" cy="228600"/>
          </a:xfrm>
          <a:prstGeom prst="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6" name="Rectangle 95"/>
          <p:cNvSpPr/>
          <p:nvPr/>
        </p:nvSpPr>
        <p:spPr bwMode="auto">
          <a:xfrm>
            <a:off x="1706563" y="1524000"/>
            <a:ext cx="1036637" cy="1676400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98" name="Rectangle 97"/>
          <p:cNvSpPr/>
          <p:nvPr/>
        </p:nvSpPr>
        <p:spPr bwMode="auto">
          <a:xfrm>
            <a:off x="1706563" y="3276600"/>
            <a:ext cx="1036637" cy="1600200"/>
          </a:xfrm>
          <a:prstGeom prst="rect">
            <a:avLst/>
          </a:prstGeom>
          <a:solidFill>
            <a:srgbClr val="FF9900">
              <a:alpha val="20000"/>
            </a:srgbClr>
          </a:solidFill>
          <a:ln>
            <a:solidFill>
              <a:srgbClr val="FF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</p:spTree>
    <p:custDataLst>
      <p:tags r:id="rId1"/>
    </p:custDataLst>
  </p:cSld>
  <p:clrMapOvr>
    <a:masterClrMapping/>
  </p:clrMapOvr>
  <p:transition advTm="270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11306" grpId="0"/>
      <p:bldP spid="11307" grpId="0"/>
      <p:bldP spid="82" grpId="0" animBg="1"/>
      <p:bldP spid="83" grpId="0" animBg="1"/>
      <p:bldP spid="88" grpId="0" animBg="1"/>
      <p:bldP spid="90" grpId="0" animBg="1"/>
      <p:bldP spid="91" grpId="0" animBg="1"/>
      <p:bldP spid="93" grpId="0" animBg="1"/>
      <p:bldP spid="94" grpId="0" animBg="1"/>
      <p:bldP spid="96" grpId="0" animBg="1"/>
      <p:bldP spid="98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LRA for Graph Mining: Anomalies</a:t>
            </a:r>
          </a:p>
        </p:txBody>
      </p:sp>
      <p:grpSp>
        <p:nvGrpSpPr>
          <p:cNvPr id="2" name="Group 80"/>
          <p:cNvGrpSpPr>
            <a:grpSpLocks/>
          </p:cNvGrpSpPr>
          <p:nvPr/>
        </p:nvGrpSpPr>
        <p:grpSpPr bwMode="auto">
          <a:xfrm>
            <a:off x="685800" y="1706563"/>
            <a:ext cx="2017713" cy="3413126"/>
            <a:chOff x="761898" y="1752204"/>
            <a:chExt cx="2521468" cy="4266407"/>
          </a:xfrm>
        </p:grpSpPr>
        <p:sp>
          <p:nvSpPr>
            <p:cNvPr id="6" name="Oval 5"/>
            <p:cNvSpPr/>
            <p:nvPr/>
          </p:nvSpPr>
          <p:spPr>
            <a:xfrm>
              <a:off x="761898" y="1752204"/>
              <a:ext cx="761797" cy="5337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400" b="1" dirty="0"/>
                <a:t>John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212090" y="2895204"/>
              <a:ext cx="1071276" cy="45839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400" b="1" dirty="0"/>
                <a:t>KDD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761898" y="2438798"/>
              <a:ext cx="761797" cy="5337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400" b="1" dirty="0"/>
                <a:t>Tom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761898" y="3048000"/>
              <a:ext cx="761797" cy="53379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400" b="1" dirty="0"/>
                <a:t>Bob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761898" y="4191000"/>
              <a:ext cx="761797" cy="531812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400" b="1" dirty="0"/>
                <a:t>Carl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761898" y="4875610"/>
              <a:ext cx="761797" cy="5337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400" b="1" dirty="0"/>
                <a:t>Van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761898" y="5484813"/>
              <a:ext cx="761797" cy="53379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400" b="1" dirty="0"/>
                <a:t>Roy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12090" y="5334000"/>
              <a:ext cx="1067309" cy="456406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400" b="1" dirty="0"/>
                <a:t>RECOMB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12090" y="4494610"/>
              <a:ext cx="1071276" cy="45839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400" b="1" dirty="0"/>
                <a:t>ISMB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10105" y="2057798"/>
              <a:ext cx="1069293" cy="456406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400" b="1" dirty="0"/>
                <a:t>ICDM</a:t>
              </a:r>
            </a:p>
          </p:txBody>
        </p:sp>
        <p:cxnSp>
          <p:nvCxnSpPr>
            <p:cNvPr id="18" name="Straight Connector 17"/>
            <p:cNvCxnSpPr>
              <a:stCxn id="6" idx="6"/>
              <a:endCxn id="16" idx="1"/>
            </p:cNvCxnSpPr>
            <p:nvPr/>
          </p:nvCxnSpPr>
          <p:spPr>
            <a:xfrm>
              <a:off x="1523695" y="2020094"/>
              <a:ext cx="686410" cy="265906"/>
            </a:xfrm>
            <a:prstGeom prst="line">
              <a:avLst/>
            </a:pr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6"/>
              <a:endCxn id="16" idx="1"/>
            </p:cNvCxnSpPr>
            <p:nvPr/>
          </p:nvCxnSpPr>
          <p:spPr>
            <a:xfrm flipV="1">
              <a:off x="1523695" y="2286000"/>
              <a:ext cx="686410" cy="418704"/>
            </a:xfrm>
            <a:prstGeom prst="line">
              <a:avLst/>
            </a:pr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8" idx="6"/>
              <a:endCxn id="7" idx="1"/>
            </p:cNvCxnSpPr>
            <p:nvPr/>
          </p:nvCxnSpPr>
          <p:spPr>
            <a:xfrm>
              <a:off x="1523695" y="2704704"/>
              <a:ext cx="688395" cy="418703"/>
            </a:xfrm>
            <a:prstGeom prst="line">
              <a:avLst/>
            </a:pr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9" idx="6"/>
              <a:endCxn id="7" idx="1"/>
            </p:cNvCxnSpPr>
            <p:nvPr/>
          </p:nvCxnSpPr>
          <p:spPr>
            <a:xfrm flipV="1">
              <a:off x="1523695" y="3123406"/>
              <a:ext cx="688395" cy="190500"/>
            </a:xfrm>
            <a:prstGeom prst="line">
              <a:avLst/>
            </a:pr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9" idx="6"/>
              <a:endCxn id="16" idx="1"/>
            </p:cNvCxnSpPr>
            <p:nvPr/>
          </p:nvCxnSpPr>
          <p:spPr>
            <a:xfrm flipV="1">
              <a:off x="1523695" y="2286000"/>
              <a:ext cx="686410" cy="1027906"/>
            </a:xfrm>
            <a:prstGeom prst="line">
              <a:avLst/>
            </a:pr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6" idx="6"/>
              <a:endCxn id="7" idx="1"/>
            </p:cNvCxnSpPr>
            <p:nvPr/>
          </p:nvCxnSpPr>
          <p:spPr>
            <a:xfrm>
              <a:off x="1523695" y="2020094"/>
              <a:ext cx="688395" cy="1103313"/>
            </a:xfrm>
            <a:prstGeom prst="line">
              <a:avLst/>
            </a:pr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0" idx="6"/>
              <a:endCxn id="14" idx="1"/>
            </p:cNvCxnSpPr>
            <p:nvPr/>
          </p:nvCxnSpPr>
          <p:spPr>
            <a:xfrm>
              <a:off x="1523695" y="4456907"/>
              <a:ext cx="688395" cy="1105298"/>
            </a:xfrm>
            <a:prstGeom prst="line">
              <a:avLst/>
            </a:pr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0" idx="6"/>
              <a:endCxn id="15" idx="1"/>
            </p:cNvCxnSpPr>
            <p:nvPr/>
          </p:nvCxnSpPr>
          <p:spPr>
            <a:xfrm>
              <a:off x="1523695" y="4456907"/>
              <a:ext cx="688395" cy="265906"/>
            </a:xfrm>
            <a:prstGeom prst="line">
              <a:avLst/>
            </a:pr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5" idx="1"/>
              <a:endCxn id="11" idx="6"/>
            </p:cNvCxnSpPr>
            <p:nvPr/>
          </p:nvCxnSpPr>
          <p:spPr>
            <a:xfrm rot="10800000" flipV="1">
              <a:off x="1523695" y="4722813"/>
              <a:ext cx="688395" cy="420688"/>
            </a:xfrm>
            <a:prstGeom prst="line">
              <a:avLst/>
            </a:pr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5" idx="1"/>
              <a:endCxn id="12" idx="6"/>
            </p:cNvCxnSpPr>
            <p:nvPr/>
          </p:nvCxnSpPr>
          <p:spPr>
            <a:xfrm rot="10800000" flipV="1">
              <a:off x="1523695" y="4722813"/>
              <a:ext cx="688395" cy="1029891"/>
            </a:xfrm>
            <a:prstGeom prst="line">
              <a:avLst/>
            </a:pr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4" idx="1"/>
              <a:endCxn id="11" idx="6"/>
            </p:cNvCxnSpPr>
            <p:nvPr/>
          </p:nvCxnSpPr>
          <p:spPr>
            <a:xfrm rot="10800000">
              <a:off x="1523695" y="5143500"/>
              <a:ext cx="688395" cy="418704"/>
            </a:xfrm>
            <a:prstGeom prst="line">
              <a:avLst/>
            </a:pr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4" idx="1"/>
              <a:endCxn id="12" idx="6"/>
            </p:cNvCxnSpPr>
            <p:nvPr/>
          </p:nvCxnSpPr>
          <p:spPr>
            <a:xfrm rot="10800000" flipV="1">
              <a:off x="1523696" y="5562204"/>
              <a:ext cx="688395" cy="189507"/>
            </a:xfrm>
            <a:prstGeom prst="line">
              <a:avLst/>
            </a:pr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0" idx="6"/>
              <a:endCxn id="7" idx="1"/>
            </p:cNvCxnSpPr>
            <p:nvPr/>
          </p:nvCxnSpPr>
          <p:spPr>
            <a:xfrm flipV="1">
              <a:off x="1523695" y="3124399"/>
              <a:ext cx="688395" cy="1332507"/>
            </a:xfrm>
            <a:prstGeom prst="line">
              <a:avLst/>
            </a:pr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84" name="TextBox 47"/>
          <p:cNvSpPr txBox="1">
            <a:spLocks noChangeArrowheads="1"/>
          </p:cNvSpPr>
          <p:nvPr/>
        </p:nvSpPr>
        <p:spPr bwMode="auto">
          <a:xfrm>
            <a:off x="298450" y="5253037"/>
            <a:ext cx="1192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Author</a:t>
            </a:r>
          </a:p>
        </p:txBody>
      </p:sp>
      <p:sp>
        <p:nvSpPr>
          <p:cNvPr id="20485" name="TextBox 48"/>
          <p:cNvSpPr txBox="1">
            <a:spLocks noChangeArrowheads="1"/>
          </p:cNvSpPr>
          <p:nvPr/>
        </p:nvSpPr>
        <p:spPr bwMode="auto">
          <a:xfrm>
            <a:off x="1746250" y="5253037"/>
            <a:ext cx="969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FF9900"/>
                </a:solidFill>
              </a:rPr>
              <a:t>Conf.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733800" y="2133600"/>
            <a:ext cx="1295400" cy="23622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3810000" y="2286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114800" y="2286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810000" y="2667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114800" y="2667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810000" y="3048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114800" y="3048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419600" y="3429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724400" y="3429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419600" y="3810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724400" y="3810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419600" y="4191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724400" y="4191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114800" y="34290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19" name="Rectangle 86"/>
          <p:cNvSpPr>
            <a:spLocks noChangeArrowheads="1"/>
          </p:cNvSpPr>
          <p:nvPr/>
        </p:nvSpPr>
        <p:spPr bwMode="auto">
          <a:xfrm>
            <a:off x="3236913" y="1595438"/>
            <a:ext cx="21732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Adj. matrix: </a:t>
            </a:r>
            <a:r>
              <a:rPr lang="en-US" sz="2400" b="1" i="1" dirty="0"/>
              <a:t>A</a:t>
            </a:r>
          </a:p>
        </p:txBody>
      </p:sp>
      <p:sp>
        <p:nvSpPr>
          <p:cNvPr id="100" name="Right Arrow 99"/>
          <p:cNvSpPr/>
          <p:nvPr/>
        </p:nvSpPr>
        <p:spPr>
          <a:xfrm>
            <a:off x="2895600" y="2971800"/>
            <a:ext cx="762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21" name="Rectangle 100"/>
          <p:cNvSpPr>
            <a:spLocks noChangeArrowheads="1"/>
          </p:cNvSpPr>
          <p:nvPr/>
        </p:nvSpPr>
        <p:spPr bwMode="auto">
          <a:xfrm>
            <a:off x="3505200" y="5294313"/>
            <a:ext cx="5486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sym typeface="Wingdings" pitchFamily="2" charset="2"/>
              </a:rPr>
              <a:t>Recon. error is high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sym typeface="Wingdings" pitchFamily="2" charset="2"/>
              </a:rPr>
              <a:t>          </a:t>
            </a:r>
            <a:r>
              <a:rPr lang="en-US" sz="2800" dirty="0">
                <a:solidFill>
                  <a:srgbClr val="FF0000"/>
                </a:solidFill>
              </a:rPr>
              <a:t>‘Carl-KDD’ is abnormal </a:t>
            </a:r>
          </a:p>
        </p:txBody>
      </p:sp>
      <p:pic>
        <p:nvPicPr>
          <p:cNvPr id="20522" name="Picture 5" descr="C:\Documents and Settings\Administrator\Local Settings\Temporary Internet Files\Content.IE5\SS2CFC3W\MCj0434391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5065713"/>
            <a:ext cx="11318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" name="Right Arrow 102"/>
          <p:cNvSpPr/>
          <p:nvPr/>
        </p:nvSpPr>
        <p:spPr>
          <a:xfrm rot="5400000">
            <a:off x="5410200" y="4724400"/>
            <a:ext cx="762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44" name="Slide Number Placeholder 8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1F268-E847-4868-8D59-9B30A4A1162B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cxnSp>
        <p:nvCxnSpPr>
          <p:cNvPr id="89" name="Straight Connector 88"/>
          <p:cNvCxnSpPr>
            <a:stCxn id="10" idx="6"/>
            <a:endCxn id="7" idx="1"/>
          </p:cNvCxnSpPr>
          <p:nvPr/>
        </p:nvCxnSpPr>
        <p:spPr>
          <a:xfrm flipV="1">
            <a:off x="1295400" y="2804319"/>
            <a:ext cx="550863" cy="1066006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228600" y="1524000"/>
            <a:ext cx="2743200" cy="18288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28600" y="3500437"/>
            <a:ext cx="2743200" cy="1752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6019800" y="2133600"/>
            <a:ext cx="1295400" cy="23622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6096000" y="2286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400800" y="2286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6096000" y="2667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6400800" y="2667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6096000" y="3048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6400800" y="3048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705600" y="3429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7010400" y="3429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6705600" y="3810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7010400" y="3810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6705600" y="4191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7010400" y="4191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6400800" y="34290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" name="Rectangle 86"/>
          <p:cNvSpPr>
            <a:spLocks noChangeArrowheads="1"/>
          </p:cNvSpPr>
          <p:nvPr/>
        </p:nvSpPr>
        <p:spPr bwMode="auto">
          <a:xfrm>
            <a:off x="5675313" y="1595438"/>
            <a:ext cx="26484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Reconstructed </a:t>
            </a:r>
            <a:r>
              <a:rPr lang="en-US" sz="2400" b="1" i="1" dirty="0"/>
              <a:t>A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924800" y="137160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~</a:t>
            </a:r>
          </a:p>
        </p:txBody>
      </p:sp>
    </p:spTree>
  </p:cSld>
  <p:clrMapOvr>
    <a:masterClrMapping/>
  </p:clrMapOvr>
  <p:transition advTm="136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 dirty="0"/>
              <a:t>Abnormal Network Traffic Detection </a:t>
            </a:r>
            <a:r>
              <a:rPr lang="en-US" sz="3200" dirty="0">
                <a:solidFill>
                  <a:schemeClr val="tx1"/>
                </a:solidFill>
              </a:rPr>
              <a:t>[Sun+ 2007]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2CC82-6A21-4C15-A9DF-59CA3689167F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3"/>
          <a:srcRect t="4949" b="3299"/>
          <a:stretch>
            <a:fillRect/>
          </a:stretch>
        </p:blipFill>
        <p:spPr bwMode="auto">
          <a:xfrm>
            <a:off x="0" y="2270787"/>
            <a:ext cx="8856663" cy="25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971800" y="1900535"/>
            <a:ext cx="193033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Recon. Error</a:t>
            </a:r>
          </a:p>
        </p:txBody>
      </p:sp>
      <p:sp>
        <p:nvSpPr>
          <p:cNvPr id="9" name="Rectangle 8"/>
          <p:cNvSpPr/>
          <p:nvPr/>
        </p:nvSpPr>
        <p:spPr>
          <a:xfrm>
            <a:off x="3276600" y="4343400"/>
            <a:ext cx="2362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0" y="4114800"/>
            <a:ext cx="85773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0" y="1976735"/>
            <a:ext cx="73129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Dst</a:t>
            </a:r>
            <a:r>
              <a:rPr lang="en-US" sz="2400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" y="1905000"/>
            <a:ext cx="73129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Dst</a:t>
            </a:r>
            <a:r>
              <a:rPr lang="en-US" sz="2400" dirty="0"/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4343400"/>
            <a:ext cx="32766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Abnormal Traffic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(due to scanning activity)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01669" y="4114800"/>
            <a:ext cx="73129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Src</a:t>
            </a:r>
            <a:r>
              <a:rPr lang="en-US" sz="2400" dirty="0"/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24600" y="4343400"/>
            <a:ext cx="2362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Normal Traffic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21469" y="4110335"/>
            <a:ext cx="73129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Src</a:t>
            </a:r>
            <a:r>
              <a:rPr lang="en-US" sz="2400" dirty="0"/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19400" y="5300651"/>
            <a:ext cx="5791200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eaLnBrk="0" hangingPunct="0">
              <a:spcBef>
                <a:spcPct val="20000"/>
              </a:spcBef>
              <a:defRPr/>
            </a:pPr>
            <a:r>
              <a:rPr lang="en-US" sz="2800" kern="0" dirty="0"/>
              <a:t>Network traffic</a:t>
            </a:r>
          </a:p>
          <a:p>
            <a:pPr marL="800100" lvl="1" indent="-342900" eaLnBrk="0" hangingPunct="0">
              <a:spcBef>
                <a:spcPct val="20000"/>
              </a:spcBef>
              <a:defRPr/>
            </a:pPr>
            <a:r>
              <a:rPr lang="en-US" sz="2800" kern="0" dirty="0"/>
              <a:t> - 21,837 nodes</a:t>
            </a:r>
          </a:p>
          <a:p>
            <a:pPr marL="800100" lvl="1" indent="-342900" eaLnBrk="0" hangingPunct="0">
              <a:spcBef>
                <a:spcPct val="20000"/>
              </a:spcBef>
              <a:defRPr/>
            </a:pPr>
            <a:r>
              <a:rPr lang="en-US" sz="2800" kern="0" dirty="0"/>
              <a:t> - 1,220 hours; 22,800 edges/hr</a:t>
            </a:r>
          </a:p>
        </p:txBody>
      </p:sp>
    </p:spTree>
  </p:cSld>
  <p:clrMapOvr>
    <a:masterClrMapping/>
  </p:clrMapOvr>
  <p:transition advTm="48469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/>
          <a:lstStyle/>
          <a:p>
            <a:r>
              <a:rPr lang="en-US" sz="4800" dirty="0"/>
              <a:t>Challenges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763000" cy="4525963"/>
          </a:xfrm>
        </p:spPr>
        <p:txBody>
          <a:bodyPr/>
          <a:lstStyle/>
          <a:p>
            <a:r>
              <a:rPr lang="en-US" sz="4000" dirty="0">
                <a:solidFill>
                  <a:srgbClr val="FF0000"/>
                </a:solidFill>
              </a:rPr>
              <a:t>Prob.1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FF0000"/>
                </a:solidFill>
              </a:rPr>
              <a:t>(static graph)</a:t>
            </a:r>
          </a:p>
          <a:p>
            <a:pPr lvl="1"/>
            <a:r>
              <a:rPr lang="en-US" sz="3200" b="1" dirty="0"/>
              <a:t>Given:</a:t>
            </a:r>
            <a:r>
              <a:rPr lang="en-US" sz="3200" dirty="0"/>
              <a:t> a static graph </a:t>
            </a:r>
            <a:r>
              <a:rPr lang="en-US" sz="3200" i="1" dirty="0"/>
              <a:t>A, </a:t>
            </a:r>
          </a:p>
          <a:p>
            <a:pPr lvl="1"/>
            <a:r>
              <a:rPr lang="en-US" sz="3600" b="1" dirty="0"/>
              <a:t>Find:</a:t>
            </a:r>
            <a:r>
              <a:rPr lang="en-US" sz="3600" dirty="0"/>
              <a:t> (C1) (</a:t>
            </a:r>
            <a:r>
              <a:rPr lang="en-US" sz="3600" i="1" dirty="0"/>
              <a:t>L, M, R</a:t>
            </a:r>
            <a:r>
              <a:rPr lang="en-US" sz="3600" dirty="0"/>
              <a:t>) efficiently, </a:t>
            </a:r>
          </a:p>
          <a:p>
            <a:pPr lvl="1">
              <a:buNone/>
            </a:pPr>
            <a:r>
              <a:rPr lang="en-US" sz="3600" dirty="0"/>
              <a:t>             (C2) the interpretation of (</a:t>
            </a:r>
            <a:r>
              <a:rPr lang="en-US" sz="3600" i="1" dirty="0"/>
              <a:t>L, M, R</a:t>
            </a:r>
            <a:r>
              <a:rPr lang="en-US" sz="3600" dirty="0"/>
              <a:t>)</a:t>
            </a:r>
          </a:p>
          <a:p>
            <a:r>
              <a:rPr lang="en-US" sz="4000" dirty="0">
                <a:solidFill>
                  <a:srgbClr val="FF0000"/>
                </a:solidFill>
              </a:rPr>
              <a:t>Prob. 2 (dynamic graph)</a:t>
            </a:r>
            <a:r>
              <a:rPr lang="en-US" sz="4000" dirty="0"/>
              <a:t> </a:t>
            </a:r>
          </a:p>
          <a:p>
            <a:pPr lvl="1"/>
            <a:r>
              <a:rPr lang="en-US" sz="3200" b="1" dirty="0"/>
              <a:t>Given:</a:t>
            </a:r>
            <a:r>
              <a:rPr lang="en-US" sz="3200" dirty="0"/>
              <a:t> a dynamic graph </a:t>
            </a:r>
            <a:r>
              <a:rPr lang="en-US" sz="3200" i="1" dirty="0"/>
              <a:t>A</a:t>
            </a:r>
            <a:r>
              <a:rPr lang="en-US" sz="3200" i="1" baseline="30000" dirty="0"/>
              <a:t>t </a:t>
            </a:r>
            <a:r>
              <a:rPr lang="en-US" sz="3200" i="1" dirty="0"/>
              <a:t>(t=1,2,…), </a:t>
            </a:r>
          </a:p>
          <a:p>
            <a:pPr lvl="1"/>
            <a:r>
              <a:rPr lang="en-US" sz="3200" b="1" dirty="0"/>
              <a:t>Find:</a:t>
            </a:r>
            <a:r>
              <a:rPr lang="en-US" sz="3200" dirty="0"/>
              <a:t> (C3) (</a:t>
            </a:r>
            <a:r>
              <a:rPr lang="en-US" sz="3200" i="1" dirty="0"/>
              <a:t>L</a:t>
            </a:r>
            <a:r>
              <a:rPr lang="en-US" sz="3200" i="1" baseline="30000" dirty="0"/>
              <a:t>t</a:t>
            </a:r>
            <a:r>
              <a:rPr lang="en-US" sz="3200" dirty="0"/>
              <a:t>, </a:t>
            </a:r>
            <a:r>
              <a:rPr lang="en-US" sz="3200" i="1" dirty="0"/>
              <a:t>M</a:t>
            </a:r>
            <a:r>
              <a:rPr lang="en-US" sz="3200" i="1" baseline="30000" dirty="0"/>
              <a:t>t</a:t>
            </a:r>
            <a:r>
              <a:rPr lang="en-US" sz="3200" dirty="0"/>
              <a:t>, </a:t>
            </a:r>
            <a:r>
              <a:rPr lang="en-US" sz="3200" i="1" dirty="0" err="1"/>
              <a:t>R</a:t>
            </a:r>
            <a:r>
              <a:rPr lang="en-US" sz="3200" i="1" baseline="30000" dirty="0" err="1"/>
              <a:t>t</a:t>
            </a:r>
            <a:r>
              <a:rPr lang="en-US" sz="3200" dirty="0"/>
              <a:t>) incrementally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8FE042-BBC3-4371-9ADE-60D89E003A97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76200" y="5638800"/>
            <a:ext cx="93726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800" dirty="0">
                <a:solidFill>
                  <a:srgbClr val="FF0000"/>
                </a:solidFill>
              </a:rPr>
              <a:t>None of existing methods fully meets </a:t>
            </a:r>
          </a:p>
          <a:p>
            <a:pPr algn="ctr"/>
            <a:r>
              <a:rPr lang="en-US" sz="3800" dirty="0">
                <a:solidFill>
                  <a:srgbClr val="FF0000"/>
                </a:solidFill>
              </a:rPr>
              <a:t>our wish list!</a:t>
            </a:r>
          </a:p>
        </p:txBody>
      </p:sp>
    </p:spTree>
  </p:cSld>
  <p:clrMapOvr>
    <a:masterClrMapping/>
  </p:clrMapOvr>
  <p:transition advTm="449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SVD and CUR/CMD?</a:t>
            </a:r>
          </a:p>
        </p:txBody>
      </p:sp>
      <p:sp>
        <p:nvSpPr>
          <p:cNvPr id="12292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724400" cy="4525963"/>
          </a:xfrm>
        </p:spPr>
        <p:txBody>
          <a:bodyPr/>
          <a:lstStyle/>
          <a:p>
            <a:r>
              <a:rPr lang="en-US" dirty="0"/>
              <a:t>SVD </a:t>
            </a:r>
            <a:r>
              <a:rPr lang="en-US" sz="2400" dirty="0"/>
              <a:t>(Optimal in </a:t>
            </a:r>
            <a:r>
              <a:rPr lang="en-US" sz="2400" i="1" dirty="0"/>
              <a:t>L</a:t>
            </a:r>
            <a:r>
              <a:rPr lang="en-US" sz="2400" i="1" baseline="-25000" dirty="0"/>
              <a:t>2</a:t>
            </a:r>
            <a:r>
              <a:rPr lang="en-US" sz="2400" dirty="0"/>
              <a:t> and </a:t>
            </a:r>
            <a:r>
              <a:rPr lang="en-US" sz="2400" i="1" dirty="0"/>
              <a:t>L</a:t>
            </a:r>
            <a:r>
              <a:rPr lang="en-US" sz="2400" i="1" baseline="-25000" dirty="0"/>
              <a:t>F</a:t>
            </a:r>
            <a:r>
              <a:rPr lang="en-US" sz="2400" dirty="0"/>
              <a:t> )</a:t>
            </a:r>
            <a:endParaRPr lang="en-US" baseline="-25000" dirty="0"/>
          </a:p>
          <a:p>
            <a:pPr lvl="1"/>
            <a:r>
              <a:rPr lang="en-US" dirty="0"/>
              <a:t>Efficiency</a:t>
            </a:r>
          </a:p>
          <a:p>
            <a:pPr lvl="2"/>
            <a:r>
              <a:rPr lang="en-US" dirty="0"/>
              <a:t>Time:</a:t>
            </a:r>
          </a:p>
          <a:p>
            <a:pPr lvl="2"/>
            <a:r>
              <a:rPr lang="en-US" dirty="0"/>
              <a:t>Space: (</a:t>
            </a:r>
            <a:r>
              <a:rPr lang="en-US" i="1" dirty="0"/>
              <a:t>L, R</a:t>
            </a:r>
            <a:r>
              <a:rPr lang="en-US" dirty="0"/>
              <a:t>) are dense</a:t>
            </a:r>
          </a:p>
          <a:p>
            <a:pPr lvl="1"/>
            <a:r>
              <a:rPr lang="en-US" dirty="0"/>
              <a:t>Interpretation</a:t>
            </a:r>
          </a:p>
          <a:p>
            <a:pPr lvl="2"/>
            <a:r>
              <a:rPr lang="en-US" dirty="0"/>
              <a:t>Linear Combination of many columns</a:t>
            </a:r>
          </a:p>
          <a:p>
            <a:pPr lvl="1"/>
            <a:r>
              <a:rPr lang="en-US" dirty="0"/>
              <a:t>Dynamic: Not Easy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008F1-03D7-4D3B-9803-844D0AF47753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800600" y="1600200"/>
            <a:ext cx="4724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CUR/CMD </a:t>
            </a:r>
            <a:r>
              <a:rPr lang="en-US" sz="2400" dirty="0">
                <a:latin typeface="+mn-lt"/>
                <a:cs typeface="+mn-cs"/>
              </a:rPr>
              <a:t>(Example-based)</a:t>
            </a:r>
            <a:endParaRPr lang="en-US" sz="3200" baseline="-25000" dirty="0">
              <a:latin typeface="+mn-lt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latin typeface="+mn-lt"/>
                <a:cs typeface="+mn-cs"/>
              </a:rPr>
              <a:t>Efficiency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Better than SVD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Redundancy in </a:t>
            </a:r>
            <a:r>
              <a:rPr lang="en-US" sz="2400" i="1" dirty="0">
                <a:latin typeface="+mn-lt"/>
                <a:cs typeface="+mn-cs"/>
              </a:rPr>
              <a:t>L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latin typeface="+mn-lt"/>
                <a:cs typeface="+mn-cs"/>
              </a:rPr>
              <a:t>Interpretation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Actual Columns from </a:t>
            </a:r>
            <a:r>
              <a:rPr lang="en-US" sz="2400" i="1" dirty="0">
                <a:latin typeface="+mn-lt"/>
                <a:cs typeface="+mn-cs"/>
              </a:rPr>
              <a:t>A</a:t>
            </a: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  <a:cs typeface="+mn-cs"/>
              </a:rPr>
              <a:t>xxxx</a:t>
            </a:r>
            <a:r>
              <a:rPr lang="en-US" sz="2400" dirty="0">
                <a:latin typeface="+mn-lt"/>
                <a:cs typeface="+mn-cs"/>
              </a:rPr>
              <a:t> </a:t>
            </a:r>
            <a:endParaRPr lang="en-US" sz="2800" dirty="0">
              <a:latin typeface="+mn-lt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latin typeface="+mn-lt"/>
                <a:cs typeface="+mn-cs"/>
              </a:rPr>
              <a:t>Dynamic: Not Easy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grpSp>
        <p:nvGrpSpPr>
          <p:cNvPr id="12295" name="Group 15"/>
          <p:cNvGrpSpPr>
            <a:grpSpLocks/>
          </p:cNvGrpSpPr>
          <p:nvPr/>
        </p:nvGrpSpPr>
        <p:grpSpPr bwMode="auto">
          <a:xfrm>
            <a:off x="327025" y="2743200"/>
            <a:ext cx="206375" cy="274638"/>
            <a:chOff x="2362200" y="2438400"/>
            <a:chExt cx="228600" cy="304800"/>
          </a:xfrm>
        </p:grpSpPr>
        <p:cxnSp>
          <p:nvCxnSpPr>
            <p:cNvPr id="8" name="Straight Connector 7"/>
            <p:cNvCxnSpPr/>
            <p:nvPr/>
          </p:nvCxnSpPr>
          <p:spPr>
            <a:xfrm rot="5400000">
              <a:off x="2324101" y="2476499"/>
              <a:ext cx="304800" cy="22860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2324101" y="2476499"/>
              <a:ext cx="304800" cy="22860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96" name="Group 15"/>
          <p:cNvGrpSpPr>
            <a:grpSpLocks/>
          </p:cNvGrpSpPr>
          <p:nvPr/>
        </p:nvGrpSpPr>
        <p:grpSpPr bwMode="auto">
          <a:xfrm>
            <a:off x="304800" y="3276600"/>
            <a:ext cx="206375" cy="274638"/>
            <a:chOff x="2362200" y="2438400"/>
            <a:chExt cx="228600" cy="304800"/>
          </a:xfrm>
        </p:grpSpPr>
        <p:cxnSp>
          <p:nvCxnSpPr>
            <p:cNvPr id="11" name="Straight Connector 10"/>
            <p:cNvCxnSpPr/>
            <p:nvPr/>
          </p:nvCxnSpPr>
          <p:spPr>
            <a:xfrm rot="5400000">
              <a:off x="2324101" y="2476499"/>
              <a:ext cx="304800" cy="22860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2324101" y="2476499"/>
              <a:ext cx="304800" cy="22860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97" name="Group 15"/>
          <p:cNvGrpSpPr>
            <a:grpSpLocks/>
          </p:cNvGrpSpPr>
          <p:nvPr/>
        </p:nvGrpSpPr>
        <p:grpSpPr bwMode="auto">
          <a:xfrm>
            <a:off x="304800" y="3733800"/>
            <a:ext cx="206375" cy="274638"/>
            <a:chOff x="2362200" y="2438400"/>
            <a:chExt cx="228600" cy="304800"/>
          </a:xfrm>
        </p:grpSpPr>
        <p:cxnSp>
          <p:nvCxnSpPr>
            <p:cNvPr id="14" name="Straight Connector 13"/>
            <p:cNvCxnSpPr/>
            <p:nvPr/>
          </p:nvCxnSpPr>
          <p:spPr>
            <a:xfrm rot="5400000">
              <a:off x="2324101" y="2476499"/>
              <a:ext cx="304800" cy="22860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2324101" y="2476499"/>
              <a:ext cx="304800" cy="22860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98" name="Group 15"/>
          <p:cNvGrpSpPr>
            <a:grpSpLocks/>
          </p:cNvGrpSpPr>
          <p:nvPr/>
        </p:nvGrpSpPr>
        <p:grpSpPr bwMode="auto">
          <a:xfrm>
            <a:off x="250825" y="5029200"/>
            <a:ext cx="206375" cy="274638"/>
            <a:chOff x="2362200" y="2438400"/>
            <a:chExt cx="228600" cy="304800"/>
          </a:xfrm>
        </p:grpSpPr>
        <p:cxnSp>
          <p:nvCxnSpPr>
            <p:cNvPr id="17" name="Straight Connector 16"/>
            <p:cNvCxnSpPr/>
            <p:nvPr/>
          </p:nvCxnSpPr>
          <p:spPr>
            <a:xfrm rot="5400000">
              <a:off x="2324101" y="2476499"/>
              <a:ext cx="304800" cy="22860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2324101" y="2476499"/>
              <a:ext cx="304800" cy="22860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99" name="Group 15"/>
          <p:cNvGrpSpPr>
            <a:grpSpLocks/>
          </p:cNvGrpSpPr>
          <p:nvPr/>
        </p:nvGrpSpPr>
        <p:grpSpPr bwMode="auto">
          <a:xfrm>
            <a:off x="4975225" y="3276600"/>
            <a:ext cx="206375" cy="274638"/>
            <a:chOff x="2362200" y="2438400"/>
            <a:chExt cx="228600" cy="304800"/>
          </a:xfrm>
        </p:grpSpPr>
        <p:cxnSp>
          <p:nvCxnSpPr>
            <p:cNvPr id="20" name="Straight Connector 19"/>
            <p:cNvCxnSpPr/>
            <p:nvPr/>
          </p:nvCxnSpPr>
          <p:spPr>
            <a:xfrm rot="5400000">
              <a:off x="2324101" y="2476499"/>
              <a:ext cx="304800" cy="22860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2324101" y="2476499"/>
              <a:ext cx="304800" cy="22860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00" name="Group 21"/>
          <p:cNvGrpSpPr>
            <a:grpSpLocks/>
          </p:cNvGrpSpPr>
          <p:nvPr/>
        </p:nvGrpSpPr>
        <p:grpSpPr bwMode="auto">
          <a:xfrm>
            <a:off x="4921250" y="5029200"/>
            <a:ext cx="206375" cy="274638"/>
            <a:chOff x="2362200" y="2438400"/>
            <a:chExt cx="228600" cy="304800"/>
          </a:xfrm>
        </p:grpSpPr>
        <p:cxnSp>
          <p:nvCxnSpPr>
            <p:cNvPr id="23" name="Straight Connector 22"/>
            <p:cNvCxnSpPr/>
            <p:nvPr/>
          </p:nvCxnSpPr>
          <p:spPr>
            <a:xfrm rot="5400000">
              <a:off x="2324101" y="2476499"/>
              <a:ext cx="304800" cy="22860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2324101" y="2476499"/>
              <a:ext cx="304800" cy="22860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01" name="Group 30"/>
          <p:cNvGrpSpPr>
            <a:grpSpLocks noChangeAspect="1"/>
          </p:cNvGrpSpPr>
          <p:nvPr/>
        </p:nvGrpSpPr>
        <p:grpSpPr bwMode="auto">
          <a:xfrm>
            <a:off x="4953000" y="2727325"/>
            <a:ext cx="457200" cy="320675"/>
            <a:chOff x="0" y="381001"/>
            <a:chExt cx="762000" cy="533400"/>
          </a:xfrm>
        </p:grpSpPr>
        <p:cxnSp>
          <p:nvCxnSpPr>
            <p:cNvPr id="26" name="Straight Connector 25"/>
            <p:cNvCxnSpPr/>
            <p:nvPr/>
          </p:nvCxnSpPr>
          <p:spPr>
            <a:xfrm rot="16200000" flipH="1">
              <a:off x="-38062" y="648796"/>
              <a:ext cx="303667" cy="2275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228071" y="380472"/>
              <a:ext cx="533400" cy="53445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02" name="Group 32"/>
          <p:cNvGrpSpPr>
            <a:grpSpLocks noChangeAspect="1"/>
          </p:cNvGrpSpPr>
          <p:nvPr/>
        </p:nvGrpSpPr>
        <p:grpSpPr bwMode="auto">
          <a:xfrm>
            <a:off x="4953000" y="3717925"/>
            <a:ext cx="457200" cy="320675"/>
            <a:chOff x="0" y="381001"/>
            <a:chExt cx="762000" cy="533400"/>
          </a:xfrm>
        </p:grpSpPr>
        <p:cxnSp>
          <p:nvCxnSpPr>
            <p:cNvPr id="34" name="Straight Connector 33"/>
            <p:cNvCxnSpPr/>
            <p:nvPr/>
          </p:nvCxnSpPr>
          <p:spPr>
            <a:xfrm rot="16200000" flipH="1">
              <a:off x="-38062" y="648796"/>
              <a:ext cx="303667" cy="2275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228071" y="380472"/>
              <a:ext cx="533400" cy="53445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 descr="sv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667000"/>
            <a:ext cx="2572909" cy="515679"/>
          </a:xfrm>
          <a:prstGeom prst="rect">
            <a:avLst/>
          </a:prstGeom>
        </p:spPr>
      </p:pic>
    </p:spTree>
  </p:cSld>
  <p:clrMapOvr>
    <a:masterClrMapping/>
  </p:clrMapOvr>
  <p:transition advTm="75062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382000" cy="1143000"/>
          </a:xfrm>
        </p:spPr>
        <p:txBody>
          <a:bodyPr/>
          <a:lstStyle/>
          <a:p>
            <a:pPr algn="l"/>
            <a:r>
              <a:rPr lang="en-US" dirty="0"/>
              <a:t>  Solutions: </a:t>
            </a:r>
            <a:r>
              <a:rPr lang="en-US" i="1" dirty="0" err="1"/>
              <a:t>Colibri</a:t>
            </a:r>
            <a:r>
              <a:rPr lang="en-US" dirty="0"/>
              <a:t> </a:t>
            </a:r>
            <a:r>
              <a:rPr lang="en-US" sz="2800" dirty="0">
                <a:solidFill>
                  <a:schemeClr val="tx1"/>
                </a:solidFill>
              </a:rPr>
              <a:t>[Tong+ KDD 08 b]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525963"/>
          </a:xfrm>
        </p:spPr>
        <p:txBody>
          <a:bodyPr/>
          <a:lstStyle/>
          <a:p>
            <a:r>
              <a:rPr lang="en-US" sz="3600" i="1" dirty="0" err="1"/>
              <a:t>Colibri</a:t>
            </a:r>
            <a:r>
              <a:rPr lang="en-US" sz="3600" i="1" dirty="0"/>
              <a:t>-S</a:t>
            </a:r>
            <a:r>
              <a:rPr lang="en-US" sz="3600" dirty="0"/>
              <a:t>: for static graphs</a:t>
            </a:r>
          </a:p>
          <a:p>
            <a:pPr lvl="1"/>
            <a:r>
              <a:rPr lang="en-US" sz="3200" dirty="0"/>
              <a:t>Basic idea: remove linear redundancy</a:t>
            </a:r>
          </a:p>
          <a:p>
            <a:r>
              <a:rPr lang="en-US" sz="3600" i="1" dirty="0" err="1"/>
              <a:t>Colibri</a:t>
            </a:r>
            <a:r>
              <a:rPr lang="en-US" sz="3600" i="1" dirty="0"/>
              <a:t>-D</a:t>
            </a:r>
            <a:r>
              <a:rPr lang="en-US" sz="3600" dirty="0"/>
              <a:t>: for dynamic graphs</a:t>
            </a:r>
          </a:p>
          <a:p>
            <a:pPr lvl="1"/>
            <a:r>
              <a:rPr lang="en-US" sz="3200" dirty="0"/>
              <a:t>Basic idea: leverage smoothness over time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00494-8100-4ED5-9E07-B7D049248501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191000"/>
            <a:ext cx="9144000" cy="2667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</a:rPr>
              <a:t>Theorem: (Tong+ 2008)</a:t>
            </a:r>
          </a:p>
          <a:p>
            <a:pPr>
              <a:defRPr/>
            </a:pPr>
            <a:r>
              <a:rPr lang="en-US" sz="3600" dirty="0">
                <a:solidFill>
                  <a:srgbClr val="FF0000"/>
                </a:solidFill>
              </a:rPr>
              <a:t>(1) </a:t>
            </a:r>
            <a:r>
              <a:rPr lang="en-US" sz="3600" i="1" dirty="0" err="1">
                <a:solidFill>
                  <a:srgbClr val="FF0000"/>
                </a:solidFill>
              </a:rPr>
              <a:t>Colibri</a:t>
            </a:r>
            <a:r>
              <a:rPr lang="en-US" sz="3600" dirty="0">
                <a:solidFill>
                  <a:srgbClr val="FF0000"/>
                </a:solidFill>
              </a:rPr>
              <a:t> = CUR/CMD in accuracy</a:t>
            </a:r>
          </a:p>
          <a:p>
            <a:pPr>
              <a:defRPr/>
            </a:pPr>
            <a:endParaRPr lang="en-US" sz="10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3600" dirty="0">
                <a:solidFill>
                  <a:srgbClr val="FF0000"/>
                </a:solidFill>
              </a:rPr>
              <a:t>(2) </a:t>
            </a:r>
            <a:r>
              <a:rPr lang="en-US" sz="3600" i="1" dirty="0" err="1">
                <a:solidFill>
                  <a:srgbClr val="FF0000"/>
                </a:solidFill>
              </a:rPr>
              <a:t>Colibri</a:t>
            </a:r>
            <a:r>
              <a:rPr lang="en-US" sz="3600" dirty="0">
                <a:solidFill>
                  <a:srgbClr val="FF0000"/>
                </a:solidFill>
              </a:rPr>
              <a:t> &lt;= CUR/CMD in time</a:t>
            </a:r>
          </a:p>
          <a:p>
            <a:pPr>
              <a:defRPr/>
            </a:pPr>
            <a:r>
              <a:rPr lang="en-US" sz="3600" dirty="0">
                <a:solidFill>
                  <a:srgbClr val="FF0000"/>
                </a:solidFill>
              </a:rPr>
              <a:t>(3) </a:t>
            </a:r>
            <a:r>
              <a:rPr lang="en-US" sz="3600" i="1" dirty="0" err="1">
                <a:solidFill>
                  <a:srgbClr val="FF0000"/>
                </a:solidFill>
              </a:rPr>
              <a:t>Colibri</a:t>
            </a:r>
            <a:r>
              <a:rPr lang="en-US" sz="3600" dirty="0">
                <a:solidFill>
                  <a:srgbClr val="FF0000"/>
                </a:solidFill>
              </a:rPr>
              <a:t> &lt;= CUR/CMD in space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458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7010400" cy="1143000"/>
          </a:xfrm>
        </p:spPr>
        <p:txBody>
          <a:bodyPr/>
          <a:lstStyle/>
          <a:p>
            <a:r>
              <a:rPr lang="en-US" sz="4000" dirty="0"/>
              <a:t>Comparison SVD, CUR vs. </a:t>
            </a:r>
            <a:r>
              <a:rPr lang="en-US" sz="4000" i="1" dirty="0" err="1"/>
              <a:t>Colibri</a:t>
            </a:r>
            <a:endParaRPr lang="en-US" sz="4000" i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304800" y="1600200"/>
          <a:ext cx="8382000" cy="5042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693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</a:t>
                      </a:r>
                      <a:endParaRPr lang="en-US" sz="3200" dirty="0"/>
                    </a:p>
                    <a:p>
                      <a:pPr algn="ctr"/>
                      <a:r>
                        <a:rPr lang="en-US" sz="3200" dirty="0"/>
                        <a:t>Wish List</a:t>
                      </a:r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SVD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Golub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+ 1989]</a:t>
                      </a:r>
                      <a:endParaRPr lang="en-US" sz="3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CUR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Drineas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+ 2005]</a:t>
                      </a:r>
                      <a:endParaRPr lang="en-US" sz="24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err="1"/>
                        <a:t>Colibri</a:t>
                      </a:r>
                      <a:endParaRPr lang="en-US" sz="3200" i="1" dirty="0"/>
                    </a:p>
                    <a:p>
                      <a:pPr algn="ctr"/>
                      <a:r>
                        <a:rPr lang="en-US" sz="2400" dirty="0"/>
                        <a:t>[Tong+ 2008]</a:t>
                      </a:r>
                      <a:endParaRPr lang="en-US" sz="28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5822"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  <a:p>
                      <a:pPr algn="ctr"/>
                      <a:r>
                        <a:rPr lang="en-US" sz="3000" dirty="0"/>
                        <a:t>C1: Efficiency</a:t>
                      </a:r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5822"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  <a:p>
                      <a:pPr algn="ctr"/>
                      <a:r>
                        <a:rPr lang="en-US" sz="3000" dirty="0"/>
                        <a:t>C2: Interpretation</a:t>
                      </a:r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5822"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  <a:p>
                      <a:pPr algn="ctr"/>
                      <a:r>
                        <a:rPr lang="en-US" sz="3000" dirty="0"/>
                        <a:t>C3: Dynamics</a:t>
                      </a:r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17041-C87D-4073-A16F-A6F42F23C787}" type="slidenum">
              <a:rPr lang="en-US" smtClean="0"/>
              <a:pPr>
                <a:defRPr/>
              </a:pPr>
              <a:t>89</a:t>
            </a:fld>
            <a:endParaRPr lang="en-US" dirty="0"/>
          </a:p>
        </p:txBody>
      </p:sp>
      <p:grpSp>
        <p:nvGrpSpPr>
          <p:cNvPr id="57375" name="Group 14"/>
          <p:cNvGrpSpPr>
            <a:grpSpLocks noChangeAspect="1"/>
          </p:cNvGrpSpPr>
          <p:nvPr/>
        </p:nvGrpSpPr>
        <p:grpSpPr bwMode="auto">
          <a:xfrm>
            <a:off x="7467600" y="4343400"/>
            <a:ext cx="685800" cy="479425"/>
            <a:chOff x="0" y="381001"/>
            <a:chExt cx="762000" cy="533400"/>
          </a:xfrm>
        </p:grpSpPr>
        <p:cxnSp>
          <p:nvCxnSpPr>
            <p:cNvPr id="16" name="Straight Connector 15"/>
            <p:cNvCxnSpPr/>
            <p:nvPr/>
          </p:nvCxnSpPr>
          <p:spPr>
            <a:xfrm rot="16200000" flipH="1">
              <a:off x="-38125" y="646970"/>
              <a:ext cx="305556" cy="22930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228953" y="381354"/>
              <a:ext cx="533400" cy="5326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376" name="Group 17"/>
          <p:cNvGrpSpPr>
            <a:grpSpLocks noChangeAspect="1"/>
          </p:cNvGrpSpPr>
          <p:nvPr/>
        </p:nvGrpSpPr>
        <p:grpSpPr bwMode="auto">
          <a:xfrm>
            <a:off x="7543800" y="3048000"/>
            <a:ext cx="685800" cy="479425"/>
            <a:chOff x="0" y="381001"/>
            <a:chExt cx="762000" cy="533400"/>
          </a:xfrm>
        </p:grpSpPr>
        <p:cxnSp>
          <p:nvCxnSpPr>
            <p:cNvPr id="19" name="Straight Connector 18"/>
            <p:cNvCxnSpPr/>
            <p:nvPr/>
          </p:nvCxnSpPr>
          <p:spPr>
            <a:xfrm rot="16200000" flipH="1">
              <a:off x="-38125" y="646970"/>
              <a:ext cx="305556" cy="22930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228953" y="381354"/>
              <a:ext cx="533400" cy="53269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377" name="Group 20"/>
          <p:cNvGrpSpPr>
            <a:grpSpLocks noChangeAspect="1"/>
          </p:cNvGrpSpPr>
          <p:nvPr/>
        </p:nvGrpSpPr>
        <p:grpSpPr bwMode="auto">
          <a:xfrm>
            <a:off x="5410200" y="3048000"/>
            <a:ext cx="685800" cy="479425"/>
            <a:chOff x="0" y="381001"/>
            <a:chExt cx="762000" cy="533400"/>
          </a:xfrm>
        </p:grpSpPr>
        <p:cxnSp>
          <p:nvCxnSpPr>
            <p:cNvPr id="22" name="Straight Connector 21"/>
            <p:cNvCxnSpPr/>
            <p:nvPr/>
          </p:nvCxnSpPr>
          <p:spPr>
            <a:xfrm rot="16200000" flipH="1">
              <a:off x="-38125" y="646970"/>
              <a:ext cx="305556" cy="229306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28953" y="381354"/>
              <a:ext cx="533400" cy="532694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378" name="Group 23"/>
          <p:cNvGrpSpPr>
            <a:grpSpLocks noChangeAspect="1"/>
          </p:cNvGrpSpPr>
          <p:nvPr/>
        </p:nvGrpSpPr>
        <p:grpSpPr bwMode="auto">
          <a:xfrm>
            <a:off x="5410200" y="4343400"/>
            <a:ext cx="685800" cy="479425"/>
            <a:chOff x="0" y="381001"/>
            <a:chExt cx="762000" cy="533400"/>
          </a:xfrm>
        </p:grpSpPr>
        <p:cxnSp>
          <p:nvCxnSpPr>
            <p:cNvPr id="25" name="Straight Connector 24"/>
            <p:cNvCxnSpPr/>
            <p:nvPr/>
          </p:nvCxnSpPr>
          <p:spPr>
            <a:xfrm rot="16200000" flipH="1">
              <a:off x="-38125" y="646970"/>
              <a:ext cx="305556" cy="22930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28953" y="381354"/>
              <a:ext cx="533400" cy="5326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379" name="Group 26"/>
          <p:cNvGrpSpPr>
            <a:grpSpLocks noChangeAspect="1"/>
          </p:cNvGrpSpPr>
          <p:nvPr/>
        </p:nvGrpSpPr>
        <p:grpSpPr bwMode="auto">
          <a:xfrm>
            <a:off x="7467600" y="5791200"/>
            <a:ext cx="685800" cy="479425"/>
            <a:chOff x="0" y="381001"/>
            <a:chExt cx="762000" cy="533400"/>
          </a:xfrm>
        </p:grpSpPr>
        <p:cxnSp>
          <p:nvCxnSpPr>
            <p:cNvPr id="28" name="Straight Connector 27"/>
            <p:cNvCxnSpPr/>
            <p:nvPr/>
          </p:nvCxnSpPr>
          <p:spPr>
            <a:xfrm rot="16200000" flipH="1">
              <a:off x="-38125" y="646970"/>
              <a:ext cx="305556" cy="22930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228953" y="381354"/>
              <a:ext cx="533400" cy="5326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380" name="Group 29"/>
          <p:cNvGrpSpPr>
            <a:grpSpLocks noChangeAspect="1"/>
          </p:cNvGrpSpPr>
          <p:nvPr/>
        </p:nvGrpSpPr>
        <p:grpSpPr bwMode="auto">
          <a:xfrm>
            <a:off x="5638800" y="5821363"/>
            <a:ext cx="309563" cy="412750"/>
            <a:chOff x="2362200" y="2438400"/>
            <a:chExt cx="228600" cy="304800"/>
          </a:xfrm>
        </p:grpSpPr>
        <p:cxnSp>
          <p:nvCxnSpPr>
            <p:cNvPr id="31" name="Straight Connector 30"/>
            <p:cNvCxnSpPr/>
            <p:nvPr/>
          </p:nvCxnSpPr>
          <p:spPr>
            <a:xfrm rot="5400000">
              <a:off x="2324100" y="2476500"/>
              <a:ext cx="304800" cy="22860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2324100" y="2476500"/>
              <a:ext cx="304800" cy="22860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381" name="Group 32"/>
          <p:cNvGrpSpPr>
            <a:grpSpLocks noChangeAspect="1"/>
          </p:cNvGrpSpPr>
          <p:nvPr/>
        </p:nvGrpSpPr>
        <p:grpSpPr bwMode="auto">
          <a:xfrm>
            <a:off x="3527425" y="5821363"/>
            <a:ext cx="309563" cy="412750"/>
            <a:chOff x="2362200" y="2438400"/>
            <a:chExt cx="228600" cy="304800"/>
          </a:xfrm>
        </p:grpSpPr>
        <p:cxnSp>
          <p:nvCxnSpPr>
            <p:cNvPr id="34" name="Straight Connector 33"/>
            <p:cNvCxnSpPr/>
            <p:nvPr/>
          </p:nvCxnSpPr>
          <p:spPr>
            <a:xfrm rot="5400000">
              <a:off x="2324100" y="2476500"/>
              <a:ext cx="304800" cy="22860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2324100" y="2476500"/>
              <a:ext cx="304800" cy="22860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382" name="Group 35"/>
          <p:cNvGrpSpPr>
            <a:grpSpLocks noChangeAspect="1"/>
          </p:cNvGrpSpPr>
          <p:nvPr/>
        </p:nvGrpSpPr>
        <p:grpSpPr bwMode="auto">
          <a:xfrm>
            <a:off x="3527425" y="4343400"/>
            <a:ext cx="309563" cy="411163"/>
            <a:chOff x="2362200" y="2438400"/>
            <a:chExt cx="228600" cy="304800"/>
          </a:xfrm>
        </p:grpSpPr>
        <p:cxnSp>
          <p:nvCxnSpPr>
            <p:cNvPr id="37" name="Straight Connector 36"/>
            <p:cNvCxnSpPr/>
            <p:nvPr/>
          </p:nvCxnSpPr>
          <p:spPr>
            <a:xfrm rot="5400000">
              <a:off x="2324100" y="2476500"/>
              <a:ext cx="304800" cy="22860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2324100" y="2476500"/>
              <a:ext cx="304800" cy="22860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383" name="Group 38"/>
          <p:cNvGrpSpPr>
            <a:grpSpLocks noChangeAspect="1"/>
          </p:cNvGrpSpPr>
          <p:nvPr/>
        </p:nvGrpSpPr>
        <p:grpSpPr bwMode="auto">
          <a:xfrm>
            <a:off x="3527425" y="3048000"/>
            <a:ext cx="309563" cy="411163"/>
            <a:chOff x="2362200" y="2438400"/>
            <a:chExt cx="228600" cy="304800"/>
          </a:xfrm>
        </p:grpSpPr>
        <p:cxnSp>
          <p:nvCxnSpPr>
            <p:cNvPr id="40" name="Straight Connector 39"/>
            <p:cNvCxnSpPr/>
            <p:nvPr/>
          </p:nvCxnSpPr>
          <p:spPr>
            <a:xfrm rot="5400000">
              <a:off x="2324100" y="2476500"/>
              <a:ext cx="304800" cy="22860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 flipH="1">
              <a:off x="2324100" y="2476500"/>
              <a:ext cx="304800" cy="22860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Explosion 2 41"/>
          <p:cNvSpPr/>
          <p:nvPr/>
        </p:nvSpPr>
        <p:spPr>
          <a:xfrm>
            <a:off x="6858000" y="0"/>
            <a:ext cx="2209800" cy="914400"/>
          </a:xfrm>
          <a:prstGeom prst="irregularSeal2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>
              <a:defRPr/>
            </a:pPr>
            <a:r>
              <a:rPr lang="en-US" sz="2800" dirty="0"/>
              <a:t>details</a:t>
            </a:r>
          </a:p>
        </p:txBody>
      </p:sp>
    </p:spTree>
  </p:cSld>
  <p:clrMapOvr>
    <a:masterClrMapping/>
  </p:clrMapOvr>
  <p:transition advTm="11047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A5: Immunization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2CC82-6A21-4C15-A9DF-59CA3689167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209800" y="3001963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34</a:t>
            </a:r>
          </a:p>
        </p:txBody>
      </p:sp>
      <p:sp>
        <p:nvSpPr>
          <p:cNvPr id="6" name="Oval 5"/>
          <p:cNvSpPr/>
          <p:nvPr/>
        </p:nvSpPr>
        <p:spPr>
          <a:xfrm>
            <a:off x="1828800" y="3763963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33</a:t>
            </a:r>
          </a:p>
        </p:txBody>
      </p:sp>
      <p:sp>
        <p:nvSpPr>
          <p:cNvPr id="7" name="Oval 6"/>
          <p:cNvSpPr/>
          <p:nvPr/>
        </p:nvSpPr>
        <p:spPr>
          <a:xfrm>
            <a:off x="1828800" y="2087563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8" name="Oval 7"/>
          <p:cNvSpPr/>
          <p:nvPr/>
        </p:nvSpPr>
        <p:spPr>
          <a:xfrm>
            <a:off x="990600" y="2316163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26</a:t>
            </a:r>
          </a:p>
        </p:txBody>
      </p:sp>
      <p:sp>
        <p:nvSpPr>
          <p:cNvPr id="9" name="Oval 8"/>
          <p:cNvSpPr/>
          <p:nvPr/>
        </p:nvSpPr>
        <p:spPr>
          <a:xfrm>
            <a:off x="457200" y="2773363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27</a:t>
            </a:r>
          </a:p>
        </p:txBody>
      </p:sp>
      <p:sp>
        <p:nvSpPr>
          <p:cNvPr id="10" name="Oval 9"/>
          <p:cNvSpPr/>
          <p:nvPr/>
        </p:nvSpPr>
        <p:spPr>
          <a:xfrm>
            <a:off x="228600" y="3535363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28</a:t>
            </a:r>
          </a:p>
        </p:txBody>
      </p:sp>
      <p:sp>
        <p:nvSpPr>
          <p:cNvPr id="11" name="Oval 10"/>
          <p:cNvSpPr/>
          <p:nvPr/>
        </p:nvSpPr>
        <p:spPr>
          <a:xfrm>
            <a:off x="334963" y="4221163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29</a:t>
            </a:r>
          </a:p>
        </p:txBody>
      </p:sp>
      <p:sp>
        <p:nvSpPr>
          <p:cNvPr id="12" name="Oval 11"/>
          <p:cNvSpPr/>
          <p:nvPr/>
        </p:nvSpPr>
        <p:spPr>
          <a:xfrm>
            <a:off x="762000" y="4754563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13" name="Oval 12"/>
          <p:cNvSpPr/>
          <p:nvPr/>
        </p:nvSpPr>
        <p:spPr>
          <a:xfrm>
            <a:off x="1706563" y="5165726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14" name="Oval 13"/>
          <p:cNvSpPr/>
          <p:nvPr/>
        </p:nvSpPr>
        <p:spPr>
          <a:xfrm>
            <a:off x="2438400" y="5135563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15" name="Oval 14"/>
          <p:cNvSpPr/>
          <p:nvPr/>
        </p:nvSpPr>
        <p:spPr>
          <a:xfrm>
            <a:off x="2590800" y="2163763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16" name="Oval 15"/>
          <p:cNvSpPr/>
          <p:nvPr/>
        </p:nvSpPr>
        <p:spPr>
          <a:xfrm>
            <a:off x="3352800" y="2468563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17" name="Oval 16"/>
          <p:cNvSpPr/>
          <p:nvPr/>
        </p:nvSpPr>
        <p:spPr>
          <a:xfrm>
            <a:off x="3810000" y="3001963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8" name="Oval 17"/>
          <p:cNvSpPr/>
          <p:nvPr/>
        </p:nvSpPr>
        <p:spPr>
          <a:xfrm>
            <a:off x="3886200" y="3916363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19" name="Oval 18"/>
          <p:cNvSpPr/>
          <p:nvPr/>
        </p:nvSpPr>
        <p:spPr>
          <a:xfrm>
            <a:off x="3581400" y="4525963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20" name="Oval 19"/>
          <p:cNvSpPr/>
          <p:nvPr/>
        </p:nvSpPr>
        <p:spPr>
          <a:xfrm>
            <a:off x="3048000" y="4906963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21" name="Oval 20"/>
          <p:cNvSpPr/>
          <p:nvPr/>
        </p:nvSpPr>
        <p:spPr>
          <a:xfrm>
            <a:off x="2239963" y="1431926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22" name="Oval 21"/>
          <p:cNvSpPr/>
          <p:nvPr/>
        </p:nvSpPr>
        <p:spPr>
          <a:xfrm>
            <a:off x="3001963" y="1508126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23" name="Oval 22"/>
          <p:cNvSpPr/>
          <p:nvPr/>
        </p:nvSpPr>
        <p:spPr>
          <a:xfrm>
            <a:off x="6308725" y="1736726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4" name="Oval 23"/>
          <p:cNvSpPr/>
          <p:nvPr/>
        </p:nvSpPr>
        <p:spPr>
          <a:xfrm>
            <a:off x="6858000" y="2117726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25" name="Oval 24"/>
          <p:cNvSpPr/>
          <p:nvPr/>
        </p:nvSpPr>
        <p:spPr>
          <a:xfrm>
            <a:off x="7680325" y="1858963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26" name="Oval 25"/>
          <p:cNvSpPr/>
          <p:nvPr/>
        </p:nvSpPr>
        <p:spPr>
          <a:xfrm>
            <a:off x="7299325" y="1554163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27" name="Oval 26"/>
          <p:cNvSpPr/>
          <p:nvPr/>
        </p:nvSpPr>
        <p:spPr>
          <a:xfrm>
            <a:off x="7954963" y="1325563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28" name="Oval 27"/>
          <p:cNvSpPr/>
          <p:nvPr/>
        </p:nvSpPr>
        <p:spPr>
          <a:xfrm>
            <a:off x="6583363" y="3184526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7726363" y="2697163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0" name="Oval 29"/>
          <p:cNvSpPr/>
          <p:nvPr/>
        </p:nvSpPr>
        <p:spPr>
          <a:xfrm>
            <a:off x="4983163" y="3032126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1" name="Oval 30"/>
          <p:cNvSpPr/>
          <p:nvPr/>
        </p:nvSpPr>
        <p:spPr>
          <a:xfrm>
            <a:off x="5821363" y="2346326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32" name="Oval 31"/>
          <p:cNvSpPr/>
          <p:nvPr/>
        </p:nvSpPr>
        <p:spPr>
          <a:xfrm>
            <a:off x="4983163" y="4327526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Oval 32"/>
          <p:cNvSpPr/>
          <p:nvPr/>
        </p:nvSpPr>
        <p:spPr>
          <a:xfrm>
            <a:off x="5973763" y="3459163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4" name="Oval 33"/>
          <p:cNvSpPr/>
          <p:nvPr/>
        </p:nvSpPr>
        <p:spPr>
          <a:xfrm>
            <a:off x="6096000" y="4632326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5" name="Oval 34"/>
          <p:cNvSpPr/>
          <p:nvPr/>
        </p:nvSpPr>
        <p:spPr>
          <a:xfrm>
            <a:off x="6858000" y="4784726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6" name="Oval 35"/>
          <p:cNvSpPr/>
          <p:nvPr/>
        </p:nvSpPr>
        <p:spPr>
          <a:xfrm>
            <a:off x="7467600" y="4297363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7" name="Oval 36"/>
          <p:cNvSpPr/>
          <p:nvPr/>
        </p:nvSpPr>
        <p:spPr>
          <a:xfrm>
            <a:off x="7650163" y="3565526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38" name="Straight Connector 37"/>
          <p:cNvCxnSpPr>
            <a:stCxn id="6" idx="0"/>
            <a:endCxn id="5" idx="3"/>
          </p:cNvCxnSpPr>
          <p:nvPr/>
        </p:nvCxnSpPr>
        <p:spPr bwMode="auto">
          <a:xfrm rot="5400000" flipH="1" flipV="1">
            <a:off x="1843088" y="3357563"/>
            <a:ext cx="528637" cy="284163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3" idx="0"/>
            <a:endCxn id="6" idx="4"/>
          </p:cNvCxnSpPr>
          <p:nvPr/>
        </p:nvCxnSpPr>
        <p:spPr bwMode="auto">
          <a:xfrm rot="5400000" flipH="1" flipV="1">
            <a:off x="1341437" y="4541839"/>
            <a:ext cx="1127125" cy="12065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4" idx="0"/>
            <a:endCxn id="5" idx="4"/>
          </p:cNvCxnSpPr>
          <p:nvPr/>
        </p:nvCxnSpPr>
        <p:spPr bwMode="auto">
          <a:xfrm rot="16200000" flipV="1">
            <a:off x="1531144" y="4091782"/>
            <a:ext cx="1858962" cy="2286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4" idx="0"/>
            <a:endCxn id="6" idx="4"/>
          </p:cNvCxnSpPr>
          <p:nvPr/>
        </p:nvCxnSpPr>
        <p:spPr bwMode="auto">
          <a:xfrm rot="16200000" flipV="1">
            <a:off x="1721644" y="4282282"/>
            <a:ext cx="1096962" cy="6096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2" idx="7"/>
            <a:endCxn id="5" idx="3"/>
          </p:cNvCxnSpPr>
          <p:nvPr/>
        </p:nvCxnSpPr>
        <p:spPr bwMode="auto">
          <a:xfrm rot="5400000" flipH="1" flipV="1">
            <a:off x="842963" y="3387726"/>
            <a:ext cx="1558925" cy="1254125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2" idx="7"/>
            <a:endCxn id="6" idx="3"/>
          </p:cNvCxnSpPr>
          <p:nvPr/>
        </p:nvCxnSpPr>
        <p:spPr bwMode="auto">
          <a:xfrm rot="5400000" flipH="1" flipV="1">
            <a:off x="1033463" y="3959226"/>
            <a:ext cx="796925" cy="873125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1" idx="6"/>
          </p:cNvCxnSpPr>
          <p:nvPr/>
        </p:nvCxnSpPr>
        <p:spPr bwMode="auto">
          <a:xfrm flipV="1">
            <a:off x="609600" y="3271838"/>
            <a:ext cx="1665288" cy="108585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1" idx="6"/>
            <a:endCxn id="6" idx="3"/>
          </p:cNvCxnSpPr>
          <p:nvPr/>
        </p:nvCxnSpPr>
        <p:spPr bwMode="auto">
          <a:xfrm flipV="1">
            <a:off x="609600" y="3997326"/>
            <a:ext cx="1258888" cy="360362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0" idx="6"/>
            <a:endCxn id="5" idx="3"/>
          </p:cNvCxnSpPr>
          <p:nvPr/>
        </p:nvCxnSpPr>
        <p:spPr bwMode="auto">
          <a:xfrm flipV="1">
            <a:off x="503238" y="3235326"/>
            <a:ext cx="1746250" cy="436562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0" idx="6"/>
            <a:endCxn id="6" idx="3"/>
          </p:cNvCxnSpPr>
          <p:nvPr/>
        </p:nvCxnSpPr>
        <p:spPr bwMode="auto">
          <a:xfrm>
            <a:off x="503238" y="3671888"/>
            <a:ext cx="1365250" cy="325438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8" idx="5"/>
          </p:cNvCxnSpPr>
          <p:nvPr/>
        </p:nvCxnSpPr>
        <p:spPr bwMode="auto">
          <a:xfrm rot="16200000" flipH="1">
            <a:off x="1391444" y="2382045"/>
            <a:ext cx="681037" cy="10160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8" idx="5"/>
            <a:endCxn id="6" idx="0"/>
          </p:cNvCxnSpPr>
          <p:nvPr/>
        </p:nvCxnSpPr>
        <p:spPr bwMode="auto">
          <a:xfrm rot="16200000" flipH="1">
            <a:off x="987425" y="2786064"/>
            <a:ext cx="1214437" cy="741362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7" idx="4"/>
            <a:endCxn id="5" idx="3"/>
          </p:cNvCxnSpPr>
          <p:nvPr/>
        </p:nvCxnSpPr>
        <p:spPr bwMode="auto">
          <a:xfrm rot="16200000" flipH="1">
            <a:off x="1670844" y="2656682"/>
            <a:ext cx="873125" cy="284163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7" idx="4"/>
            <a:endCxn id="8" idx="6"/>
          </p:cNvCxnSpPr>
          <p:nvPr/>
        </p:nvCxnSpPr>
        <p:spPr bwMode="auto">
          <a:xfrm rot="5400000">
            <a:off x="1570038" y="2057401"/>
            <a:ext cx="90487" cy="70008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5" idx="2"/>
            <a:endCxn id="7" idx="6"/>
          </p:cNvCxnSpPr>
          <p:nvPr/>
        </p:nvCxnSpPr>
        <p:spPr bwMode="auto">
          <a:xfrm rot="10800000">
            <a:off x="2103438" y="2224088"/>
            <a:ext cx="487362" cy="762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8" idx="3"/>
            <a:endCxn id="9" idx="7"/>
          </p:cNvCxnSpPr>
          <p:nvPr/>
        </p:nvCxnSpPr>
        <p:spPr bwMode="auto">
          <a:xfrm rot="5400000">
            <a:off x="728663" y="2511426"/>
            <a:ext cx="263525" cy="3397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9" idx="6"/>
            <a:endCxn id="5" idx="3"/>
          </p:cNvCxnSpPr>
          <p:nvPr/>
        </p:nvCxnSpPr>
        <p:spPr bwMode="auto">
          <a:xfrm>
            <a:off x="731838" y="2909888"/>
            <a:ext cx="1517650" cy="325438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7" idx="4"/>
            <a:endCxn id="6" idx="0"/>
          </p:cNvCxnSpPr>
          <p:nvPr/>
        </p:nvCxnSpPr>
        <p:spPr bwMode="auto">
          <a:xfrm rot="5400000">
            <a:off x="1264444" y="3063082"/>
            <a:ext cx="1403350" cy="1588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6" idx="1"/>
            <a:endCxn id="15" idx="6"/>
          </p:cNvCxnSpPr>
          <p:nvPr/>
        </p:nvCxnSpPr>
        <p:spPr bwMode="auto">
          <a:xfrm rot="16200000" flipV="1">
            <a:off x="3024981" y="2140745"/>
            <a:ext cx="207963" cy="5270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7" idx="1"/>
            <a:endCxn id="16" idx="5"/>
          </p:cNvCxnSpPr>
          <p:nvPr/>
        </p:nvCxnSpPr>
        <p:spPr bwMode="auto">
          <a:xfrm rot="16200000" flipV="1">
            <a:off x="3548063" y="2740026"/>
            <a:ext cx="339725" cy="2635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20" idx="6"/>
            <a:endCxn id="19" idx="3"/>
          </p:cNvCxnSpPr>
          <p:nvPr/>
        </p:nvCxnSpPr>
        <p:spPr bwMode="auto">
          <a:xfrm flipV="1">
            <a:off x="3322638" y="4759326"/>
            <a:ext cx="298450" cy="28416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22" idx="2"/>
            <a:endCxn id="21" idx="6"/>
          </p:cNvCxnSpPr>
          <p:nvPr/>
        </p:nvCxnSpPr>
        <p:spPr bwMode="auto">
          <a:xfrm rot="10800000">
            <a:off x="2514600" y="1570038"/>
            <a:ext cx="487363" cy="762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6" idx="1"/>
            <a:endCxn id="21" idx="6"/>
          </p:cNvCxnSpPr>
          <p:nvPr/>
        </p:nvCxnSpPr>
        <p:spPr bwMode="auto">
          <a:xfrm rot="16200000" flipV="1">
            <a:off x="2484437" y="1600201"/>
            <a:ext cx="938213" cy="87788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7" idx="7"/>
            <a:endCxn id="21" idx="4"/>
          </p:cNvCxnSpPr>
          <p:nvPr/>
        </p:nvCxnSpPr>
        <p:spPr bwMode="auto">
          <a:xfrm rot="5400000" flipH="1" flipV="1">
            <a:off x="2009775" y="1758951"/>
            <a:ext cx="420688" cy="3159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5" idx="7"/>
            <a:endCxn id="22" idx="4"/>
          </p:cNvCxnSpPr>
          <p:nvPr/>
        </p:nvCxnSpPr>
        <p:spPr bwMode="auto">
          <a:xfrm rot="5400000" flipH="1" flipV="1">
            <a:off x="2771775" y="1835151"/>
            <a:ext cx="420688" cy="3159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6" idx="1"/>
            <a:endCxn id="22" idx="4"/>
          </p:cNvCxnSpPr>
          <p:nvPr/>
        </p:nvCxnSpPr>
        <p:spPr bwMode="auto">
          <a:xfrm rot="16200000" flipV="1">
            <a:off x="2903538" y="2019300"/>
            <a:ext cx="725488" cy="2524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20" idx="0"/>
            <a:endCxn id="5" idx="4"/>
          </p:cNvCxnSpPr>
          <p:nvPr/>
        </p:nvCxnSpPr>
        <p:spPr bwMode="auto">
          <a:xfrm rot="16200000" flipV="1">
            <a:off x="1950244" y="3672682"/>
            <a:ext cx="1630362" cy="8382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9" idx="1"/>
            <a:endCxn id="5" idx="6"/>
          </p:cNvCxnSpPr>
          <p:nvPr/>
        </p:nvCxnSpPr>
        <p:spPr bwMode="auto">
          <a:xfrm rot="16200000" flipV="1">
            <a:off x="2339181" y="3283745"/>
            <a:ext cx="1427163" cy="113665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8" idx="2"/>
            <a:endCxn id="5" idx="6"/>
          </p:cNvCxnSpPr>
          <p:nvPr/>
        </p:nvCxnSpPr>
        <p:spPr bwMode="auto">
          <a:xfrm rot="10800000">
            <a:off x="2484438" y="3138488"/>
            <a:ext cx="1401762" cy="9144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17" idx="2"/>
            <a:endCxn id="5" idx="6"/>
          </p:cNvCxnSpPr>
          <p:nvPr/>
        </p:nvCxnSpPr>
        <p:spPr bwMode="auto">
          <a:xfrm rot="10800000">
            <a:off x="2484438" y="3138488"/>
            <a:ext cx="1325562" cy="1588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16" idx="3"/>
            <a:endCxn id="5" idx="6"/>
          </p:cNvCxnSpPr>
          <p:nvPr/>
        </p:nvCxnSpPr>
        <p:spPr bwMode="auto">
          <a:xfrm rot="5400000">
            <a:off x="2720182" y="2466182"/>
            <a:ext cx="436562" cy="90805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33" idx="2"/>
            <a:endCxn id="5" idx="6"/>
          </p:cNvCxnSpPr>
          <p:nvPr/>
        </p:nvCxnSpPr>
        <p:spPr bwMode="auto">
          <a:xfrm rot="10800000">
            <a:off x="2484438" y="3138488"/>
            <a:ext cx="3489325" cy="4572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20" idx="0"/>
            <a:endCxn id="6" idx="6"/>
          </p:cNvCxnSpPr>
          <p:nvPr/>
        </p:nvCxnSpPr>
        <p:spPr bwMode="auto">
          <a:xfrm rot="16200000" flipV="1">
            <a:off x="2140744" y="3863182"/>
            <a:ext cx="1006475" cy="1081087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19" idx="1"/>
            <a:endCxn id="6" idx="6"/>
          </p:cNvCxnSpPr>
          <p:nvPr/>
        </p:nvCxnSpPr>
        <p:spPr bwMode="auto">
          <a:xfrm rot="16200000" flipV="1">
            <a:off x="2529681" y="3474245"/>
            <a:ext cx="665163" cy="151765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30" idx="2"/>
            <a:endCxn id="6" idx="6"/>
          </p:cNvCxnSpPr>
          <p:nvPr/>
        </p:nvCxnSpPr>
        <p:spPr bwMode="auto">
          <a:xfrm rot="10800000" flipV="1">
            <a:off x="2103438" y="3170238"/>
            <a:ext cx="2879725" cy="73025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16" idx="3"/>
            <a:endCxn id="6" idx="6"/>
          </p:cNvCxnSpPr>
          <p:nvPr/>
        </p:nvCxnSpPr>
        <p:spPr bwMode="auto">
          <a:xfrm rot="5400000">
            <a:off x="2148682" y="2656682"/>
            <a:ext cx="1198562" cy="128905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3" idx="0"/>
            <a:endCxn id="5" idx="4"/>
          </p:cNvCxnSpPr>
          <p:nvPr/>
        </p:nvCxnSpPr>
        <p:spPr bwMode="auto">
          <a:xfrm rot="5400000" flipH="1" flipV="1">
            <a:off x="1150937" y="3970339"/>
            <a:ext cx="1889125" cy="50165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31" idx="2"/>
            <a:endCxn id="5" idx="6"/>
          </p:cNvCxnSpPr>
          <p:nvPr/>
        </p:nvCxnSpPr>
        <p:spPr bwMode="auto">
          <a:xfrm rot="10800000" flipV="1">
            <a:off x="2484438" y="2484438"/>
            <a:ext cx="3336925" cy="65405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30" idx="4"/>
            <a:endCxn id="19" idx="6"/>
          </p:cNvCxnSpPr>
          <p:nvPr/>
        </p:nvCxnSpPr>
        <p:spPr bwMode="auto">
          <a:xfrm rot="5400000">
            <a:off x="3810794" y="3352007"/>
            <a:ext cx="1355725" cy="1265237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30" idx="4"/>
            <a:endCxn id="18" idx="7"/>
          </p:cNvCxnSpPr>
          <p:nvPr/>
        </p:nvCxnSpPr>
        <p:spPr bwMode="auto">
          <a:xfrm rot="5400000">
            <a:off x="4295775" y="3130551"/>
            <a:ext cx="649288" cy="1001712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30" idx="2"/>
            <a:endCxn id="17" idx="6"/>
          </p:cNvCxnSpPr>
          <p:nvPr/>
        </p:nvCxnSpPr>
        <p:spPr bwMode="auto">
          <a:xfrm rot="10800000">
            <a:off x="4084638" y="3138488"/>
            <a:ext cx="898525" cy="3175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30" idx="2"/>
            <a:endCxn id="16" idx="6"/>
          </p:cNvCxnSpPr>
          <p:nvPr/>
        </p:nvCxnSpPr>
        <p:spPr bwMode="auto">
          <a:xfrm rot="10800000">
            <a:off x="3627438" y="2605088"/>
            <a:ext cx="1355725" cy="56515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28" idx="1"/>
            <a:endCxn id="31" idx="5"/>
          </p:cNvCxnSpPr>
          <p:nvPr/>
        </p:nvCxnSpPr>
        <p:spPr bwMode="auto">
          <a:xfrm rot="16200000" flipV="1">
            <a:off x="6018213" y="2619376"/>
            <a:ext cx="644525" cy="568325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28" idx="1"/>
            <a:endCxn id="16" idx="6"/>
          </p:cNvCxnSpPr>
          <p:nvPr/>
        </p:nvCxnSpPr>
        <p:spPr bwMode="auto">
          <a:xfrm rot="16200000" flipV="1">
            <a:off x="4815681" y="1416845"/>
            <a:ext cx="620713" cy="29972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33" idx="2"/>
            <a:endCxn id="19" idx="6"/>
          </p:cNvCxnSpPr>
          <p:nvPr/>
        </p:nvCxnSpPr>
        <p:spPr bwMode="auto">
          <a:xfrm rot="10800000" flipV="1">
            <a:off x="3856038" y="3595688"/>
            <a:ext cx="2117725" cy="10668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32" idx="3"/>
            <a:endCxn id="20" idx="6"/>
          </p:cNvCxnSpPr>
          <p:nvPr/>
        </p:nvCxnSpPr>
        <p:spPr bwMode="auto">
          <a:xfrm rot="5400000">
            <a:off x="3933032" y="3952082"/>
            <a:ext cx="481012" cy="17018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32" idx="0"/>
            <a:endCxn id="31" idx="4"/>
          </p:cNvCxnSpPr>
          <p:nvPr/>
        </p:nvCxnSpPr>
        <p:spPr bwMode="auto">
          <a:xfrm rot="5400000" flipH="1" flipV="1">
            <a:off x="4687093" y="3055145"/>
            <a:ext cx="1706563" cy="8382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24" idx="1"/>
            <a:endCxn id="23" idx="5"/>
          </p:cNvCxnSpPr>
          <p:nvPr/>
        </p:nvCxnSpPr>
        <p:spPr bwMode="auto">
          <a:xfrm rot="16200000" flipV="1">
            <a:off x="6627019" y="1888332"/>
            <a:ext cx="187325" cy="3540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25" idx="3"/>
            <a:endCxn id="24" idx="6"/>
          </p:cNvCxnSpPr>
          <p:nvPr/>
        </p:nvCxnSpPr>
        <p:spPr bwMode="auto">
          <a:xfrm rot="5400000">
            <a:off x="7345363" y="1879601"/>
            <a:ext cx="163512" cy="58896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27" idx="4"/>
            <a:endCxn id="25" idx="7"/>
          </p:cNvCxnSpPr>
          <p:nvPr/>
        </p:nvCxnSpPr>
        <p:spPr bwMode="auto">
          <a:xfrm rot="5400000">
            <a:off x="7854950" y="1660526"/>
            <a:ext cx="298450" cy="1778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27" idx="4"/>
            <a:endCxn id="26" idx="6"/>
          </p:cNvCxnSpPr>
          <p:nvPr/>
        </p:nvCxnSpPr>
        <p:spPr bwMode="auto">
          <a:xfrm rot="5400000">
            <a:off x="7788275" y="1385889"/>
            <a:ext cx="90487" cy="5191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25" idx="1"/>
            <a:endCxn id="26" idx="5"/>
          </p:cNvCxnSpPr>
          <p:nvPr/>
        </p:nvCxnSpPr>
        <p:spPr bwMode="auto">
          <a:xfrm rot="16200000" flipV="1">
            <a:off x="7572375" y="1749426"/>
            <a:ext cx="111125" cy="1873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26" idx="2"/>
            <a:endCxn id="23" idx="6"/>
          </p:cNvCxnSpPr>
          <p:nvPr/>
        </p:nvCxnSpPr>
        <p:spPr bwMode="auto">
          <a:xfrm rot="10800000" flipV="1">
            <a:off x="6583363" y="1690688"/>
            <a:ext cx="715962" cy="1841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26" idx="4"/>
            <a:endCxn id="28" idx="7"/>
          </p:cNvCxnSpPr>
          <p:nvPr/>
        </p:nvCxnSpPr>
        <p:spPr bwMode="auto">
          <a:xfrm rot="5400000">
            <a:off x="6429376" y="2217738"/>
            <a:ext cx="1397000" cy="619125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25" idx="4"/>
            <a:endCxn id="28" idx="7"/>
          </p:cNvCxnSpPr>
          <p:nvPr/>
        </p:nvCxnSpPr>
        <p:spPr bwMode="auto">
          <a:xfrm rot="5400000">
            <a:off x="6772276" y="2179638"/>
            <a:ext cx="1092200" cy="1000125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23" idx="4"/>
            <a:endCxn id="28" idx="0"/>
          </p:cNvCxnSpPr>
          <p:nvPr/>
        </p:nvCxnSpPr>
        <p:spPr bwMode="auto">
          <a:xfrm rot="16200000" flipH="1">
            <a:off x="5997575" y="2460626"/>
            <a:ext cx="1173163" cy="274637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29" idx="3"/>
            <a:endCxn id="28" idx="6"/>
          </p:cNvCxnSpPr>
          <p:nvPr/>
        </p:nvCxnSpPr>
        <p:spPr bwMode="auto">
          <a:xfrm rot="5400000">
            <a:off x="7116763" y="2671763"/>
            <a:ext cx="392112" cy="909638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7" idx="2"/>
            <a:endCxn id="28" idx="6"/>
          </p:cNvCxnSpPr>
          <p:nvPr/>
        </p:nvCxnSpPr>
        <p:spPr bwMode="auto">
          <a:xfrm rot="10800000">
            <a:off x="6858000" y="3322638"/>
            <a:ext cx="792163" cy="3810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37" idx="2"/>
            <a:endCxn id="32" idx="6"/>
          </p:cNvCxnSpPr>
          <p:nvPr/>
        </p:nvCxnSpPr>
        <p:spPr bwMode="auto">
          <a:xfrm rot="10800000" flipV="1">
            <a:off x="5257800" y="3703638"/>
            <a:ext cx="2392363" cy="7620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36" idx="1"/>
            <a:endCxn id="28" idx="4"/>
          </p:cNvCxnSpPr>
          <p:nvPr/>
        </p:nvCxnSpPr>
        <p:spPr bwMode="auto">
          <a:xfrm rot="16200000" flipV="1">
            <a:off x="6675438" y="3505200"/>
            <a:ext cx="877888" cy="785813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36" idx="1"/>
            <a:endCxn id="32" idx="6"/>
          </p:cNvCxnSpPr>
          <p:nvPr/>
        </p:nvCxnSpPr>
        <p:spPr bwMode="auto">
          <a:xfrm rot="16200000" flipH="1" flipV="1">
            <a:off x="6318250" y="3276601"/>
            <a:ext cx="128587" cy="224948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5" idx="1"/>
            <a:endCxn id="34" idx="5"/>
          </p:cNvCxnSpPr>
          <p:nvPr/>
        </p:nvCxnSpPr>
        <p:spPr bwMode="auto">
          <a:xfrm rot="16200000" flipH="1" flipV="1">
            <a:off x="6592888" y="4562476"/>
            <a:ext cx="41275" cy="5683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35" idx="1"/>
            <a:endCxn id="28" idx="4"/>
          </p:cNvCxnSpPr>
          <p:nvPr/>
        </p:nvCxnSpPr>
        <p:spPr bwMode="auto">
          <a:xfrm rot="16200000" flipV="1">
            <a:off x="6126163" y="4054475"/>
            <a:ext cx="1366838" cy="176213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6888163" y="4022726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102" name="Straight Connector 101"/>
          <p:cNvCxnSpPr>
            <a:stCxn id="101" idx="3"/>
            <a:endCxn id="34" idx="7"/>
          </p:cNvCxnSpPr>
          <p:nvPr/>
        </p:nvCxnSpPr>
        <p:spPr bwMode="auto">
          <a:xfrm rot="5400000">
            <a:off x="6421438" y="4165601"/>
            <a:ext cx="415925" cy="6000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28" idx="4"/>
            <a:endCxn id="34" idx="0"/>
          </p:cNvCxnSpPr>
          <p:nvPr/>
        </p:nvCxnSpPr>
        <p:spPr bwMode="auto">
          <a:xfrm rot="5400000">
            <a:off x="5890418" y="3801270"/>
            <a:ext cx="1173163" cy="48895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32" idx="6"/>
            <a:endCxn id="34" idx="2"/>
          </p:cNvCxnSpPr>
          <p:nvPr/>
        </p:nvCxnSpPr>
        <p:spPr bwMode="auto">
          <a:xfrm>
            <a:off x="5257800" y="4465638"/>
            <a:ext cx="838200" cy="3048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33" idx="4"/>
            <a:endCxn id="34" idx="0"/>
          </p:cNvCxnSpPr>
          <p:nvPr/>
        </p:nvCxnSpPr>
        <p:spPr bwMode="auto">
          <a:xfrm rot="16200000" flipH="1">
            <a:off x="5722937" y="4122739"/>
            <a:ext cx="898525" cy="12065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30" idx="4"/>
            <a:endCxn id="34" idx="1"/>
          </p:cNvCxnSpPr>
          <p:nvPr/>
        </p:nvCxnSpPr>
        <p:spPr bwMode="auto">
          <a:xfrm rot="16200000" flipH="1">
            <a:off x="4945063" y="3482975"/>
            <a:ext cx="1366838" cy="1014413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33" idx="6"/>
            <a:endCxn id="28" idx="3"/>
          </p:cNvCxnSpPr>
          <p:nvPr/>
        </p:nvCxnSpPr>
        <p:spPr bwMode="auto">
          <a:xfrm flipV="1">
            <a:off x="6248400" y="3419476"/>
            <a:ext cx="376238" cy="176212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32" idx="7"/>
            <a:endCxn id="33" idx="3"/>
          </p:cNvCxnSpPr>
          <p:nvPr/>
        </p:nvCxnSpPr>
        <p:spPr bwMode="auto">
          <a:xfrm rot="5400000" flipH="1" flipV="1">
            <a:off x="5278438" y="3632201"/>
            <a:ext cx="676275" cy="796925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28" idx="4"/>
            <a:endCxn id="32" idx="6"/>
          </p:cNvCxnSpPr>
          <p:nvPr/>
        </p:nvCxnSpPr>
        <p:spPr bwMode="auto">
          <a:xfrm rot="5400000">
            <a:off x="5486400" y="3230563"/>
            <a:ext cx="1006475" cy="1463675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2"/>
          </p:cNvCxnSpPr>
          <p:nvPr/>
        </p:nvCxnSpPr>
        <p:spPr bwMode="auto">
          <a:xfrm rot="10800000" flipV="1">
            <a:off x="5562600" y="4160838"/>
            <a:ext cx="1325563" cy="2889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32" idx="0"/>
            <a:endCxn id="30" idx="4"/>
          </p:cNvCxnSpPr>
          <p:nvPr/>
        </p:nvCxnSpPr>
        <p:spPr bwMode="auto">
          <a:xfrm rot="5400000" flipH="1" flipV="1">
            <a:off x="4610101" y="3817938"/>
            <a:ext cx="1020762" cy="1587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154" name="Picture 2" descr="http://t2.gstatic.com/images?q=tbn:DvSaKUuCMp_swM:http://newscoma.com/wp-content/uploads/2009/04/whooping-cough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26667" b="16000"/>
          <a:stretch>
            <a:fillRect/>
          </a:stretch>
        </p:blipFill>
        <p:spPr bwMode="auto">
          <a:xfrm>
            <a:off x="2133603" y="2491740"/>
            <a:ext cx="377189" cy="480060"/>
          </a:xfrm>
          <a:prstGeom prst="rect">
            <a:avLst/>
          </a:prstGeom>
          <a:noFill/>
        </p:spPr>
      </p:pic>
      <p:pic>
        <p:nvPicPr>
          <p:cNvPr id="118" name="Picture 2" descr="http://t2.gstatic.com/images?q=tbn:DvSaKUuCMp_swM:http://newscoma.com/wp-content/uploads/2009/04/whooping-cough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26667" b="16000"/>
          <a:stretch>
            <a:fillRect/>
          </a:stretch>
        </p:blipFill>
        <p:spPr bwMode="auto">
          <a:xfrm>
            <a:off x="6781803" y="1600200"/>
            <a:ext cx="377189" cy="480060"/>
          </a:xfrm>
          <a:prstGeom prst="rect">
            <a:avLst/>
          </a:prstGeom>
          <a:noFill/>
        </p:spPr>
      </p:pic>
      <p:pic>
        <p:nvPicPr>
          <p:cNvPr id="119" name="Picture 2" descr="http://t2.gstatic.com/images?q=tbn:DvSaKUuCMp_swM:http://newscoma.com/wp-content/uploads/2009/04/whooping-cough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26667" b="16000"/>
          <a:stretch>
            <a:fillRect/>
          </a:stretch>
        </p:blipFill>
        <p:spPr bwMode="auto">
          <a:xfrm>
            <a:off x="4956811" y="4572000"/>
            <a:ext cx="377189" cy="480060"/>
          </a:xfrm>
          <a:prstGeom prst="rect">
            <a:avLst/>
          </a:prstGeom>
          <a:noFill/>
        </p:spPr>
      </p:pic>
      <p:pic>
        <p:nvPicPr>
          <p:cNvPr id="120" name="Picture 2" descr="http://t2.gstatic.com/images?q=tbn:DvSaKUuCMp_swM:http://newscoma.com/wp-content/uploads/2009/04/whooping-cough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26667" b="16000"/>
          <a:stretch>
            <a:fillRect/>
          </a:stretch>
        </p:blipFill>
        <p:spPr bwMode="auto">
          <a:xfrm>
            <a:off x="3352803" y="1295408"/>
            <a:ext cx="377189" cy="480060"/>
          </a:xfrm>
          <a:prstGeom prst="rect">
            <a:avLst/>
          </a:prstGeom>
          <a:noFill/>
        </p:spPr>
      </p:pic>
      <p:pic>
        <p:nvPicPr>
          <p:cNvPr id="121" name="Picture 2" descr="http://t2.gstatic.com/images?q=tbn:DvSaKUuCMp_swM:http://newscoma.com/wp-content/uploads/2009/04/whooping-cough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26667" b="16000"/>
          <a:stretch>
            <a:fillRect/>
          </a:stretch>
        </p:blipFill>
        <p:spPr bwMode="auto">
          <a:xfrm>
            <a:off x="384811" y="2263140"/>
            <a:ext cx="377189" cy="480060"/>
          </a:xfrm>
          <a:prstGeom prst="rect">
            <a:avLst/>
          </a:prstGeom>
          <a:noFill/>
        </p:spPr>
      </p:pic>
      <p:pic>
        <p:nvPicPr>
          <p:cNvPr id="122" name="Picture 2" descr="http://t2.gstatic.com/images?q=tbn:DvSaKUuCMp_swM:http://newscoma.com/wp-content/uploads/2009/04/whooping-cough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26667" b="16000"/>
          <a:stretch>
            <a:fillRect/>
          </a:stretch>
        </p:blipFill>
        <p:spPr bwMode="auto">
          <a:xfrm>
            <a:off x="7928611" y="815340"/>
            <a:ext cx="377189" cy="480060"/>
          </a:xfrm>
          <a:prstGeom prst="rect">
            <a:avLst/>
          </a:prstGeom>
          <a:noFill/>
        </p:spPr>
      </p:pic>
      <p:pic>
        <p:nvPicPr>
          <p:cNvPr id="123" name="Picture 2" descr="http://t2.gstatic.com/images?q=tbn:DvSaKUuCMp_swM:http://newscoma.com/wp-content/uploads/2009/04/whooping-cough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26667" b="16000"/>
          <a:stretch>
            <a:fillRect/>
          </a:stretch>
        </p:blipFill>
        <p:spPr bwMode="auto">
          <a:xfrm>
            <a:off x="1447800" y="4777740"/>
            <a:ext cx="377189" cy="480060"/>
          </a:xfrm>
          <a:prstGeom prst="rect">
            <a:avLst/>
          </a:prstGeom>
          <a:noFill/>
        </p:spPr>
      </p:pic>
      <p:pic>
        <p:nvPicPr>
          <p:cNvPr id="124" name="Picture 2" descr="http://t2.gstatic.com/images?q=tbn:DvSaKUuCMp_swM:http://newscoma.com/wp-content/uploads/2009/04/whooping-cough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26667" b="16000"/>
          <a:stretch>
            <a:fillRect/>
          </a:stretch>
        </p:blipFill>
        <p:spPr bwMode="auto">
          <a:xfrm>
            <a:off x="7777739" y="4114808"/>
            <a:ext cx="377189" cy="480060"/>
          </a:xfrm>
          <a:prstGeom prst="rect">
            <a:avLst/>
          </a:prstGeom>
          <a:noFill/>
        </p:spPr>
      </p:pic>
      <p:pic>
        <p:nvPicPr>
          <p:cNvPr id="125" name="Picture 2" descr="http://t2.gstatic.com/images?q=tbn:DvSaKUuCMp_swM:http://newscoma.com/wp-content/uploads/2009/04/whooping-cough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26667" b="16000"/>
          <a:stretch>
            <a:fillRect/>
          </a:stretch>
        </p:blipFill>
        <p:spPr bwMode="auto">
          <a:xfrm>
            <a:off x="8001003" y="2438408"/>
            <a:ext cx="377189" cy="480060"/>
          </a:xfrm>
          <a:prstGeom prst="rect">
            <a:avLst/>
          </a:prstGeom>
          <a:noFill/>
        </p:spPr>
      </p:pic>
      <p:pic>
        <p:nvPicPr>
          <p:cNvPr id="126" name="Picture 2" descr="http://t2.gstatic.com/images?q=tbn:DvSaKUuCMp_swM:http://newscoma.com/wp-content/uploads/2009/04/whooping-cough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26667" b="16000"/>
          <a:stretch>
            <a:fillRect/>
          </a:stretch>
        </p:blipFill>
        <p:spPr bwMode="auto">
          <a:xfrm>
            <a:off x="5720339" y="1805940"/>
            <a:ext cx="377189" cy="480060"/>
          </a:xfrm>
          <a:prstGeom prst="rect">
            <a:avLst/>
          </a:prstGeom>
          <a:noFill/>
        </p:spPr>
      </p:pic>
      <p:pic>
        <p:nvPicPr>
          <p:cNvPr id="127" name="Picture 2" descr="http://t2.gstatic.com/images?q=tbn:DvSaKUuCMp_swM:http://newscoma.com/wp-content/uploads/2009/04/whooping-cough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26667" b="16000"/>
          <a:stretch>
            <a:fillRect/>
          </a:stretch>
        </p:blipFill>
        <p:spPr bwMode="auto">
          <a:xfrm>
            <a:off x="1680211" y="1577340"/>
            <a:ext cx="377189" cy="480060"/>
          </a:xfrm>
          <a:prstGeom prst="rect">
            <a:avLst/>
          </a:prstGeom>
          <a:noFill/>
        </p:spPr>
      </p:pic>
      <p:pic>
        <p:nvPicPr>
          <p:cNvPr id="128" name="Picture 2" descr="http://t2.gstatic.com/images?q=tbn:DvSaKUuCMp_swM:http://newscoma.com/wp-content/uploads/2009/04/whooping-cough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26667" b="16000"/>
          <a:stretch>
            <a:fillRect/>
          </a:stretch>
        </p:blipFill>
        <p:spPr bwMode="auto">
          <a:xfrm>
            <a:off x="6019803" y="4091940"/>
            <a:ext cx="377189" cy="480060"/>
          </a:xfrm>
          <a:prstGeom prst="rect">
            <a:avLst/>
          </a:prstGeom>
          <a:noFill/>
        </p:spPr>
      </p:pic>
      <p:grpSp>
        <p:nvGrpSpPr>
          <p:cNvPr id="112" name="Group 130"/>
          <p:cNvGrpSpPr>
            <a:grpSpLocks noChangeAspect="1"/>
          </p:cNvGrpSpPr>
          <p:nvPr/>
        </p:nvGrpSpPr>
        <p:grpSpPr>
          <a:xfrm>
            <a:off x="1524000" y="3505200"/>
            <a:ext cx="318326" cy="338330"/>
            <a:chOff x="381000" y="304800"/>
            <a:chExt cx="816221" cy="867513"/>
          </a:xfrm>
        </p:grpSpPr>
        <p:pic>
          <p:nvPicPr>
            <p:cNvPr id="235526" name="Picture 6" descr="See full size image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/>
            <a:srcRect l="1655" t="4965"/>
            <a:stretch>
              <a:fillRect/>
            </a:stretch>
          </p:blipFill>
          <p:spPr bwMode="auto">
            <a:xfrm>
              <a:off x="457200" y="457200"/>
              <a:ext cx="740021" cy="715113"/>
            </a:xfrm>
            <a:prstGeom prst="rect">
              <a:avLst/>
            </a:prstGeom>
            <a:noFill/>
          </p:spPr>
        </p:pic>
        <p:sp>
          <p:nvSpPr>
            <p:cNvPr id="130" name="Rectangle 129"/>
            <p:cNvSpPr/>
            <p:nvPr/>
          </p:nvSpPr>
          <p:spPr>
            <a:xfrm>
              <a:off x="381000" y="304800"/>
              <a:ext cx="152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Group 131"/>
          <p:cNvGrpSpPr>
            <a:grpSpLocks noChangeAspect="1"/>
          </p:cNvGrpSpPr>
          <p:nvPr/>
        </p:nvGrpSpPr>
        <p:grpSpPr>
          <a:xfrm>
            <a:off x="2438400" y="3090670"/>
            <a:ext cx="318326" cy="338330"/>
            <a:chOff x="381000" y="304800"/>
            <a:chExt cx="816221" cy="867513"/>
          </a:xfrm>
        </p:grpSpPr>
        <p:pic>
          <p:nvPicPr>
            <p:cNvPr id="133" name="Picture 6" descr="See full size image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/>
            <a:srcRect l="1655" t="4965"/>
            <a:stretch>
              <a:fillRect/>
            </a:stretch>
          </p:blipFill>
          <p:spPr bwMode="auto">
            <a:xfrm>
              <a:off x="457200" y="457200"/>
              <a:ext cx="740021" cy="715113"/>
            </a:xfrm>
            <a:prstGeom prst="rect">
              <a:avLst/>
            </a:prstGeom>
            <a:noFill/>
          </p:spPr>
        </p:pic>
        <p:sp>
          <p:nvSpPr>
            <p:cNvPr id="134" name="Rectangle 133"/>
            <p:cNvSpPr/>
            <p:nvPr/>
          </p:nvSpPr>
          <p:spPr>
            <a:xfrm>
              <a:off x="381000" y="304800"/>
              <a:ext cx="152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34"/>
          <p:cNvGrpSpPr>
            <a:grpSpLocks noChangeAspect="1"/>
          </p:cNvGrpSpPr>
          <p:nvPr/>
        </p:nvGrpSpPr>
        <p:grpSpPr>
          <a:xfrm>
            <a:off x="4953000" y="2667000"/>
            <a:ext cx="318326" cy="338330"/>
            <a:chOff x="381000" y="304800"/>
            <a:chExt cx="816221" cy="867513"/>
          </a:xfrm>
        </p:grpSpPr>
        <p:pic>
          <p:nvPicPr>
            <p:cNvPr id="136" name="Picture 6" descr="See full size image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/>
            <a:srcRect l="1655" t="4965"/>
            <a:stretch>
              <a:fillRect/>
            </a:stretch>
          </p:blipFill>
          <p:spPr bwMode="auto">
            <a:xfrm>
              <a:off x="457200" y="457200"/>
              <a:ext cx="740021" cy="715113"/>
            </a:xfrm>
            <a:prstGeom prst="rect">
              <a:avLst/>
            </a:prstGeom>
            <a:noFill/>
          </p:spPr>
        </p:pic>
        <p:sp>
          <p:nvSpPr>
            <p:cNvPr id="137" name="Rectangle 136"/>
            <p:cNvSpPr/>
            <p:nvPr/>
          </p:nvSpPr>
          <p:spPr>
            <a:xfrm>
              <a:off x="381000" y="304800"/>
              <a:ext cx="152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37"/>
          <p:cNvGrpSpPr>
            <a:grpSpLocks noChangeAspect="1"/>
          </p:cNvGrpSpPr>
          <p:nvPr/>
        </p:nvGrpSpPr>
        <p:grpSpPr>
          <a:xfrm>
            <a:off x="5930074" y="3090670"/>
            <a:ext cx="318326" cy="338330"/>
            <a:chOff x="381000" y="304800"/>
            <a:chExt cx="816221" cy="867513"/>
          </a:xfrm>
        </p:grpSpPr>
        <p:pic>
          <p:nvPicPr>
            <p:cNvPr id="139" name="Picture 6" descr="See full size image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/>
            <a:srcRect l="1655" t="4965"/>
            <a:stretch>
              <a:fillRect/>
            </a:stretch>
          </p:blipFill>
          <p:spPr bwMode="auto">
            <a:xfrm>
              <a:off x="457200" y="457200"/>
              <a:ext cx="740021" cy="715113"/>
            </a:xfrm>
            <a:prstGeom prst="rect">
              <a:avLst/>
            </a:prstGeom>
            <a:noFill/>
          </p:spPr>
        </p:pic>
        <p:sp>
          <p:nvSpPr>
            <p:cNvPr id="140" name="Rectangle 139"/>
            <p:cNvSpPr/>
            <p:nvPr/>
          </p:nvSpPr>
          <p:spPr>
            <a:xfrm>
              <a:off x="381000" y="304800"/>
              <a:ext cx="152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40"/>
          <p:cNvGrpSpPr>
            <a:grpSpLocks noChangeAspect="1"/>
          </p:cNvGrpSpPr>
          <p:nvPr/>
        </p:nvGrpSpPr>
        <p:grpSpPr>
          <a:xfrm>
            <a:off x="6553200" y="2819400"/>
            <a:ext cx="318326" cy="338330"/>
            <a:chOff x="381000" y="304800"/>
            <a:chExt cx="816221" cy="867513"/>
          </a:xfrm>
        </p:grpSpPr>
        <p:pic>
          <p:nvPicPr>
            <p:cNvPr id="142" name="Picture 6" descr="See full size image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/>
            <a:srcRect l="1655" t="4965"/>
            <a:stretch>
              <a:fillRect/>
            </a:stretch>
          </p:blipFill>
          <p:spPr bwMode="auto">
            <a:xfrm>
              <a:off x="457200" y="457200"/>
              <a:ext cx="740021" cy="715113"/>
            </a:xfrm>
            <a:prstGeom prst="rect">
              <a:avLst/>
            </a:prstGeom>
            <a:noFill/>
          </p:spPr>
        </p:pic>
        <p:sp>
          <p:nvSpPr>
            <p:cNvPr id="143" name="Rectangle 142"/>
            <p:cNvSpPr/>
            <p:nvPr/>
          </p:nvSpPr>
          <p:spPr>
            <a:xfrm>
              <a:off x="381000" y="304800"/>
              <a:ext cx="152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43"/>
          <p:cNvGrpSpPr>
            <a:grpSpLocks noChangeAspect="1"/>
          </p:cNvGrpSpPr>
          <p:nvPr/>
        </p:nvGrpSpPr>
        <p:grpSpPr>
          <a:xfrm>
            <a:off x="4724400" y="4038600"/>
            <a:ext cx="318326" cy="338330"/>
            <a:chOff x="381000" y="304800"/>
            <a:chExt cx="816221" cy="867513"/>
          </a:xfrm>
        </p:grpSpPr>
        <p:pic>
          <p:nvPicPr>
            <p:cNvPr id="145" name="Picture 6" descr="See full size image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/>
            <a:srcRect l="1655" t="4965"/>
            <a:stretch>
              <a:fillRect/>
            </a:stretch>
          </p:blipFill>
          <p:spPr bwMode="auto">
            <a:xfrm>
              <a:off x="457200" y="457200"/>
              <a:ext cx="740021" cy="715113"/>
            </a:xfrm>
            <a:prstGeom prst="rect">
              <a:avLst/>
            </a:prstGeom>
            <a:noFill/>
          </p:spPr>
        </p:pic>
        <p:sp>
          <p:nvSpPr>
            <p:cNvPr id="146" name="Rectangle 145"/>
            <p:cNvSpPr/>
            <p:nvPr/>
          </p:nvSpPr>
          <p:spPr>
            <a:xfrm>
              <a:off x="381000" y="304800"/>
              <a:ext cx="152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4" name="Content Placeholder 14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7" name="Content Placeholder 2"/>
          <p:cNvSpPr txBox="1">
            <a:spLocks/>
          </p:cNvSpPr>
          <p:nvPr/>
        </p:nvSpPr>
        <p:spPr bwMode="auto">
          <a:xfrm>
            <a:off x="457200" y="175706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to select </a:t>
            </a:r>
            <a:r>
              <a:rPr kumimoji="0" lang="en-US" sz="33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3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`best’ nodes for immunization?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0" y="6441757"/>
            <a:ext cx="9144000" cy="4924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SARS costs 700+ lives; $40+ </a:t>
            </a:r>
            <a:r>
              <a:rPr lang="en-US" sz="2600" dirty="0" err="1">
                <a:solidFill>
                  <a:schemeClr val="bg1"/>
                </a:solidFill>
              </a:rPr>
              <a:t>Bn</a:t>
            </a:r>
            <a:r>
              <a:rPr lang="en-US" sz="2600" dirty="0">
                <a:solidFill>
                  <a:schemeClr val="bg1"/>
                </a:solidFill>
              </a:rPr>
              <a:t>; H1N1 costs Mexico $2.3bn</a:t>
            </a:r>
          </a:p>
        </p:txBody>
      </p:sp>
    </p:spTree>
    <p:custDataLst>
      <p:tags r:id="rId1"/>
    </p:custDataLst>
  </p:cSld>
  <p:clrMapOvr>
    <a:masterClrMapping/>
  </p:clrMapOvr>
  <p:transition advTm="97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3581400" cy="28956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 eaLnBrk="0" hangingPunct="0">
              <a:defRPr/>
            </a:pPr>
            <a:r>
              <a:rPr lang="en-US" sz="48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Performance of </a:t>
            </a:r>
            <a:r>
              <a:rPr lang="en-US" sz="4800" i="1" kern="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Colibri</a:t>
            </a:r>
            <a:r>
              <a:rPr lang="en-US" sz="4800" i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-S</a:t>
            </a:r>
          </a:p>
        </p:txBody>
      </p:sp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4000" y="2058988"/>
            <a:ext cx="5272088" cy="430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3875088" y="6135688"/>
            <a:ext cx="1193800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/>
              <a:t>Time</a:t>
            </a:r>
          </a:p>
        </p:txBody>
      </p:sp>
      <p:sp>
        <p:nvSpPr>
          <p:cNvPr id="13319" name="TextBox 6"/>
          <p:cNvSpPr txBox="1">
            <a:spLocks noChangeArrowheads="1"/>
          </p:cNvSpPr>
          <p:nvPr/>
        </p:nvSpPr>
        <p:spPr bwMode="auto">
          <a:xfrm>
            <a:off x="5881688" y="6135688"/>
            <a:ext cx="1493837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/>
              <a:t>Space</a:t>
            </a:r>
          </a:p>
        </p:txBody>
      </p:sp>
      <p:sp>
        <p:nvSpPr>
          <p:cNvPr id="13320" name="TextBox 7"/>
          <p:cNvSpPr txBox="1">
            <a:spLocks noChangeArrowheads="1"/>
          </p:cNvSpPr>
          <p:nvPr/>
        </p:nvSpPr>
        <p:spPr bwMode="auto">
          <a:xfrm>
            <a:off x="2627293" y="6172200"/>
            <a:ext cx="9541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Our</a:t>
            </a:r>
          </a:p>
        </p:txBody>
      </p:sp>
      <p:sp>
        <p:nvSpPr>
          <p:cNvPr id="13321" name="TextBox 8"/>
          <p:cNvSpPr txBox="1">
            <a:spLocks noChangeArrowheads="1"/>
          </p:cNvSpPr>
          <p:nvPr/>
        </p:nvSpPr>
        <p:spPr bwMode="auto">
          <a:xfrm>
            <a:off x="3910013" y="1831975"/>
            <a:ext cx="1184275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>
                <a:solidFill>
                  <a:srgbClr val="7030A0"/>
                </a:solidFill>
              </a:rPr>
              <a:t>CUR</a:t>
            </a:r>
          </a:p>
        </p:txBody>
      </p:sp>
      <p:sp>
        <p:nvSpPr>
          <p:cNvPr id="13322" name="TextBox 9"/>
          <p:cNvSpPr txBox="1">
            <a:spLocks noChangeArrowheads="1"/>
          </p:cNvSpPr>
          <p:nvPr/>
        </p:nvSpPr>
        <p:spPr bwMode="auto">
          <a:xfrm>
            <a:off x="6237288" y="1831975"/>
            <a:ext cx="1184275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>
                <a:solidFill>
                  <a:srgbClr val="7030A0"/>
                </a:solidFill>
              </a:rPr>
              <a:t>CUR</a:t>
            </a:r>
          </a:p>
        </p:txBody>
      </p:sp>
      <p:sp>
        <p:nvSpPr>
          <p:cNvPr id="13323" name="TextBox 10"/>
          <p:cNvSpPr txBox="1">
            <a:spLocks noChangeArrowheads="1"/>
          </p:cNvSpPr>
          <p:nvPr/>
        </p:nvSpPr>
        <p:spPr bwMode="auto">
          <a:xfrm>
            <a:off x="5627688" y="4560888"/>
            <a:ext cx="1119187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3200" dirty="0">
                <a:solidFill>
                  <a:srgbClr val="92D050"/>
                </a:solidFill>
              </a:rPr>
              <a:t>CMD</a:t>
            </a:r>
          </a:p>
        </p:txBody>
      </p:sp>
      <p:sp>
        <p:nvSpPr>
          <p:cNvPr id="13324" name="TextBox 12"/>
          <p:cNvSpPr txBox="1">
            <a:spLocks noChangeArrowheads="1"/>
          </p:cNvSpPr>
          <p:nvPr/>
        </p:nvSpPr>
        <p:spPr bwMode="auto">
          <a:xfrm>
            <a:off x="3265488" y="5403850"/>
            <a:ext cx="8382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600">
              <a:solidFill>
                <a:srgbClr val="92D05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200400" y="6172200"/>
            <a:ext cx="381000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6" name="TextBox 17"/>
          <p:cNvSpPr txBox="1">
            <a:spLocks noChangeArrowheads="1"/>
          </p:cNvSpPr>
          <p:nvPr/>
        </p:nvSpPr>
        <p:spPr bwMode="auto">
          <a:xfrm>
            <a:off x="3417888" y="5018088"/>
            <a:ext cx="1119187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3200" dirty="0">
                <a:solidFill>
                  <a:srgbClr val="92D050"/>
                </a:solidFill>
              </a:rPr>
              <a:t>CMD</a:t>
            </a:r>
          </a:p>
        </p:txBody>
      </p:sp>
      <p:sp>
        <p:nvSpPr>
          <p:cNvPr id="37903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9F438-86AF-451B-B1C9-21737D4AD632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81525" y="2432050"/>
            <a:ext cx="381000" cy="3657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770688" y="2432050"/>
            <a:ext cx="381000" cy="3657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799138" y="5830888"/>
            <a:ext cx="381000" cy="2555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594100" y="6062663"/>
            <a:ext cx="381000" cy="269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32" name="TextBox 11"/>
          <p:cNvSpPr txBox="1">
            <a:spLocks noChangeArrowheads="1"/>
          </p:cNvSpPr>
          <p:nvPr/>
        </p:nvSpPr>
        <p:spPr bwMode="auto">
          <a:xfrm>
            <a:off x="5475288" y="5221288"/>
            <a:ext cx="754062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3200">
                <a:solidFill>
                  <a:srgbClr val="FF0000"/>
                </a:solidFill>
              </a:rPr>
              <a:t>     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5110163" y="381000"/>
            <a:ext cx="1535112" cy="5708650"/>
            <a:chOff x="3215640" y="-45720"/>
            <a:chExt cx="1534329" cy="5486400"/>
          </a:xfrm>
        </p:grpSpPr>
        <p:sp>
          <p:nvSpPr>
            <p:cNvPr id="23" name="Rectangle 22"/>
            <p:cNvSpPr/>
            <p:nvPr/>
          </p:nvSpPr>
          <p:spPr>
            <a:xfrm>
              <a:off x="3215640" y="-45720"/>
              <a:ext cx="366525" cy="5486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340" name="TextBox 8"/>
            <p:cNvSpPr txBox="1">
              <a:spLocks noChangeArrowheads="1"/>
            </p:cNvSpPr>
            <p:nvPr/>
          </p:nvSpPr>
          <p:spPr bwMode="auto">
            <a:xfrm>
              <a:off x="3616325" y="76200"/>
              <a:ext cx="1133644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600"/>
                <a:t>SVD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7380288" y="381000"/>
            <a:ext cx="1535112" cy="5708650"/>
            <a:chOff x="3215640" y="-45720"/>
            <a:chExt cx="1534329" cy="5486400"/>
          </a:xfrm>
        </p:grpSpPr>
        <p:sp>
          <p:nvSpPr>
            <p:cNvPr id="31" name="Rectangle 30"/>
            <p:cNvSpPr/>
            <p:nvPr/>
          </p:nvSpPr>
          <p:spPr>
            <a:xfrm>
              <a:off x="3215640" y="-45720"/>
              <a:ext cx="366525" cy="5486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338" name="TextBox 8"/>
            <p:cNvSpPr txBox="1">
              <a:spLocks noChangeArrowheads="1"/>
            </p:cNvSpPr>
            <p:nvPr/>
          </p:nvSpPr>
          <p:spPr bwMode="auto">
            <a:xfrm>
              <a:off x="3616325" y="76200"/>
              <a:ext cx="1133644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600"/>
                <a:t>SVD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6263640" y="5181601"/>
            <a:ext cx="381000" cy="9144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114800" y="5562600"/>
            <a:ext cx="381000" cy="54864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76200" y="1951038"/>
            <a:ext cx="4038600" cy="452596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  <a:cs typeface="+mn-cs"/>
              </a:rPr>
              <a:t>Accuracy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u="sng" kern="0" dirty="0">
                <a:latin typeface="+mn-lt"/>
                <a:cs typeface="+mn-cs"/>
              </a:rPr>
              <a:t>Same</a:t>
            </a:r>
            <a:r>
              <a:rPr lang="en-US" sz="2800" kern="0" dirty="0">
                <a:latin typeface="+mn-lt"/>
                <a:cs typeface="+mn-cs"/>
              </a:rPr>
              <a:t> 91%+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  <a:cs typeface="+mn-cs"/>
              </a:rPr>
              <a:t>Time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  <a:cs typeface="+mn-cs"/>
              </a:rPr>
              <a:t>12x of CMD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  <a:cs typeface="+mn-cs"/>
              </a:rPr>
              <a:t>28x of CUR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  <a:cs typeface="+mn-cs"/>
              </a:rPr>
              <a:t>Space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  <a:cs typeface="+mn-cs"/>
              </a:rPr>
              <a:t>~1/3 of CMD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  <a:cs typeface="+mn-cs"/>
              </a:rPr>
              <a:t>~10% of CUR</a:t>
            </a:r>
            <a:endParaRPr lang="en-US" sz="3200" kern="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latin typeface="+mn-lt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943600" y="5334000"/>
            <a:ext cx="304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35" name="TextBox 11"/>
          <p:cNvSpPr txBox="1">
            <a:spLocks noChangeArrowheads="1"/>
          </p:cNvSpPr>
          <p:nvPr/>
        </p:nvSpPr>
        <p:spPr bwMode="auto">
          <a:xfrm>
            <a:off x="5457055" y="5282625"/>
            <a:ext cx="8675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3200" dirty="0">
                <a:solidFill>
                  <a:srgbClr val="FF0000"/>
                </a:solidFill>
              </a:rPr>
              <a:t>Our</a:t>
            </a:r>
          </a:p>
        </p:txBody>
      </p:sp>
    </p:spTree>
  </p:cSld>
  <p:clrMapOvr>
    <a:masterClrMapping/>
  </p:clrMapOvr>
  <p:transition advTm="20203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mp-dynamic-graph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" y="286400"/>
            <a:ext cx="6933334" cy="5200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638800" y="0"/>
            <a:ext cx="3505200" cy="1447800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defRPr/>
            </a:pPr>
            <a:r>
              <a:rPr lang="en-US" sz="48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Performance of </a:t>
            </a:r>
            <a:r>
              <a:rPr lang="en-US" sz="4800" i="1" kern="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Colibri</a:t>
            </a:r>
            <a:r>
              <a:rPr lang="en-US" sz="4800" i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-D</a:t>
            </a:r>
          </a:p>
        </p:txBody>
      </p:sp>
      <p:sp>
        <p:nvSpPr>
          <p:cNvPr id="59396" name="TextBox 5"/>
          <p:cNvSpPr txBox="1">
            <a:spLocks noChangeArrowheads="1"/>
          </p:cNvSpPr>
          <p:nvPr/>
        </p:nvSpPr>
        <p:spPr bwMode="auto">
          <a:xfrm>
            <a:off x="25400" y="381000"/>
            <a:ext cx="11938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/>
              <a:t>Time</a:t>
            </a:r>
          </a:p>
        </p:txBody>
      </p:sp>
      <p:sp>
        <p:nvSpPr>
          <p:cNvPr id="59397" name="TextBox 6"/>
          <p:cNvSpPr txBox="1">
            <a:spLocks noChangeArrowheads="1"/>
          </p:cNvSpPr>
          <p:nvPr/>
        </p:nvSpPr>
        <p:spPr bwMode="auto">
          <a:xfrm>
            <a:off x="1676400" y="5145088"/>
            <a:ext cx="3800475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/>
              <a:t># of changed cols</a:t>
            </a:r>
          </a:p>
        </p:txBody>
      </p:sp>
      <p:sp>
        <p:nvSpPr>
          <p:cNvPr id="59398" name="TextBox 8"/>
          <p:cNvSpPr txBox="1">
            <a:spLocks noChangeArrowheads="1"/>
          </p:cNvSpPr>
          <p:nvPr/>
        </p:nvSpPr>
        <p:spPr bwMode="auto">
          <a:xfrm>
            <a:off x="2438400" y="762000"/>
            <a:ext cx="12366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007635"/>
                </a:solidFill>
              </a:rPr>
              <a:t>CMD</a:t>
            </a:r>
          </a:p>
        </p:txBody>
      </p:sp>
      <p:sp>
        <p:nvSpPr>
          <p:cNvPr id="59399" name="TextBox 10"/>
          <p:cNvSpPr txBox="1">
            <a:spLocks noChangeArrowheads="1"/>
          </p:cNvSpPr>
          <p:nvPr/>
        </p:nvSpPr>
        <p:spPr bwMode="auto">
          <a:xfrm>
            <a:off x="2438400" y="3124200"/>
            <a:ext cx="1757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3200" dirty="0" err="1">
                <a:solidFill>
                  <a:srgbClr val="FF0000"/>
                </a:solidFill>
              </a:rPr>
              <a:t>Colibri</a:t>
            </a:r>
            <a:r>
              <a:rPr lang="en-US" sz="3200" dirty="0">
                <a:solidFill>
                  <a:srgbClr val="FF0000"/>
                </a:solidFill>
              </a:rPr>
              <a:t>-S</a:t>
            </a: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685800" y="5943600"/>
            <a:ext cx="7620000" cy="914400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kern="0" dirty="0" err="1">
                <a:latin typeface="+mn-lt"/>
                <a:cs typeface="+mn-cs"/>
              </a:rPr>
              <a:t>Colibri</a:t>
            </a:r>
            <a:r>
              <a:rPr lang="en-US" sz="3600" kern="0" dirty="0">
                <a:latin typeface="+mn-lt"/>
                <a:cs typeface="+mn-cs"/>
              </a:rPr>
              <a:t>-D achieves up to </a:t>
            </a:r>
            <a:r>
              <a:rPr lang="en-US" sz="3600" b="1" kern="0" dirty="0">
                <a:solidFill>
                  <a:srgbClr val="FF0000"/>
                </a:solidFill>
                <a:latin typeface="+mn-lt"/>
                <a:cs typeface="+mn-cs"/>
              </a:rPr>
              <a:t>112x</a:t>
            </a:r>
            <a:r>
              <a:rPr lang="en-US" sz="3600" kern="0" dirty="0">
                <a:latin typeface="+mn-lt"/>
                <a:cs typeface="+mn-cs"/>
              </a:rPr>
              <a:t> speedup</a:t>
            </a:r>
          </a:p>
        </p:txBody>
      </p:sp>
      <p:sp>
        <p:nvSpPr>
          <p:cNvPr id="59401" name="TextBox 16"/>
          <p:cNvSpPr txBox="1">
            <a:spLocks noChangeArrowheads="1"/>
          </p:cNvSpPr>
          <p:nvPr/>
        </p:nvSpPr>
        <p:spPr bwMode="auto">
          <a:xfrm>
            <a:off x="4343400" y="3886200"/>
            <a:ext cx="1779588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3200" dirty="0" err="1">
                <a:solidFill>
                  <a:srgbClr val="0000FF"/>
                </a:solidFill>
              </a:rPr>
              <a:t>Colibri</a:t>
            </a:r>
            <a:r>
              <a:rPr lang="en-US" sz="3200" dirty="0">
                <a:solidFill>
                  <a:srgbClr val="0000FF"/>
                </a:solidFill>
              </a:rPr>
              <a:t>-D</a:t>
            </a:r>
          </a:p>
        </p:txBody>
      </p:sp>
      <p:sp>
        <p:nvSpPr>
          <p:cNvPr id="38922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8D5F4-0FB0-4976-8203-8822F7B4722D}" type="slidenum">
              <a:rPr lang="en-US" smtClean="0"/>
              <a:pPr>
                <a:defRPr/>
              </a:pPr>
              <a:t>91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791200" y="2209800"/>
            <a:ext cx="3505200" cy="25908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 eaLnBrk="0" hangingPunct="0">
              <a:spcBef>
                <a:spcPct val="20000"/>
              </a:spcBef>
              <a:defRPr/>
            </a:pPr>
            <a:r>
              <a:rPr lang="en-US" sz="2800" kern="0" dirty="0">
                <a:cs typeface="+mn-cs"/>
              </a:rPr>
              <a:t>Network traffic</a:t>
            </a:r>
          </a:p>
          <a:p>
            <a:pPr marL="800100" lvl="1" indent="-342900" eaLnBrk="0" hangingPunct="0">
              <a:spcBef>
                <a:spcPct val="20000"/>
              </a:spcBef>
              <a:defRPr/>
            </a:pPr>
            <a:r>
              <a:rPr lang="en-US" sz="2800" kern="0" dirty="0">
                <a:cs typeface="+mn-cs"/>
              </a:rPr>
              <a:t> - 21,837 nodes</a:t>
            </a:r>
          </a:p>
          <a:p>
            <a:pPr marL="800100" lvl="1" indent="-342900" eaLnBrk="0" hangingPunct="0">
              <a:spcBef>
                <a:spcPct val="20000"/>
              </a:spcBef>
              <a:defRPr/>
            </a:pPr>
            <a:r>
              <a:rPr lang="en-US" sz="2800" kern="0" dirty="0">
                <a:cs typeface="+mn-cs"/>
              </a:rPr>
              <a:t> - 1,220 hours</a:t>
            </a:r>
          </a:p>
          <a:p>
            <a:pPr marL="800100" lvl="1" indent="-342900" eaLnBrk="0" hangingPunct="0">
              <a:spcBef>
                <a:spcPct val="20000"/>
              </a:spcBef>
              <a:defRPr/>
            </a:pPr>
            <a:r>
              <a:rPr lang="en-US" sz="2800" kern="0" dirty="0">
                <a:cs typeface="+mn-cs"/>
              </a:rPr>
              <a:t> - 22,800 edge/hr</a:t>
            </a:r>
          </a:p>
          <a:p>
            <a:pPr marL="800100" lvl="1" indent="-342900" eaLnBrk="0" hangingPunct="0">
              <a:spcBef>
                <a:spcPct val="20000"/>
              </a:spcBef>
              <a:defRPr/>
            </a:pPr>
            <a:endParaRPr lang="en-US" sz="2800" kern="0" dirty="0">
              <a:cs typeface="+mn-cs"/>
            </a:endParaRPr>
          </a:p>
        </p:txBody>
      </p:sp>
      <p:sp>
        <p:nvSpPr>
          <p:cNvPr id="59404" name="TextBox 10"/>
          <p:cNvSpPr txBox="1">
            <a:spLocks noChangeArrowheads="1"/>
          </p:cNvSpPr>
          <p:nvPr/>
        </p:nvSpPr>
        <p:spPr bwMode="auto">
          <a:xfrm>
            <a:off x="4419600" y="1371600"/>
            <a:ext cx="1778000" cy="1077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3200">
                <a:solidFill>
                  <a:srgbClr val="00B050"/>
                </a:solidFill>
              </a:rPr>
              <a:t>              </a:t>
            </a:r>
          </a:p>
          <a:p>
            <a:pPr algn="r"/>
            <a:endParaRPr lang="en-US" sz="3200">
              <a:solidFill>
                <a:srgbClr val="00B050"/>
              </a:solidFill>
            </a:endParaRPr>
          </a:p>
        </p:txBody>
      </p:sp>
      <p:sp>
        <p:nvSpPr>
          <p:cNvPr id="59405" name="TextBox 10"/>
          <p:cNvSpPr txBox="1">
            <a:spLocks noChangeArrowheads="1"/>
          </p:cNvSpPr>
          <p:nvPr/>
        </p:nvSpPr>
        <p:spPr bwMode="auto">
          <a:xfrm>
            <a:off x="0" y="1828800"/>
            <a:ext cx="609600" cy="2554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en-US" sz="3200">
              <a:solidFill>
                <a:srgbClr val="00B050"/>
              </a:solidFill>
            </a:endParaRPr>
          </a:p>
          <a:p>
            <a:pPr algn="r"/>
            <a:endParaRPr lang="en-US" sz="3200">
              <a:solidFill>
                <a:srgbClr val="00B050"/>
              </a:solidFill>
            </a:endParaRPr>
          </a:p>
          <a:p>
            <a:pPr algn="r"/>
            <a:endParaRPr lang="en-US" sz="3200">
              <a:solidFill>
                <a:srgbClr val="00B050"/>
              </a:solidFill>
            </a:endParaRPr>
          </a:p>
          <a:p>
            <a:pPr algn="r"/>
            <a:r>
              <a:rPr lang="en-US" sz="3200">
                <a:solidFill>
                  <a:srgbClr val="00B050"/>
                </a:solidFill>
              </a:rPr>
              <a:t>              </a:t>
            </a:r>
          </a:p>
          <a:p>
            <a:pPr algn="r"/>
            <a:endParaRPr lang="en-US" sz="3200">
              <a:solidFill>
                <a:srgbClr val="00B050"/>
              </a:solidFill>
            </a:endParaRPr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3048000" y="1295400"/>
            <a:ext cx="28536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7635"/>
                </a:solidFill>
              </a:rPr>
              <a:t>(Prior Best Method)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48400" y="4267200"/>
            <a:ext cx="4572000" cy="10398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800" kern="0" dirty="0"/>
              <a:t>Accuracy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800" kern="0" dirty="0"/>
              <a:t>  - </a:t>
            </a:r>
            <a:r>
              <a:rPr lang="en-US" sz="2800" u="sng" kern="0" dirty="0"/>
              <a:t>Same</a:t>
            </a:r>
            <a:r>
              <a:rPr lang="en-US" sz="2800" kern="0" dirty="0"/>
              <a:t> 93%+</a:t>
            </a:r>
          </a:p>
        </p:txBody>
      </p:sp>
    </p:spTree>
  </p:cSld>
  <p:clrMapOvr>
    <a:masterClrMapping/>
  </p:clrMapOvr>
  <p:transition advTm="21047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" y="1133475"/>
            <a:ext cx="8875713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" name="TextBox 100"/>
          <p:cNvSpPr txBox="1"/>
          <p:nvPr/>
        </p:nvSpPr>
        <p:spPr>
          <a:xfrm>
            <a:off x="237841" y="1320225"/>
            <a:ext cx="98135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       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828800" y="1320225"/>
            <a:ext cx="27815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Static  Graphs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486400" y="1295400"/>
            <a:ext cx="335059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Dynamic  Graphs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465892" y="2133600"/>
            <a:ext cx="677108" cy="2096087"/>
          </a:xfrm>
          <a:prstGeom prst="rect">
            <a:avLst/>
          </a:prstGeom>
          <a:solidFill>
            <a:schemeClr val="bg1"/>
          </a:solidFill>
        </p:spPr>
        <p:txBody>
          <a:bodyPr vert="eaVert" wrap="none" rtlCol="0">
            <a:spAutoFit/>
          </a:bodyPr>
          <a:lstStyle/>
          <a:p>
            <a:r>
              <a:rPr lang="en-US" sz="3200" dirty="0"/>
              <a:t> Querying  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65892" y="4572000"/>
            <a:ext cx="677108" cy="1754648"/>
          </a:xfrm>
          <a:prstGeom prst="rect">
            <a:avLst/>
          </a:prstGeom>
          <a:solidFill>
            <a:schemeClr val="bg1"/>
          </a:solidFill>
        </p:spPr>
        <p:txBody>
          <a:bodyPr vert="eaVert" wrap="none" rtlCol="0">
            <a:spAutoFit/>
          </a:bodyPr>
          <a:lstStyle/>
          <a:p>
            <a:r>
              <a:rPr lang="en-US" sz="3200" dirty="0"/>
              <a:t> Mining   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52400" y="1320225"/>
            <a:ext cx="1232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Tasks</a:t>
            </a: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3962400" cy="1143000"/>
          </a:xfrm>
        </p:spPr>
        <p:txBody>
          <a:bodyPr/>
          <a:lstStyle/>
          <a:p>
            <a:pPr algn="l"/>
            <a:r>
              <a:rPr lang="en-US" dirty="0"/>
              <a:t>Overview </a:t>
            </a:r>
          </a:p>
        </p:txBody>
      </p:sp>
      <p:grpSp>
        <p:nvGrpSpPr>
          <p:cNvPr id="2" name="Group 20"/>
          <p:cNvGrpSpPr/>
          <p:nvPr/>
        </p:nvGrpSpPr>
        <p:grpSpPr>
          <a:xfrm>
            <a:off x="1676400" y="2057399"/>
            <a:ext cx="7146925" cy="4724401"/>
            <a:chOff x="1676400" y="2057399"/>
            <a:chExt cx="7146925" cy="4724401"/>
          </a:xfrm>
        </p:grpSpPr>
        <p:sp>
          <p:nvSpPr>
            <p:cNvPr id="6" name="Rectangle 5"/>
            <p:cNvSpPr/>
            <p:nvPr/>
          </p:nvSpPr>
          <p:spPr bwMode="auto">
            <a:xfrm>
              <a:off x="1676400" y="2057399"/>
              <a:ext cx="3429000" cy="10972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CePS</a:t>
              </a:r>
              <a:r>
                <a:rPr lang="en-US" sz="2800" dirty="0">
                  <a:solidFill>
                    <a:schemeClr val="bg1"/>
                  </a:solidFill>
                </a:rPr>
                <a:t>, </a:t>
              </a:r>
              <a:r>
                <a:rPr lang="en-US" sz="2800" dirty="0" err="1">
                  <a:solidFill>
                    <a:schemeClr val="bg1"/>
                  </a:solidFill>
                </a:rPr>
                <a:t>iPoG</a:t>
              </a:r>
              <a:endParaRPr lang="en-US" sz="2800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       </a:t>
              </a:r>
              <a:r>
                <a:rPr lang="en-US" sz="2000" dirty="0">
                  <a:solidFill>
                    <a:schemeClr val="bg1"/>
                  </a:solidFill>
                </a:rPr>
                <a:t>(KDD06, ICDM08, CIKM09)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676400" y="3246120"/>
              <a:ext cx="3429000" cy="10972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FastProx</a:t>
              </a:r>
              <a:r>
                <a:rPr lang="en-US" sz="2800" dirty="0">
                  <a:solidFill>
                    <a:schemeClr val="bg1"/>
                  </a:solidFill>
                </a:rPr>
                <a:t>  </a:t>
              </a:r>
              <a:r>
                <a:rPr lang="en-US" sz="2000" dirty="0">
                  <a:solidFill>
                    <a:schemeClr val="bg1"/>
                  </a:solidFill>
                </a:rPr>
                <a:t>(ICDM06, 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    KAIS07, KDD07 b,  ICDM08)</a:t>
              </a:r>
            </a:p>
            <a:p>
              <a:pPr algn="r">
                <a:lnSpc>
                  <a:spcPts val="2000"/>
                </a:lnSpc>
                <a:defRPr/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532438" y="2057400"/>
              <a:ext cx="3290887" cy="10972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pTrack</a:t>
              </a:r>
              <a:r>
                <a:rPr lang="en-US" sz="2800" dirty="0">
                  <a:solidFill>
                    <a:schemeClr val="bg1"/>
                  </a:solidFill>
                </a:rPr>
                <a:t>/</a:t>
              </a:r>
              <a:r>
                <a:rPr lang="en-US" sz="2800" dirty="0" err="1">
                  <a:solidFill>
                    <a:schemeClr val="bg1"/>
                  </a:solidFill>
                </a:rPr>
                <a:t>cTrack</a:t>
              </a:r>
              <a:r>
                <a:rPr lang="en-US" sz="2800" dirty="0">
                  <a:solidFill>
                    <a:schemeClr val="bg1"/>
                  </a:solidFill>
                </a:rPr>
                <a:t>  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(SDM08,  SAM08)</a:t>
              </a:r>
            </a:p>
            <a:p>
              <a:pPr algn="r">
                <a:lnSpc>
                  <a:spcPts val="2000"/>
                </a:lnSpc>
                <a:defRPr/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532438" y="3246120"/>
              <a:ext cx="3290887" cy="10972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FastProx</a:t>
              </a:r>
              <a:endParaRPr lang="en-US" sz="2800" dirty="0">
                <a:solidFill>
                  <a:schemeClr val="bg1"/>
                </a:solidFill>
              </a:endParaRPr>
            </a:p>
            <a:p>
              <a:pPr algn="ctr">
                <a:lnSpc>
                  <a:spcPts val="2000"/>
                </a:lnSpc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(SDM08, SAM08)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676400" y="4495799"/>
              <a:ext cx="3429000" cy="10972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NetShield</a:t>
              </a:r>
              <a:endParaRPr lang="en-US" sz="2400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676400" y="5684520"/>
              <a:ext cx="3429000" cy="10972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Colibri</a:t>
              </a:r>
              <a:r>
                <a:rPr lang="en-US" sz="2800" dirty="0">
                  <a:solidFill>
                    <a:schemeClr val="bg1"/>
                  </a:solidFill>
                </a:rPr>
                <a:t>-S</a:t>
              </a:r>
            </a:p>
            <a:p>
              <a:pPr algn="ctr">
                <a:defRPr/>
              </a:pP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000" dirty="0">
                  <a:solidFill>
                    <a:schemeClr val="bg1"/>
                  </a:solidFill>
                </a:rPr>
                <a:t>(KDD08)</a:t>
              </a:r>
            </a:p>
            <a:p>
              <a:pPr algn="r">
                <a:lnSpc>
                  <a:spcPts val="2000"/>
                </a:lnSpc>
                <a:defRPr/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532438" y="5684520"/>
              <a:ext cx="3290887" cy="10972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bg1"/>
                  </a:solidFill>
                </a:rPr>
                <a:t>Colibri</a:t>
              </a:r>
              <a:r>
                <a:rPr lang="en-US" sz="2800" dirty="0">
                  <a:solidFill>
                    <a:schemeClr val="bg1"/>
                  </a:solidFill>
                </a:rPr>
                <a:t>-D</a:t>
              </a:r>
            </a:p>
            <a:p>
              <a:pPr algn="ctr">
                <a:defRPr/>
              </a:pP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000" dirty="0">
                  <a:solidFill>
                    <a:schemeClr val="bg1"/>
                  </a:solidFill>
                </a:rPr>
                <a:t>(KDD08)</a:t>
              </a:r>
            </a:p>
          </p:txBody>
        </p:sp>
      </p:grpSp>
      <p:grpSp>
        <p:nvGrpSpPr>
          <p:cNvPr id="3" name="Group 49"/>
          <p:cNvGrpSpPr>
            <a:grpSpLocks noChangeAspect="1"/>
          </p:cNvGrpSpPr>
          <p:nvPr/>
        </p:nvGrpSpPr>
        <p:grpSpPr>
          <a:xfrm>
            <a:off x="3200400" y="228600"/>
            <a:ext cx="1075766" cy="914400"/>
            <a:chOff x="1371600" y="1143000"/>
            <a:chExt cx="1524000" cy="1295400"/>
          </a:xfrm>
        </p:grpSpPr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2438400" y="11430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1371600" y="18288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2019300" y="22098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1447800" y="11430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2019300" y="16764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>
              <a:stCxn id="60" idx="5"/>
              <a:endCxn id="51" idx="2"/>
            </p:cNvCxnSpPr>
            <p:nvPr/>
          </p:nvCxnSpPr>
          <p:spPr>
            <a:xfrm rot="5400000" flipH="1" flipV="1">
              <a:off x="1983990" y="883712"/>
              <a:ext cx="80822" cy="82799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1" idx="7"/>
              <a:endCxn id="51" idx="3"/>
            </p:cNvCxnSpPr>
            <p:nvPr/>
          </p:nvCxnSpPr>
          <p:spPr>
            <a:xfrm rot="5400000" flipH="1" flipV="1">
              <a:off x="2138222" y="1381802"/>
              <a:ext cx="371756" cy="284396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59" idx="0"/>
              <a:endCxn id="61" idx="4"/>
            </p:cNvCxnSpPr>
            <p:nvPr/>
          </p:nvCxnSpPr>
          <p:spPr>
            <a:xfrm rot="5400000" flipH="1" flipV="1">
              <a:off x="1962150" y="2057400"/>
              <a:ext cx="30480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1" idx="2"/>
              <a:endCxn id="58" idx="6"/>
            </p:cNvCxnSpPr>
            <p:nvPr/>
          </p:nvCxnSpPr>
          <p:spPr>
            <a:xfrm rot="10800000" flipV="1">
              <a:off x="1562100" y="1790700"/>
              <a:ext cx="457200" cy="152400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2019300" y="22098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2705100" y="17526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/>
            <p:cNvCxnSpPr>
              <a:stCxn id="61" idx="6"/>
              <a:endCxn id="67" idx="2"/>
            </p:cNvCxnSpPr>
            <p:nvPr/>
          </p:nvCxnSpPr>
          <p:spPr>
            <a:xfrm>
              <a:off x="2209800" y="1790700"/>
              <a:ext cx="495300" cy="7620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Oval 68"/>
          <p:cNvSpPr>
            <a:spLocks noChangeAspect="1"/>
          </p:cNvSpPr>
          <p:nvPr/>
        </p:nvSpPr>
        <p:spPr>
          <a:xfrm>
            <a:off x="7602070" y="228600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6849034" y="712694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>
            <a:off x="7306235" y="981635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6902822" y="228600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>
            <a:spLocks noChangeAspect="1"/>
          </p:cNvSpPr>
          <p:nvPr/>
        </p:nvSpPr>
        <p:spPr>
          <a:xfrm>
            <a:off x="7306235" y="605118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stCxn id="72" idx="5"/>
            <a:endCxn id="69" idx="2"/>
          </p:cNvCxnSpPr>
          <p:nvPr/>
        </p:nvCxnSpPr>
        <p:spPr>
          <a:xfrm rot="5400000" flipH="1" flipV="1">
            <a:off x="7281310" y="45573"/>
            <a:ext cx="57051" cy="58447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73" idx="7"/>
            <a:endCxn id="69" idx="3"/>
          </p:cNvCxnSpPr>
          <p:nvPr/>
        </p:nvCxnSpPr>
        <p:spPr>
          <a:xfrm rot="5400000" flipH="1" flipV="1">
            <a:off x="7390180" y="397166"/>
            <a:ext cx="262416" cy="20075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71" idx="0"/>
            <a:endCxn id="73" idx="4"/>
          </p:cNvCxnSpPr>
          <p:nvPr/>
        </p:nvCxnSpPr>
        <p:spPr>
          <a:xfrm rot="5400000" flipH="1" flipV="1">
            <a:off x="7265893" y="874059"/>
            <a:ext cx="215153" cy="1121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73" idx="2"/>
            <a:endCxn id="70" idx="6"/>
          </p:cNvCxnSpPr>
          <p:nvPr/>
        </p:nvCxnSpPr>
        <p:spPr>
          <a:xfrm rot="10800000" flipV="1">
            <a:off x="6983505" y="685800"/>
            <a:ext cx="322730" cy="107576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>
            <a:spLocks noChangeAspect="1"/>
          </p:cNvSpPr>
          <p:nvPr/>
        </p:nvSpPr>
        <p:spPr>
          <a:xfrm>
            <a:off x="7306235" y="981635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>
            <a:spLocks noChangeAspect="1"/>
          </p:cNvSpPr>
          <p:nvPr/>
        </p:nvSpPr>
        <p:spPr>
          <a:xfrm>
            <a:off x="7790329" y="658906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/>
          <p:cNvCxnSpPr>
            <a:stCxn id="73" idx="6"/>
            <a:endCxn id="79" idx="2"/>
          </p:cNvCxnSpPr>
          <p:nvPr/>
        </p:nvCxnSpPr>
        <p:spPr>
          <a:xfrm>
            <a:off x="7440705" y="685800"/>
            <a:ext cx="349624" cy="5378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2" idx="4"/>
            <a:endCxn id="70" idx="0"/>
          </p:cNvCxnSpPr>
          <p:nvPr/>
        </p:nvCxnSpPr>
        <p:spPr>
          <a:xfrm rot="5400000">
            <a:off x="6781800" y="524435"/>
            <a:ext cx="322729" cy="53788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>
            <a:spLocks/>
          </p:cNvSpPr>
          <p:nvPr/>
        </p:nvSpPr>
        <p:spPr bwMode="auto">
          <a:xfrm>
            <a:off x="1325879" y="2255836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T1</a:t>
            </a:r>
          </a:p>
        </p:txBody>
      </p:sp>
      <p:sp>
        <p:nvSpPr>
          <p:cNvPr id="95" name="Oval 94"/>
          <p:cNvSpPr>
            <a:spLocks/>
          </p:cNvSpPr>
          <p:nvPr/>
        </p:nvSpPr>
        <p:spPr>
          <a:xfrm>
            <a:off x="1325879" y="3429000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T3</a:t>
            </a:r>
          </a:p>
        </p:txBody>
      </p:sp>
      <p:sp>
        <p:nvSpPr>
          <p:cNvPr id="96" name="Oval 95"/>
          <p:cNvSpPr>
            <a:spLocks/>
          </p:cNvSpPr>
          <p:nvPr/>
        </p:nvSpPr>
        <p:spPr>
          <a:xfrm>
            <a:off x="5257800" y="2258568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T2</a:t>
            </a:r>
          </a:p>
        </p:txBody>
      </p:sp>
      <p:sp>
        <p:nvSpPr>
          <p:cNvPr id="97" name="Oval 96"/>
          <p:cNvSpPr>
            <a:spLocks/>
          </p:cNvSpPr>
          <p:nvPr/>
        </p:nvSpPr>
        <p:spPr>
          <a:xfrm>
            <a:off x="5260975" y="3429000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T3</a:t>
            </a:r>
          </a:p>
        </p:txBody>
      </p:sp>
      <p:sp>
        <p:nvSpPr>
          <p:cNvPr id="98" name="Oval 97"/>
          <p:cNvSpPr>
            <a:spLocks noChangeAspect="1"/>
          </p:cNvSpPr>
          <p:nvPr/>
        </p:nvSpPr>
        <p:spPr bwMode="auto">
          <a:xfrm>
            <a:off x="1325880" y="4694237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T4</a:t>
            </a:r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1325880" y="5867400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T5</a:t>
            </a:r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5260975" y="5867400"/>
            <a:ext cx="731520" cy="7315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800" dirty="0"/>
              <a:t>T5</a:t>
            </a:r>
          </a:p>
        </p:txBody>
      </p:sp>
      <p:grpSp>
        <p:nvGrpSpPr>
          <p:cNvPr id="53" name="Group 14"/>
          <p:cNvGrpSpPr>
            <a:grpSpLocks noChangeAspect="1"/>
          </p:cNvGrpSpPr>
          <p:nvPr/>
        </p:nvGrpSpPr>
        <p:grpSpPr bwMode="auto">
          <a:xfrm>
            <a:off x="1523999" y="2514600"/>
            <a:ext cx="310844" cy="263291"/>
            <a:chOff x="78070" y="381001"/>
            <a:chExt cx="683930" cy="580064"/>
          </a:xfrm>
        </p:grpSpPr>
        <p:cxnSp>
          <p:nvCxnSpPr>
            <p:cNvPr id="54" name="Straight Connector 53"/>
            <p:cNvCxnSpPr/>
            <p:nvPr/>
          </p:nvCxnSpPr>
          <p:spPr>
            <a:xfrm rot="16200000" flipH="1">
              <a:off x="26891" y="706686"/>
              <a:ext cx="305558" cy="203200"/>
            </a:xfrm>
            <a:prstGeom prst="line">
              <a:avLst/>
            </a:prstGeom>
            <a:ln w="5715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228953" y="381354"/>
              <a:ext cx="533400" cy="532694"/>
            </a:xfrm>
            <a:prstGeom prst="line">
              <a:avLst/>
            </a:prstGeom>
            <a:ln w="5715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14"/>
          <p:cNvGrpSpPr>
            <a:grpSpLocks noChangeAspect="1"/>
          </p:cNvGrpSpPr>
          <p:nvPr/>
        </p:nvGrpSpPr>
        <p:grpSpPr bwMode="auto">
          <a:xfrm>
            <a:off x="5480356" y="2514600"/>
            <a:ext cx="310844" cy="263291"/>
            <a:chOff x="78070" y="381001"/>
            <a:chExt cx="683930" cy="580064"/>
          </a:xfrm>
        </p:grpSpPr>
        <p:cxnSp>
          <p:nvCxnSpPr>
            <p:cNvPr id="57" name="Straight Connector 56"/>
            <p:cNvCxnSpPr/>
            <p:nvPr/>
          </p:nvCxnSpPr>
          <p:spPr>
            <a:xfrm rot="16200000" flipH="1">
              <a:off x="26891" y="706686"/>
              <a:ext cx="305558" cy="203200"/>
            </a:xfrm>
            <a:prstGeom prst="line">
              <a:avLst/>
            </a:prstGeom>
            <a:ln w="5715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228953" y="381354"/>
              <a:ext cx="533400" cy="532694"/>
            </a:xfrm>
            <a:prstGeom prst="line">
              <a:avLst/>
            </a:prstGeom>
            <a:ln w="5715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14"/>
          <p:cNvGrpSpPr>
            <a:grpSpLocks noChangeAspect="1"/>
          </p:cNvGrpSpPr>
          <p:nvPr/>
        </p:nvGrpSpPr>
        <p:grpSpPr bwMode="auto">
          <a:xfrm>
            <a:off x="1524000" y="3699109"/>
            <a:ext cx="310844" cy="263291"/>
            <a:chOff x="78070" y="381001"/>
            <a:chExt cx="683930" cy="580064"/>
          </a:xfrm>
        </p:grpSpPr>
        <p:cxnSp>
          <p:nvCxnSpPr>
            <p:cNvPr id="84" name="Straight Connector 83"/>
            <p:cNvCxnSpPr/>
            <p:nvPr/>
          </p:nvCxnSpPr>
          <p:spPr>
            <a:xfrm rot="16200000" flipH="1">
              <a:off x="26891" y="706686"/>
              <a:ext cx="305558" cy="203200"/>
            </a:xfrm>
            <a:prstGeom prst="line">
              <a:avLst/>
            </a:prstGeom>
            <a:ln w="5715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228953" y="381354"/>
              <a:ext cx="533400" cy="532694"/>
            </a:xfrm>
            <a:prstGeom prst="line">
              <a:avLst/>
            </a:prstGeom>
            <a:ln w="5715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14"/>
          <p:cNvGrpSpPr>
            <a:grpSpLocks noChangeAspect="1"/>
          </p:cNvGrpSpPr>
          <p:nvPr/>
        </p:nvGrpSpPr>
        <p:grpSpPr bwMode="auto">
          <a:xfrm>
            <a:off x="5480357" y="3699109"/>
            <a:ext cx="310844" cy="263291"/>
            <a:chOff x="78070" y="381001"/>
            <a:chExt cx="683930" cy="580064"/>
          </a:xfrm>
        </p:grpSpPr>
        <p:cxnSp>
          <p:nvCxnSpPr>
            <p:cNvPr id="87" name="Straight Connector 86"/>
            <p:cNvCxnSpPr/>
            <p:nvPr/>
          </p:nvCxnSpPr>
          <p:spPr>
            <a:xfrm rot="16200000" flipH="1">
              <a:off x="26891" y="706686"/>
              <a:ext cx="305558" cy="203200"/>
            </a:xfrm>
            <a:prstGeom prst="line">
              <a:avLst/>
            </a:prstGeom>
            <a:ln w="5715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228953" y="381354"/>
              <a:ext cx="533400" cy="532694"/>
            </a:xfrm>
            <a:prstGeom prst="line">
              <a:avLst/>
            </a:prstGeom>
            <a:ln w="5715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14"/>
          <p:cNvGrpSpPr>
            <a:grpSpLocks noChangeAspect="1"/>
          </p:cNvGrpSpPr>
          <p:nvPr/>
        </p:nvGrpSpPr>
        <p:grpSpPr bwMode="auto">
          <a:xfrm>
            <a:off x="1524000" y="4953000"/>
            <a:ext cx="310844" cy="263291"/>
            <a:chOff x="78070" y="381001"/>
            <a:chExt cx="683930" cy="580064"/>
          </a:xfrm>
        </p:grpSpPr>
        <p:cxnSp>
          <p:nvCxnSpPr>
            <p:cNvPr id="90" name="Straight Connector 89"/>
            <p:cNvCxnSpPr/>
            <p:nvPr/>
          </p:nvCxnSpPr>
          <p:spPr>
            <a:xfrm rot="16200000" flipH="1">
              <a:off x="26891" y="706686"/>
              <a:ext cx="305558" cy="203200"/>
            </a:xfrm>
            <a:prstGeom prst="line">
              <a:avLst/>
            </a:prstGeom>
            <a:ln w="5715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>
              <a:off x="228953" y="381354"/>
              <a:ext cx="533400" cy="532694"/>
            </a:xfrm>
            <a:prstGeom prst="line">
              <a:avLst/>
            </a:prstGeom>
            <a:ln w="5715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14"/>
          <p:cNvGrpSpPr>
            <a:grpSpLocks noChangeAspect="1"/>
          </p:cNvGrpSpPr>
          <p:nvPr/>
        </p:nvGrpSpPr>
        <p:grpSpPr bwMode="auto">
          <a:xfrm>
            <a:off x="1524000" y="6137509"/>
            <a:ext cx="310844" cy="263291"/>
            <a:chOff x="78070" y="381001"/>
            <a:chExt cx="683930" cy="580064"/>
          </a:xfrm>
        </p:grpSpPr>
        <p:cxnSp>
          <p:nvCxnSpPr>
            <p:cNvPr id="107" name="Straight Connector 106"/>
            <p:cNvCxnSpPr/>
            <p:nvPr/>
          </p:nvCxnSpPr>
          <p:spPr>
            <a:xfrm rot="16200000" flipH="1">
              <a:off x="26891" y="706686"/>
              <a:ext cx="305558" cy="203200"/>
            </a:xfrm>
            <a:prstGeom prst="line">
              <a:avLst/>
            </a:prstGeom>
            <a:ln w="5715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228953" y="381354"/>
              <a:ext cx="533400" cy="532694"/>
            </a:xfrm>
            <a:prstGeom prst="line">
              <a:avLst/>
            </a:prstGeom>
            <a:ln w="5715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4"/>
          <p:cNvGrpSpPr>
            <a:grpSpLocks noChangeAspect="1"/>
          </p:cNvGrpSpPr>
          <p:nvPr/>
        </p:nvGrpSpPr>
        <p:grpSpPr bwMode="auto">
          <a:xfrm>
            <a:off x="5480357" y="6137509"/>
            <a:ext cx="310844" cy="263291"/>
            <a:chOff x="78070" y="381001"/>
            <a:chExt cx="683930" cy="580064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26891" y="706686"/>
              <a:ext cx="305558" cy="203200"/>
            </a:xfrm>
            <a:prstGeom prst="line">
              <a:avLst/>
            </a:prstGeom>
            <a:ln w="5715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>
              <a:off x="228953" y="381354"/>
              <a:ext cx="533400" cy="532694"/>
            </a:xfrm>
            <a:prstGeom prst="line">
              <a:avLst/>
            </a:prstGeom>
            <a:ln w="5715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226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6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Some of my other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763000" cy="4525963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  <a:defRPr/>
            </a:pPr>
            <a:r>
              <a:rPr lang="en-US" sz="1600" dirty="0">
                <a:solidFill>
                  <a:srgbClr val="C00000"/>
                </a:solidFill>
              </a:rPr>
              <a:t>#1: </a:t>
            </a:r>
            <a:r>
              <a:rPr lang="en-US" sz="1600" i="1" dirty="0" err="1">
                <a:solidFill>
                  <a:srgbClr val="C00000"/>
                </a:solidFill>
              </a:rPr>
              <a:t>FastDAP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/>
              <a:t>(in KDD07 a)</a:t>
            </a:r>
            <a:endParaRPr lang="en-US" sz="1200" dirty="0"/>
          </a:p>
          <a:p>
            <a:pPr lvl="1">
              <a:defRPr/>
            </a:pPr>
            <a:r>
              <a:rPr lang="en-US" sz="1400" dirty="0"/>
              <a:t>Predict Link Direction</a:t>
            </a:r>
          </a:p>
          <a:p>
            <a:pPr>
              <a:defRPr/>
            </a:pPr>
            <a:r>
              <a:rPr lang="en-US" sz="1600" dirty="0">
                <a:solidFill>
                  <a:srgbClr val="C00000"/>
                </a:solidFill>
              </a:rPr>
              <a:t>#2: </a:t>
            </a:r>
            <a:r>
              <a:rPr lang="en-US" sz="1600" i="1" dirty="0">
                <a:solidFill>
                  <a:srgbClr val="C00000"/>
                </a:solidFill>
              </a:rPr>
              <a:t>Graph X-Ray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/>
              <a:t>(in KDD 07 b)</a:t>
            </a:r>
          </a:p>
          <a:p>
            <a:pPr lvl="1">
              <a:defRPr/>
            </a:pPr>
            <a:r>
              <a:rPr lang="en-US" sz="1400" dirty="0"/>
              <a:t>Best Effort Pattern Match in Attributed Graphs.</a:t>
            </a:r>
            <a:endParaRPr lang="en-US" sz="1400" dirty="0">
              <a:solidFill>
                <a:srgbClr val="C00000"/>
              </a:solidFill>
            </a:endParaRPr>
          </a:p>
          <a:p>
            <a:pPr marL="342900" lvl="1" indent="-342900">
              <a:buFont typeface="Arial" charset="0"/>
              <a:buChar char="•"/>
              <a:defRPr/>
            </a:pPr>
            <a:r>
              <a:rPr lang="en-US" sz="1600" dirty="0">
                <a:solidFill>
                  <a:srgbClr val="C00000"/>
                </a:solidFill>
              </a:rPr>
              <a:t>#3: </a:t>
            </a:r>
            <a:r>
              <a:rPr lang="en-US" sz="1600" i="1" dirty="0" err="1">
                <a:solidFill>
                  <a:srgbClr val="C00000"/>
                </a:solidFill>
              </a:rPr>
              <a:t>GhostEdge</a:t>
            </a:r>
            <a:r>
              <a:rPr lang="en-US" sz="1600" dirty="0"/>
              <a:t> (in KDD 08 a)</a:t>
            </a:r>
            <a:endParaRPr lang="en-US" sz="1200" dirty="0"/>
          </a:p>
          <a:p>
            <a:pPr lvl="1">
              <a:defRPr/>
            </a:pPr>
            <a:r>
              <a:rPr lang="en-US" sz="1400" dirty="0"/>
              <a:t>Classification in Sparsely Labeled Network</a:t>
            </a:r>
          </a:p>
          <a:p>
            <a:pPr>
              <a:defRPr/>
            </a:pPr>
            <a:r>
              <a:rPr lang="en-US" sz="1600" dirty="0">
                <a:solidFill>
                  <a:srgbClr val="C00000"/>
                </a:solidFill>
              </a:rPr>
              <a:t>#4: </a:t>
            </a:r>
            <a:r>
              <a:rPr lang="en-US" sz="1600" i="1" dirty="0">
                <a:solidFill>
                  <a:srgbClr val="C00000"/>
                </a:solidFill>
              </a:rPr>
              <a:t>TANGENT</a:t>
            </a:r>
            <a:r>
              <a:rPr lang="en-US" sz="1600" dirty="0"/>
              <a:t> (in KDD09)</a:t>
            </a:r>
          </a:p>
          <a:p>
            <a:pPr lvl="1">
              <a:defRPr/>
            </a:pPr>
            <a:r>
              <a:rPr lang="en-US" sz="1400" dirty="0"/>
              <a:t>``surprise-me’’ recommendation </a:t>
            </a:r>
          </a:p>
          <a:p>
            <a:pPr>
              <a:defRPr/>
            </a:pPr>
            <a:r>
              <a:rPr lang="en-US" sz="1600" dirty="0">
                <a:solidFill>
                  <a:srgbClr val="C00000"/>
                </a:solidFill>
              </a:rPr>
              <a:t>#5: </a:t>
            </a:r>
            <a:r>
              <a:rPr lang="en-US" sz="1600" i="1" dirty="0" err="1">
                <a:solidFill>
                  <a:srgbClr val="C00000"/>
                </a:solidFill>
              </a:rPr>
              <a:t>GMine</a:t>
            </a:r>
            <a:r>
              <a:rPr lang="en-US" sz="1600" dirty="0"/>
              <a:t> (in VLDB 06)</a:t>
            </a:r>
          </a:p>
          <a:p>
            <a:pPr lvl="1">
              <a:defRPr/>
            </a:pPr>
            <a:r>
              <a:rPr lang="en-US" sz="1400" dirty="0"/>
              <a:t>Interactive  Graph Visualization and Mining</a:t>
            </a:r>
          </a:p>
          <a:p>
            <a:pPr marL="342900" lvl="1" indent="-342900">
              <a:buFont typeface="Arial" charset="0"/>
              <a:buChar char="•"/>
              <a:defRPr/>
            </a:pPr>
            <a:r>
              <a:rPr lang="en-US" sz="1600" dirty="0">
                <a:solidFill>
                  <a:srgbClr val="C00000"/>
                </a:solidFill>
              </a:rPr>
              <a:t>#6: </a:t>
            </a:r>
            <a:r>
              <a:rPr lang="en-US" sz="1600" i="1" dirty="0">
                <a:solidFill>
                  <a:srgbClr val="C00000"/>
                </a:solidFill>
              </a:rPr>
              <a:t>Graphite</a:t>
            </a:r>
            <a:r>
              <a:rPr lang="en-US" sz="1600" dirty="0"/>
              <a:t> (in ICDM 08)</a:t>
            </a:r>
            <a:endParaRPr lang="en-US" sz="1400" dirty="0"/>
          </a:p>
          <a:p>
            <a:pPr lvl="1">
              <a:defRPr/>
            </a:pPr>
            <a:r>
              <a:rPr lang="en-US" sz="1400" dirty="0"/>
              <a:t>Visual Query System for Attributed Graphs </a:t>
            </a:r>
          </a:p>
          <a:p>
            <a:pPr>
              <a:defRPr/>
            </a:pPr>
            <a:r>
              <a:rPr lang="en-US" sz="1600" dirty="0">
                <a:solidFill>
                  <a:srgbClr val="C00000"/>
                </a:solidFill>
              </a:rPr>
              <a:t># 7: </a:t>
            </a:r>
            <a:r>
              <a:rPr lang="en-US" sz="1600" i="1" dirty="0">
                <a:solidFill>
                  <a:srgbClr val="C00000"/>
                </a:solidFill>
              </a:rPr>
              <a:t>T3/MT3: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/>
              <a:t>(in CIKM 08)</a:t>
            </a:r>
          </a:p>
          <a:p>
            <a:pPr lvl="1">
              <a:defRPr/>
            </a:pPr>
            <a:r>
              <a:rPr lang="en-US" sz="1400" dirty="0"/>
              <a:t>Mine Complex Time-stamped Events</a:t>
            </a:r>
          </a:p>
          <a:p>
            <a:pPr>
              <a:defRPr/>
            </a:pPr>
            <a:r>
              <a:rPr lang="en-US" sz="1600" dirty="0">
                <a:solidFill>
                  <a:srgbClr val="C00000"/>
                </a:solidFill>
              </a:rPr>
              <a:t>#8: </a:t>
            </a:r>
            <a:r>
              <a:rPr lang="en-US" sz="1600" i="1" dirty="0" err="1">
                <a:solidFill>
                  <a:srgbClr val="C00000"/>
                </a:solidFill>
              </a:rPr>
              <a:t>BlurDetect</a:t>
            </a:r>
            <a:r>
              <a:rPr lang="en-US" sz="1600" dirty="0"/>
              <a:t> (in ICME 04)</a:t>
            </a:r>
          </a:p>
          <a:p>
            <a:pPr lvl="1">
              <a:defRPr/>
            </a:pPr>
            <a:r>
              <a:rPr lang="en-US" sz="1400" dirty="0"/>
              <a:t>Determine whether or not, and how, an image is blurred</a:t>
            </a:r>
          </a:p>
          <a:p>
            <a:pPr>
              <a:defRPr/>
            </a:pPr>
            <a:r>
              <a:rPr lang="en-US" sz="1600" dirty="0">
                <a:solidFill>
                  <a:srgbClr val="C00000"/>
                </a:solidFill>
              </a:rPr>
              <a:t>#9: </a:t>
            </a:r>
            <a:r>
              <a:rPr lang="en-US" sz="1600" i="1" dirty="0">
                <a:solidFill>
                  <a:srgbClr val="C00000"/>
                </a:solidFill>
              </a:rPr>
              <a:t>MRBIR</a:t>
            </a:r>
            <a:r>
              <a:rPr lang="en-US" sz="1600" dirty="0"/>
              <a:t> (in MM 04, TIP06)</a:t>
            </a:r>
          </a:p>
          <a:p>
            <a:pPr lvl="1">
              <a:defRPr/>
            </a:pPr>
            <a:r>
              <a:rPr lang="en-US" sz="1400" dirty="0"/>
              <a:t>Manifold-Ranking based Image Retrieval</a:t>
            </a:r>
          </a:p>
          <a:p>
            <a:pPr>
              <a:defRPr/>
            </a:pPr>
            <a:r>
              <a:rPr lang="en-US" sz="1600" dirty="0">
                <a:solidFill>
                  <a:srgbClr val="C00000"/>
                </a:solidFill>
              </a:rPr>
              <a:t>#10: </a:t>
            </a:r>
            <a:r>
              <a:rPr lang="en-US" sz="1600" i="1" dirty="0">
                <a:solidFill>
                  <a:srgbClr val="C00000"/>
                </a:solidFill>
              </a:rPr>
              <a:t>GBMML</a:t>
            </a:r>
            <a:r>
              <a:rPr lang="en-US" sz="1600" dirty="0"/>
              <a:t> (in CVPR05, ACM/Multimedia 05)</a:t>
            </a:r>
          </a:p>
          <a:p>
            <a:pPr lvl="1">
              <a:defRPr/>
            </a:pPr>
            <a:r>
              <a:rPr lang="en-US" sz="1400" dirty="0"/>
              <a:t>Graph-based Multiple Modality Learning</a:t>
            </a:r>
          </a:p>
          <a:p>
            <a:pPr lvl="1">
              <a:defRPr/>
            </a:pPr>
            <a:endParaRPr lang="en-US" sz="1400" dirty="0"/>
          </a:p>
          <a:p>
            <a:pPr lvl="1">
              <a:defRPr/>
            </a:pPr>
            <a:endParaRPr lang="en-US" sz="1400" dirty="0"/>
          </a:p>
          <a:p>
            <a:pPr lvl="1">
              <a:defRPr/>
            </a:pPr>
            <a:endParaRPr lang="en-US" sz="1400" dirty="0"/>
          </a:p>
          <a:p>
            <a:pPr lvl="1">
              <a:defRPr/>
            </a:pPr>
            <a:endParaRPr lang="en-US" sz="1400" dirty="0"/>
          </a:p>
          <a:p>
            <a:pPr>
              <a:defRPr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CE0B2-F3E6-4158-B642-34678718B372}" type="slidenum">
              <a:rPr lang="en-US" smtClean="0"/>
              <a:pPr>
                <a:defRPr/>
              </a:pPr>
              <a:t>93</a:t>
            </a:fld>
            <a:endParaRPr lang="en-US" dirty="0"/>
          </a:p>
        </p:txBody>
      </p:sp>
    </p:spTree>
  </p:cSld>
  <p:clrMapOvr>
    <a:masterClrMapping/>
  </p:clrMapOvr>
  <p:transition advTm="6985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828800"/>
          <a:ext cx="8229600" cy="454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Tasks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Static Graphs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Dynamic Graphs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Images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2CC82-6A21-4C15-A9DF-59CA3689167F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3962400" cy="1143000"/>
          </a:xfrm>
        </p:spPr>
        <p:txBody>
          <a:bodyPr/>
          <a:lstStyle/>
          <a:p>
            <a:pPr algn="l"/>
            <a:r>
              <a:rPr lang="en-US" dirty="0"/>
              <a:t>Overview</a:t>
            </a:r>
            <a:br>
              <a:rPr lang="en-US" dirty="0"/>
            </a:br>
            <a:r>
              <a:rPr lang="en-US" sz="2800" dirty="0"/>
              <a:t>(this talk + others)</a:t>
            </a:r>
            <a:r>
              <a:rPr lang="en-US" sz="4800" dirty="0"/>
              <a:t> </a:t>
            </a:r>
            <a:endParaRPr lang="en-US" dirty="0"/>
          </a:p>
        </p:txBody>
      </p:sp>
      <p:pic>
        <p:nvPicPr>
          <p:cNvPr id="5928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304800"/>
            <a:ext cx="1233488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Box 33"/>
          <p:cNvSpPr txBox="1"/>
          <p:nvPr/>
        </p:nvSpPr>
        <p:spPr>
          <a:xfrm>
            <a:off x="609600" y="2514600"/>
            <a:ext cx="677108" cy="16570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+mj-lt"/>
              </a:rPr>
              <a:t>Querying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9600" y="4724400"/>
            <a:ext cx="677108" cy="128657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+mn-lt"/>
              </a:rPr>
              <a:t>Mining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1600200" y="2438400"/>
            <a:ext cx="2438400" cy="1828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2000" i="1" dirty="0" err="1">
                <a:solidFill>
                  <a:schemeClr val="bg1"/>
                </a:solidFill>
              </a:rPr>
              <a:t>CePS</a:t>
            </a:r>
            <a:r>
              <a:rPr lang="en-US" sz="2000" i="1" dirty="0">
                <a:solidFill>
                  <a:schemeClr val="bg1"/>
                </a:solidFill>
              </a:rPr>
              <a:t>, </a:t>
            </a:r>
            <a:r>
              <a:rPr lang="en-US" sz="2000" i="1" dirty="0" err="1">
                <a:solidFill>
                  <a:schemeClr val="bg1"/>
                </a:solidFill>
              </a:rPr>
              <a:t>iPoG</a:t>
            </a:r>
            <a:r>
              <a:rPr lang="en-US" sz="2000" i="1" dirty="0">
                <a:solidFill>
                  <a:schemeClr val="bg1"/>
                </a:solidFill>
              </a:rPr>
              <a:t>, Basset, DAP, G-Ray, Graphite, TANGENT, </a:t>
            </a:r>
            <a:r>
              <a:rPr lang="en-US" sz="2000" i="1" dirty="0" err="1">
                <a:solidFill>
                  <a:schemeClr val="bg1"/>
                </a:solidFill>
              </a:rPr>
              <a:t>FastRWR</a:t>
            </a:r>
            <a:endParaRPr lang="en-US" sz="2000" i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</a:rPr>
              <a:t>(KDD06, ICDM06, KDD07a, KDD07b, IICDM08, KAIS08, CIKM09, KDD09, PAKDD10)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4169664" y="2438400"/>
            <a:ext cx="2438400" cy="1828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2000" i="1" dirty="0" err="1">
                <a:solidFill>
                  <a:schemeClr val="bg1"/>
                </a:solidFill>
              </a:rPr>
              <a:t>pTrack</a:t>
            </a:r>
            <a:r>
              <a:rPr lang="en-US" sz="2000" i="1" dirty="0">
                <a:solidFill>
                  <a:schemeClr val="bg1"/>
                </a:solidFill>
              </a:rPr>
              <a:t>, </a:t>
            </a:r>
            <a:r>
              <a:rPr lang="en-US" sz="2000" i="1" dirty="0" err="1">
                <a:solidFill>
                  <a:schemeClr val="bg1"/>
                </a:solidFill>
              </a:rPr>
              <a:t>cTrack</a:t>
            </a:r>
            <a:r>
              <a:rPr lang="en-US" sz="2000" i="1" dirty="0">
                <a:solidFill>
                  <a:schemeClr val="bg1"/>
                </a:solidFill>
              </a:rPr>
              <a:t>, </a:t>
            </a:r>
          </a:p>
          <a:p>
            <a:pPr algn="ctr">
              <a:defRPr/>
            </a:pPr>
            <a:r>
              <a:rPr lang="en-US" sz="2000" i="1" dirty="0">
                <a:solidFill>
                  <a:schemeClr val="bg1"/>
                </a:solidFill>
              </a:rPr>
              <a:t>Fast-Update</a:t>
            </a:r>
          </a:p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</a:rPr>
              <a:t>(SDM08, SAM08)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1600200" y="4419600"/>
            <a:ext cx="2438400" cy="1828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2000" i="1" dirty="0" err="1">
                <a:solidFill>
                  <a:schemeClr val="bg1"/>
                </a:solidFill>
              </a:rPr>
              <a:t>Netshield</a:t>
            </a:r>
            <a:r>
              <a:rPr lang="en-US" sz="2000" i="1" dirty="0">
                <a:solidFill>
                  <a:schemeClr val="bg1"/>
                </a:solidFill>
              </a:rPr>
              <a:t>, </a:t>
            </a:r>
            <a:r>
              <a:rPr lang="en-US" sz="2000" i="1" dirty="0" err="1">
                <a:solidFill>
                  <a:schemeClr val="bg1"/>
                </a:solidFill>
              </a:rPr>
              <a:t>Colibri</a:t>
            </a:r>
            <a:r>
              <a:rPr lang="en-US" sz="2000" i="1" dirty="0">
                <a:solidFill>
                  <a:schemeClr val="bg1"/>
                </a:solidFill>
              </a:rPr>
              <a:t>-S, </a:t>
            </a:r>
            <a:r>
              <a:rPr lang="en-US" sz="2000" i="1" dirty="0" err="1">
                <a:solidFill>
                  <a:schemeClr val="bg1"/>
                </a:solidFill>
              </a:rPr>
              <a:t>GhostEdge</a:t>
            </a:r>
            <a:r>
              <a:rPr lang="en-US" sz="2000" i="1" dirty="0">
                <a:solidFill>
                  <a:schemeClr val="bg1"/>
                </a:solidFill>
              </a:rPr>
              <a:t>, </a:t>
            </a:r>
            <a:r>
              <a:rPr lang="en-US" sz="2000" i="1" dirty="0" err="1">
                <a:solidFill>
                  <a:schemeClr val="bg1"/>
                </a:solidFill>
              </a:rPr>
              <a:t>Gmine</a:t>
            </a:r>
            <a:r>
              <a:rPr lang="en-US" sz="2000" i="1" dirty="0">
                <a:solidFill>
                  <a:schemeClr val="bg1"/>
                </a:solidFill>
              </a:rPr>
              <a:t>, Pack, </a:t>
            </a:r>
            <a:r>
              <a:rPr lang="en-US" sz="2000" i="1" dirty="0" err="1">
                <a:solidFill>
                  <a:schemeClr val="bg1"/>
                </a:solidFill>
              </a:rPr>
              <a:t>Shiftr</a:t>
            </a:r>
            <a:endParaRPr lang="en-US" sz="2000" i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</a:rPr>
              <a:t>(VLDB06, KDD08a, KDD08b, SDM-</a:t>
            </a:r>
            <a:r>
              <a:rPr lang="en-US" sz="1600" dirty="0" err="1">
                <a:solidFill>
                  <a:schemeClr val="bg1"/>
                </a:solidFill>
              </a:rPr>
              <a:t>LinkAnalysis</a:t>
            </a:r>
            <a:r>
              <a:rPr lang="en-US" sz="1600" dirty="0">
                <a:solidFill>
                  <a:schemeClr val="bg1"/>
                </a:solidFill>
              </a:rPr>
              <a:t> 09, )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4169664" y="4419600"/>
            <a:ext cx="2438400" cy="1828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2000" i="1" dirty="0">
                <a:solidFill>
                  <a:schemeClr val="bg1"/>
                </a:solidFill>
              </a:rPr>
              <a:t>T3/MT3, </a:t>
            </a:r>
            <a:r>
              <a:rPr lang="en-US" sz="2000" i="1" dirty="0" err="1">
                <a:solidFill>
                  <a:schemeClr val="bg1"/>
                </a:solidFill>
              </a:rPr>
              <a:t>Colibri</a:t>
            </a:r>
            <a:r>
              <a:rPr lang="en-US" sz="2000" i="1" dirty="0">
                <a:solidFill>
                  <a:schemeClr val="bg1"/>
                </a:solidFill>
              </a:rPr>
              <a:t>-D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</a:rPr>
              <a:t>(KDD08a, CIKM08)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6705600" y="2438400"/>
            <a:ext cx="1905000" cy="1828800"/>
          </a:xfrm>
          <a:prstGeom prst="rect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2000" i="1" dirty="0">
                <a:solidFill>
                  <a:schemeClr val="bg1"/>
                </a:solidFill>
              </a:rPr>
              <a:t>MRBIR, UOLIR</a:t>
            </a:r>
          </a:p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</a:rPr>
              <a:t>(MM04, CVPR05)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6705600" y="4419600"/>
            <a:ext cx="1905000" cy="1828800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2000" i="1" dirty="0" err="1">
                <a:solidFill>
                  <a:schemeClr val="bg1"/>
                </a:solidFill>
              </a:rPr>
              <a:t>BlurDetect</a:t>
            </a:r>
            <a:r>
              <a:rPr lang="en-US" sz="2000" i="1" dirty="0">
                <a:solidFill>
                  <a:schemeClr val="bg1"/>
                </a:solidFill>
              </a:rPr>
              <a:t>, GBMML, </a:t>
            </a:r>
            <a:r>
              <a:rPr lang="en-US" sz="2000" i="1" dirty="0" err="1">
                <a:solidFill>
                  <a:schemeClr val="bg1"/>
                </a:solidFill>
              </a:rPr>
              <a:t>iQuality</a:t>
            </a:r>
            <a:r>
              <a:rPr lang="en-US" sz="2000" i="1" dirty="0">
                <a:solidFill>
                  <a:schemeClr val="bg1"/>
                </a:solidFill>
              </a:rPr>
              <a:t>, </a:t>
            </a:r>
            <a:r>
              <a:rPr lang="en-US" sz="2000" i="1" dirty="0" err="1">
                <a:solidFill>
                  <a:schemeClr val="bg1"/>
                </a:solidFill>
              </a:rPr>
              <a:t>iExpertise</a:t>
            </a:r>
            <a:endParaRPr lang="en-US" sz="2000" i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</a:rPr>
              <a:t>(ICDE04, ICIP04, MMM05, PCM05, MM05)</a:t>
            </a:r>
          </a:p>
        </p:txBody>
      </p:sp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2971800" y="609600"/>
            <a:ext cx="1075766" cy="914400"/>
            <a:chOff x="1371600" y="1143000"/>
            <a:chExt cx="1524000" cy="1295400"/>
          </a:xfrm>
        </p:grpSpPr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2438400" y="11430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1371600" y="18288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2019300" y="22098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1447800" y="11430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2019300" y="16764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>
              <a:stCxn id="46" idx="5"/>
              <a:endCxn id="43" idx="2"/>
            </p:cNvCxnSpPr>
            <p:nvPr/>
          </p:nvCxnSpPr>
          <p:spPr>
            <a:xfrm rot="5400000" flipH="1" flipV="1">
              <a:off x="1983990" y="883712"/>
              <a:ext cx="80822" cy="82799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7" idx="7"/>
              <a:endCxn id="43" idx="3"/>
            </p:cNvCxnSpPr>
            <p:nvPr/>
          </p:nvCxnSpPr>
          <p:spPr>
            <a:xfrm rot="5400000" flipH="1" flipV="1">
              <a:off x="2138222" y="1381802"/>
              <a:ext cx="371756" cy="284396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5" idx="0"/>
              <a:endCxn id="47" idx="4"/>
            </p:cNvCxnSpPr>
            <p:nvPr/>
          </p:nvCxnSpPr>
          <p:spPr>
            <a:xfrm rot="5400000" flipH="1" flipV="1">
              <a:off x="1962150" y="2057400"/>
              <a:ext cx="30480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7" idx="2"/>
              <a:endCxn id="44" idx="6"/>
            </p:cNvCxnSpPr>
            <p:nvPr/>
          </p:nvCxnSpPr>
          <p:spPr>
            <a:xfrm rot="10800000" flipV="1">
              <a:off x="1562100" y="1790700"/>
              <a:ext cx="457200" cy="152400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2019300" y="22098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2705100" y="1752600"/>
              <a:ext cx="1905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>
              <a:stCxn id="47" idx="6"/>
              <a:endCxn id="53" idx="2"/>
            </p:cNvCxnSpPr>
            <p:nvPr/>
          </p:nvCxnSpPr>
          <p:spPr>
            <a:xfrm>
              <a:off x="2209800" y="1790700"/>
              <a:ext cx="495300" cy="7620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ectangle 67"/>
          <p:cNvSpPr/>
          <p:nvPr/>
        </p:nvSpPr>
        <p:spPr>
          <a:xfrm>
            <a:off x="1828800" y="2514600"/>
            <a:ext cx="1143000" cy="304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2834640" y="3124200"/>
            <a:ext cx="1005840" cy="304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72000" y="2953512"/>
            <a:ext cx="1554480" cy="5486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783080" y="4572000"/>
            <a:ext cx="2011680" cy="3962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5367528" y="5013960"/>
            <a:ext cx="990600" cy="3962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>
            <a:spLocks noChangeAspect="1"/>
          </p:cNvSpPr>
          <p:nvPr/>
        </p:nvSpPr>
        <p:spPr>
          <a:xfrm>
            <a:off x="5706036" y="609600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4953000" y="1093694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>
            <a:off x="5410201" y="1362635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>
            <a:spLocks noChangeAspect="1"/>
          </p:cNvSpPr>
          <p:nvPr/>
        </p:nvSpPr>
        <p:spPr>
          <a:xfrm>
            <a:off x="5006788" y="609600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>
            <a:off x="5410201" y="986118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/>
          <p:cNvCxnSpPr>
            <a:stCxn id="76" idx="5"/>
            <a:endCxn id="73" idx="2"/>
          </p:cNvCxnSpPr>
          <p:nvPr/>
        </p:nvCxnSpPr>
        <p:spPr>
          <a:xfrm rot="5400000" flipH="1" flipV="1">
            <a:off x="5385276" y="426573"/>
            <a:ext cx="57051" cy="58447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77" idx="7"/>
            <a:endCxn id="73" idx="3"/>
          </p:cNvCxnSpPr>
          <p:nvPr/>
        </p:nvCxnSpPr>
        <p:spPr>
          <a:xfrm rot="5400000" flipH="1" flipV="1">
            <a:off x="5494146" y="778166"/>
            <a:ext cx="262416" cy="20075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5" idx="0"/>
            <a:endCxn id="77" idx="4"/>
          </p:cNvCxnSpPr>
          <p:nvPr/>
        </p:nvCxnSpPr>
        <p:spPr>
          <a:xfrm rot="5400000" flipH="1" flipV="1">
            <a:off x="5369859" y="1255059"/>
            <a:ext cx="215153" cy="1121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7" idx="2"/>
            <a:endCxn id="74" idx="6"/>
          </p:cNvCxnSpPr>
          <p:nvPr/>
        </p:nvCxnSpPr>
        <p:spPr>
          <a:xfrm rot="10800000" flipV="1">
            <a:off x="5087471" y="1066800"/>
            <a:ext cx="322730" cy="107576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>
            <a:spLocks noChangeAspect="1"/>
          </p:cNvSpPr>
          <p:nvPr/>
        </p:nvSpPr>
        <p:spPr>
          <a:xfrm>
            <a:off x="5410201" y="1362635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>
            <a:spLocks noChangeAspect="1"/>
          </p:cNvSpPr>
          <p:nvPr/>
        </p:nvSpPr>
        <p:spPr>
          <a:xfrm>
            <a:off x="5894295" y="1039906"/>
            <a:ext cx="134471" cy="161365"/>
          </a:xfrm>
          <a:prstGeom prst="ellipse">
            <a:avLst/>
          </a:pr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/>
          <p:cNvCxnSpPr>
            <a:stCxn id="77" idx="6"/>
            <a:endCxn id="83" idx="2"/>
          </p:cNvCxnSpPr>
          <p:nvPr/>
        </p:nvCxnSpPr>
        <p:spPr>
          <a:xfrm>
            <a:off x="5544671" y="1066800"/>
            <a:ext cx="349624" cy="5378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76" idx="4"/>
            <a:endCxn id="74" idx="0"/>
          </p:cNvCxnSpPr>
          <p:nvPr/>
        </p:nvCxnSpPr>
        <p:spPr>
          <a:xfrm rot="5400000">
            <a:off x="4885766" y="905435"/>
            <a:ext cx="322729" cy="53788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127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6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Motivations</a:t>
            </a:r>
          </a:p>
          <a:p>
            <a:r>
              <a:rPr lang="en-US" sz="3600" dirty="0"/>
              <a:t>Selected Research Work</a:t>
            </a:r>
          </a:p>
          <a:p>
            <a:r>
              <a:rPr lang="en-US" sz="3600" dirty="0"/>
              <a:t>Future Plans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2CC82-6A21-4C15-A9DF-59CA3689167F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28600" y="3048000"/>
            <a:ext cx="533400" cy="381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2266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2819400"/>
            <a:ext cx="8686800" cy="838200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" y="4477512"/>
            <a:ext cx="8686800" cy="822960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3657600"/>
            <a:ext cx="8686800" cy="838200"/>
          </a:xfrm>
          <a:prstGeom prst="rect">
            <a:avLst/>
          </a:prstGeom>
          <a:solidFill>
            <a:schemeClr val="accent6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463040"/>
          <a:ext cx="8686800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Plans</a:t>
                      </a:r>
                    </a:p>
                    <a:p>
                      <a:pPr algn="l"/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Goals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Step 1</a:t>
                      </a:r>
                    </a:p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(this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talk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Step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</a:p>
                    <a:p>
                      <a:pPr algn="ctr"/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(medium term)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Step 3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(long term)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G1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Querying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CePS</a:t>
                      </a:r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iPoG</a:t>
                      </a:r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pTrack</a:t>
                      </a:r>
                      <a:endParaRPr lang="en-US" sz="2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Rec. System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Querying</a:t>
                      </a:r>
                      <a:r>
                        <a:rPr lang="en-US" sz="2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rich </a:t>
                      </a:r>
                      <a:r>
                        <a:rPr lang="en-US" sz="2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data</a:t>
                      </a:r>
                      <a:endParaRPr lang="en-US" sz="2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G2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Mining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Netshield</a:t>
                      </a:r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Colibri</a:t>
                      </a:r>
                      <a:endParaRPr lang="en-US" sz="2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I</a:t>
                      </a:r>
                      <a:r>
                        <a:rPr lang="en-US" sz="2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mmunization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Mining</a:t>
                      </a:r>
                      <a:r>
                        <a:rPr lang="en-US" sz="2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rich </a:t>
                      </a:r>
                      <a:r>
                        <a:rPr lang="en-US" sz="2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data</a:t>
                      </a:r>
                      <a:endParaRPr lang="en-US" sz="2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G3 Scalability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All of the above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O(m) or better 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(single machine)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Scalable by parallel    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Scalable on rich</a:t>
                      </a:r>
                      <a:r>
                        <a:rPr lang="en-US" sz="2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data</a:t>
                      </a:r>
                      <a:endParaRPr lang="en-US" sz="2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228600" y="1447800"/>
            <a:ext cx="1600200" cy="1371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Next?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16200000" flipH="1">
            <a:off x="1737360" y="3383280"/>
            <a:ext cx="3840480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EBDDC61-0982-4FF6-8404-C90D7CCD7D10}" type="slidenum">
              <a:rPr lang="en-US" smtClean="0"/>
              <a:pPr>
                <a:defRPr/>
              </a:pPr>
              <a:t>96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59563" y="5536049"/>
            <a:ext cx="775398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Research Theme: Help users </a:t>
            </a:r>
            <a:r>
              <a:rPr lang="en-US" sz="35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understand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5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utilize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large graph-related data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57600" y="2819400"/>
            <a:ext cx="2514600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28800" y="1447800"/>
            <a:ext cx="1752600" cy="3886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ransition advTm="415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2" grpId="1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15400" cy="1143000"/>
          </a:xfrm>
        </p:spPr>
        <p:txBody>
          <a:bodyPr/>
          <a:lstStyle/>
          <a:p>
            <a:r>
              <a:rPr lang="en-US" dirty="0"/>
              <a:t>M1: Current Recommendation System </a:t>
            </a:r>
            <a:br>
              <a:rPr lang="en-US" dirty="0"/>
            </a:br>
            <a:r>
              <a:rPr lang="en-US" sz="2800" dirty="0"/>
              <a:t>(Focus on Relevance)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2CC82-6A21-4C15-A9DF-59CA3689167F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2895600" y="2895600"/>
            <a:ext cx="1905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4876800" y="3352800"/>
            <a:ext cx="1905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3848100" y="2971800"/>
            <a:ext cx="1905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419600" y="2209800"/>
            <a:ext cx="1905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4419600" y="2743200"/>
            <a:ext cx="1905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419600" y="3276600"/>
            <a:ext cx="1905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419600" y="3733800"/>
            <a:ext cx="1905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4876800" y="2438400"/>
            <a:ext cx="1905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5181600" y="2895600"/>
            <a:ext cx="1905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6096000" y="2362200"/>
            <a:ext cx="1905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6172200" y="3124200"/>
            <a:ext cx="1905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6591300" y="2743200"/>
            <a:ext cx="1905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6896100" y="2362200"/>
            <a:ext cx="1905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6972300" y="3124200"/>
            <a:ext cx="1905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2438400" y="4419600"/>
            <a:ext cx="1905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2971800" y="4876800"/>
            <a:ext cx="1905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2933700" y="4419600"/>
            <a:ext cx="1905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895600" y="3886200"/>
            <a:ext cx="1905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3467100" y="4419600"/>
            <a:ext cx="1905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1981200" y="3962400"/>
            <a:ext cx="1905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647700" y="2819400"/>
            <a:ext cx="1905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1181100" y="3276600"/>
            <a:ext cx="1905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1676400" y="3352800"/>
            <a:ext cx="1905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1104900" y="2286000"/>
            <a:ext cx="1905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1676400" y="2819400"/>
            <a:ext cx="1905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5" idx="6"/>
            <a:endCxn id="7" idx="2"/>
          </p:cNvCxnSpPr>
          <p:nvPr/>
        </p:nvCxnSpPr>
        <p:spPr>
          <a:xfrm>
            <a:off x="3086100" y="3009900"/>
            <a:ext cx="762000" cy="762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7" idx="0"/>
            <a:endCxn id="8" idx="2"/>
          </p:cNvCxnSpPr>
          <p:nvPr/>
        </p:nvCxnSpPr>
        <p:spPr>
          <a:xfrm rot="5400000" flipH="1" flipV="1">
            <a:off x="3857625" y="2409825"/>
            <a:ext cx="647700" cy="4762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7" idx="6"/>
            <a:endCxn id="9" idx="2"/>
          </p:cNvCxnSpPr>
          <p:nvPr/>
        </p:nvCxnSpPr>
        <p:spPr>
          <a:xfrm flipV="1">
            <a:off x="4038600" y="2857500"/>
            <a:ext cx="38100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7" idx="6"/>
            <a:endCxn id="10" idx="2"/>
          </p:cNvCxnSpPr>
          <p:nvPr/>
        </p:nvCxnSpPr>
        <p:spPr>
          <a:xfrm>
            <a:off x="4038600" y="3086100"/>
            <a:ext cx="38100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7" idx="5"/>
            <a:endCxn id="11" idx="2"/>
          </p:cNvCxnSpPr>
          <p:nvPr/>
        </p:nvCxnSpPr>
        <p:spPr>
          <a:xfrm rot="16200000" flipH="1">
            <a:off x="3874562" y="3303062"/>
            <a:ext cx="681178" cy="4088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1" idx="6"/>
            <a:endCxn id="6" idx="2"/>
          </p:cNvCxnSpPr>
          <p:nvPr/>
        </p:nvCxnSpPr>
        <p:spPr>
          <a:xfrm flipV="1">
            <a:off x="4610100" y="3467100"/>
            <a:ext cx="2667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8" idx="6"/>
            <a:endCxn id="12" idx="1"/>
          </p:cNvCxnSpPr>
          <p:nvPr/>
        </p:nvCxnSpPr>
        <p:spPr>
          <a:xfrm>
            <a:off x="4610100" y="2324100"/>
            <a:ext cx="294598" cy="1477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9" idx="6"/>
            <a:endCxn id="13" idx="2"/>
          </p:cNvCxnSpPr>
          <p:nvPr/>
        </p:nvCxnSpPr>
        <p:spPr>
          <a:xfrm>
            <a:off x="4610100" y="2857500"/>
            <a:ext cx="5715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0" idx="6"/>
          </p:cNvCxnSpPr>
          <p:nvPr/>
        </p:nvCxnSpPr>
        <p:spPr>
          <a:xfrm>
            <a:off x="4610100" y="3390900"/>
            <a:ext cx="284396" cy="105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2" idx="6"/>
            <a:endCxn id="13" idx="0"/>
          </p:cNvCxnSpPr>
          <p:nvPr/>
        </p:nvCxnSpPr>
        <p:spPr>
          <a:xfrm>
            <a:off x="5067300" y="2552700"/>
            <a:ext cx="209550" cy="342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9" idx="6"/>
            <a:endCxn id="6" idx="0"/>
          </p:cNvCxnSpPr>
          <p:nvPr/>
        </p:nvCxnSpPr>
        <p:spPr>
          <a:xfrm>
            <a:off x="4610100" y="2857500"/>
            <a:ext cx="361950" cy="4953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3" idx="6"/>
            <a:endCxn id="14" idx="2"/>
          </p:cNvCxnSpPr>
          <p:nvPr/>
        </p:nvCxnSpPr>
        <p:spPr>
          <a:xfrm flipV="1">
            <a:off x="5372100" y="2476500"/>
            <a:ext cx="723900" cy="5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3" idx="6"/>
            <a:endCxn id="15" idx="2"/>
          </p:cNvCxnSpPr>
          <p:nvPr/>
        </p:nvCxnSpPr>
        <p:spPr>
          <a:xfrm>
            <a:off x="5372100" y="3009900"/>
            <a:ext cx="80010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6" idx="7"/>
            <a:endCxn id="13" idx="3"/>
          </p:cNvCxnSpPr>
          <p:nvPr/>
        </p:nvCxnSpPr>
        <p:spPr>
          <a:xfrm rot="5400000" flipH="1" flipV="1">
            <a:off x="4976672" y="3153452"/>
            <a:ext cx="295556" cy="170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4" idx="5"/>
            <a:endCxn id="16" idx="2"/>
          </p:cNvCxnSpPr>
          <p:nvPr/>
        </p:nvCxnSpPr>
        <p:spPr>
          <a:xfrm rot="16200000" flipH="1">
            <a:off x="6274862" y="2541062"/>
            <a:ext cx="300178" cy="3326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16" idx="7"/>
            <a:endCxn id="17" idx="3"/>
          </p:cNvCxnSpPr>
          <p:nvPr/>
        </p:nvCxnSpPr>
        <p:spPr>
          <a:xfrm rot="5400000" flipH="1" flipV="1">
            <a:off x="6729272" y="2581952"/>
            <a:ext cx="219356" cy="170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16" idx="4"/>
            <a:endCxn id="18" idx="2"/>
          </p:cNvCxnSpPr>
          <p:nvPr/>
        </p:nvCxnSpPr>
        <p:spPr>
          <a:xfrm rot="16200000" flipH="1">
            <a:off x="6696075" y="2962275"/>
            <a:ext cx="266700" cy="285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15" idx="7"/>
            <a:endCxn id="16" idx="2"/>
          </p:cNvCxnSpPr>
          <p:nvPr/>
        </p:nvCxnSpPr>
        <p:spPr>
          <a:xfrm rot="5400000" flipH="1" flipV="1">
            <a:off x="6312962" y="2879340"/>
            <a:ext cx="300178" cy="2564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14" idx="6"/>
            <a:endCxn id="17" idx="2"/>
          </p:cNvCxnSpPr>
          <p:nvPr/>
        </p:nvCxnSpPr>
        <p:spPr>
          <a:xfrm>
            <a:off x="6286500" y="24765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17" idx="4"/>
            <a:endCxn id="18" idx="0"/>
          </p:cNvCxnSpPr>
          <p:nvPr/>
        </p:nvCxnSpPr>
        <p:spPr>
          <a:xfrm rot="16200000" flipH="1">
            <a:off x="6762750" y="2819400"/>
            <a:ext cx="5334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23" idx="2"/>
            <a:endCxn id="21" idx="6"/>
          </p:cNvCxnSpPr>
          <p:nvPr/>
        </p:nvCxnSpPr>
        <p:spPr>
          <a:xfrm rot="10800000">
            <a:off x="3124200" y="4533900"/>
            <a:ext cx="3429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22" idx="4"/>
            <a:endCxn id="21" idx="0"/>
          </p:cNvCxnSpPr>
          <p:nvPr/>
        </p:nvCxnSpPr>
        <p:spPr>
          <a:xfrm rot="16200000" flipH="1">
            <a:off x="2857500" y="4248150"/>
            <a:ext cx="304800" cy="381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22" idx="2"/>
            <a:endCxn id="19" idx="7"/>
          </p:cNvCxnSpPr>
          <p:nvPr/>
        </p:nvCxnSpPr>
        <p:spPr>
          <a:xfrm rot="10800000" flipV="1">
            <a:off x="2601002" y="4000500"/>
            <a:ext cx="294598" cy="4525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21" idx="4"/>
            <a:endCxn id="20" idx="0"/>
          </p:cNvCxnSpPr>
          <p:nvPr/>
        </p:nvCxnSpPr>
        <p:spPr>
          <a:xfrm rot="16200000" flipH="1">
            <a:off x="2933700" y="4743450"/>
            <a:ext cx="228600" cy="381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19" idx="6"/>
            <a:endCxn id="21" idx="2"/>
          </p:cNvCxnSpPr>
          <p:nvPr/>
        </p:nvCxnSpPr>
        <p:spPr>
          <a:xfrm>
            <a:off x="2628900" y="4533900"/>
            <a:ext cx="3048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24" idx="5"/>
            <a:endCxn id="19" idx="2"/>
          </p:cNvCxnSpPr>
          <p:nvPr/>
        </p:nvCxnSpPr>
        <p:spPr>
          <a:xfrm rot="16200000" flipH="1">
            <a:off x="2102912" y="4198412"/>
            <a:ext cx="376378" cy="2945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27" idx="4"/>
            <a:endCxn id="24" idx="1"/>
          </p:cNvCxnSpPr>
          <p:nvPr/>
        </p:nvCxnSpPr>
        <p:spPr>
          <a:xfrm rot="16200000" flipH="1">
            <a:off x="1683135" y="3669915"/>
            <a:ext cx="414478" cy="2374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25" idx="6"/>
            <a:endCxn id="29" idx="2"/>
          </p:cNvCxnSpPr>
          <p:nvPr/>
        </p:nvCxnSpPr>
        <p:spPr>
          <a:xfrm>
            <a:off x="838200" y="2933700"/>
            <a:ext cx="838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28" idx="6"/>
            <a:endCxn id="29" idx="1"/>
          </p:cNvCxnSpPr>
          <p:nvPr/>
        </p:nvCxnSpPr>
        <p:spPr>
          <a:xfrm>
            <a:off x="1295400" y="2400300"/>
            <a:ext cx="408898" cy="4525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25" idx="0"/>
            <a:endCxn id="28" idx="2"/>
          </p:cNvCxnSpPr>
          <p:nvPr/>
        </p:nvCxnSpPr>
        <p:spPr>
          <a:xfrm rot="5400000" flipH="1" flipV="1">
            <a:off x="714375" y="2428875"/>
            <a:ext cx="419100" cy="361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26" idx="0"/>
            <a:endCxn id="28" idx="4"/>
          </p:cNvCxnSpPr>
          <p:nvPr/>
        </p:nvCxnSpPr>
        <p:spPr>
          <a:xfrm rot="16200000" flipV="1">
            <a:off x="857250" y="2857500"/>
            <a:ext cx="7620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27" idx="0"/>
            <a:endCxn id="29" idx="4"/>
          </p:cNvCxnSpPr>
          <p:nvPr/>
        </p:nvCxnSpPr>
        <p:spPr>
          <a:xfrm rot="5400000" flipH="1" flipV="1">
            <a:off x="1619250" y="3200400"/>
            <a:ext cx="3048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27" idx="2"/>
            <a:endCxn id="26" idx="6"/>
          </p:cNvCxnSpPr>
          <p:nvPr/>
        </p:nvCxnSpPr>
        <p:spPr>
          <a:xfrm rot="10800000">
            <a:off x="1371600" y="3390900"/>
            <a:ext cx="3048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26" idx="2"/>
            <a:endCxn id="25" idx="4"/>
          </p:cNvCxnSpPr>
          <p:nvPr/>
        </p:nvCxnSpPr>
        <p:spPr>
          <a:xfrm rot="10800000">
            <a:off x="742950" y="3048000"/>
            <a:ext cx="438150" cy="342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5" idx="2"/>
            <a:endCxn id="29" idx="6"/>
          </p:cNvCxnSpPr>
          <p:nvPr/>
        </p:nvCxnSpPr>
        <p:spPr>
          <a:xfrm rot="10800000">
            <a:off x="1866900" y="2933700"/>
            <a:ext cx="10287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Oval 144"/>
          <p:cNvSpPr/>
          <p:nvPr/>
        </p:nvSpPr>
        <p:spPr>
          <a:xfrm>
            <a:off x="5867400" y="1371600"/>
            <a:ext cx="1828800" cy="30480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 rot="20284330">
            <a:off x="666709" y="1811541"/>
            <a:ext cx="1655166" cy="26670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 rot="19217350">
            <a:off x="2045009" y="3520742"/>
            <a:ext cx="1655166" cy="2467157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3164413" y="2678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100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2430294" y="267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2971800" y="3200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cxnSp>
        <p:nvCxnSpPr>
          <p:cNvPr id="152" name="Straight Connector 151"/>
          <p:cNvCxnSpPr>
            <a:stCxn id="5" idx="4"/>
            <a:endCxn id="22" idx="0"/>
          </p:cNvCxnSpPr>
          <p:nvPr/>
        </p:nvCxnSpPr>
        <p:spPr>
          <a:xfrm rot="5400000">
            <a:off x="2609850" y="3505200"/>
            <a:ext cx="762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 rot="3682451">
            <a:off x="6366329" y="1961610"/>
            <a:ext cx="1737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Sci. fiction</a:t>
            </a:r>
          </a:p>
        </p:txBody>
      </p:sp>
      <p:sp>
        <p:nvSpPr>
          <p:cNvPr id="157" name="TextBox 156"/>
          <p:cNvSpPr txBox="1"/>
          <p:nvPr/>
        </p:nvSpPr>
        <p:spPr>
          <a:xfrm rot="2530474">
            <a:off x="1030888" y="2209985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comedy</a:t>
            </a:r>
          </a:p>
        </p:txBody>
      </p:sp>
      <p:sp>
        <p:nvSpPr>
          <p:cNvPr id="158" name="TextBox 157"/>
          <p:cNvSpPr txBox="1"/>
          <p:nvPr/>
        </p:nvSpPr>
        <p:spPr>
          <a:xfrm rot="2530474">
            <a:off x="1989313" y="479595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horror</a:t>
            </a:r>
          </a:p>
        </p:txBody>
      </p:sp>
      <p:sp>
        <p:nvSpPr>
          <p:cNvPr id="159" name="Oval 158"/>
          <p:cNvSpPr>
            <a:spLocks noChangeAspect="1"/>
          </p:cNvSpPr>
          <p:nvPr/>
        </p:nvSpPr>
        <p:spPr>
          <a:xfrm>
            <a:off x="6629400" y="3733800"/>
            <a:ext cx="1905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>
            <a:spLocks noChangeAspect="1"/>
          </p:cNvSpPr>
          <p:nvPr/>
        </p:nvSpPr>
        <p:spPr>
          <a:xfrm>
            <a:off x="7162800" y="3581400"/>
            <a:ext cx="1905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1" name="Straight Connector 160"/>
          <p:cNvCxnSpPr>
            <a:stCxn id="159" idx="6"/>
            <a:endCxn id="160" idx="3"/>
          </p:cNvCxnSpPr>
          <p:nvPr/>
        </p:nvCxnSpPr>
        <p:spPr>
          <a:xfrm flipV="1">
            <a:off x="6819900" y="3776522"/>
            <a:ext cx="370798" cy="715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stCxn id="159" idx="0"/>
            <a:endCxn id="18" idx="3"/>
          </p:cNvCxnSpPr>
          <p:nvPr/>
        </p:nvCxnSpPr>
        <p:spPr>
          <a:xfrm rot="5400000" flipH="1" flipV="1">
            <a:off x="6655185" y="3388787"/>
            <a:ext cx="414478" cy="2755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>
            <a:stCxn id="159" idx="2"/>
            <a:endCxn id="15" idx="5"/>
          </p:cNvCxnSpPr>
          <p:nvPr/>
        </p:nvCxnSpPr>
        <p:spPr>
          <a:xfrm rot="10800000">
            <a:off x="6334802" y="3319322"/>
            <a:ext cx="294598" cy="5287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>
            <a:stCxn id="160" idx="2"/>
            <a:endCxn id="16" idx="4"/>
          </p:cNvCxnSpPr>
          <p:nvPr/>
        </p:nvCxnSpPr>
        <p:spPr>
          <a:xfrm rot="10800000">
            <a:off x="6686550" y="2971800"/>
            <a:ext cx="476250" cy="723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 rot="1041163">
            <a:off x="4069757" y="1892654"/>
            <a:ext cx="1656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adventure</a:t>
            </a:r>
          </a:p>
        </p:txBody>
      </p:sp>
      <p:sp>
        <p:nvSpPr>
          <p:cNvPr id="85" name="Oval 84"/>
          <p:cNvSpPr/>
          <p:nvPr/>
        </p:nvSpPr>
        <p:spPr>
          <a:xfrm>
            <a:off x="2743200" y="1447800"/>
            <a:ext cx="2971800" cy="27432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 bwMode="auto">
          <a:xfrm>
            <a:off x="1066800" y="5715000"/>
            <a:ext cx="7772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</a:rPr>
              <a:t>Red nodes: by (most of) existing algorithms</a:t>
            </a:r>
          </a:p>
        </p:txBody>
      </p:sp>
      <p:sp>
        <p:nvSpPr>
          <p:cNvPr id="89" name="AutoShape 39"/>
          <p:cNvSpPr>
            <a:spLocks noChangeAspect="1" noChangeArrowheads="1"/>
          </p:cNvSpPr>
          <p:nvPr/>
        </p:nvSpPr>
        <p:spPr bwMode="auto">
          <a:xfrm>
            <a:off x="2667000" y="2362200"/>
            <a:ext cx="586740" cy="50292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0" y="6273225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Nodes: movies; Edge: similarity between movies</a:t>
            </a:r>
          </a:p>
        </p:txBody>
      </p:sp>
    </p:spTree>
  </p:cSld>
  <p:clrMapOvr>
    <a:masterClrMapping/>
  </p:clrMapOvr>
  <p:transition advTm="24485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dirty="0"/>
              <a:t>M1: ``Broad Spectrum Rec. System’’</a:t>
            </a:r>
            <a:br>
              <a:rPr lang="en-US" dirty="0"/>
            </a:br>
            <a:r>
              <a:rPr lang="en-US" sz="2800" dirty="0"/>
              <a:t>(focus on completeness = relevance + </a:t>
            </a:r>
            <a:r>
              <a:rPr lang="en-US" sz="2800" dirty="0">
                <a:solidFill>
                  <a:srgbClr val="007635"/>
                </a:solidFill>
              </a:rPr>
              <a:t>diversity</a:t>
            </a:r>
            <a:r>
              <a:rPr lang="en-US" sz="2800" dirty="0"/>
              <a:t> +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novelty</a:t>
            </a:r>
            <a:r>
              <a:rPr lang="en-US" sz="280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2CC82-6A21-4C15-A9DF-59CA3689167F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2895600" y="2895600"/>
            <a:ext cx="1905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4876800" y="3352800"/>
            <a:ext cx="1905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3848100" y="2971800"/>
            <a:ext cx="1905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419600" y="2209800"/>
            <a:ext cx="1905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4419600" y="2743200"/>
            <a:ext cx="1905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419600" y="3276600"/>
            <a:ext cx="1905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419600" y="3733800"/>
            <a:ext cx="1905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4876800" y="2438400"/>
            <a:ext cx="1905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5181600" y="2895600"/>
            <a:ext cx="1905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6096000" y="2362200"/>
            <a:ext cx="1905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6172200" y="3124200"/>
            <a:ext cx="1905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6591300" y="2743200"/>
            <a:ext cx="1905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6896100" y="2362200"/>
            <a:ext cx="1905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6972300" y="3124200"/>
            <a:ext cx="1905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2438400" y="4419600"/>
            <a:ext cx="1905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2971800" y="4876800"/>
            <a:ext cx="1905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2933700" y="4419600"/>
            <a:ext cx="1905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895600" y="3886200"/>
            <a:ext cx="190500" cy="228600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3467100" y="4419600"/>
            <a:ext cx="1905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1981200" y="3962400"/>
            <a:ext cx="1905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647700" y="2819400"/>
            <a:ext cx="1905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1181100" y="3276600"/>
            <a:ext cx="1905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1676400" y="3352800"/>
            <a:ext cx="1905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1104900" y="2286000"/>
            <a:ext cx="1905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1676400" y="2819400"/>
            <a:ext cx="190500" cy="228600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5" idx="6"/>
            <a:endCxn id="7" idx="2"/>
          </p:cNvCxnSpPr>
          <p:nvPr/>
        </p:nvCxnSpPr>
        <p:spPr>
          <a:xfrm>
            <a:off x="3086100" y="3009900"/>
            <a:ext cx="762000" cy="762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7" idx="0"/>
            <a:endCxn id="8" idx="2"/>
          </p:cNvCxnSpPr>
          <p:nvPr/>
        </p:nvCxnSpPr>
        <p:spPr>
          <a:xfrm rot="5400000" flipH="1" flipV="1">
            <a:off x="3857625" y="2409825"/>
            <a:ext cx="647700" cy="4762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7" idx="6"/>
            <a:endCxn id="9" idx="2"/>
          </p:cNvCxnSpPr>
          <p:nvPr/>
        </p:nvCxnSpPr>
        <p:spPr>
          <a:xfrm flipV="1">
            <a:off x="4038600" y="2857500"/>
            <a:ext cx="38100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7" idx="6"/>
            <a:endCxn id="10" idx="2"/>
          </p:cNvCxnSpPr>
          <p:nvPr/>
        </p:nvCxnSpPr>
        <p:spPr>
          <a:xfrm>
            <a:off x="4038600" y="3086100"/>
            <a:ext cx="38100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7" idx="5"/>
            <a:endCxn id="11" idx="2"/>
          </p:cNvCxnSpPr>
          <p:nvPr/>
        </p:nvCxnSpPr>
        <p:spPr>
          <a:xfrm rot="16200000" flipH="1">
            <a:off x="3874562" y="3303062"/>
            <a:ext cx="681178" cy="4088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1" idx="6"/>
            <a:endCxn id="6" idx="2"/>
          </p:cNvCxnSpPr>
          <p:nvPr/>
        </p:nvCxnSpPr>
        <p:spPr>
          <a:xfrm flipV="1">
            <a:off x="4610100" y="3467100"/>
            <a:ext cx="2667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8" idx="6"/>
            <a:endCxn id="12" idx="1"/>
          </p:cNvCxnSpPr>
          <p:nvPr/>
        </p:nvCxnSpPr>
        <p:spPr>
          <a:xfrm>
            <a:off x="4610100" y="2324100"/>
            <a:ext cx="294598" cy="1477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9" idx="6"/>
            <a:endCxn id="13" idx="2"/>
          </p:cNvCxnSpPr>
          <p:nvPr/>
        </p:nvCxnSpPr>
        <p:spPr>
          <a:xfrm>
            <a:off x="4610100" y="2857500"/>
            <a:ext cx="5715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0" idx="6"/>
          </p:cNvCxnSpPr>
          <p:nvPr/>
        </p:nvCxnSpPr>
        <p:spPr>
          <a:xfrm>
            <a:off x="4610100" y="3390900"/>
            <a:ext cx="284396" cy="105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2" idx="6"/>
            <a:endCxn id="13" idx="0"/>
          </p:cNvCxnSpPr>
          <p:nvPr/>
        </p:nvCxnSpPr>
        <p:spPr>
          <a:xfrm>
            <a:off x="5067300" y="2552700"/>
            <a:ext cx="209550" cy="342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9" idx="6"/>
            <a:endCxn id="6" idx="0"/>
          </p:cNvCxnSpPr>
          <p:nvPr/>
        </p:nvCxnSpPr>
        <p:spPr>
          <a:xfrm>
            <a:off x="4610100" y="2857500"/>
            <a:ext cx="361950" cy="4953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3" idx="6"/>
            <a:endCxn id="14" idx="2"/>
          </p:cNvCxnSpPr>
          <p:nvPr/>
        </p:nvCxnSpPr>
        <p:spPr>
          <a:xfrm flipV="1">
            <a:off x="5372100" y="2476500"/>
            <a:ext cx="723900" cy="5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3" idx="6"/>
            <a:endCxn id="15" idx="2"/>
          </p:cNvCxnSpPr>
          <p:nvPr/>
        </p:nvCxnSpPr>
        <p:spPr>
          <a:xfrm>
            <a:off x="5372100" y="3009900"/>
            <a:ext cx="80010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6" idx="7"/>
            <a:endCxn id="13" idx="3"/>
          </p:cNvCxnSpPr>
          <p:nvPr/>
        </p:nvCxnSpPr>
        <p:spPr>
          <a:xfrm rot="5400000" flipH="1" flipV="1">
            <a:off x="4976672" y="3153452"/>
            <a:ext cx="295556" cy="170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4" idx="5"/>
            <a:endCxn id="16" idx="2"/>
          </p:cNvCxnSpPr>
          <p:nvPr/>
        </p:nvCxnSpPr>
        <p:spPr>
          <a:xfrm rot="16200000" flipH="1">
            <a:off x="6274862" y="2541062"/>
            <a:ext cx="300178" cy="3326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16" idx="7"/>
            <a:endCxn id="17" idx="3"/>
          </p:cNvCxnSpPr>
          <p:nvPr/>
        </p:nvCxnSpPr>
        <p:spPr>
          <a:xfrm rot="5400000" flipH="1" flipV="1">
            <a:off x="6729272" y="2581952"/>
            <a:ext cx="219356" cy="170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16" idx="4"/>
            <a:endCxn id="18" idx="2"/>
          </p:cNvCxnSpPr>
          <p:nvPr/>
        </p:nvCxnSpPr>
        <p:spPr>
          <a:xfrm rot="16200000" flipH="1">
            <a:off x="6696075" y="2962275"/>
            <a:ext cx="266700" cy="285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15" idx="7"/>
            <a:endCxn id="16" idx="2"/>
          </p:cNvCxnSpPr>
          <p:nvPr/>
        </p:nvCxnSpPr>
        <p:spPr>
          <a:xfrm rot="5400000" flipH="1" flipV="1">
            <a:off x="6312962" y="2879340"/>
            <a:ext cx="300178" cy="2564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14" idx="6"/>
            <a:endCxn id="17" idx="2"/>
          </p:cNvCxnSpPr>
          <p:nvPr/>
        </p:nvCxnSpPr>
        <p:spPr>
          <a:xfrm>
            <a:off x="6286500" y="24765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17" idx="4"/>
            <a:endCxn id="18" idx="0"/>
          </p:cNvCxnSpPr>
          <p:nvPr/>
        </p:nvCxnSpPr>
        <p:spPr>
          <a:xfrm rot="16200000" flipH="1">
            <a:off x="6762750" y="2819400"/>
            <a:ext cx="5334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23" idx="2"/>
            <a:endCxn id="21" idx="6"/>
          </p:cNvCxnSpPr>
          <p:nvPr/>
        </p:nvCxnSpPr>
        <p:spPr>
          <a:xfrm rot="10800000">
            <a:off x="3124200" y="4533900"/>
            <a:ext cx="3429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22" idx="4"/>
            <a:endCxn id="21" idx="0"/>
          </p:cNvCxnSpPr>
          <p:nvPr/>
        </p:nvCxnSpPr>
        <p:spPr>
          <a:xfrm rot="16200000" flipH="1">
            <a:off x="2857500" y="4248150"/>
            <a:ext cx="304800" cy="381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22" idx="2"/>
            <a:endCxn id="19" idx="7"/>
          </p:cNvCxnSpPr>
          <p:nvPr/>
        </p:nvCxnSpPr>
        <p:spPr>
          <a:xfrm rot="10800000" flipV="1">
            <a:off x="2601002" y="4000500"/>
            <a:ext cx="294598" cy="4525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21" idx="4"/>
            <a:endCxn id="20" idx="0"/>
          </p:cNvCxnSpPr>
          <p:nvPr/>
        </p:nvCxnSpPr>
        <p:spPr>
          <a:xfrm rot="16200000" flipH="1">
            <a:off x="2933700" y="4743450"/>
            <a:ext cx="228600" cy="381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19" idx="6"/>
            <a:endCxn id="21" idx="2"/>
          </p:cNvCxnSpPr>
          <p:nvPr/>
        </p:nvCxnSpPr>
        <p:spPr>
          <a:xfrm>
            <a:off x="2628900" y="4533900"/>
            <a:ext cx="3048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24" idx="5"/>
            <a:endCxn id="19" idx="2"/>
          </p:cNvCxnSpPr>
          <p:nvPr/>
        </p:nvCxnSpPr>
        <p:spPr>
          <a:xfrm rot="16200000" flipH="1">
            <a:off x="2102912" y="4198412"/>
            <a:ext cx="376378" cy="2945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27" idx="4"/>
            <a:endCxn id="24" idx="1"/>
          </p:cNvCxnSpPr>
          <p:nvPr/>
        </p:nvCxnSpPr>
        <p:spPr>
          <a:xfrm rot="16200000" flipH="1">
            <a:off x="1683135" y="3669915"/>
            <a:ext cx="414478" cy="2374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25" idx="6"/>
            <a:endCxn id="29" idx="2"/>
          </p:cNvCxnSpPr>
          <p:nvPr/>
        </p:nvCxnSpPr>
        <p:spPr>
          <a:xfrm>
            <a:off x="838200" y="2933700"/>
            <a:ext cx="838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28" idx="6"/>
            <a:endCxn id="29" idx="1"/>
          </p:cNvCxnSpPr>
          <p:nvPr/>
        </p:nvCxnSpPr>
        <p:spPr>
          <a:xfrm>
            <a:off x="1295400" y="2400300"/>
            <a:ext cx="408898" cy="4525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25" idx="0"/>
            <a:endCxn id="28" idx="2"/>
          </p:cNvCxnSpPr>
          <p:nvPr/>
        </p:nvCxnSpPr>
        <p:spPr>
          <a:xfrm rot="5400000" flipH="1" flipV="1">
            <a:off x="714375" y="2428875"/>
            <a:ext cx="419100" cy="361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26" idx="0"/>
            <a:endCxn id="28" idx="4"/>
          </p:cNvCxnSpPr>
          <p:nvPr/>
        </p:nvCxnSpPr>
        <p:spPr>
          <a:xfrm rot="16200000" flipV="1">
            <a:off x="857250" y="2857500"/>
            <a:ext cx="7620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27" idx="0"/>
            <a:endCxn id="29" idx="4"/>
          </p:cNvCxnSpPr>
          <p:nvPr/>
        </p:nvCxnSpPr>
        <p:spPr>
          <a:xfrm rot="5400000" flipH="1" flipV="1">
            <a:off x="1619250" y="3200400"/>
            <a:ext cx="3048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27" idx="2"/>
            <a:endCxn id="26" idx="6"/>
          </p:cNvCxnSpPr>
          <p:nvPr/>
        </p:nvCxnSpPr>
        <p:spPr>
          <a:xfrm rot="10800000">
            <a:off x="1371600" y="3390900"/>
            <a:ext cx="3048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26" idx="2"/>
            <a:endCxn id="25" idx="4"/>
          </p:cNvCxnSpPr>
          <p:nvPr/>
        </p:nvCxnSpPr>
        <p:spPr>
          <a:xfrm rot="10800000">
            <a:off x="742950" y="3048000"/>
            <a:ext cx="438150" cy="342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5" idx="2"/>
            <a:endCxn id="29" idx="6"/>
          </p:cNvCxnSpPr>
          <p:nvPr/>
        </p:nvCxnSpPr>
        <p:spPr>
          <a:xfrm rot="10800000">
            <a:off x="1866900" y="2933700"/>
            <a:ext cx="10287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Oval 143"/>
          <p:cNvSpPr/>
          <p:nvPr/>
        </p:nvSpPr>
        <p:spPr>
          <a:xfrm>
            <a:off x="2743200" y="1447800"/>
            <a:ext cx="2971800" cy="27432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5867400" y="1371600"/>
            <a:ext cx="1828800" cy="30480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 rot="20284330">
            <a:off x="666709" y="1811541"/>
            <a:ext cx="1655166" cy="26670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 rot="19217350">
            <a:off x="2045009" y="3520742"/>
            <a:ext cx="1655166" cy="2467157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3164413" y="2678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100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2430294" y="267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2963694" y="3200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cxnSp>
        <p:nvCxnSpPr>
          <p:cNvPr id="152" name="Straight Connector 151"/>
          <p:cNvCxnSpPr>
            <a:stCxn id="5" idx="4"/>
            <a:endCxn id="22" idx="0"/>
          </p:cNvCxnSpPr>
          <p:nvPr/>
        </p:nvCxnSpPr>
        <p:spPr>
          <a:xfrm rot="5400000">
            <a:off x="2609850" y="3505200"/>
            <a:ext cx="762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 rot="1041163">
            <a:off x="4069757" y="1892654"/>
            <a:ext cx="1656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adventure</a:t>
            </a:r>
          </a:p>
        </p:txBody>
      </p:sp>
      <p:sp>
        <p:nvSpPr>
          <p:cNvPr id="156" name="TextBox 155"/>
          <p:cNvSpPr txBox="1"/>
          <p:nvPr/>
        </p:nvSpPr>
        <p:spPr>
          <a:xfrm rot="3682451">
            <a:off x="6366329" y="1961610"/>
            <a:ext cx="1737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Sci. fiction</a:t>
            </a:r>
          </a:p>
        </p:txBody>
      </p:sp>
      <p:sp>
        <p:nvSpPr>
          <p:cNvPr id="157" name="TextBox 156"/>
          <p:cNvSpPr txBox="1"/>
          <p:nvPr/>
        </p:nvSpPr>
        <p:spPr>
          <a:xfrm rot="2530474">
            <a:off x="1030888" y="2209985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comedy</a:t>
            </a:r>
          </a:p>
        </p:txBody>
      </p:sp>
      <p:sp>
        <p:nvSpPr>
          <p:cNvPr id="158" name="TextBox 157"/>
          <p:cNvSpPr txBox="1"/>
          <p:nvPr/>
        </p:nvSpPr>
        <p:spPr>
          <a:xfrm rot="2530474">
            <a:off x="1989313" y="479595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horror</a:t>
            </a:r>
          </a:p>
        </p:txBody>
      </p:sp>
      <p:sp>
        <p:nvSpPr>
          <p:cNvPr id="159" name="Oval 158"/>
          <p:cNvSpPr>
            <a:spLocks noChangeAspect="1"/>
          </p:cNvSpPr>
          <p:nvPr/>
        </p:nvSpPr>
        <p:spPr>
          <a:xfrm>
            <a:off x="6629400" y="3733800"/>
            <a:ext cx="1905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>
            <a:spLocks noChangeAspect="1"/>
          </p:cNvSpPr>
          <p:nvPr/>
        </p:nvSpPr>
        <p:spPr>
          <a:xfrm>
            <a:off x="7162800" y="3581400"/>
            <a:ext cx="1905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1" name="Straight Connector 160"/>
          <p:cNvCxnSpPr>
            <a:stCxn id="159" idx="6"/>
            <a:endCxn id="160" idx="3"/>
          </p:cNvCxnSpPr>
          <p:nvPr/>
        </p:nvCxnSpPr>
        <p:spPr>
          <a:xfrm flipV="1">
            <a:off x="6819900" y="3776522"/>
            <a:ext cx="370798" cy="715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stCxn id="159" idx="0"/>
            <a:endCxn id="18" idx="3"/>
          </p:cNvCxnSpPr>
          <p:nvPr/>
        </p:nvCxnSpPr>
        <p:spPr>
          <a:xfrm rot="5400000" flipH="1" flipV="1">
            <a:off x="6655185" y="3388787"/>
            <a:ext cx="414478" cy="2755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>
            <a:stCxn id="159" idx="2"/>
            <a:endCxn id="15" idx="5"/>
          </p:cNvCxnSpPr>
          <p:nvPr/>
        </p:nvCxnSpPr>
        <p:spPr>
          <a:xfrm rot="10800000">
            <a:off x="6334802" y="3319322"/>
            <a:ext cx="294598" cy="5287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>
            <a:stCxn id="160" idx="2"/>
            <a:endCxn id="16" idx="4"/>
          </p:cNvCxnSpPr>
          <p:nvPr/>
        </p:nvCxnSpPr>
        <p:spPr>
          <a:xfrm rot="10800000">
            <a:off x="6686550" y="2971800"/>
            <a:ext cx="476250" cy="723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Rectangle 172"/>
          <p:cNvSpPr/>
          <p:nvPr/>
        </p:nvSpPr>
        <p:spPr>
          <a:xfrm>
            <a:off x="0" y="6273225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Nodes: movies; Edge: similarity between movies</a:t>
            </a:r>
          </a:p>
        </p:txBody>
      </p:sp>
      <p:sp>
        <p:nvSpPr>
          <p:cNvPr id="85" name="AutoShape 39"/>
          <p:cNvSpPr>
            <a:spLocks noChangeAspect="1" noChangeArrowheads="1"/>
          </p:cNvSpPr>
          <p:nvPr/>
        </p:nvSpPr>
        <p:spPr bwMode="auto">
          <a:xfrm>
            <a:off x="2667000" y="2362200"/>
            <a:ext cx="586740" cy="50292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</p:spTree>
  </p:cSld>
  <p:clrMapOvr>
    <a:masterClrMapping/>
  </p:clrMapOvr>
  <p:transition advTm="22282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2819400"/>
            <a:ext cx="8686800" cy="838200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" y="4477512"/>
            <a:ext cx="8686800" cy="822960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3657600"/>
            <a:ext cx="8686800" cy="838200"/>
          </a:xfrm>
          <a:prstGeom prst="rect">
            <a:avLst/>
          </a:prstGeom>
          <a:solidFill>
            <a:schemeClr val="accent6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463040"/>
          <a:ext cx="8686800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Plans</a:t>
                      </a:r>
                    </a:p>
                    <a:p>
                      <a:pPr algn="l"/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Goals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Step 1</a:t>
                      </a:r>
                    </a:p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(this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talk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Step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</a:p>
                    <a:p>
                      <a:pPr algn="ctr"/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(medium term)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Step 3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(long term)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G1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Querying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CePS</a:t>
                      </a:r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iPoG</a:t>
                      </a:r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pTrack</a:t>
                      </a:r>
                      <a:endParaRPr lang="en-US" sz="2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Rec. System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Querying</a:t>
                      </a:r>
                      <a:r>
                        <a:rPr lang="en-US" sz="2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rich </a:t>
                      </a:r>
                      <a:r>
                        <a:rPr lang="en-US" sz="2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data</a:t>
                      </a:r>
                      <a:endParaRPr lang="en-US" sz="2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G2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Mining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Netshield</a:t>
                      </a:r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Colibri</a:t>
                      </a:r>
                      <a:endParaRPr lang="en-US" sz="2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I</a:t>
                      </a:r>
                      <a:r>
                        <a:rPr lang="en-US" sz="2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mmunization</a:t>
                      </a:r>
                    </a:p>
                    <a:p>
                      <a:pPr algn="ctr"/>
                      <a:r>
                        <a:rPr lang="en-US" sz="2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en-US" sz="2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Mining</a:t>
                      </a:r>
                      <a:r>
                        <a:rPr lang="en-US" sz="2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rich </a:t>
                      </a:r>
                      <a:r>
                        <a:rPr lang="en-US" sz="2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data</a:t>
                      </a:r>
                      <a:endParaRPr lang="en-US" sz="2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G3 Scalability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All of the above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O(m) or better 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(single machine)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Scalable by parallel    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Scalable on rich</a:t>
                      </a:r>
                      <a:r>
                        <a:rPr lang="en-US" sz="2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data</a:t>
                      </a:r>
                      <a:endParaRPr lang="en-US" sz="2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228600" y="1447800"/>
            <a:ext cx="1600200" cy="1371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Next?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16200000" flipH="1">
            <a:off x="1737360" y="3383280"/>
            <a:ext cx="3840480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EBDDC61-0982-4FF6-8404-C90D7CCD7D10}" type="slidenum">
              <a:rPr lang="en-US" smtClean="0"/>
              <a:pPr>
                <a:defRPr/>
              </a:pPr>
              <a:t>99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59563" y="5536049"/>
            <a:ext cx="775398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Research Theme: Help users </a:t>
            </a:r>
            <a:r>
              <a:rPr lang="en-US" sz="35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understand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5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utilize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large graph-related data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57600" y="3657600"/>
            <a:ext cx="2514600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advTm="21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.8|4.2|4.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12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5.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6.8|14.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6.7|11.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5|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030A0"/>
        </a:solidFill>
        <a:ln>
          <a:solidFill>
            <a:srgbClr val="7030A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33357</TotalTime>
  <Words>6612</Words>
  <Application>Microsoft Macintosh PowerPoint</Application>
  <PresentationFormat>On-screen Show (4:3)</PresentationFormat>
  <Paragraphs>2290</Paragraphs>
  <Slides>107</Slides>
  <Notes>70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107</vt:i4>
      </vt:variant>
    </vt:vector>
  </HeadingPairs>
  <TitlesOfParts>
    <vt:vector size="116" baseType="lpstr">
      <vt:lpstr>宋体</vt:lpstr>
      <vt:lpstr>宋体</vt:lpstr>
      <vt:lpstr>Arial</vt:lpstr>
      <vt:lpstr>Calibri</vt:lpstr>
      <vt:lpstr>Times New Roman</vt:lpstr>
      <vt:lpstr>Wingdings</vt:lpstr>
      <vt:lpstr>Office Theme</vt:lpstr>
      <vt:lpstr>Visio</vt:lpstr>
      <vt:lpstr>Equation</vt:lpstr>
      <vt:lpstr>Fast Algorithms for  Querying and Mining Large Graphs</vt:lpstr>
      <vt:lpstr>Graphs are everywhere!</vt:lpstr>
      <vt:lpstr>Motivating Applications</vt:lpstr>
      <vt:lpstr>A1: Social Networks</vt:lpstr>
      <vt:lpstr>A2: Network Forensics [Sun+ 2007]</vt:lpstr>
      <vt:lpstr>A3: Business Intelligence</vt:lpstr>
      <vt:lpstr>A4: Financial Fraud Detection [Tong+ 2007]</vt:lpstr>
      <vt:lpstr>A5: Immunization</vt:lpstr>
      <vt:lpstr>A5: Immunization</vt:lpstr>
      <vt:lpstr>Roadmap</vt:lpstr>
      <vt:lpstr>Selected Research Work</vt:lpstr>
      <vt:lpstr>Overview </vt:lpstr>
      <vt:lpstr>Overview </vt:lpstr>
      <vt:lpstr>Proximity Measurement</vt:lpstr>
      <vt:lpstr>Random Walk with Restart  [Tong+ ICDM 2006]</vt:lpstr>
      <vt:lpstr>RWR: Think of it as Wine Spill</vt:lpstr>
      <vt:lpstr>RWR: Wine Spill on a Graph</vt:lpstr>
      <vt:lpstr>Random Walk with Restart</vt:lpstr>
      <vt:lpstr>Intuition: Why RWR is A Good Score?</vt:lpstr>
      <vt:lpstr>Overview </vt:lpstr>
      <vt:lpstr>T1: Find Complex User-Specific Patterns</vt:lpstr>
      <vt:lpstr>Overview </vt:lpstr>
      <vt:lpstr>T1.1 Center-Piece Subgraph Discovery [Tong+ KDD 06]</vt:lpstr>
      <vt:lpstr>T1.1 Center-Piece Subgraph Discovery [Tong+ KDD 06]</vt:lpstr>
      <vt:lpstr>Computing CePS Score (AND)</vt:lpstr>
      <vt:lpstr>CePS: Example (AND Query)</vt:lpstr>
      <vt:lpstr>CePS: Example (AND Query)</vt:lpstr>
      <vt:lpstr>Overview </vt:lpstr>
      <vt:lpstr>T1.2: Interactive Querying</vt:lpstr>
      <vt:lpstr>T1.2 iPoG for Interactive Querying  [Tong+ ICDM 08, CIKM 09]</vt:lpstr>
      <vt:lpstr>T1.2 iPoG for Interactive Querying   [Tong+ ICDM 08, CIKM 09]</vt:lpstr>
      <vt:lpstr>T1.2 iPoG for Interactive Querying   [Tong+ ICDM 08, CIKM 09]</vt:lpstr>
      <vt:lpstr>T1.2 iPoG for Interactive Querying   [Tong+ ICDM 08, CIKM 09]</vt:lpstr>
      <vt:lpstr>T1.2 iPoG: Algorithm</vt:lpstr>
      <vt:lpstr>Overview </vt:lpstr>
      <vt:lpstr>T2 pTrack: Challenge [Tong+ SDM 08]</vt:lpstr>
      <vt:lpstr>Given:  an Author-Conference Bipartite Graph</vt:lpstr>
      <vt:lpstr>pTrack: Philip S. Yu’s Top-5 conferences up to each year</vt:lpstr>
      <vt:lpstr>KDD’s Rank wrt. VLDB over years</vt:lpstr>
      <vt:lpstr>T2: pTrack on Bipartite Graphs</vt:lpstr>
      <vt:lpstr>T2: pTrack on Bipartite Graphs</vt:lpstr>
      <vt:lpstr>T2: pTrack on Bipartite Graphs</vt:lpstr>
      <vt:lpstr>T2: Fast-Update Algorithm</vt:lpstr>
      <vt:lpstr>T2: Speed Comparison</vt:lpstr>
      <vt:lpstr>Overview </vt:lpstr>
      <vt:lpstr>Computing RWR</vt:lpstr>
      <vt:lpstr>Computing RWR</vt:lpstr>
      <vt:lpstr>Computing RWR</vt:lpstr>
      <vt:lpstr>Computing RWR</vt:lpstr>
      <vt:lpstr>Computing RWR</vt:lpstr>
      <vt:lpstr>Q: How to Balance?</vt:lpstr>
      <vt:lpstr>B_Lin: Pre-Compute [Tong+ ICDM 2006]</vt:lpstr>
      <vt:lpstr>B_Lin: On-Line [Tong+ ICDM 2006]</vt:lpstr>
      <vt:lpstr>B_Lin: details</vt:lpstr>
      <vt:lpstr>B_Lin: details</vt:lpstr>
      <vt:lpstr>B_Lin: details</vt:lpstr>
      <vt:lpstr>B_Lin: Pre-Compute Stage</vt:lpstr>
      <vt:lpstr>B_Lin: On-Line Stage</vt:lpstr>
      <vt:lpstr>Query Time vs. Pre-Computation Time</vt:lpstr>
      <vt:lpstr>More on Scalability Issues for Querying (the spectrum of ``FastProx’’)</vt:lpstr>
      <vt:lpstr>Overview </vt:lpstr>
      <vt:lpstr>Immunization</vt:lpstr>
      <vt:lpstr>Immunization</vt:lpstr>
      <vt:lpstr>T4: SIS Virus Model [Chakrabarti+ 2008]</vt:lpstr>
      <vt:lpstr>T4: Optimal Method</vt:lpstr>
      <vt:lpstr>T4: Optimal Method</vt:lpstr>
      <vt:lpstr>T4: Netshield to the Rescue</vt:lpstr>
      <vt:lpstr>   T4: Netshield to the Rescue</vt:lpstr>
      <vt:lpstr>T4: Netshield to the Rescue</vt:lpstr>
      <vt:lpstr>Why Netshield is Near-Optimal?</vt:lpstr>
      <vt:lpstr>Why Netshield is Near-Optimal?</vt:lpstr>
      <vt:lpstr>T4: Why Sv(S) is sub-modular?</vt:lpstr>
      <vt:lpstr>T4: Why Sv(S) is sub-modular?</vt:lpstr>
      <vt:lpstr>PowerPoint Presentation</vt:lpstr>
      <vt:lpstr>T4: Quality of Netshield</vt:lpstr>
      <vt:lpstr>T4: Comparison of Immunization</vt:lpstr>
      <vt:lpstr>T4: Speed of Netshield</vt:lpstr>
      <vt:lpstr>T4: Scalability of Netshield</vt:lpstr>
      <vt:lpstr>Overview </vt:lpstr>
      <vt:lpstr>Motivation [Tong+ KDD 08 b]</vt:lpstr>
      <vt:lpstr>Motivation [Tong+ KDD 08 b]</vt:lpstr>
      <vt:lpstr>LRA for Graph Mining</vt:lpstr>
      <vt:lpstr>LRA for Graph Mining: Communities</vt:lpstr>
      <vt:lpstr>LRA for Graph Mining: Anomalies</vt:lpstr>
      <vt:lpstr>Abnormal Network Traffic Detection [Sun+ 2007]</vt:lpstr>
      <vt:lpstr>Challenges</vt:lpstr>
      <vt:lpstr>Why Not SVD and CUR/CMD?</vt:lpstr>
      <vt:lpstr>  Solutions: Colibri [Tong+ KDD 08 b]</vt:lpstr>
      <vt:lpstr>Comparison SVD, CUR vs. Colibri</vt:lpstr>
      <vt:lpstr>PowerPoint Presentation</vt:lpstr>
      <vt:lpstr>PowerPoint Presentation</vt:lpstr>
      <vt:lpstr>Overview </vt:lpstr>
      <vt:lpstr>Some of my other work</vt:lpstr>
      <vt:lpstr>Overview (this talk + others) </vt:lpstr>
      <vt:lpstr>Roadmap</vt:lpstr>
      <vt:lpstr>What is Next?</vt:lpstr>
      <vt:lpstr>M1: Current Recommendation System  (Focus on Relevance)</vt:lpstr>
      <vt:lpstr>M1: ``Broad Spectrum Rec. System’’ (focus on completeness = relevance + diversity + novelty)</vt:lpstr>
      <vt:lpstr>What is Next?</vt:lpstr>
      <vt:lpstr>M2: Immunization</vt:lpstr>
      <vt:lpstr>What is Next?</vt:lpstr>
      <vt:lpstr>L1: Querying Rich Graphs (e.g., geo-coded, attributed)</vt:lpstr>
      <vt:lpstr>L2: Mining Rich Graphs (e.g., geo-coded, attributed)</vt:lpstr>
      <vt:lpstr>What is Next?</vt:lpstr>
      <vt:lpstr>L3: Scalability</vt:lpstr>
      <vt:lpstr>Research Theme: Help users understand  and utilize large graph-related data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Tools for Querying and Mining Large Graphs</dc:title>
  <dc:creator/>
  <cp:lastModifiedBy>Tong, Hanghang</cp:lastModifiedBy>
  <cp:revision>640</cp:revision>
  <dcterms:created xsi:type="dcterms:W3CDTF">2006-08-16T00:00:00Z</dcterms:created>
  <dcterms:modified xsi:type="dcterms:W3CDTF">2020-10-30T15:56:38Z</dcterms:modified>
</cp:coreProperties>
</file>