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90" r:id="rId3"/>
  </p:sldMasterIdLst>
  <p:notesMasterIdLst>
    <p:notesMasterId r:id="rId60"/>
  </p:notesMasterIdLst>
  <p:handoutMasterIdLst>
    <p:handoutMasterId r:id="rId61"/>
  </p:handoutMasterIdLst>
  <p:sldIdLst>
    <p:sldId id="257" r:id="rId4"/>
    <p:sldId id="260" r:id="rId5"/>
    <p:sldId id="341" r:id="rId6"/>
    <p:sldId id="259" r:id="rId7"/>
    <p:sldId id="261" r:id="rId8"/>
    <p:sldId id="262" r:id="rId9"/>
    <p:sldId id="368" r:id="rId10"/>
    <p:sldId id="343" r:id="rId11"/>
    <p:sldId id="342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9" r:id="rId30"/>
    <p:sldId id="360" r:id="rId31"/>
    <p:sldId id="361" r:id="rId32"/>
    <p:sldId id="363" r:id="rId33"/>
    <p:sldId id="300" r:id="rId34"/>
    <p:sldId id="303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7" r:id="rId46"/>
    <p:sldId id="318" r:id="rId47"/>
    <p:sldId id="319" r:id="rId48"/>
    <p:sldId id="321" r:id="rId49"/>
    <p:sldId id="326" r:id="rId50"/>
    <p:sldId id="329" r:id="rId51"/>
    <p:sldId id="331" r:id="rId52"/>
    <p:sldId id="333" r:id="rId53"/>
    <p:sldId id="335" r:id="rId54"/>
    <p:sldId id="337" r:id="rId55"/>
    <p:sldId id="339" r:id="rId56"/>
    <p:sldId id="340" r:id="rId57"/>
    <p:sldId id="302" r:id="rId58"/>
    <p:sldId id="374" r:id="rId59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6699FF"/>
    <a:srgbClr val="3366FF"/>
    <a:srgbClr val="3399FF"/>
    <a:srgbClr val="0066FF"/>
    <a:srgbClr val="FF7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76138" autoAdjust="0"/>
  </p:normalViewPr>
  <p:slideViewPr>
    <p:cSldViewPr snapToGrid="0" snapToObjects="1">
      <p:cViewPr varScale="1">
        <p:scale>
          <a:sx n="70" d="100"/>
          <a:sy n="70" d="100"/>
        </p:scale>
        <p:origin x="2592" y="1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302A8EB1-858B-4BEA-A517-0AC8B73030B6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46C129C7-7562-462B-992E-292B3050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9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D8946417-2487-9942-8443-F224299BBAC7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6650D5D-D19A-5A4B-9F4B-8D4EF2454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9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7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36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B8634-A0B9-4D2E-8029-0521FF3229D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4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0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0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026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4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65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6752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1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02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85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2818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8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1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72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520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29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39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02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8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3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758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85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91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251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26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7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Shape 5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581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820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01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246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3" name="Shape 6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8347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336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49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12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30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49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936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8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2954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266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231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3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589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34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404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62D23-8896-4EEE-A236-2EE6A1E2D2E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0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0D5D-D19A-5A4B-9F4B-8D4EF2454C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4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zh-CN" altLang="en-US" sz="700" b="0" dirty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976781" y="8839675"/>
            <a:ext cx="3041540" cy="46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7" tIns="46638" rIns="93277" bIns="46638" anchor="b"/>
          <a:lstStyle/>
          <a:p>
            <a:pPr algn="r" defTabSz="932491"/>
            <a:fld id="{C761AC27-2601-42A7-87E0-10687D5E11D4}" type="slidenum">
              <a:rPr lang="zh-CN" altLang="en-US" sz="1200">
                <a:latin typeface="Calibri" pitchFamily="34" charset="0"/>
              </a:rPr>
              <a:pPr algn="r" defTabSz="932491"/>
              <a:t>7</a:t>
            </a:fld>
            <a:endParaRPr lang="en-US" altLang="zh-CN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2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A71175-5BDF-4A6E-89CC-70892CFD43DF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68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2871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A71175-5BDF-4A6E-89CC-70892CFD43DF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6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  <a:effectLst>
            <a:outerShdw dist="35921" dir="2700000" algn="ctr" rotWithShape="0">
              <a:srgbClr val="80808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2800" y="3886200"/>
            <a:ext cx="5689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7"/>
          <a:stretch>
            <a:fillRect/>
          </a:stretch>
        </p:blipFill>
        <p:spPr bwMode="auto">
          <a:xfrm flipV="1">
            <a:off x="0" y="0"/>
            <a:ext cx="9144220" cy="12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4"/>
          <p:cNvSpPr>
            <a:spLocks noChangeShapeType="1"/>
          </p:cNvSpPr>
          <p:nvPr userDrawn="1"/>
        </p:nvSpPr>
        <p:spPr bwMode="auto">
          <a:xfrm>
            <a:off x="911225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4501365" y="6486525"/>
            <a:ext cx="4422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8080"/>
                </a:solidFill>
                <a:latin typeface="Arial" charset="0"/>
                <a:cs typeface="Arial" charset="0"/>
              </a:rPr>
              <a:t>Arizona State University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45" y="6467475"/>
            <a:ext cx="110788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7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685800" y="739775"/>
            <a:ext cx="7772400" cy="3146425"/>
          </a:xfrm>
          <a:prstGeom prst="rect">
            <a:avLst/>
          </a:prstGeom>
          <a:effectLst>
            <a:outerShdw blurRad="12700" dist="35921" dir="2700000" rotWithShape="0">
              <a:srgbClr val="808080"/>
            </a:outerShdw>
          </a:effec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half" idx="1"/>
          </p:nvPr>
        </p:nvSpPr>
        <p:spPr>
          <a:xfrm>
            <a:off x="2082800" y="3886200"/>
            <a:ext cx="5689600" cy="2971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01802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5536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36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/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9319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49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6252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62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88279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75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5511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8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82876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98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67255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11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7411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685800" y="739775"/>
            <a:ext cx="7772400" cy="3146425"/>
          </a:xfrm>
          <a:prstGeom prst="rect">
            <a:avLst/>
          </a:prstGeom>
          <a:effectLst>
            <a:outerShdw blurRad="12700" dist="35921" dir="2700000" rotWithShape="0">
              <a:srgbClr val="808080"/>
            </a:outerShdw>
          </a:effec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2082800" y="3886200"/>
            <a:ext cx="5689600" cy="2971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3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2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83340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35587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3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447675" y="933450"/>
            <a:ext cx="8229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54039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50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/>
            </a:lvl1pPr>
          </a:lstStyle>
          <a:p>
            <a:r>
              <a:t>Title Text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70261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63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84881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76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607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89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17285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201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46132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212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10286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225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8752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sz="2800" dirty="0" smtClean="0">
                <a:solidFill>
                  <a:schemeClr val="bg1"/>
                </a:solidFill>
                <a:effectLst/>
                <a:latin typeface="Arial Black" pitchFamily="34" charset="0"/>
                <a:ea typeface="ＭＳ Ｐゴシック" pitchFamily="34" charset="-128"/>
                <a:cs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F75E-EF59-44E9-B2C7-30E3FE3D6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9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685800" y="739775"/>
            <a:ext cx="7772400" cy="3146425"/>
          </a:xfrm>
          <a:prstGeom prst="rect">
            <a:avLst/>
          </a:prstGeom>
          <a:effectLst>
            <a:outerShdw blurRad="12700" dist="35921" dir="2700000" rotWithShape="0">
              <a:srgbClr val="808080"/>
            </a:outerShdw>
          </a:effec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half" idx="1"/>
          </p:nvPr>
        </p:nvSpPr>
        <p:spPr>
          <a:xfrm>
            <a:off x="2082800" y="3886200"/>
            <a:ext cx="5689600" cy="2971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0421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43130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8633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36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/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54071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49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5625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62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21119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75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279710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8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10029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98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51260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11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45260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685800" y="739775"/>
            <a:ext cx="7772400" cy="3146425"/>
          </a:xfrm>
          <a:prstGeom prst="rect">
            <a:avLst/>
          </a:prstGeom>
          <a:effectLst>
            <a:outerShdw blurRad="12700" dist="35921" dir="2700000" rotWithShape="0">
              <a:srgbClr val="808080"/>
            </a:outerShdw>
          </a:effec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2082800" y="3886200"/>
            <a:ext cx="5689600" cy="2971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3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2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24481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3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447675" y="933450"/>
            <a:ext cx="8229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72305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57438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50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/>
            </a:lvl1pPr>
          </a:lstStyle>
          <a:p>
            <a:r>
              <a:t>Title Text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14908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63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4312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76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27465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189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00405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201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62753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212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73593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.jpg"/>
          <p:cNvPicPr>
            <a:picLocks noChangeAspect="1"/>
          </p:cNvPicPr>
          <p:nvPr/>
        </p:nvPicPr>
        <p:blipFill>
          <a:blip r:embed="rId2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225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446087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9245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15195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sz="2800" dirty="0" smtClean="0">
                <a:solidFill>
                  <a:schemeClr val="bg1"/>
                </a:solidFill>
                <a:effectLst/>
                <a:latin typeface="Arial Black" pitchFamily="34" charset="0"/>
                <a:ea typeface="ＭＳ Ｐゴシック" pitchFamily="34" charset="-128"/>
                <a:cs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AB6BE-B0A8-47C8-91EF-909D0F9F7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0380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128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24181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54532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675" y="933450"/>
            <a:ext cx="4038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8675" y="3562350"/>
            <a:ext cx="4038600" cy="247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2261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7"/>
          <a:stretch>
            <a:fillRect/>
          </a:stretch>
        </p:blipFill>
        <p:spPr bwMode="auto">
          <a:xfrm flipV="1">
            <a:off x="0" y="0"/>
            <a:ext cx="9144220" cy="12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12713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933450"/>
            <a:ext cx="82296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911225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charset="0"/>
                <a:cs typeface="Arial" charset="0"/>
              </a:rPr>
              <a:t>- </a:t>
            </a:r>
            <a:fld id="{5702A24C-C4CD-4510-A1DD-CEB556D2535A}" type="slidenum">
              <a:rPr lang="en-US"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latin typeface="Arial" charset="0"/>
                <a:cs typeface="Arial" charset="0"/>
              </a:rPr>
              <a:t> -</a:t>
            </a:r>
          </a:p>
        </p:txBody>
      </p:sp>
      <p:sp>
        <p:nvSpPr>
          <p:cNvPr id="12" name="Rectangle 24"/>
          <p:cNvSpPr>
            <a:spLocks noChangeArrowheads="1"/>
          </p:cNvSpPr>
          <p:nvPr userDrawn="1"/>
        </p:nvSpPr>
        <p:spPr bwMode="auto">
          <a:xfrm>
            <a:off x="4501365" y="6486525"/>
            <a:ext cx="4422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8080"/>
                </a:solidFill>
                <a:latin typeface="Arial" charset="0"/>
                <a:cs typeface="Arial" charset="0"/>
              </a:rPr>
              <a:t>Arizona State University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45" y="6467475"/>
            <a:ext cx="110788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tx1">
              <a:lumMod val="95000"/>
              <a:lumOff val="5000"/>
            </a:schemeClr>
          </a:solidFill>
          <a:effectLst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110000"/>
        <a:buFont typeface="Wingdings" pitchFamily="2" charset="2"/>
        <a:buChar char="§"/>
        <a:defRPr sz="3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90000"/>
        <a:buFont typeface="Arial" charset="0"/>
        <a:buChar char="–"/>
        <a:defRPr sz="28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>
            <a:picLocks noChangeAspect="1"/>
          </p:cNvPicPr>
          <p:nvPr/>
        </p:nvPicPr>
        <p:blipFill>
          <a:blip r:embed="rId21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Shape 4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ea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5" name="image2.jp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46087" y="0"/>
            <a:ext cx="8229601" cy="10255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80808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47675" y="1220267"/>
            <a:ext cx="8229600" cy="563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0" y="6486525"/>
            <a:ext cx="684213" cy="3133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/>
            <a:fld id="{86CB4B4D-7CA3-9044-876B-883B54F8677D}" type="slidenum">
              <a:rPr kern="0">
                <a:latin typeface="Arial"/>
                <a:ea typeface="Arial"/>
                <a:cs typeface="Arial"/>
                <a:sym typeface="Arial"/>
              </a:rPr>
              <a:pPr defTabSz="914400" hangingPunct="0"/>
              <a:t>‹#›</a:t>
            </a:fld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07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1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9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>
            <a:picLocks noChangeAspect="1"/>
          </p:cNvPicPr>
          <p:nvPr/>
        </p:nvPicPr>
        <p:blipFill>
          <a:blip r:embed="rId21">
            <a:extLst/>
          </a:blip>
          <a:srcRect b="86227"/>
          <a:stretch>
            <a:fillRect/>
          </a:stretch>
        </p:blipFill>
        <p:spPr>
          <a:xfrm rot="10800000" flipH="1">
            <a:off x="0" y="0"/>
            <a:ext cx="9144221" cy="12058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911225" y="6400800"/>
            <a:ext cx="823277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4" name="Shape 4"/>
          <p:cNvSpPr/>
          <p:nvPr/>
        </p:nvSpPr>
        <p:spPr>
          <a:xfrm>
            <a:off x="4501365" y="6486525"/>
            <a:ext cx="44227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>
              <a:defRPr sz="1800" b="0">
                <a:solidFill>
                  <a:srgbClr val="000000"/>
                </a:solidFill>
              </a:defRPr>
            </a:pPr>
            <a:r>
              <a:rPr kern="0">
                <a:latin typeface="Arial"/>
                <a:cs typeface="Arial"/>
                <a:sym typeface="Arial"/>
              </a:rPr>
              <a:t>Arizona State University</a:t>
            </a:r>
          </a:p>
        </p:txBody>
      </p:sp>
      <p:pic>
        <p:nvPicPr>
          <p:cNvPr id="5" name="image2.jp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3979545" y="6467475"/>
            <a:ext cx="1107883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46087" y="0"/>
            <a:ext cx="8229601" cy="10255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80808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47675" y="1220267"/>
            <a:ext cx="8229600" cy="563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0" y="6486525"/>
            <a:ext cx="684213" cy="31339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808080"/>
                </a:solidFill>
              </a:defRPr>
            </a:lvl1pPr>
          </a:lstStyle>
          <a:p>
            <a:pPr defTabSz="914400"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defTabSz="914400" hangingPunct="0"/>
              <a:t>‹#›</a:t>
            </a:fld>
            <a:endParaRPr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573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1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9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C00000"/>
        </a:buClr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D0D0D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ghang.tong@a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onghanghang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4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emf"/><Relationship Id="rId5" Type="http://schemas.openxmlformats.org/officeDocument/2006/relationships/image" Target="../media/image45.e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emf"/><Relationship Id="rId4" Type="http://schemas.openxmlformats.org/officeDocument/2006/relationships/image" Target="../media/image58.png"/><Relationship Id="rId9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am-net-work.or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8.png"/><Relationship Id="rId7" Type="http://schemas.openxmlformats.org/officeDocument/2006/relationships/image" Target="../media/image84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80.jpe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05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png"/><Relationship Id="rId11" Type="http://schemas.openxmlformats.org/officeDocument/2006/relationships/image" Target="../media/image119.png"/><Relationship Id="rId5" Type="http://schemas.openxmlformats.org/officeDocument/2006/relationships/image" Target="../media/image107.png"/><Relationship Id="rId10" Type="http://schemas.openxmlformats.org/officeDocument/2006/relationships/image" Target="../media/image118.png"/><Relationship Id="rId4" Type="http://schemas.openxmlformats.org/officeDocument/2006/relationships/image" Target="../media/image106.png"/><Relationship Id="rId9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team-net-work.org" TargetMode="Externa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team-net-work.org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6" Type="http://schemas.openxmlformats.org/officeDocument/2006/relationships/hyperlink" Target="http://team-net-work.org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11" Type="http://schemas.openxmlformats.org/officeDocument/2006/relationships/image" Target="../media/image144.jpe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77975"/>
            <a:ext cx="9144000" cy="147002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800" b="0" dirty="0">
                <a:solidFill>
                  <a:srgbClr val="C00000"/>
                </a:solidFill>
                <a:latin typeface="Calibri"/>
                <a:cs typeface="Calibri"/>
              </a:rPr>
              <a:t>Towards Optimal Teams in Big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100" y="3886200"/>
            <a:ext cx="5689600" cy="1752600"/>
          </a:xfrm>
        </p:spPr>
        <p:txBody>
          <a:bodyPr/>
          <a:lstStyle/>
          <a:p>
            <a:pPr algn="ctr"/>
            <a:r>
              <a:rPr lang="en-US" dirty="0"/>
              <a:t>Hanghang</a:t>
            </a:r>
            <a:r>
              <a:rPr lang="zh-CN" altLang="en-US" dirty="0"/>
              <a:t> </a:t>
            </a:r>
            <a:r>
              <a:rPr lang="en-US" altLang="zh-CN" dirty="0"/>
              <a:t>Tong</a:t>
            </a:r>
          </a:p>
          <a:p>
            <a:pPr algn="ctr"/>
            <a:r>
              <a:rPr lang="en-US" altLang="zh-CN" sz="2400" dirty="0">
                <a:hlinkClick r:id="rId3"/>
              </a:rPr>
              <a:t>hanghang.tong@asu.edu</a:t>
            </a:r>
            <a:endParaRPr lang="en-US" altLang="zh-CN" sz="2400" dirty="0"/>
          </a:p>
          <a:p>
            <a:pPr algn="ctr"/>
            <a:r>
              <a:rPr lang="en-US" altLang="zh-CN" sz="2400" dirty="0">
                <a:hlinkClick r:id="rId4"/>
              </a:rPr>
              <a:t>http://tonghanghang.org</a:t>
            </a:r>
            <a:endParaRPr lang="en-US" altLang="zh-CN" sz="2400" dirty="0"/>
          </a:p>
          <a:p>
            <a:pPr algn="ctr"/>
            <a:endParaRPr lang="en-US" altLang="zh-CN" sz="2400" dirty="0"/>
          </a:p>
          <a:p>
            <a:pPr algn="ctr"/>
            <a:endParaRPr lang="en-US" altLang="zh-CN" sz="2400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</a:t>
            </a:r>
            <a:fld id="{5702A24C-C4CD-4510-A1DD-CEB556D2535A}" type="slidenum">
              <a:rPr lang="en-US" smtClean="0"/>
              <a:pPr>
                <a:defRPr/>
              </a:pPr>
              <a:t>1</a:t>
            </a:fld>
            <a:r>
              <a:rPr lang="en-US" dirty="0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843" y="6045201"/>
            <a:ext cx="8821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@ the 2nd International Workshop on Machine Learning Methods for Recommender Systems</a:t>
            </a:r>
            <a:r>
              <a:rPr lang="fr-F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(</a:t>
            </a:r>
            <a:r>
              <a:rPr lang="fr-FR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MLRec</a:t>
            </a:r>
            <a:r>
              <a:rPr lang="fr-FR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 2016</a:t>
            </a:r>
            <a:r>
              <a:rPr lang="fr-FR" sz="14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sz="14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7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Performance Dynamics </a:t>
            </a:r>
            <a:br>
              <a:rPr lang="en-US" dirty="0"/>
            </a:br>
            <a:r>
              <a:rPr lang="en-US" sz="2800" b="0" dirty="0"/>
              <a:t>(metric: long-term citation counts)</a:t>
            </a:r>
            <a:endParaRPr sz="2800" b="0" dirty="0"/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grpSp>
        <p:nvGrpSpPr>
          <p:cNvPr id="297" name="Group 297"/>
          <p:cNvGrpSpPr/>
          <p:nvPr/>
        </p:nvGrpSpPr>
        <p:grpSpPr>
          <a:xfrm>
            <a:off x="854660" y="1403521"/>
            <a:ext cx="7229375" cy="3973102"/>
            <a:chOff x="0" y="0"/>
            <a:chExt cx="7229374" cy="3973101"/>
          </a:xfrm>
        </p:grpSpPr>
        <p:pic>
          <p:nvPicPr>
            <p:cNvPr id="290" name="domain_heterogeneity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5936" y="0"/>
              <a:ext cx="6793439" cy="3973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Shape 291"/>
            <p:cNvSpPr/>
            <p:nvPr/>
          </p:nvSpPr>
          <p:spPr>
            <a:xfrm rot="16200000">
              <a:off x="-858590" y="1667138"/>
              <a:ext cx="2154248" cy="43707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 defTabSz="914400" hangingPunct="0"/>
              <a:r>
                <a:rPr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Scaled Citation</a:t>
              </a:r>
            </a:p>
          </p:txBody>
        </p:sp>
        <p:sp>
          <p:nvSpPr>
            <p:cNvPr id="292" name="Shape 292"/>
            <p:cNvSpPr/>
            <p:nvPr/>
          </p:nvSpPr>
          <p:spPr>
            <a:xfrm>
              <a:off x="1627709" y="102923"/>
              <a:ext cx="3210060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0433FF"/>
                  </a:solidFill>
                </a:defRPr>
              </a:lvl1pPr>
            </a:lstStyle>
            <a:p>
              <a:pPr defTabSz="914400" hangingPunct="0"/>
              <a:r>
                <a:rPr kern="0" dirty="0">
                  <a:latin typeface="Arial"/>
                  <a:cs typeface="Arial"/>
                  <a:sym typeface="Arial"/>
                </a:rPr>
                <a:t>pick up fast in early years</a:t>
              </a:r>
            </a:p>
          </p:txBody>
        </p:sp>
        <p:sp>
          <p:nvSpPr>
            <p:cNvPr id="293" name="Shape 293"/>
            <p:cNvSpPr/>
            <p:nvPr/>
          </p:nvSpPr>
          <p:spPr>
            <a:xfrm flipH="1">
              <a:off x="1371310" y="375519"/>
              <a:ext cx="291713" cy="266313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2712459" y="1798935"/>
              <a:ext cx="2009761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942193"/>
                  </a:solidFill>
                </a:defRPr>
              </a:lvl1pPr>
            </a:lstStyle>
            <a:p>
              <a:pPr defTabSz="914400" hangingPunct="0"/>
              <a:r>
                <a:rPr kern="0">
                  <a:latin typeface="Arial"/>
                  <a:cs typeface="Arial"/>
                  <a:sym typeface="Arial"/>
                </a:rPr>
                <a:t>Delayed pattern</a:t>
              </a:r>
            </a:p>
          </p:txBody>
        </p:sp>
        <p:sp>
          <p:nvSpPr>
            <p:cNvPr id="295" name="Shape 295"/>
            <p:cNvSpPr/>
            <p:nvPr/>
          </p:nvSpPr>
          <p:spPr>
            <a:xfrm flipH="1">
              <a:off x="2224298" y="1993052"/>
              <a:ext cx="540320" cy="133690"/>
            </a:xfrm>
            <a:prstGeom prst="line">
              <a:avLst/>
            </a:prstGeom>
            <a:noFill/>
            <a:ln w="38100" cap="flat">
              <a:solidFill>
                <a:srgbClr val="94219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 flipH="1">
              <a:off x="2636508" y="2106203"/>
              <a:ext cx="218847" cy="432749"/>
            </a:xfrm>
            <a:prstGeom prst="line">
              <a:avLst/>
            </a:prstGeom>
            <a:noFill/>
            <a:ln w="38100" cap="flat">
              <a:solidFill>
                <a:srgbClr val="94219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5632931"/>
            <a:ext cx="9144000" cy="461663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24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Impact of scientific work from different domains behaves differently</a:t>
            </a:r>
          </a:p>
        </p:txBody>
      </p:sp>
      <p:sp>
        <p:nvSpPr>
          <p:cNvPr id="14" name="Shape 261"/>
          <p:cNvSpPr/>
          <p:nvPr/>
        </p:nvSpPr>
        <p:spPr>
          <a:xfrm>
            <a:off x="0" y="6468870"/>
            <a:ext cx="9150729" cy="34009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b="0" dirty="0">
                <a:latin typeface="Calibri"/>
                <a:cs typeface="Calibri"/>
              </a:rPr>
              <a:t> L. Li, and H. Tong: The Child is Father of the Man: Foresee the Success at the Early Stage. KDD 2015: 655-664</a:t>
            </a:r>
            <a:endParaRPr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26327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079822" y="1462164"/>
            <a:ext cx="4103056" cy="3600289"/>
          </a:xfrm>
          <a:prstGeom prst="rect">
            <a:avLst/>
          </a:prstGeom>
          <a:solidFill>
            <a:srgbClr val="FFFF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800" b="1" dirty="0">
                <a:solidFill>
                  <a:srgbClr val="0000FF"/>
                </a:solidFill>
              </a:rPr>
              <a:t>Zone 1:  </a:t>
            </a:r>
            <a:r>
              <a:rPr lang="en-US" sz="2400" dirty="0">
                <a:solidFill>
                  <a:srgbClr val="0000FF"/>
                </a:solidFill>
              </a:rPr>
              <a:t>strong positive correlation, </a:t>
            </a:r>
            <a:r>
              <a:rPr lang="en-US" sz="2400" i="1" dirty="0">
                <a:solidFill>
                  <a:srgbClr val="0000FF"/>
                </a:solidFill>
              </a:rPr>
              <a:t>r=0.67, p-value &lt; 0.0001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</a:p>
          <a:p>
            <a:pPr defTabSz="914400"/>
            <a:r>
              <a:rPr lang="en-US" sz="2800" b="1" dirty="0">
                <a:solidFill>
                  <a:srgbClr val="0000FF"/>
                </a:solidFill>
              </a:rPr>
              <a:t>Zone 2:  </a:t>
            </a:r>
            <a:r>
              <a:rPr lang="en-US" sz="2400" dirty="0">
                <a:solidFill>
                  <a:srgbClr val="0000FF"/>
                </a:solidFill>
              </a:rPr>
              <a:t>want a good A? Ask a good Q first!</a:t>
            </a:r>
          </a:p>
          <a:p>
            <a:pPr defTabSz="914400"/>
            <a:r>
              <a:rPr lang="en-US" sz="2800" b="1" dirty="0">
                <a:solidFill>
                  <a:srgbClr val="0000FF"/>
                </a:solidFill>
              </a:rPr>
              <a:t>Zone 3: </a:t>
            </a:r>
            <a:r>
              <a:rPr lang="en-US" sz="2800" dirty="0">
                <a:solidFill>
                  <a:srgbClr val="0000FF"/>
                </a:solidFill>
              </a:rPr>
              <a:t>harder Qs</a:t>
            </a:r>
            <a:endParaRPr lang="en-US" sz="2800" b="1" dirty="0">
              <a:solidFill>
                <a:srgbClr val="0000FF"/>
              </a:solidFill>
            </a:endParaRPr>
          </a:p>
          <a:p>
            <a:pPr defTabSz="914400"/>
            <a:r>
              <a:rPr lang="en-US" sz="2800" b="1" dirty="0">
                <a:solidFill>
                  <a:srgbClr val="0000FF"/>
                </a:solidFill>
              </a:rPr>
              <a:t>Zone 4: </a:t>
            </a:r>
            <a:r>
              <a:rPr lang="en-US" sz="2400" dirty="0">
                <a:solidFill>
                  <a:srgbClr val="0000FF"/>
                </a:solidFill>
              </a:rPr>
              <a:t>high Q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 high A</a:t>
            </a:r>
            <a:endParaRPr lang="en-US" sz="2400" dirty="0">
              <a:solidFill>
                <a:srgbClr val="0000FF"/>
              </a:solidFill>
            </a:endParaRPr>
          </a:p>
          <a:p>
            <a:pPr defTabSz="914400"/>
            <a:endParaRPr lang="en-US" sz="2800" b="1" dirty="0">
              <a:solidFill>
                <a:srgbClr val="0000FF"/>
              </a:solidFill>
            </a:endParaRPr>
          </a:p>
          <a:p>
            <a:pPr defTabSz="914400"/>
            <a:endParaRPr lang="en-US" sz="2800" b="1" dirty="0">
              <a:solidFill>
                <a:srgbClr val="0000FF"/>
              </a:solidFill>
            </a:endParaRPr>
          </a:p>
          <a:p>
            <a:pPr defTabSz="914400"/>
            <a:endParaRPr lang="en-US" sz="2800" b="1" dirty="0">
              <a:solidFill>
                <a:srgbClr val="0000FF"/>
              </a:solidFill>
            </a:endParaRPr>
          </a:p>
          <a:p>
            <a:pPr defTabSz="914400"/>
            <a:endParaRPr lang="en-US" sz="2800" b="1" dirty="0">
              <a:solidFill>
                <a:srgbClr val="0000FF"/>
              </a:solidFill>
            </a:endParaRPr>
          </a:p>
          <a:p>
            <a:pPr defTabSz="914400"/>
            <a:endParaRPr lang="en-US" sz="2800" dirty="0">
              <a:solidFill>
                <a:srgbClr val="0000FF"/>
              </a:solidFill>
            </a:endParaRPr>
          </a:p>
          <a:p>
            <a:pPr defTabSz="914400"/>
            <a:endParaRPr lang="en-US" sz="2800" dirty="0">
              <a:solidFill>
                <a:srgbClr val="0000FF"/>
              </a:solidFill>
            </a:endParaRPr>
          </a:p>
          <a:p>
            <a:pPr defTabSz="914400"/>
            <a:endParaRPr lang="en-US" sz="2800" dirty="0">
              <a:solidFill>
                <a:srgbClr val="0000FF"/>
              </a:solidFill>
            </a:endParaRPr>
          </a:p>
          <a:p>
            <a:pPr defTabSz="914400"/>
            <a:endParaRPr lang="en-US" sz="1400" dirty="0">
              <a:solidFill>
                <a:srgbClr val="0000FF"/>
              </a:solidFill>
            </a:endParaRPr>
          </a:p>
          <a:p>
            <a:pPr defTabSz="914400"/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"/>
          <a:stretch/>
        </p:blipFill>
        <p:spPr bwMode="auto">
          <a:xfrm>
            <a:off x="145732" y="1153068"/>
            <a:ext cx="519493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41285" y="605028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7200" y="5083202"/>
            <a:ext cx="173643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Better Answers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2545080"/>
            <a:ext cx="228600" cy="377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93621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Y. Yao, H. Tong, F. Xu, J. Lu: Predicting long-term impact of CQA posts: a comprehensive viewpoint. KDD 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“Data Mining Reveals the Secret to Getting Good Answers”, MIT Technology Review,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306" y="5521105"/>
            <a:ext cx="888357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Analysis conducted on stack overflow,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independently verified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on another CQA: math overflow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87"/>
          <p:cNvSpPr>
            <a:spLocks noGrp="1"/>
          </p:cNvSpPr>
          <p:nvPr>
            <p:ph type="title"/>
          </p:nvPr>
        </p:nvSpPr>
        <p:spPr>
          <a:xfrm>
            <a:off x="446087" y="0"/>
            <a:ext cx="8229601" cy="102552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Performance</a:t>
            </a:r>
            <a:r>
              <a:rPr lang="en-US" altLang="zh-CN" sz="3200" dirty="0">
                <a:solidFill>
                  <a:schemeClr val="tx1"/>
                </a:solidFill>
                <a:latin typeface="Arial"/>
                <a:cs typeface="Arial"/>
              </a:rPr>
              <a:t>/Impact</a:t>
            </a:r>
            <a:r>
              <a:rPr lang="zh-CN" altLang="en-US" sz="3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Arial"/>
                <a:cs typeface="Arial"/>
              </a:rPr>
              <a:t>Coupling</a:t>
            </a:r>
            <a:endParaRPr sz="32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25" y="1153067"/>
            <a:ext cx="283431" cy="436803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03901" y="2493429"/>
            <a:ext cx="20361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</a:rPr>
              <a:t>Better questions</a:t>
            </a:r>
          </a:p>
        </p:txBody>
      </p:sp>
    </p:spTree>
    <p:extLst>
      <p:ext uri="{BB962C8B-B14F-4D97-AF65-F5344CB8AC3E}">
        <p14:creationId xmlns:p14="http://schemas.microsoft.com/office/powerpoint/2010/main" val="12606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675" y="1399745"/>
            <a:ext cx="8229600" cy="5637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Motivations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Q1: Team Performance Characterization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Q2: Team Performance Prediction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Q3: Team Performance Optimization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Open Challenges</a:t>
            </a:r>
          </a:p>
        </p:txBody>
      </p:sp>
      <p:sp>
        <p:nvSpPr>
          <p:cNvPr id="7" name="Shape 279"/>
          <p:cNvSpPr>
            <a:spLocks noGrp="1"/>
          </p:cNvSpPr>
          <p:nvPr>
            <p:ph type="sldNum" sz="quarter" idx="2"/>
          </p:nvPr>
        </p:nvSpPr>
        <p:spPr>
          <a:xfrm>
            <a:off x="0" y="6486525"/>
            <a:ext cx="684213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8" name="Right Arrow 7"/>
          <p:cNvSpPr/>
          <p:nvPr/>
        </p:nvSpPr>
        <p:spPr>
          <a:xfrm>
            <a:off x="29292" y="2836602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870" y="-5856"/>
            <a:ext cx="5486400" cy="21001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990109" y="573578"/>
            <a:ext cx="199506" cy="23275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4189615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>
            <a:off x="4560887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4873970" y="839731"/>
            <a:ext cx="238239" cy="14561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>
            <a:off x="5112209" y="988263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/>
          <p:cNvCxnSpPr/>
          <p:nvPr/>
        </p:nvCxnSpPr>
        <p:spPr>
          <a:xfrm>
            <a:off x="5483481" y="996576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>
            <a:off x="8927375" y="1642701"/>
            <a:ext cx="9836" cy="32741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5-Point Star 3"/>
          <p:cNvSpPr/>
          <p:nvPr/>
        </p:nvSpPr>
        <p:spPr>
          <a:xfrm>
            <a:off x="8689758" y="1642701"/>
            <a:ext cx="454242" cy="451599"/>
          </a:xfrm>
          <a:prstGeom prst="star5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7552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Prediction: Setup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675" y="1063032"/>
            <a:ext cx="8229600" cy="5637734"/>
          </a:xfrm>
        </p:spPr>
        <p:txBody>
          <a:bodyPr/>
          <a:lstStyle/>
          <a:p>
            <a:r>
              <a:rPr lang="en-US" b="1" dirty="0"/>
              <a:t>Given: </a:t>
            </a:r>
            <a:r>
              <a:rPr lang="en-US" dirty="0">
                <a:solidFill>
                  <a:srgbClr val="00B050"/>
                </a:solidFill>
              </a:rPr>
              <a:t>Initial Performance</a:t>
            </a:r>
            <a:r>
              <a:rPr lang="en-US" dirty="0"/>
              <a:t> 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team</a:t>
            </a:r>
            <a:endParaRPr lang="en-US" dirty="0"/>
          </a:p>
          <a:p>
            <a:r>
              <a:rPr lang="en-US" b="1" dirty="0"/>
              <a:t>Predict: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(1) Long-Term Performance </a:t>
            </a:r>
            <a:r>
              <a:rPr lang="en-US" dirty="0"/>
              <a:t>[KDD15]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(2) Performance Trajectory </a:t>
            </a:r>
            <a:r>
              <a:rPr lang="en-US" dirty="0"/>
              <a:t>[SDM16]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78182" y="3704918"/>
            <a:ext cx="4754880" cy="2493824"/>
            <a:chOff x="1778924" y="2213946"/>
            <a:chExt cx="4754880" cy="2493824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778924" y="4680065"/>
              <a:ext cx="4754880" cy="0"/>
            </a:xfrm>
            <a:prstGeom prst="straightConnector1">
              <a:avLst/>
            </a:prstGeom>
            <a:noFill/>
            <a:ln w="38100" cap="flat">
              <a:solidFill>
                <a:schemeClr val="tx1"/>
              </a:solidFill>
              <a:prstDash val="solid"/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798316" y="2294309"/>
              <a:ext cx="0" cy="2413461"/>
            </a:xfrm>
            <a:prstGeom prst="straightConnector1">
              <a:avLst/>
            </a:prstGeom>
            <a:noFill/>
            <a:ln w="38100" cap="flat">
              <a:solidFill>
                <a:schemeClr val="tx1"/>
              </a:solidFill>
              <a:prstDash val="solid"/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5843846" y="4330923"/>
              <a:ext cx="62677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91984" y="2213946"/>
              <a:ext cx="1720982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Performance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(e.g., citations)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028304" y="4455622"/>
              <a:ext cx="91440" cy="91440"/>
            </a:xfrm>
            <a:prstGeom prst="ellips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38645" y="4358638"/>
              <a:ext cx="91440" cy="91440"/>
            </a:xfrm>
            <a:prstGeom prst="ellips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607427" y="4211780"/>
              <a:ext cx="91440" cy="91440"/>
            </a:xfrm>
            <a:prstGeom prst="ellips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953787" y="4117575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64128" y="4053843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541223" y="3940237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846018" y="3729650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156359" y="3665918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433454" y="3552312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777046" y="3322324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087387" y="3258592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364482" y="3144986"/>
              <a:ext cx="91440" cy="91440"/>
            </a:xfrm>
            <a:prstGeom prst="ellipse">
              <a:avLst/>
            </a:prstGeom>
            <a:solidFill>
              <a:schemeClr val="accent6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666511" y="2814555"/>
              <a:ext cx="182880" cy="182880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" name="Straight Connector 25"/>
            <p:cNvCxnSpPr>
              <a:stCxn id="13" idx="6"/>
              <a:endCxn id="14" idx="3"/>
            </p:cNvCxnSpPr>
            <p:nvPr/>
          </p:nvCxnSpPr>
          <p:spPr>
            <a:xfrm flipV="1">
              <a:off x="2119744" y="4436687"/>
              <a:ext cx="232292" cy="64655"/>
            </a:xfrm>
            <a:prstGeom prst="line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/>
            <p:cNvCxnSpPr>
              <a:endCxn id="15" idx="3"/>
            </p:cNvCxnSpPr>
            <p:nvPr/>
          </p:nvCxnSpPr>
          <p:spPr>
            <a:xfrm flipV="1">
              <a:off x="2437478" y="4289829"/>
              <a:ext cx="183340" cy="95599"/>
            </a:xfrm>
            <a:prstGeom prst="line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/>
            <p:cNvCxnSpPr>
              <a:endCxn id="16" idx="2"/>
            </p:cNvCxnSpPr>
            <p:nvPr/>
          </p:nvCxnSpPr>
          <p:spPr>
            <a:xfrm flipV="1">
              <a:off x="2690554" y="4163295"/>
              <a:ext cx="263233" cy="74813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/>
            <p:cNvCxnSpPr>
              <a:endCxn id="17" idx="2"/>
            </p:cNvCxnSpPr>
            <p:nvPr/>
          </p:nvCxnSpPr>
          <p:spPr>
            <a:xfrm flipV="1">
              <a:off x="3036914" y="4099563"/>
              <a:ext cx="227214" cy="41560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Connector 29"/>
            <p:cNvCxnSpPr>
              <a:stCxn id="17" idx="6"/>
              <a:endCxn id="18" idx="3"/>
            </p:cNvCxnSpPr>
            <p:nvPr/>
          </p:nvCxnSpPr>
          <p:spPr>
            <a:xfrm flipV="1">
              <a:off x="3355568" y="4018286"/>
              <a:ext cx="199046" cy="8127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/>
            <p:cNvCxnSpPr>
              <a:stCxn id="18" idx="7"/>
              <a:endCxn id="19" idx="3"/>
            </p:cNvCxnSpPr>
            <p:nvPr/>
          </p:nvCxnSpPr>
          <p:spPr>
            <a:xfrm flipV="1">
              <a:off x="3619272" y="3807699"/>
              <a:ext cx="240137" cy="14592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/>
            <p:cNvCxnSpPr>
              <a:stCxn id="19" idx="6"/>
              <a:endCxn id="20" idx="2"/>
            </p:cNvCxnSpPr>
            <p:nvPr/>
          </p:nvCxnSpPr>
          <p:spPr>
            <a:xfrm flipV="1">
              <a:off x="3937458" y="3711638"/>
              <a:ext cx="218901" cy="63732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247799" y="3612120"/>
              <a:ext cx="199046" cy="8127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/>
            <p:cNvCxnSpPr>
              <a:stCxn id="21" idx="7"/>
            </p:cNvCxnSpPr>
            <p:nvPr/>
          </p:nvCxnSpPr>
          <p:spPr>
            <a:xfrm flipV="1">
              <a:off x="4511503" y="3384443"/>
              <a:ext cx="308193" cy="181260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/>
            <p:cNvCxnSpPr>
              <a:stCxn id="22" idx="6"/>
            </p:cNvCxnSpPr>
            <p:nvPr/>
          </p:nvCxnSpPr>
          <p:spPr>
            <a:xfrm flipV="1">
              <a:off x="4868486" y="3322325"/>
              <a:ext cx="218901" cy="4571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165436" y="3204794"/>
              <a:ext cx="199046" cy="8127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/>
            <p:cNvCxnSpPr>
              <a:endCxn id="25" idx="3"/>
            </p:cNvCxnSpPr>
            <p:nvPr/>
          </p:nvCxnSpPr>
          <p:spPr>
            <a:xfrm flipV="1">
              <a:off x="5454539" y="2970653"/>
              <a:ext cx="238754" cy="188194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8" name="Shape 256"/>
          <p:cNvSpPr>
            <a:spLocks noGrp="1"/>
          </p:cNvSpPr>
          <p:nvPr>
            <p:ph type="sldNum" sz="quarter" idx="2"/>
          </p:nvPr>
        </p:nvSpPr>
        <p:spPr>
          <a:xfrm>
            <a:off x="0" y="6486525"/>
            <a:ext cx="684213" cy="338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13</a:t>
            </a:r>
            <a:endParaRPr dirty="0"/>
          </a:p>
        </p:txBody>
      </p:sp>
      <p:sp>
        <p:nvSpPr>
          <p:cNvPr id="39" name="Shape 261"/>
          <p:cNvSpPr/>
          <p:nvPr/>
        </p:nvSpPr>
        <p:spPr>
          <a:xfrm>
            <a:off x="0" y="6251160"/>
            <a:ext cx="9150729" cy="594313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b="0" dirty="0">
                <a:latin typeface="Calibri"/>
                <a:cs typeface="Calibri"/>
              </a:rPr>
              <a:t>L. Li, and H. Tong: The Child is Father of the Man: Foresee the Success at the Early Stage. KDD 2015: 655-664</a:t>
            </a:r>
          </a:p>
          <a:p>
            <a:pPr marL="285750" lvl="0" indent="-285750">
              <a:buFont typeface="Arial"/>
              <a:buChar char="•"/>
            </a:pPr>
            <a:r>
              <a:rPr lang="en-US" b="0" dirty="0">
                <a:latin typeface="Calibri"/>
                <a:cs typeface="Calibri"/>
              </a:rPr>
              <a:t>L. Li, </a:t>
            </a:r>
            <a:r>
              <a:rPr lang="en-US" b="0" i="1" dirty="0">
                <a:latin typeface="Calibri"/>
                <a:cs typeface="Calibri"/>
              </a:rPr>
              <a:t>H. Tong</a:t>
            </a:r>
            <a:r>
              <a:rPr lang="en-US" b="0" dirty="0">
                <a:latin typeface="Calibri"/>
                <a:cs typeface="Calibri"/>
              </a:rPr>
              <a:t>, J. Tang and W. Fan: “</a:t>
            </a:r>
            <a:r>
              <a:rPr lang="en-US" b="0" dirty="0" err="1">
                <a:latin typeface="Calibri"/>
                <a:cs typeface="Calibri"/>
              </a:rPr>
              <a:t>iPath</a:t>
            </a:r>
            <a:r>
              <a:rPr lang="en-US" b="0" dirty="0">
                <a:latin typeface="Calibri"/>
                <a:cs typeface="Calibri"/>
              </a:rPr>
              <a:t>: Forecasting the Pathway to Impact”. SDM 2016</a:t>
            </a:r>
          </a:p>
        </p:txBody>
      </p:sp>
    </p:spTree>
    <p:extLst>
      <p:ext uri="{BB962C8B-B14F-4D97-AF65-F5344CB8AC3E}">
        <p14:creationId xmlns:p14="http://schemas.microsoft.com/office/powerpoint/2010/main" val="37962558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255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Performance Prediction: </a:t>
            </a:r>
            <a:r>
              <a:rPr dirty="0"/>
              <a:t>Challenges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dirty="0"/>
              <a:t>C1: Scholarly feature design</a:t>
            </a:r>
          </a:p>
          <a:p>
            <a:r>
              <a:rPr sz="3600" dirty="0"/>
              <a:t>C2: Non-linearity</a:t>
            </a:r>
          </a:p>
          <a:p>
            <a:r>
              <a:rPr sz="3600" dirty="0"/>
              <a:t>C3: Domain heterogeneity</a:t>
            </a:r>
          </a:p>
          <a:p>
            <a:r>
              <a:rPr sz="3600" dirty="0"/>
              <a:t>C4: Dynamics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4060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L. Li, and H. Tong: The Child is Father of the Man: Foresee the Success at the Early Stage. KDD 2015: 655-664</a:t>
            </a:r>
          </a:p>
        </p:txBody>
      </p:sp>
    </p:spTree>
    <p:extLst>
      <p:ext uri="{BB962C8B-B14F-4D97-AF65-F5344CB8AC3E}">
        <p14:creationId xmlns:p14="http://schemas.microsoft.com/office/powerpoint/2010/main" val="365311595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C1: Scholarly Feature Design</a:t>
            </a:r>
          </a:p>
        </p:txBody>
      </p:sp>
      <p:sp>
        <p:nvSpPr>
          <p:cNvPr id="261" name="Shape 261"/>
          <p:cNvSpPr/>
          <p:nvPr/>
        </p:nvSpPr>
        <p:spPr>
          <a:xfrm>
            <a:off x="971976" y="5862642"/>
            <a:ext cx="923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/>
            </a:pPr>
            <a:endParaRPr dirty="0"/>
          </a:p>
        </p:txBody>
      </p:sp>
      <p:pic>
        <p:nvPicPr>
          <p:cNvPr id="262" name="feature_design_new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976" y="1132671"/>
            <a:ext cx="7456995" cy="393038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 rot="16200000">
            <a:off x="-1270123" y="2873186"/>
            <a:ext cx="3739578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r>
              <a:t>Root Mean Squared Error</a:t>
            </a:r>
          </a:p>
        </p:txBody>
      </p:sp>
      <p:sp>
        <p:nvSpPr>
          <p:cNvPr id="264" name="Shape 264"/>
          <p:cNvSpPr/>
          <p:nvPr/>
        </p:nvSpPr>
        <p:spPr>
          <a:xfrm rot="19680000">
            <a:off x="1611763" y="5119604"/>
            <a:ext cx="633597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1 year</a:t>
            </a:r>
          </a:p>
        </p:txBody>
      </p:sp>
      <p:sp>
        <p:nvSpPr>
          <p:cNvPr id="265" name="Shape 265"/>
          <p:cNvSpPr/>
          <p:nvPr/>
        </p:nvSpPr>
        <p:spPr>
          <a:xfrm rot="19680000">
            <a:off x="1912713" y="5236281"/>
            <a:ext cx="1475592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1 year + content</a:t>
            </a:r>
          </a:p>
        </p:txBody>
      </p:sp>
      <p:sp>
        <p:nvSpPr>
          <p:cNvPr id="266" name="Shape 266"/>
          <p:cNvSpPr/>
          <p:nvPr/>
        </p:nvSpPr>
        <p:spPr>
          <a:xfrm rot="19680000">
            <a:off x="3955622" y="5145004"/>
            <a:ext cx="633597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2 year</a:t>
            </a:r>
          </a:p>
        </p:txBody>
      </p:sp>
      <p:sp>
        <p:nvSpPr>
          <p:cNvPr id="267" name="Shape 267"/>
          <p:cNvSpPr/>
          <p:nvPr/>
        </p:nvSpPr>
        <p:spPr>
          <a:xfrm rot="19680000">
            <a:off x="4256571" y="5261681"/>
            <a:ext cx="1475592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2 year + content</a:t>
            </a:r>
          </a:p>
        </p:txBody>
      </p:sp>
      <p:sp>
        <p:nvSpPr>
          <p:cNvPr id="268" name="Shape 268"/>
          <p:cNvSpPr/>
          <p:nvPr/>
        </p:nvSpPr>
        <p:spPr>
          <a:xfrm rot="19680000">
            <a:off x="6299480" y="5145004"/>
            <a:ext cx="633597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3 year</a:t>
            </a:r>
          </a:p>
        </p:txBody>
      </p:sp>
      <p:sp>
        <p:nvSpPr>
          <p:cNvPr id="269" name="Shape 269"/>
          <p:cNvSpPr/>
          <p:nvPr/>
        </p:nvSpPr>
        <p:spPr>
          <a:xfrm rot="19680000">
            <a:off x="6600429" y="5261681"/>
            <a:ext cx="1475593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3 year + content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885819"/>
            <a:ext cx="9144000" cy="523218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28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Obs</a:t>
            </a:r>
            <a:r>
              <a:rPr lang="en-US" altLang="zh-CN" sz="28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: Adding content features brings little improvement</a:t>
            </a:r>
          </a:p>
        </p:txBody>
      </p:sp>
    </p:spTree>
    <p:extLst>
      <p:ext uri="{BB962C8B-B14F-4D97-AF65-F5344CB8AC3E}">
        <p14:creationId xmlns:p14="http://schemas.microsoft.com/office/powerpoint/2010/main" val="389652860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C2: Non-linearity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0" y="5885819"/>
            <a:ext cx="9144000" cy="523218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2800" dirty="0">
                <a:solidFill>
                  <a:srgbClr val="FF750A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Obs</a:t>
            </a:r>
            <a:r>
              <a:rPr lang="en-US" altLang="zh-CN" sz="2800" dirty="0">
                <a:solidFill>
                  <a:srgbClr val="FF750A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: Non-linear methods </a:t>
            </a:r>
            <a:r>
              <a:rPr lang="en-US" altLang="zh-CN" sz="2800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&gt;</a:t>
            </a:r>
            <a:r>
              <a:rPr lang="en-US" sz="2800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 linear ones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2751" y="1018722"/>
            <a:ext cx="8183521" cy="4734425"/>
            <a:chOff x="1296349" y="996951"/>
            <a:chExt cx="8183521" cy="47344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349" y="996951"/>
              <a:ext cx="8183521" cy="402490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499783" y="1771650"/>
              <a:ext cx="371475" cy="2371725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28860" y="1617344"/>
              <a:ext cx="371475" cy="256032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39550" y="1454463"/>
              <a:ext cx="371475" cy="269748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54339" y="1188711"/>
              <a:ext cx="371475" cy="2971800"/>
            </a:xfrm>
            <a:prstGeom prst="rect">
              <a:avLst/>
            </a:prstGeom>
            <a:solidFill>
              <a:srgbClr val="00B050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81366" y="2133420"/>
              <a:ext cx="371475" cy="2011680"/>
            </a:xfrm>
            <a:prstGeom prst="rect">
              <a:avLst/>
            </a:prstGeom>
            <a:solidFill>
              <a:srgbClr val="00B050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099358" y="2200273"/>
              <a:ext cx="6800850" cy="4286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Left Brace 24"/>
            <p:cNvSpPr/>
            <p:nvPr/>
          </p:nvSpPr>
          <p:spPr>
            <a:xfrm rot="16200000">
              <a:off x="3453655" y="3732951"/>
              <a:ext cx="400050" cy="2577785"/>
            </a:xfrm>
            <a:prstGeom prst="leftBrace">
              <a:avLst>
                <a:gd name="adj1" fmla="val 158333"/>
                <a:gd name="adj2" fmla="val 50554"/>
              </a:avLst>
            </a:prstGeom>
            <a:noFill/>
            <a:ln w="38100" cap="flat">
              <a:solidFill>
                <a:srgbClr val="0070C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effectLst/>
                <a:uFillTx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99408" y="5357813"/>
              <a:ext cx="232886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Non-linear</a:t>
              </a:r>
              <a:r>
                <a:rPr kumimoji="0" lang="en-US" sz="1800" b="1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Methods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Left Brace 26"/>
            <p:cNvSpPr/>
            <p:nvPr/>
          </p:nvSpPr>
          <p:spPr>
            <a:xfrm rot="16200000">
              <a:off x="5993767" y="3882810"/>
              <a:ext cx="400050" cy="2234472"/>
            </a:xfrm>
            <a:prstGeom prst="leftBrace">
              <a:avLst>
                <a:gd name="adj1" fmla="val 158333"/>
                <a:gd name="adj2" fmla="val 50554"/>
              </a:avLst>
            </a:prstGeom>
            <a:noFill/>
            <a:ln w="38100" cap="flat">
              <a:solidFill>
                <a:schemeClr val="tx1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effectLst/>
                <a:uFillTx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19510" y="5362046"/>
              <a:ext cx="201869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inear</a:t>
              </a:r>
              <a:r>
                <a:rPr kumimoji="0" lang="en-US" sz="1800" b="1" i="0" u="none" strike="noStrike" cap="none" spc="0" normalizeH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Methods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 rot="16200000">
              <a:off x="194089" y="2555759"/>
              <a:ext cx="2867074" cy="36294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900"/>
              </a:lvl1pPr>
            </a:lstStyle>
            <a:p>
              <a:r>
                <a:rPr dirty="0"/>
                <a:t>Root Mean Squared 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94633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83237" y="0"/>
            <a:ext cx="8229601" cy="1025526"/>
          </a:xfrm>
          <a:prstGeom prst="rect">
            <a:avLst/>
          </a:prstGeom>
        </p:spPr>
        <p:txBody>
          <a:bodyPr/>
          <a:lstStyle/>
          <a:p>
            <a:r>
              <a:rPr dirty="0"/>
              <a:t>C3: Domain heterogeneity</a:t>
            </a:r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pSp>
        <p:nvGrpSpPr>
          <p:cNvPr id="297" name="Group 297"/>
          <p:cNvGrpSpPr/>
          <p:nvPr/>
        </p:nvGrpSpPr>
        <p:grpSpPr>
          <a:xfrm>
            <a:off x="854660" y="1428116"/>
            <a:ext cx="7229375" cy="3973102"/>
            <a:chOff x="0" y="0"/>
            <a:chExt cx="7229374" cy="3973101"/>
          </a:xfrm>
        </p:grpSpPr>
        <p:pic>
          <p:nvPicPr>
            <p:cNvPr id="290" name="domain_heterogeneity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5936" y="0"/>
              <a:ext cx="6793439" cy="3973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Shape 291"/>
            <p:cNvSpPr/>
            <p:nvPr/>
          </p:nvSpPr>
          <p:spPr>
            <a:xfrm rot="16200000">
              <a:off x="-858590" y="1667138"/>
              <a:ext cx="2154248" cy="43707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r>
                <a:rPr dirty="0"/>
                <a:t>Scaled Citation</a:t>
              </a:r>
            </a:p>
          </p:txBody>
        </p:sp>
        <p:sp>
          <p:nvSpPr>
            <p:cNvPr id="292" name="Shape 292"/>
            <p:cNvSpPr/>
            <p:nvPr/>
          </p:nvSpPr>
          <p:spPr>
            <a:xfrm>
              <a:off x="1627709" y="102923"/>
              <a:ext cx="3210060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0433FF"/>
                  </a:solidFill>
                </a:defRPr>
              </a:lvl1pPr>
            </a:lstStyle>
            <a:p>
              <a:r>
                <a:t>pick up fast in early years</a:t>
              </a:r>
            </a:p>
          </p:txBody>
        </p:sp>
        <p:sp>
          <p:nvSpPr>
            <p:cNvPr id="293" name="Shape 293"/>
            <p:cNvSpPr/>
            <p:nvPr/>
          </p:nvSpPr>
          <p:spPr>
            <a:xfrm flipH="1">
              <a:off x="1371310" y="375519"/>
              <a:ext cx="291713" cy="266313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2712459" y="1798935"/>
              <a:ext cx="2009761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942193"/>
                  </a:solidFill>
                </a:defRPr>
              </a:lvl1pPr>
            </a:lstStyle>
            <a:p>
              <a:r>
                <a:t>Delayed pattern</a:t>
              </a:r>
            </a:p>
          </p:txBody>
        </p:sp>
        <p:sp>
          <p:nvSpPr>
            <p:cNvPr id="295" name="Shape 295"/>
            <p:cNvSpPr/>
            <p:nvPr/>
          </p:nvSpPr>
          <p:spPr>
            <a:xfrm flipH="1">
              <a:off x="2224298" y="1993052"/>
              <a:ext cx="540320" cy="133690"/>
            </a:xfrm>
            <a:prstGeom prst="line">
              <a:avLst/>
            </a:prstGeom>
            <a:noFill/>
            <a:ln w="38100" cap="flat">
              <a:solidFill>
                <a:srgbClr val="94219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 flipH="1">
              <a:off x="2636508" y="2106203"/>
              <a:ext cx="218847" cy="432749"/>
            </a:xfrm>
            <a:prstGeom prst="line">
              <a:avLst/>
            </a:prstGeom>
            <a:noFill/>
            <a:ln w="38100" cap="flat">
              <a:solidFill>
                <a:srgbClr val="942193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5428504"/>
            <a:ext cx="9144000" cy="954105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2800" dirty="0">
                <a:solidFill>
                  <a:srgbClr val="FF750A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Obs</a:t>
            </a:r>
            <a:r>
              <a:rPr lang="en-US" altLang="zh-CN" sz="2800" dirty="0">
                <a:solidFill>
                  <a:srgbClr val="FF750A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: Impact of scientific work from different domains behaves differently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177" y="-13523"/>
            <a:ext cx="2740815" cy="16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813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C4: Dynamics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03" name="Screen Shot 2015-07-14 at 9.49.56 AM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981" y="1369773"/>
            <a:ext cx="7468918" cy="403413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/>
        </p:nvSpPr>
        <p:spPr>
          <a:xfrm rot="16200000">
            <a:off x="-125227" y="2875540"/>
            <a:ext cx="2086234" cy="4370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# Submissions</a:t>
            </a:r>
          </a:p>
        </p:txBody>
      </p:sp>
      <p:sp>
        <p:nvSpPr>
          <p:cNvPr id="306" name="Shape 306"/>
          <p:cNvSpPr/>
          <p:nvPr/>
        </p:nvSpPr>
        <p:spPr>
          <a:xfrm>
            <a:off x="1022604" y="5010974"/>
            <a:ext cx="7465672" cy="4370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Month</a:t>
            </a:r>
          </a:p>
        </p:txBody>
      </p:sp>
      <p:sp>
        <p:nvSpPr>
          <p:cNvPr id="307" name="Shape 307"/>
          <p:cNvSpPr/>
          <p:nvPr/>
        </p:nvSpPr>
        <p:spPr>
          <a:xfrm>
            <a:off x="913827" y="1199534"/>
            <a:ext cx="7468918" cy="47433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 b="1">
                <a:solidFill>
                  <a:srgbClr val="0433FF"/>
                </a:solidFill>
              </a:defRPr>
            </a:lvl1pPr>
          </a:lstStyle>
          <a:p>
            <a:r>
              <a:t>arXiv monthly submission rates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632299"/>
            <a:ext cx="9144000" cy="584773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3200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Q: How to quickly update the predictive model?</a:t>
            </a:r>
          </a:p>
        </p:txBody>
      </p:sp>
    </p:spTree>
    <p:extLst>
      <p:ext uri="{BB962C8B-B14F-4D97-AF65-F5344CB8AC3E}">
        <p14:creationId xmlns:p14="http://schemas.microsoft.com/office/powerpoint/2010/main" val="390879452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342053" y="4328977"/>
            <a:ext cx="8859282" cy="163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70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rgbClr val="0D0D0D"/>
                </a:solidFill>
              </a:defRPr>
            </a:pPr>
            <a:r>
              <a:rPr dirty="0"/>
              <a:t>Remarks</a:t>
            </a:r>
          </a:p>
          <a:p>
            <a:pPr marL="800100" lvl="1" indent="-342900">
              <a:lnSpc>
                <a:spcPct val="120000"/>
              </a:lnSpc>
              <a:spcBef>
                <a:spcPts val="70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2100">
                <a:solidFill>
                  <a:srgbClr val="0D0D0D"/>
                </a:solidFill>
              </a:defRPr>
            </a:pPr>
            <a:r>
              <a:rPr b="1" dirty="0">
                <a:solidFill>
                  <a:srgbClr val="FF2600"/>
                </a:solidFill>
              </a:rPr>
              <a:t>Within-Domain Model</a:t>
            </a:r>
            <a:r>
              <a:rPr dirty="0"/>
              <a:t>: regression/classification, linear/non-linear</a:t>
            </a:r>
          </a:p>
          <a:p>
            <a:pPr marL="800100" lvl="1" indent="-342900">
              <a:lnSpc>
                <a:spcPct val="120000"/>
              </a:lnSpc>
              <a:spcBef>
                <a:spcPts val="700"/>
              </a:spcBef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2100">
                <a:solidFill>
                  <a:srgbClr val="0D0D0D"/>
                </a:solidFill>
              </a:defRPr>
            </a:pPr>
            <a:r>
              <a:rPr b="1" dirty="0">
                <a:solidFill>
                  <a:srgbClr val="FF2600"/>
                </a:solidFill>
              </a:rPr>
              <a:t>Cross-Domain Consistency</a:t>
            </a:r>
            <a:r>
              <a:rPr dirty="0"/>
              <a:t>: similar domains have similar models</a:t>
            </a:r>
          </a:p>
        </p:txBody>
      </p:sp>
      <p:pic>
        <p:nvPicPr>
          <p:cNvPr id="15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149" y="2533123"/>
            <a:ext cx="8071476" cy="184902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iBall — Formulations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4314870" y="4368302"/>
            <a:ext cx="481802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FF2600"/>
                </a:solidFill>
              </a:defRPr>
            </a:pPr>
            <a:r>
              <a:rPr dirty="0"/>
              <a:t>Cross-Domain Consistency</a:t>
            </a:r>
          </a:p>
        </p:txBody>
      </p:sp>
      <p:sp>
        <p:nvSpPr>
          <p:cNvPr id="318" name="Shape 318"/>
          <p:cNvSpPr/>
          <p:nvPr/>
        </p:nvSpPr>
        <p:spPr>
          <a:xfrm>
            <a:off x="342053" y="1122391"/>
            <a:ext cx="4992711" cy="68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lnSpc>
                <a:spcPct val="120000"/>
              </a:lnSpc>
              <a:spcBef>
                <a:spcPts val="700"/>
              </a:spcBef>
              <a:buClr>
                <a:srgbClr val="C00000"/>
              </a:buClr>
              <a:buSzPct val="110000"/>
              <a:buFont typeface="Wingdings"/>
              <a:buChar char="▪"/>
              <a:defRPr sz="3200">
                <a:solidFill>
                  <a:srgbClr val="0D0D0D"/>
                </a:solidFill>
              </a:defRPr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dirty="0"/>
              <a:t>Optimization Formulation</a:t>
            </a:r>
          </a:p>
        </p:txBody>
      </p:sp>
      <p:sp>
        <p:nvSpPr>
          <p:cNvPr id="321" name="Shape 321"/>
          <p:cNvSpPr/>
          <p:nvPr/>
        </p:nvSpPr>
        <p:spPr>
          <a:xfrm>
            <a:off x="3705016" y="1911931"/>
            <a:ext cx="32167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rPr dirty="0"/>
              <a:t>Within-Domain Model</a:t>
            </a:r>
          </a:p>
        </p:txBody>
      </p:sp>
      <p:sp>
        <p:nvSpPr>
          <p:cNvPr id="323" name="Shape 323"/>
          <p:cNvSpPr/>
          <p:nvPr/>
        </p:nvSpPr>
        <p:spPr>
          <a:xfrm>
            <a:off x="1172997" y="5939679"/>
            <a:ext cx="7079821" cy="461665"/>
          </a:xfrm>
          <a:prstGeom prst="rect">
            <a:avLst/>
          </a:prstGeom>
          <a:solidFill>
            <a:srgbClr val="FFFF66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/>
            </a:pPr>
            <a:r>
              <a:rPr dirty="0">
                <a:solidFill>
                  <a:srgbClr val="0000FF"/>
                </a:solidFill>
              </a:rPr>
              <a:t>Question: how to instantiate such consistency?</a:t>
            </a:r>
          </a:p>
        </p:txBody>
      </p:sp>
      <p:sp>
        <p:nvSpPr>
          <p:cNvPr id="2" name="Right Brace 1"/>
          <p:cNvSpPr/>
          <p:nvPr/>
        </p:nvSpPr>
        <p:spPr>
          <a:xfrm rot="16200000">
            <a:off x="5703444" y="-130040"/>
            <a:ext cx="438913" cy="5213758"/>
          </a:xfrm>
          <a:prstGeom prst="rightBrace">
            <a:avLst>
              <a:gd name="adj1" fmla="val 48453"/>
              <a:gd name="adj2" fmla="val 50000"/>
            </a:avLst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37" y="-13542"/>
            <a:ext cx="3124863" cy="1828800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 rot="5400000">
            <a:off x="5228394" y="3153522"/>
            <a:ext cx="338711" cy="2165759"/>
          </a:xfrm>
          <a:prstGeom prst="rightBrace">
            <a:avLst>
              <a:gd name="adj1" fmla="val 48453"/>
              <a:gd name="adj2" fmla="val 50000"/>
            </a:avLst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4060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L. Li, and H. Tong: The Child is Father of the Man: Foresee the Success at the Early Stage. KDD 2015: 655-664</a:t>
            </a:r>
          </a:p>
        </p:txBody>
      </p:sp>
    </p:spTree>
    <p:extLst>
      <p:ext uri="{BB962C8B-B14F-4D97-AF65-F5344CB8AC3E}">
        <p14:creationId xmlns:p14="http://schemas.microsoft.com/office/powerpoint/2010/main" val="181382620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Teams Are Everywhere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393068" y="1075607"/>
            <a:ext cx="189960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kern="0" dirty="0">
                <a:latin typeface="Arial"/>
                <a:ea typeface="Arial"/>
                <a:cs typeface="Arial"/>
                <a:sym typeface="Arial"/>
              </a:rPr>
              <a:t>1. Film Crew</a:t>
            </a:r>
          </a:p>
        </p:txBody>
      </p:sp>
      <p:sp>
        <p:nvSpPr>
          <p:cNvPr id="268" name="Shape 268"/>
          <p:cNvSpPr/>
          <p:nvPr/>
        </p:nvSpPr>
        <p:spPr>
          <a:xfrm>
            <a:off x="3362130" y="1075607"/>
            <a:ext cx="226661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kern="0" dirty="0">
                <a:latin typeface="Arial"/>
                <a:ea typeface="Arial"/>
                <a:cs typeface="Arial"/>
                <a:sym typeface="Arial"/>
              </a:rPr>
              <a:t>2. Sports Team</a:t>
            </a:r>
          </a:p>
        </p:txBody>
      </p:sp>
      <p:sp>
        <p:nvSpPr>
          <p:cNvPr id="269" name="Shape 269"/>
          <p:cNvSpPr/>
          <p:nvPr/>
        </p:nvSpPr>
        <p:spPr>
          <a:xfrm>
            <a:off x="130886" y="3537804"/>
            <a:ext cx="27116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Research Team</a:t>
            </a:r>
          </a:p>
        </p:txBody>
      </p:sp>
      <p:sp>
        <p:nvSpPr>
          <p:cNvPr id="270" name="Shape 270"/>
          <p:cNvSpPr/>
          <p:nvPr/>
        </p:nvSpPr>
        <p:spPr>
          <a:xfrm>
            <a:off x="3133608" y="3537034"/>
            <a:ext cx="24006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Military Team</a:t>
            </a:r>
          </a:p>
        </p:txBody>
      </p:sp>
      <p:pic>
        <p:nvPicPr>
          <p:cNvPr id="1026" name="Picture 2" descr="http://www.frontspin.com/wp-content/uploads/2014/10/motivateYourSalesTeamMain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16" y="1591455"/>
            <a:ext cx="3127245" cy="19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268"/>
          <p:cNvSpPr/>
          <p:nvPr/>
        </p:nvSpPr>
        <p:spPr>
          <a:xfrm>
            <a:off x="6537312" y="1076025"/>
            <a:ext cx="21281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Sales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 Team</a:t>
            </a:r>
          </a:p>
        </p:txBody>
      </p:sp>
      <p:sp>
        <p:nvSpPr>
          <p:cNvPr id="35" name="Shape 270"/>
          <p:cNvSpPr/>
          <p:nvPr/>
        </p:nvSpPr>
        <p:spPr>
          <a:xfrm>
            <a:off x="5810616" y="3570083"/>
            <a:ext cx="325665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 Team</a:t>
            </a:r>
          </a:p>
        </p:txBody>
      </p:sp>
      <p:sp>
        <p:nvSpPr>
          <p:cNvPr id="25" name="Shape 261"/>
          <p:cNvSpPr/>
          <p:nvPr/>
        </p:nvSpPr>
        <p:spPr>
          <a:xfrm>
            <a:off x="0" y="6250390"/>
            <a:ext cx="9150729" cy="594313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b="0" dirty="0" err="1">
                <a:latin typeface="Calibri"/>
                <a:cs typeface="Calibri"/>
              </a:rPr>
              <a:t>Wuchty</a:t>
            </a:r>
            <a:r>
              <a:rPr b="0" dirty="0">
                <a:latin typeface="Calibri"/>
                <a:cs typeface="Calibri"/>
              </a:rPr>
              <a:t>, Stefan, Ben Jones, and Brian </a:t>
            </a:r>
            <a:r>
              <a:rPr b="0" dirty="0" err="1">
                <a:latin typeface="Calibri"/>
                <a:cs typeface="Calibri"/>
              </a:rPr>
              <a:t>Uzzi</a:t>
            </a:r>
            <a:r>
              <a:rPr b="0" dirty="0">
                <a:latin typeface="Calibri"/>
                <a:cs typeface="Calibri"/>
              </a:rPr>
              <a:t>. "The Increasing Dominance of Teams in the Production of Knowledge," Science, May 2007, 316:1036-1039.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8755"/>
            <a:ext cx="3091116" cy="1920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988" y="1567297"/>
            <a:ext cx="2871037" cy="1920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138" y="4177949"/>
            <a:ext cx="3459478" cy="1920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960" t="3400" r="4602" b="5563"/>
          <a:stretch/>
        </p:blipFill>
        <p:spPr>
          <a:xfrm>
            <a:off x="13662" y="4177949"/>
            <a:ext cx="2729971" cy="1920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-23197" r="8461"/>
          <a:stretch/>
        </p:blipFill>
        <p:spPr>
          <a:xfrm>
            <a:off x="5288762" y="4255733"/>
            <a:ext cx="3694920" cy="19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5798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iBall — linear formulation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595762" y="2206307"/>
            <a:ext cx="7248885" cy="1933207"/>
          </a:xfrm>
          <a:prstGeom prst="roundRect">
            <a:avLst>
              <a:gd name="adj" fmla="val 15000"/>
            </a:avLst>
          </a:prstGeom>
          <a:solidFill>
            <a:srgbClr val="FFFC79"/>
          </a:solidFill>
          <a:ln w="63500">
            <a:solidFill>
              <a:srgbClr val="0433FF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128360" y="2784365"/>
            <a:ext cx="1296924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</a:defRPr>
            </a:lvl1pPr>
          </a:lstStyle>
          <a:p>
            <a:r>
              <a:t>Details:</a:t>
            </a:r>
          </a:p>
        </p:txBody>
      </p:sp>
      <p:sp>
        <p:nvSpPr>
          <p:cNvPr id="329" name="Shape 329"/>
          <p:cNvSpPr/>
          <p:nvPr/>
        </p:nvSpPr>
        <p:spPr>
          <a:xfrm>
            <a:off x="73863" y="4586232"/>
            <a:ext cx="1699678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</a:defRPr>
            </a:lvl1pPr>
          </a:lstStyle>
          <a:p>
            <a:r>
              <a:t>Intuitions:</a:t>
            </a:r>
          </a:p>
        </p:txBody>
      </p:sp>
      <p:pic>
        <p:nvPicPr>
          <p:cNvPr id="330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0188" y="2396669"/>
            <a:ext cx="6834774" cy="168759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671970" y="4596439"/>
            <a:ext cx="420884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>
                <a:solidFill>
                  <a:srgbClr val="FF9300"/>
                </a:solidFill>
              </a:defRPr>
            </a:pPr>
            <a:r>
              <a:rPr lang="en-US" dirty="0">
                <a:solidFill>
                  <a:srgbClr val="0433FF"/>
                </a:solidFill>
              </a:rPr>
              <a:t> </a:t>
            </a:r>
            <a:r>
              <a:rPr dirty="0">
                <a:solidFill>
                  <a:srgbClr val="0433FF"/>
                </a:solidFill>
              </a:rPr>
              <a:t>similar domain</a:t>
            </a:r>
            <a:r>
              <a:rPr lang="en-US" dirty="0">
                <a:solidFill>
                  <a:srgbClr val="0433FF"/>
                </a:solidFill>
              </a:rPr>
              <a:t>s</a:t>
            </a:r>
            <a:r>
              <a:rPr dirty="0"/>
              <a:t> </a:t>
            </a:r>
            <a:r>
              <a:rPr dirty="0">
                <a:solidFill>
                  <a:srgbClr val="FF40FF"/>
                </a:solidFill>
              </a:rPr>
              <a:t>(large       )</a:t>
            </a:r>
          </a:p>
        </p:txBody>
      </p:sp>
      <p:sp>
        <p:nvSpPr>
          <p:cNvPr id="333" name="Shape 333"/>
          <p:cNvSpPr/>
          <p:nvPr/>
        </p:nvSpPr>
        <p:spPr>
          <a:xfrm>
            <a:off x="960724" y="5182553"/>
            <a:ext cx="801600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600">
                <a:solidFill>
                  <a:srgbClr val="0433FF"/>
                </a:solidFill>
              </a:defRPr>
            </a:pPr>
            <a:r>
              <a:rPr dirty="0"/>
              <a:t>same feature has similar </a:t>
            </a:r>
            <a:r>
              <a:rPr lang="en-US" dirty="0"/>
              <a:t>effect</a:t>
            </a:r>
            <a:r>
              <a:rPr dirty="0"/>
              <a:t> </a:t>
            </a:r>
            <a:r>
              <a:rPr dirty="0">
                <a:solidFill>
                  <a:srgbClr val="FF40FF"/>
                </a:solidFill>
              </a:rPr>
              <a:t>(smal</a:t>
            </a:r>
            <a:r>
              <a:rPr lang="en-US" dirty="0">
                <a:solidFill>
                  <a:srgbClr val="FF40FF"/>
                </a:solidFill>
              </a:rPr>
              <a:t>l   </a:t>
            </a:r>
            <a:r>
              <a:rPr dirty="0">
                <a:solidFill>
                  <a:srgbClr val="FF40FF"/>
                </a:solidFill>
              </a:rPr>
              <a:t>                  )</a:t>
            </a:r>
          </a:p>
        </p:txBody>
      </p:sp>
      <p:pic>
        <p:nvPicPr>
          <p:cNvPr id="33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6053" y="4694810"/>
            <a:ext cx="514042" cy="36576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 flipV="1">
            <a:off x="424814" y="5454843"/>
            <a:ext cx="514042" cy="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 flipH="1">
            <a:off x="4253656" y="4050191"/>
            <a:ext cx="1797634" cy="605450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3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65151" y="5240206"/>
            <a:ext cx="1789219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137" y="-13542"/>
            <a:ext cx="3124863" cy="1828800"/>
          </a:xfrm>
          <a:prstGeom prst="rect">
            <a:avLst/>
          </a:prstGeom>
        </p:spPr>
      </p:pic>
      <p:sp>
        <p:nvSpPr>
          <p:cNvPr id="19" name="Right Brace 18"/>
          <p:cNvSpPr/>
          <p:nvPr/>
        </p:nvSpPr>
        <p:spPr>
          <a:xfrm rot="5400000">
            <a:off x="5952191" y="2897640"/>
            <a:ext cx="233897" cy="2071205"/>
          </a:xfrm>
          <a:prstGeom prst="rightBrace">
            <a:avLst>
              <a:gd name="adj1" fmla="val 48453"/>
              <a:gd name="adj2" fmla="val 50000"/>
            </a:avLst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024110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73901" y="-13542"/>
            <a:ext cx="8229601" cy="10255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dirty="0" err="1"/>
              <a:t>iBall</a:t>
            </a:r>
            <a:r>
              <a:rPr dirty="0"/>
              <a:t> — non-linear formulation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1355535" y="2156967"/>
            <a:ext cx="7447210" cy="1844266"/>
          </a:xfrm>
          <a:prstGeom prst="roundRect">
            <a:avLst>
              <a:gd name="adj" fmla="val 15723"/>
            </a:avLst>
          </a:prstGeom>
          <a:solidFill>
            <a:srgbClr val="FFFC79"/>
          </a:solidFill>
          <a:ln w="63500">
            <a:solidFill>
              <a:srgbClr val="0433FF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   </a:t>
            </a:r>
          </a:p>
        </p:txBody>
      </p:sp>
      <p:sp>
        <p:nvSpPr>
          <p:cNvPr id="343" name="Shape 343"/>
          <p:cNvSpPr/>
          <p:nvPr/>
        </p:nvSpPr>
        <p:spPr>
          <a:xfrm>
            <a:off x="64860" y="2822465"/>
            <a:ext cx="1296924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</a:defRPr>
            </a:lvl1pPr>
          </a:lstStyle>
          <a:p>
            <a:r>
              <a:t>Details:</a:t>
            </a:r>
          </a:p>
        </p:txBody>
      </p:sp>
      <p:sp>
        <p:nvSpPr>
          <p:cNvPr id="347" name="Shape 347"/>
          <p:cNvSpPr/>
          <p:nvPr/>
        </p:nvSpPr>
        <p:spPr>
          <a:xfrm flipH="1">
            <a:off x="5363366" y="3713551"/>
            <a:ext cx="218750" cy="488480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3966072" y="4151300"/>
            <a:ext cx="2546287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>
                <a:solidFill>
                  <a:srgbClr val="FF40FF"/>
                </a:solidFill>
              </a:defRPr>
            </a:pPr>
            <a:r>
              <a:t>Predicted output</a:t>
            </a:r>
          </a:p>
          <a:p>
            <a:pPr algn="ctr">
              <a:defRPr sz="2000">
                <a:solidFill>
                  <a:srgbClr val="FF40FF"/>
                </a:solidFill>
              </a:defRPr>
            </a:pPr>
            <a:r>
              <a:t>(domain </a:t>
            </a:r>
            <a:r>
              <a:rPr i="1"/>
              <a:t>i     </a:t>
            </a:r>
            <a:r>
              <a:t>domain</a:t>
            </a:r>
            <a:r>
              <a:rPr i="1"/>
              <a:t> i)</a:t>
            </a:r>
          </a:p>
        </p:txBody>
      </p:sp>
      <p:sp>
        <p:nvSpPr>
          <p:cNvPr id="350" name="Shape 350"/>
          <p:cNvSpPr/>
          <p:nvPr/>
        </p:nvSpPr>
        <p:spPr>
          <a:xfrm>
            <a:off x="7005524" y="3669273"/>
            <a:ext cx="380618" cy="54357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6684090" y="4150259"/>
            <a:ext cx="2475717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>
                <a:solidFill>
                  <a:srgbClr val="FF40FF"/>
                </a:solidFill>
              </a:defRPr>
            </a:pPr>
            <a:r>
              <a:rPr dirty="0"/>
              <a:t>Predicted output</a:t>
            </a:r>
          </a:p>
          <a:p>
            <a:pPr algn="ctr">
              <a:defRPr sz="2000">
                <a:solidFill>
                  <a:srgbClr val="FF40FF"/>
                </a:solidFill>
              </a:defRPr>
            </a:pPr>
            <a:r>
              <a:rPr dirty="0"/>
              <a:t>(domain</a:t>
            </a:r>
            <a:r>
              <a:rPr i="1" dirty="0"/>
              <a:t> j    </a:t>
            </a:r>
            <a:r>
              <a:rPr dirty="0"/>
              <a:t>domain</a:t>
            </a:r>
            <a:r>
              <a:rPr i="1" dirty="0"/>
              <a:t> </a:t>
            </a:r>
            <a:r>
              <a:rPr i="1" dirty="0" err="1"/>
              <a:t>i</a:t>
            </a:r>
            <a:r>
              <a:rPr i="1" dirty="0"/>
              <a:t>)</a:t>
            </a:r>
          </a:p>
        </p:txBody>
      </p:sp>
      <p:pic>
        <p:nvPicPr>
          <p:cNvPr id="3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6150" y="4558516"/>
            <a:ext cx="246131" cy="15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16929" y="4545816"/>
            <a:ext cx="246131" cy="151856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73863" y="5018032"/>
            <a:ext cx="1699677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</a:defRPr>
            </a:lvl1pPr>
          </a:lstStyle>
          <a:p>
            <a:r>
              <a:t>Intuitions:</a:t>
            </a:r>
          </a:p>
        </p:txBody>
      </p:sp>
      <p:sp>
        <p:nvSpPr>
          <p:cNvPr id="355" name="Shape 355"/>
          <p:cNvSpPr/>
          <p:nvPr/>
        </p:nvSpPr>
        <p:spPr>
          <a:xfrm>
            <a:off x="1697370" y="5028239"/>
            <a:ext cx="411586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>
                <a:solidFill>
                  <a:srgbClr val="FF9300"/>
                </a:solidFill>
              </a:defRPr>
            </a:pPr>
            <a:r>
              <a:rPr dirty="0">
                <a:solidFill>
                  <a:srgbClr val="0433FF"/>
                </a:solidFill>
              </a:rPr>
              <a:t>similar domain</a:t>
            </a:r>
            <a:r>
              <a:rPr lang="en-US" dirty="0">
                <a:solidFill>
                  <a:srgbClr val="0433FF"/>
                </a:solidFill>
              </a:rPr>
              <a:t>s</a:t>
            </a:r>
            <a:r>
              <a:rPr dirty="0"/>
              <a:t> </a:t>
            </a:r>
            <a:r>
              <a:rPr dirty="0">
                <a:solidFill>
                  <a:srgbClr val="FF40FF"/>
                </a:solidFill>
              </a:rPr>
              <a:t>(large       )</a:t>
            </a:r>
          </a:p>
        </p:txBody>
      </p:sp>
      <p:sp>
        <p:nvSpPr>
          <p:cNvPr id="356" name="Shape 356"/>
          <p:cNvSpPr/>
          <p:nvPr/>
        </p:nvSpPr>
        <p:spPr>
          <a:xfrm>
            <a:off x="1655196" y="5614353"/>
            <a:ext cx="7504611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>
                <a:solidFill>
                  <a:srgbClr val="0433FF"/>
                </a:solidFill>
              </a:defRPr>
            </a:pPr>
            <a:r>
              <a:t>similar predicted outputs </a:t>
            </a:r>
            <a:r>
              <a:rPr>
                <a:solidFill>
                  <a:srgbClr val="FF40FF"/>
                </a:solidFill>
              </a:rPr>
              <a:t>(small                             )</a:t>
            </a:r>
          </a:p>
        </p:txBody>
      </p:sp>
      <p:pic>
        <p:nvPicPr>
          <p:cNvPr id="35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5608" y="5126610"/>
            <a:ext cx="514042" cy="36576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 flipV="1">
            <a:off x="1119285" y="5886643"/>
            <a:ext cx="514042" cy="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59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326913" y="5694756"/>
            <a:ext cx="2530105" cy="31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137" y="-13542"/>
            <a:ext cx="3124863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938" y="2289785"/>
            <a:ext cx="7132320" cy="1534767"/>
          </a:xfrm>
          <a:prstGeom prst="rect">
            <a:avLst/>
          </a:prstGeom>
          <a:noFill/>
        </p:spPr>
      </p:pic>
      <p:sp>
        <p:nvSpPr>
          <p:cNvPr id="24" name="Right Brace 23"/>
          <p:cNvSpPr/>
          <p:nvPr/>
        </p:nvSpPr>
        <p:spPr>
          <a:xfrm rot="5400000">
            <a:off x="5465167" y="3271963"/>
            <a:ext cx="233897" cy="639071"/>
          </a:xfrm>
          <a:prstGeom prst="rightBrace">
            <a:avLst>
              <a:gd name="adj1" fmla="val 48453"/>
              <a:gd name="adj2" fmla="val 50000"/>
            </a:avLst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6886677" y="3269310"/>
            <a:ext cx="233897" cy="639071"/>
          </a:xfrm>
          <a:prstGeom prst="rightBrace">
            <a:avLst>
              <a:gd name="adj1" fmla="val 48453"/>
              <a:gd name="adj2" fmla="val 50000"/>
            </a:avLst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165565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iBall — Closed-form Solutions</a:t>
            </a:r>
          </a:p>
        </p:txBody>
      </p:sp>
      <p:sp>
        <p:nvSpPr>
          <p:cNvPr id="364" name="Shape 3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Closed-form Solution</a:t>
            </a:r>
          </a:p>
          <a:p>
            <a:endParaRPr dirty="0"/>
          </a:p>
          <a:p>
            <a:pPr lvl="1">
              <a:buSzPct val="110000"/>
            </a:pPr>
            <a:r>
              <a:rPr dirty="0"/>
              <a:t> </a:t>
            </a:r>
            <a:r>
              <a:rPr dirty="0" err="1"/>
              <a:t>iBall</a:t>
            </a:r>
            <a:r>
              <a:rPr dirty="0"/>
              <a:t> — linear:</a:t>
            </a:r>
          </a:p>
        </p:txBody>
      </p:sp>
      <p:sp>
        <p:nvSpPr>
          <p:cNvPr id="365" name="Shape 3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753" y="5419725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47" y="1900099"/>
            <a:ext cx="2159000" cy="419100"/>
          </a:xfrm>
          <a:prstGeom prst="rect">
            <a:avLst/>
          </a:prstGeom>
        </p:spPr>
      </p:pic>
      <p:sp>
        <p:nvSpPr>
          <p:cNvPr id="19" name="Shape 367"/>
          <p:cNvSpPr/>
          <p:nvPr/>
        </p:nvSpPr>
        <p:spPr>
          <a:xfrm>
            <a:off x="0" y="5701349"/>
            <a:ext cx="27365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pPr defTabSz="457200"/>
            <a:r>
              <a:rPr dirty="0"/>
              <a:t>Time Complexity: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67" y="3193772"/>
            <a:ext cx="3748824" cy="4938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647" y="3230936"/>
            <a:ext cx="4677977" cy="439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29" y="3932058"/>
            <a:ext cx="7604251" cy="14378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81109" y="5626241"/>
            <a:ext cx="375564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# of features; k: # of domains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dk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the order of 10 or 100)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6608" y="5665218"/>
            <a:ext cx="142882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O(</a:t>
            </a:r>
            <a:r>
              <a:rPr lang="en-US" sz="3200" i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dk</a:t>
            </a:r>
            <a:r>
              <a:rPr lang="en-US" sz="32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3200" i="1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32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56376" y="3255358"/>
            <a:ext cx="336319" cy="25643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94100" y="3230936"/>
            <a:ext cx="336319" cy="25643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06147" y="4384637"/>
            <a:ext cx="336319" cy="25643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2402" y="4343324"/>
            <a:ext cx="336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2711" y="3279542"/>
            <a:ext cx="336319" cy="25643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81596" y="3107664"/>
            <a:ext cx="33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52711" y="3193772"/>
            <a:ext cx="33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56376" y="3213216"/>
            <a:ext cx="33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4667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iBall — Closed-form Solutions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Closed-form Solution</a:t>
            </a:r>
          </a:p>
          <a:p>
            <a:endParaRPr dirty="0"/>
          </a:p>
          <a:p>
            <a:pPr lvl="1">
              <a:buSzPct val="110000"/>
            </a:pPr>
            <a:r>
              <a:rPr dirty="0"/>
              <a:t> </a:t>
            </a:r>
            <a:r>
              <a:rPr dirty="0" err="1"/>
              <a:t>iBall</a:t>
            </a:r>
            <a:r>
              <a:rPr dirty="0"/>
              <a:t> — non-linear:</a:t>
            </a:r>
          </a:p>
        </p:txBody>
      </p:sp>
      <p:sp>
        <p:nvSpPr>
          <p:cNvPr id="381" name="Shape 3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147" y="1900099"/>
            <a:ext cx="2159000" cy="419100"/>
          </a:xfrm>
          <a:prstGeom prst="rect">
            <a:avLst/>
          </a:prstGeom>
        </p:spPr>
      </p:pic>
      <p:sp>
        <p:nvSpPr>
          <p:cNvPr id="16" name="Shape 384"/>
          <p:cNvSpPr/>
          <p:nvPr/>
        </p:nvSpPr>
        <p:spPr>
          <a:xfrm>
            <a:off x="1051112" y="5831456"/>
            <a:ext cx="27365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pPr defTabSz="457200"/>
            <a:r>
              <a:t>Time Complexity: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4" y="5458018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50" y="3225091"/>
            <a:ext cx="3402623" cy="448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372" y="3261984"/>
            <a:ext cx="3219260" cy="4178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454" y="3884840"/>
            <a:ext cx="8114565" cy="1622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3124" y="5892155"/>
            <a:ext cx="832703" cy="3885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7157" y="5647661"/>
            <a:ext cx="345633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total # of training examples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(in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the order of millions)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21352" y="3201005"/>
            <a:ext cx="339331" cy="400110"/>
            <a:chOff x="7921352" y="3201005"/>
            <a:chExt cx="339331" cy="400110"/>
          </a:xfrm>
        </p:grpSpPr>
        <p:sp>
          <p:nvSpPr>
            <p:cNvPr id="14" name="Rectangle 13"/>
            <p:cNvSpPr/>
            <p:nvPr/>
          </p:nvSpPr>
          <p:spPr>
            <a:xfrm>
              <a:off x="7921352" y="3243147"/>
              <a:ext cx="336319" cy="256431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21352" y="3201005"/>
              <a:ext cx="3393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k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848400" y="3224593"/>
            <a:ext cx="336319" cy="25643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48400" y="3182451"/>
            <a:ext cx="33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0905" y="4370763"/>
            <a:ext cx="336319" cy="25643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60905" y="4377465"/>
            <a:ext cx="336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0234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t>iBall — Scale-up with Dynamic Update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rPr b="1" dirty="0">
                <a:solidFill>
                  <a:srgbClr val="FF2600"/>
                </a:solidFill>
              </a:rPr>
              <a:t>Key idea #1</a:t>
            </a:r>
            <a:r>
              <a:rPr dirty="0">
                <a:solidFill>
                  <a:srgbClr val="FF2600"/>
                </a:solidFill>
              </a:rPr>
              <a:t>:</a:t>
            </a:r>
            <a:r>
              <a:rPr dirty="0"/>
              <a:t> Approx </a:t>
            </a:r>
            <a:r>
              <a:rPr b="1" i="1" dirty="0">
                <a:solidFill>
                  <a:srgbClr val="0000FF"/>
                </a:solidFill>
              </a:rPr>
              <a:t>S</a:t>
            </a:r>
            <a:r>
              <a:rPr dirty="0"/>
              <a:t> by low-rank approx 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r>
              <a:rPr b="1" dirty="0"/>
              <a:t>Details: 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endParaRPr b="1" dirty="0"/>
          </a:p>
          <a:p>
            <a:pPr>
              <a:defRPr sz="3000">
                <a:solidFill>
                  <a:srgbClr val="FF2600"/>
                </a:solidFill>
              </a:defRPr>
            </a:pPr>
            <a:endParaRPr b="1" dirty="0"/>
          </a:p>
          <a:p>
            <a:pPr marL="0" indent="0">
              <a:buNone/>
              <a:defRPr sz="3000">
                <a:solidFill>
                  <a:srgbClr val="FF2600"/>
                </a:solidFill>
              </a:defRPr>
            </a:pPr>
            <a:endParaRPr sz="1800" b="1" dirty="0"/>
          </a:p>
          <a:p>
            <a:pPr>
              <a:defRPr sz="3000">
                <a:solidFill>
                  <a:srgbClr val="FF2600"/>
                </a:solidFill>
              </a:defRPr>
            </a:pPr>
            <a:r>
              <a:rPr b="1" dirty="0"/>
              <a:t>Complexity: 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r>
              <a:rPr b="1" dirty="0"/>
              <a:t>Benefit: </a:t>
            </a:r>
            <a:r>
              <a:rPr dirty="0">
                <a:solidFill>
                  <a:srgbClr val="000000"/>
                </a:solidFill>
              </a:rPr>
              <a:t>avoid matrix inverse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0" y="5433887"/>
            <a:ext cx="9144000" cy="954107"/>
          </a:xfrm>
          <a:prstGeom prst="rect">
            <a:avLst/>
          </a:prstGeom>
          <a:solidFill>
            <a:srgbClr val="FFFB00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/>
            </a:pPr>
            <a:r>
              <a:rPr dirty="0">
                <a:solidFill>
                  <a:srgbClr val="0000FF"/>
                </a:solidFill>
              </a:rPr>
              <a:t>Question: how to avoid re-computing low-rank </a:t>
            </a:r>
            <a:endParaRPr lang="en-US" dirty="0">
              <a:solidFill>
                <a:srgbClr val="0000FF"/>
              </a:solidFill>
            </a:endParaRPr>
          </a:p>
          <a:p>
            <a:pPr algn="ctr">
              <a:defRPr sz="2800" b="1"/>
            </a:pPr>
            <a:r>
              <a:rPr dirty="0">
                <a:solidFill>
                  <a:srgbClr val="0000FF"/>
                </a:solidFill>
              </a:rPr>
              <a:t>approx at each time step?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33" y="4268525"/>
            <a:ext cx="4154523" cy="51472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8619" y="2661746"/>
            <a:ext cx="8762821" cy="1337411"/>
            <a:chOff x="1650214" y="2661746"/>
            <a:chExt cx="8762821" cy="1337411"/>
          </a:xfrm>
        </p:grpSpPr>
        <p:sp>
          <p:nvSpPr>
            <p:cNvPr id="16" name="Shape 398"/>
            <p:cNvSpPr/>
            <p:nvPr/>
          </p:nvSpPr>
          <p:spPr>
            <a:xfrm>
              <a:off x="5249634" y="2858433"/>
              <a:ext cx="651203" cy="378254"/>
            </a:xfrm>
            <a:prstGeom prst="rightArrow">
              <a:avLst>
                <a:gd name="adj1" fmla="val 32000"/>
                <a:gd name="adj2" fmla="val 78628"/>
              </a:avLst>
            </a:prstGeom>
            <a:solidFill>
              <a:srgbClr val="FF2600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defTabSz="4572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" name="Shape 399"/>
            <p:cNvSpPr/>
            <p:nvPr/>
          </p:nvSpPr>
          <p:spPr>
            <a:xfrm>
              <a:off x="2230291" y="3529106"/>
              <a:ext cx="2633091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defTabSz="457200">
                <a:defRPr sz="2400" b="1">
                  <a:solidFill>
                    <a:srgbClr val="FF40FF"/>
                  </a:solidFill>
                </a:defRPr>
              </a:pPr>
              <a:r>
                <a:rPr sz="2400" b="1" dirty="0">
                  <a:solidFill>
                    <a:srgbClr val="0433FF"/>
                  </a:solidFill>
                </a:rPr>
                <a:t>(</a:t>
              </a:r>
              <a:r>
                <a:rPr sz="2400" b="1" dirty="0">
                  <a:solidFill>
                    <a:srgbClr val="FF40FF"/>
                  </a:solidFill>
                </a:rPr>
                <a:t>Overall:             </a:t>
              </a:r>
              <a:r>
                <a:rPr sz="2400" b="1" dirty="0">
                  <a:solidFill>
                    <a:srgbClr val="0433FF"/>
                  </a:solidFill>
                </a:rPr>
                <a:t>)</a:t>
              </a:r>
              <a:r>
                <a:rPr sz="2400" b="1" dirty="0">
                  <a:solidFill>
                    <a:srgbClr val="FF40FF"/>
                  </a:solidFill>
                </a:rPr>
                <a:t> </a:t>
              </a:r>
            </a:p>
          </p:txBody>
        </p:sp>
        <p:pic>
          <p:nvPicPr>
            <p:cNvPr id="18" name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673" y="3605762"/>
              <a:ext cx="915142" cy="3506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Shape 401"/>
            <p:cNvSpPr/>
            <p:nvPr/>
          </p:nvSpPr>
          <p:spPr>
            <a:xfrm>
              <a:off x="7646637" y="3537492"/>
              <a:ext cx="2633091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defTabSz="457200">
                <a:defRPr sz="2400" b="1">
                  <a:solidFill>
                    <a:srgbClr val="FF40FF"/>
                  </a:solidFill>
                </a:defRPr>
              </a:pPr>
              <a:r>
                <a:rPr sz="2400" b="1">
                  <a:solidFill>
                    <a:srgbClr val="0433FF"/>
                  </a:solidFill>
                </a:rPr>
                <a:t>(</a:t>
              </a:r>
              <a:r>
                <a:rPr sz="2400" b="1">
                  <a:solidFill>
                    <a:srgbClr val="FF40FF"/>
                  </a:solidFill>
                </a:rPr>
                <a:t>Overall:             </a:t>
              </a:r>
              <a:r>
                <a:rPr sz="2400" b="1">
                  <a:solidFill>
                    <a:srgbClr val="0433FF"/>
                  </a:solidFill>
                </a:rPr>
                <a:t>)</a:t>
              </a:r>
              <a:r>
                <a:rPr sz="2400" b="1">
                  <a:solidFill>
                    <a:srgbClr val="FF40FF"/>
                  </a:solidFill>
                </a:rPr>
                <a:t> </a:t>
              </a:r>
            </a:p>
          </p:txBody>
        </p:sp>
        <p:pic>
          <p:nvPicPr>
            <p:cNvPr id="20" name="pasted-imag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4695" y="3628340"/>
              <a:ext cx="762307" cy="3133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0214" y="2858433"/>
              <a:ext cx="3477798" cy="40393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5050" y="2661746"/>
              <a:ext cx="4567985" cy="878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48882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t>iBall — Scale-up with Dynamic Update</a:t>
            </a:r>
          </a:p>
        </p:txBody>
      </p:sp>
      <p:sp>
        <p:nvSpPr>
          <p:cNvPr id="422" name="Shape 422"/>
          <p:cNvSpPr>
            <a:spLocks noGrp="1"/>
          </p:cNvSpPr>
          <p:nvPr>
            <p:ph type="body" idx="1"/>
          </p:nvPr>
        </p:nvSpPr>
        <p:spPr>
          <a:xfrm>
            <a:off x="418686" y="1067339"/>
            <a:ext cx="8229601" cy="5637734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rPr b="1" dirty="0">
                <a:solidFill>
                  <a:srgbClr val="FF2600"/>
                </a:solidFill>
              </a:rPr>
              <a:t>Key idea #2</a:t>
            </a:r>
            <a:r>
              <a:rPr dirty="0">
                <a:solidFill>
                  <a:srgbClr val="FF2600"/>
                </a:solidFill>
              </a:rPr>
              <a:t>:</a:t>
            </a:r>
            <a:r>
              <a:rPr dirty="0"/>
              <a:t> Incrementally update the low rank structure of </a:t>
            </a:r>
            <a:r>
              <a:rPr b="1" dirty="0"/>
              <a:t>S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r>
              <a:rPr b="1" dirty="0"/>
              <a:t>Details: 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endParaRPr b="1" dirty="0"/>
          </a:p>
          <a:p>
            <a:pPr>
              <a:defRPr sz="3000">
                <a:solidFill>
                  <a:srgbClr val="FF2600"/>
                </a:solidFill>
              </a:defRPr>
            </a:pPr>
            <a:endParaRPr b="1" dirty="0"/>
          </a:p>
          <a:p>
            <a:pPr>
              <a:defRPr sz="3000">
                <a:solidFill>
                  <a:srgbClr val="FF2600"/>
                </a:solidFill>
              </a:defRPr>
            </a:pPr>
            <a:endParaRPr b="1" dirty="0"/>
          </a:p>
          <a:p>
            <a:pPr>
              <a:defRPr sz="3000">
                <a:solidFill>
                  <a:srgbClr val="FF2600"/>
                </a:solidFill>
              </a:defRPr>
            </a:pPr>
            <a:r>
              <a:rPr b="1" dirty="0"/>
              <a:t>Complexity:</a:t>
            </a:r>
          </a:p>
          <a:p>
            <a:pPr>
              <a:defRPr sz="3000">
                <a:solidFill>
                  <a:srgbClr val="FF2600"/>
                </a:solidFill>
              </a:defRPr>
            </a:pPr>
            <a:r>
              <a:rPr b="1" dirty="0"/>
              <a:t>Benefit: </a:t>
            </a:r>
            <a:r>
              <a:rPr dirty="0">
                <a:solidFill>
                  <a:srgbClr val="000000"/>
                </a:solidFill>
              </a:rPr>
              <a:t>avoid re-computing low-rank </a:t>
            </a:r>
            <a:r>
              <a:rPr dirty="0" err="1">
                <a:solidFill>
                  <a:srgbClr val="000000"/>
                </a:solidFill>
              </a:rPr>
              <a:t>approx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23" name="Shape 4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pSp>
        <p:nvGrpSpPr>
          <p:cNvPr id="493" name="Group 493"/>
          <p:cNvGrpSpPr/>
          <p:nvPr/>
        </p:nvGrpSpPr>
        <p:grpSpPr>
          <a:xfrm>
            <a:off x="2432741" y="2204981"/>
            <a:ext cx="6350001" cy="1618432"/>
            <a:chOff x="0" y="0"/>
            <a:chExt cx="6350000" cy="1618430"/>
          </a:xfrm>
        </p:grpSpPr>
        <p:sp>
          <p:nvSpPr>
            <p:cNvPr id="424" name="Shape 424"/>
            <p:cNvSpPr/>
            <p:nvPr/>
          </p:nvSpPr>
          <p:spPr>
            <a:xfrm>
              <a:off x="1349" y="7452"/>
              <a:ext cx="537903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0" y="13461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536987" y="7452"/>
              <a:ext cx="537904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535638" y="13461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1074273" y="7452"/>
              <a:ext cx="537904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1072925" y="13461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1349" y="543090"/>
              <a:ext cx="537903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0" y="549099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537811" y="543090"/>
              <a:ext cx="537904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536462" y="549099"/>
              <a:ext cx="388341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070856" y="543090"/>
              <a:ext cx="537904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1069507" y="549099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1349" y="1080526"/>
              <a:ext cx="537903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0" y="1086536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530603" y="1080526"/>
              <a:ext cx="537904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529254" y="1086536"/>
              <a:ext cx="388340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067065" y="1080526"/>
              <a:ext cx="537904" cy="53790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1065716" y="1086536"/>
              <a:ext cx="388341" cy="3883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2370062" y="8630"/>
              <a:ext cx="528347" cy="528346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2368737" y="2286"/>
              <a:ext cx="391773" cy="391773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>
              <a:off x="2910932" y="8630"/>
              <a:ext cx="528347" cy="528346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2909608" y="7452"/>
              <a:ext cx="381440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6" name="Shape 446"/>
            <p:cNvSpPr/>
            <p:nvPr/>
          </p:nvSpPr>
          <p:spPr>
            <a:xfrm>
              <a:off x="3448700" y="8630"/>
              <a:ext cx="528347" cy="528346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3447375" y="7452"/>
              <a:ext cx="381441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2370062" y="548175"/>
              <a:ext cx="528347" cy="528347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2368737" y="546998"/>
              <a:ext cx="381441" cy="381440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2909381" y="555255"/>
              <a:ext cx="528347" cy="528347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2908056" y="554078"/>
              <a:ext cx="381441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3455780" y="555255"/>
              <a:ext cx="528347" cy="528347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3454455" y="554078"/>
              <a:ext cx="381441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2370062" y="1078566"/>
              <a:ext cx="528347" cy="528347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2368737" y="1077388"/>
              <a:ext cx="381441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2909381" y="1078566"/>
              <a:ext cx="528347" cy="528347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2908056" y="1077388"/>
              <a:ext cx="381441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3456001" y="1085646"/>
              <a:ext cx="528346" cy="528347"/>
            </a:xfrm>
            <a:prstGeom prst="rect">
              <a:avLst/>
            </a:prstGeom>
            <a:noFill/>
            <a:ln w="50800" cap="flat">
              <a:solidFill>
                <a:srgbClr val="A9A9A9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3454675" y="1084468"/>
              <a:ext cx="381441" cy="38144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487" name="Group 487"/>
            <p:cNvGrpSpPr/>
            <p:nvPr/>
          </p:nvGrpSpPr>
          <p:grpSpPr>
            <a:xfrm>
              <a:off x="4740907" y="0"/>
              <a:ext cx="1609093" cy="1613993"/>
              <a:chOff x="0" y="0"/>
              <a:chExt cx="1609092" cy="1613992"/>
            </a:xfrm>
          </p:grpSpPr>
          <p:grpSp>
            <p:nvGrpSpPr>
              <p:cNvPr id="462" name="Group 462"/>
              <p:cNvGrpSpPr/>
              <p:nvPr/>
            </p:nvGrpSpPr>
            <p:grpSpPr>
              <a:xfrm>
                <a:off x="0" y="0"/>
                <a:ext cx="531333" cy="531333"/>
                <a:chOff x="0" y="0"/>
                <a:chExt cx="531332" cy="531332"/>
              </a:xfrm>
            </p:grpSpPr>
            <p:sp>
              <p:nvSpPr>
                <p:cNvPr id="460" name="Shape 460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65" name="Group 465"/>
              <p:cNvGrpSpPr/>
              <p:nvPr/>
            </p:nvGrpSpPr>
            <p:grpSpPr>
              <a:xfrm>
                <a:off x="538880" y="0"/>
                <a:ext cx="531333" cy="531333"/>
                <a:chOff x="0" y="0"/>
                <a:chExt cx="531332" cy="531332"/>
              </a:xfrm>
            </p:grpSpPr>
            <p:sp>
              <p:nvSpPr>
                <p:cNvPr id="463" name="Shape 463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4" name="Shape 464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68" name="Group 468"/>
              <p:cNvGrpSpPr/>
              <p:nvPr/>
            </p:nvGrpSpPr>
            <p:grpSpPr>
              <a:xfrm>
                <a:off x="1077760" y="0"/>
                <a:ext cx="531333" cy="531333"/>
                <a:chOff x="0" y="0"/>
                <a:chExt cx="531332" cy="531332"/>
              </a:xfrm>
            </p:grpSpPr>
            <p:sp>
              <p:nvSpPr>
                <p:cNvPr id="466" name="Shape 466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7" name="Shape 467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1" name="Group 471"/>
              <p:cNvGrpSpPr/>
              <p:nvPr/>
            </p:nvGrpSpPr>
            <p:grpSpPr>
              <a:xfrm>
                <a:off x="0" y="536672"/>
                <a:ext cx="531333" cy="531333"/>
                <a:chOff x="0" y="0"/>
                <a:chExt cx="531332" cy="531332"/>
              </a:xfrm>
            </p:grpSpPr>
            <p:sp>
              <p:nvSpPr>
                <p:cNvPr id="469" name="Shape 469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0" name="Shape 470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4" name="Group 474"/>
              <p:cNvGrpSpPr/>
              <p:nvPr/>
            </p:nvGrpSpPr>
            <p:grpSpPr>
              <a:xfrm>
                <a:off x="538880" y="536672"/>
                <a:ext cx="531333" cy="531333"/>
                <a:chOff x="0" y="0"/>
                <a:chExt cx="531332" cy="531332"/>
              </a:xfrm>
            </p:grpSpPr>
            <p:sp>
              <p:nvSpPr>
                <p:cNvPr id="472" name="Shape 472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7" name="Group 477"/>
              <p:cNvGrpSpPr/>
              <p:nvPr/>
            </p:nvGrpSpPr>
            <p:grpSpPr>
              <a:xfrm>
                <a:off x="1077760" y="536672"/>
                <a:ext cx="531333" cy="531333"/>
                <a:chOff x="0" y="0"/>
                <a:chExt cx="531332" cy="531332"/>
              </a:xfrm>
            </p:grpSpPr>
            <p:sp>
              <p:nvSpPr>
                <p:cNvPr id="475" name="Shape 475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6" name="Shape 476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80" name="Group 480"/>
              <p:cNvGrpSpPr/>
              <p:nvPr/>
            </p:nvGrpSpPr>
            <p:grpSpPr>
              <a:xfrm>
                <a:off x="0" y="1082659"/>
                <a:ext cx="531333" cy="531334"/>
                <a:chOff x="0" y="0"/>
                <a:chExt cx="531332" cy="531332"/>
              </a:xfrm>
            </p:grpSpPr>
            <p:sp>
              <p:nvSpPr>
                <p:cNvPr id="478" name="Shape 478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9" name="Shape 479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83" name="Group 483"/>
              <p:cNvGrpSpPr/>
              <p:nvPr/>
            </p:nvGrpSpPr>
            <p:grpSpPr>
              <a:xfrm>
                <a:off x="538880" y="1082659"/>
                <a:ext cx="531333" cy="531334"/>
                <a:chOff x="0" y="0"/>
                <a:chExt cx="531332" cy="531332"/>
              </a:xfrm>
            </p:grpSpPr>
            <p:sp>
              <p:nvSpPr>
                <p:cNvPr id="481" name="Shape 481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86" name="Group 486"/>
              <p:cNvGrpSpPr/>
              <p:nvPr/>
            </p:nvGrpSpPr>
            <p:grpSpPr>
              <a:xfrm>
                <a:off x="1077760" y="1082659"/>
                <a:ext cx="531333" cy="531334"/>
                <a:chOff x="0" y="0"/>
                <a:chExt cx="531332" cy="531332"/>
              </a:xfrm>
            </p:grpSpPr>
            <p:sp>
              <p:nvSpPr>
                <p:cNvPr id="484" name="Shape 484"/>
                <p:cNvSpPr/>
                <p:nvPr/>
              </p:nvSpPr>
              <p:spPr>
                <a:xfrm>
                  <a:off x="0" y="0"/>
                  <a:ext cx="531333" cy="531333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50800" cap="flat">
                  <a:solidFill>
                    <a:srgbClr val="A9A9A9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12907" y="5935"/>
                  <a:ext cx="383597" cy="383597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pic>
          <p:nvPicPr>
            <p:cNvPr id="48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49844" y="669354"/>
              <a:ext cx="287339" cy="107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87105" y="620990"/>
              <a:ext cx="287339" cy="291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Shape 495"/>
          <p:cNvSpPr/>
          <p:nvPr/>
        </p:nvSpPr>
        <p:spPr>
          <a:xfrm>
            <a:off x="6934860" y="4365218"/>
            <a:ext cx="2263885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rPr dirty="0"/>
              <a:t>(low rank, sparse)</a:t>
            </a:r>
          </a:p>
        </p:txBody>
      </p:sp>
      <p:sp>
        <p:nvSpPr>
          <p:cNvPr id="496" name="Shape 496"/>
          <p:cNvSpPr/>
          <p:nvPr/>
        </p:nvSpPr>
        <p:spPr>
          <a:xfrm>
            <a:off x="0" y="6488102"/>
            <a:ext cx="9153319" cy="3385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sz="1600" b="0" dirty="0">
                <a:latin typeface="Calibri"/>
                <a:cs typeface="Calibri"/>
              </a:rPr>
              <a:t>L</a:t>
            </a:r>
            <a:r>
              <a:rPr lang="en-US" altLang="zh-CN" sz="1600" b="0" dirty="0">
                <a:latin typeface="Calibri"/>
                <a:cs typeface="Calibri"/>
              </a:rPr>
              <a:t>.</a:t>
            </a:r>
            <a:r>
              <a:rPr sz="1600" b="0" dirty="0">
                <a:latin typeface="Calibri"/>
                <a:cs typeface="Calibri"/>
              </a:rPr>
              <a:t> Li, H</a:t>
            </a:r>
            <a:r>
              <a:rPr lang="en-US" altLang="zh-CN" sz="1600" b="0" dirty="0">
                <a:latin typeface="Calibri"/>
                <a:cs typeface="Calibri"/>
              </a:rPr>
              <a:t>.</a:t>
            </a:r>
            <a:r>
              <a:rPr sz="1600" b="0" dirty="0">
                <a:latin typeface="Calibri"/>
                <a:cs typeface="Calibri"/>
              </a:rPr>
              <a:t> Tong, Y</a:t>
            </a:r>
            <a:r>
              <a:rPr lang="en-US" altLang="zh-CN" sz="1600" b="0" dirty="0">
                <a:latin typeface="Calibri"/>
                <a:cs typeface="Calibri"/>
              </a:rPr>
              <a:t>.</a:t>
            </a:r>
            <a:r>
              <a:rPr sz="1600" b="0" dirty="0">
                <a:latin typeface="Calibri"/>
                <a:cs typeface="Calibri"/>
              </a:rPr>
              <a:t> Xiao, W</a:t>
            </a:r>
            <a:r>
              <a:rPr lang="en-US" altLang="zh-CN" sz="1600" b="0" dirty="0">
                <a:latin typeface="Calibri"/>
                <a:cs typeface="Calibri"/>
              </a:rPr>
              <a:t>.</a:t>
            </a:r>
            <a:r>
              <a:rPr sz="1600" b="0" dirty="0">
                <a:latin typeface="Calibri"/>
                <a:cs typeface="Calibri"/>
              </a:rPr>
              <a:t> Fan. Cheetah: Fast Graph Kernel Tracking on Dynamic Graphs.</a:t>
            </a:r>
            <a:r>
              <a:rPr lang="en-US" sz="1600" b="0" dirty="0">
                <a:latin typeface="Calibri"/>
                <a:cs typeface="Calibri"/>
              </a:rPr>
              <a:t> </a:t>
            </a:r>
            <a:r>
              <a:rPr sz="1600" b="0" dirty="0">
                <a:latin typeface="Calibri"/>
                <a:cs typeface="Calibri"/>
              </a:rPr>
              <a:t>SDM 2015.</a:t>
            </a:r>
          </a:p>
        </p:txBody>
      </p:sp>
      <p:grpSp>
        <p:nvGrpSpPr>
          <p:cNvPr id="499" name="Group 499"/>
          <p:cNvGrpSpPr/>
          <p:nvPr/>
        </p:nvGrpSpPr>
        <p:grpSpPr>
          <a:xfrm>
            <a:off x="285341" y="2825318"/>
            <a:ext cx="1965473" cy="1087263"/>
            <a:chOff x="0" y="0"/>
            <a:chExt cx="1965471" cy="1087261"/>
          </a:xfrm>
        </p:grpSpPr>
        <p:sp>
          <p:nvSpPr>
            <p:cNvPr id="498" name="Shape 498"/>
            <p:cNvSpPr/>
            <p:nvPr/>
          </p:nvSpPr>
          <p:spPr>
            <a:xfrm>
              <a:off x="50800" y="50800"/>
              <a:ext cx="1863872" cy="98566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Off val="48879"/>
                  </a:schemeClr>
                </a:gs>
                <a:gs pos="58695">
                  <a:schemeClr val="accent4">
                    <a:lumOff val="28974"/>
                  </a:schemeClr>
                </a:gs>
                <a:gs pos="79961">
                  <a:schemeClr val="accent4">
                    <a:lumOff val="28974"/>
                  </a:schemeClr>
                </a:gs>
              </a:gsLst>
              <a:path path="shape">
                <a:fillToRect l="81517" t="9138" r="18482" b="90861"/>
              </a:path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b="1">
                  <a:solidFill>
                    <a:schemeClr val="accent3">
                      <a:lumOff val="44000"/>
                    </a:schemeClr>
                  </a:solidFill>
                </a:rPr>
                <a:t>white</a:t>
              </a:r>
              <a:r>
                <a:t>: zeros</a:t>
              </a:r>
            </a:p>
            <a:p>
              <a:r>
                <a:rPr b="1">
                  <a:solidFill>
                    <a:srgbClr val="0433FF"/>
                  </a:solidFill>
                </a:rPr>
                <a:t>blue</a:t>
              </a:r>
              <a:r>
                <a:t>: old at </a:t>
              </a:r>
              <a:r>
                <a:rPr i="1"/>
                <a:t>t</a:t>
              </a:r>
            </a:p>
            <a:p>
              <a:r>
                <a:rPr b="1">
                  <a:solidFill>
                    <a:srgbClr val="FF40FF"/>
                  </a:solidFill>
                </a:rPr>
                <a:t>pink</a:t>
              </a:r>
              <a:r>
                <a:t>: new at </a:t>
              </a:r>
              <a:r>
                <a:rPr i="1"/>
                <a:t>t+1</a:t>
              </a:r>
            </a:p>
          </p:txBody>
        </p:sp>
        <p:pic>
          <p:nvPicPr>
            <p:cNvPr id="497" name="Picture 496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65472" cy="1087262"/>
            </a:xfrm>
            <a:prstGeom prst="rect">
              <a:avLst/>
            </a:prstGeom>
            <a:effectLst/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135" y="3927808"/>
            <a:ext cx="766763" cy="39499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314" y="3915785"/>
            <a:ext cx="347996" cy="44902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119" y="3996434"/>
            <a:ext cx="635000" cy="3429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8945" y="4942122"/>
            <a:ext cx="5969006" cy="42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4595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t>Paper Citation Prediction Performance</a:t>
            </a:r>
          </a:p>
        </p:txBody>
      </p:sp>
      <p:sp>
        <p:nvSpPr>
          <p:cNvPr id="524" name="Shape 5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525" name="rmse_alldomains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506" y="932990"/>
            <a:ext cx="7580764" cy="4534327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/>
        </p:nvSpPr>
        <p:spPr>
          <a:xfrm>
            <a:off x="-25098" y="6057212"/>
            <a:ext cx="9169097" cy="830997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Datasets: </a:t>
            </a:r>
            <a:r>
              <a:rPr lang="en-US" sz="2400" dirty="0" err="1">
                <a:solidFill>
                  <a:srgbClr val="0000FF"/>
                </a:solidFill>
              </a:rPr>
              <a:t>AMiner</a:t>
            </a:r>
            <a:r>
              <a:rPr lang="en-US" sz="2400" dirty="0">
                <a:solidFill>
                  <a:srgbClr val="0000FF"/>
                </a:solidFill>
              </a:rPr>
              <a:t> (2,243,976 papers, 1,274,360 authors, </a:t>
            </a:r>
          </a:p>
          <a:p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8,882 venues)</a:t>
            </a:r>
          </a:p>
        </p:txBody>
      </p:sp>
      <p:sp>
        <p:nvSpPr>
          <p:cNvPr id="527" name="Shape 527"/>
          <p:cNvSpPr/>
          <p:nvPr/>
        </p:nvSpPr>
        <p:spPr>
          <a:xfrm rot="16200000">
            <a:off x="-944275" y="2809432"/>
            <a:ext cx="3594161" cy="43706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Root Mean Squared Error</a:t>
            </a:r>
          </a:p>
        </p:txBody>
      </p:sp>
      <p:sp>
        <p:nvSpPr>
          <p:cNvPr id="528" name="Shape 528"/>
          <p:cNvSpPr/>
          <p:nvPr/>
        </p:nvSpPr>
        <p:spPr>
          <a:xfrm>
            <a:off x="3709833" y="5237438"/>
            <a:ext cx="1871624" cy="43706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Training Size</a:t>
            </a:r>
          </a:p>
        </p:txBody>
      </p:sp>
      <p:sp>
        <p:nvSpPr>
          <p:cNvPr id="529" name="Shape 529"/>
          <p:cNvSpPr/>
          <p:nvPr/>
        </p:nvSpPr>
        <p:spPr>
          <a:xfrm>
            <a:off x="8110102" y="4651941"/>
            <a:ext cx="1086308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b="1">
                <a:solidFill>
                  <a:srgbClr val="FF2600"/>
                </a:solidFill>
              </a:defRPr>
            </a:pPr>
            <a:r>
              <a:t>iBall </a:t>
            </a:r>
          </a:p>
          <a:p>
            <a:pPr>
              <a:defRPr sz="1600" b="1">
                <a:solidFill>
                  <a:srgbClr val="FF2600"/>
                </a:solidFill>
              </a:defRPr>
            </a:pPr>
            <a:r>
              <a:t>non-linear</a:t>
            </a:r>
          </a:p>
        </p:txBody>
      </p:sp>
      <p:pic>
        <p:nvPicPr>
          <p:cNvPr id="53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9661" y="4796321"/>
            <a:ext cx="137063" cy="365761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Shape 531"/>
          <p:cNvSpPr/>
          <p:nvPr/>
        </p:nvSpPr>
        <p:spPr>
          <a:xfrm>
            <a:off x="174763" y="5276223"/>
            <a:ext cx="164105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t>Proposed Sol.</a:t>
            </a:r>
          </a:p>
        </p:txBody>
      </p:sp>
      <p:sp>
        <p:nvSpPr>
          <p:cNvPr id="532" name="Shape 532"/>
          <p:cNvSpPr/>
          <p:nvPr/>
        </p:nvSpPr>
        <p:spPr>
          <a:xfrm flipH="1">
            <a:off x="1312613" y="4861581"/>
            <a:ext cx="315215" cy="536180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16182" y="5790929"/>
            <a:ext cx="951583" cy="10972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972865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Error Analysis</a:t>
            </a:r>
          </a:p>
        </p:txBody>
      </p:sp>
      <p:sp>
        <p:nvSpPr>
          <p:cNvPr id="557" name="Shape 5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558" name="Captur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013" y="1071330"/>
            <a:ext cx="5987617" cy="4673985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Shape 559"/>
          <p:cNvSpPr/>
          <p:nvPr/>
        </p:nvSpPr>
        <p:spPr>
          <a:xfrm rot="2996129" flipH="1">
            <a:off x="3183313" y="-85646"/>
            <a:ext cx="1303453" cy="6431853"/>
          </a:xfrm>
          <a:prstGeom prst="ellipse">
            <a:avLst/>
          </a:prstGeom>
          <a:ln w="101600">
            <a:solidFill>
              <a:srgbClr val="0433FF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0" y="6076991"/>
            <a:ext cx="9144000" cy="492443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/>
            </a:pPr>
            <a:r>
              <a:rPr b="1" dirty="0">
                <a:solidFill>
                  <a:srgbClr val="FF2600"/>
                </a:solidFill>
              </a:rPr>
              <a:t>Obs</a:t>
            </a:r>
            <a:r>
              <a:rPr lang="en-US" b="1" dirty="0">
                <a:solidFill>
                  <a:srgbClr val="FF2600"/>
                </a:solidFill>
              </a:rPr>
              <a:t>.</a:t>
            </a:r>
            <a:r>
              <a:rPr sz="2600" dirty="0">
                <a:solidFill>
                  <a:srgbClr val="0000FF"/>
                </a:solidFill>
              </a:rPr>
              <a:t>: bright region at x = y</a:t>
            </a:r>
          </a:p>
        </p:txBody>
      </p:sp>
      <p:sp>
        <p:nvSpPr>
          <p:cNvPr id="561" name="Shape 561"/>
          <p:cNvSpPr/>
          <p:nvPr/>
        </p:nvSpPr>
        <p:spPr>
          <a:xfrm>
            <a:off x="2057037" y="5546952"/>
            <a:ext cx="4136044" cy="43706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Predicted Normalized Citation</a:t>
            </a:r>
          </a:p>
        </p:txBody>
      </p:sp>
      <p:sp>
        <p:nvSpPr>
          <p:cNvPr id="562" name="Shape 562"/>
          <p:cNvSpPr/>
          <p:nvPr/>
        </p:nvSpPr>
        <p:spPr>
          <a:xfrm rot="16200000">
            <a:off x="-859971" y="3167284"/>
            <a:ext cx="3695513" cy="4370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Actual Normalized Citation</a:t>
            </a:r>
          </a:p>
        </p:txBody>
      </p:sp>
      <p:sp>
        <p:nvSpPr>
          <p:cNvPr id="563" name="Shape 563"/>
          <p:cNvSpPr/>
          <p:nvPr/>
        </p:nvSpPr>
        <p:spPr>
          <a:xfrm flipH="1">
            <a:off x="1294094" y="1057855"/>
            <a:ext cx="795576" cy="4346411"/>
          </a:xfrm>
          <a:prstGeom prst="ellipse">
            <a:avLst/>
          </a:prstGeom>
          <a:ln w="101600">
            <a:solidFill>
              <a:srgbClr val="00F9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564" name="Screen Shot 2015-07-31 at 4.36.59 PM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9668" y="1736"/>
            <a:ext cx="2188619" cy="12057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0" y="6570405"/>
            <a:ext cx="9144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L. Li, and H. Tong: The Child is Father of the Man: Foresee the Success at the Early Stage. KDD 2015</a:t>
            </a:r>
          </a:p>
        </p:txBody>
      </p:sp>
    </p:spTree>
    <p:extLst>
      <p:ext uri="{BB962C8B-B14F-4D97-AF65-F5344CB8AC3E}">
        <p14:creationId xmlns:p14="http://schemas.microsoft.com/office/powerpoint/2010/main" val="210046104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Running Time Comparison</a:t>
            </a:r>
          </a:p>
        </p:txBody>
      </p:sp>
      <p:sp>
        <p:nvSpPr>
          <p:cNvPr id="567" name="Shape 5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568" name="time_comparison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756" y="1059426"/>
            <a:ext cx="7089653" cy="4429080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69"/>
          <p:cNvSpPr/>
          <p:nvPr/>
        </p:nvSpPr>
        <p:spPr>
          <a:xfrm>
            <a:off x="0" y="5788798"/>
            <a:ext cx="9144000" cy="492443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/>
            </a:pPr>
            <a:r>
              <a:rPr sz="2600" b="1" dirty="0">
                <a:solidFill>
                  <a:srgbClr val="FF2600"/>
                </a:solidFill>
              </a:rPr>
              <a:t>Obs</a:t>
            </a:r>
            <a:r>
              <a:rPr lang="en-US" sz="2600" b="1" dirty="0">
                <a:solidFill>
                  <a:srgbClr val="FF2600"/>
                </a:solidFill>
              </a:rPr>
              <a:t>.</a:t>
            </a:r>
            <a:r>
              <a:rPr sz="2600" dirty="0">
                <a:solidFill>
                  <a:srgbClr val="0000FF"/>
                </a:solidFill>
              </a:rPr>
              <a:t>: </a:t>
            </a:r>
            <a:r>
              <a:rPr sz="2600" dirty="0" err="1">
                <a:solidFill>
                  <a:srgbClr val="0000FF"/>
                </a:solidFill>
              </a:rPr>
              <a:t>iBall</a:t>
            </a:r>
            <a:r>
              <a:rPr sz="2600" dirty="0">
                <a:solidFill>
                  <a:srgbClr val="0000FF"/>
                </a:solidFill>
              </a:rPr>
              <a:t>-fast outperforms other non-linear methods</a:t>
            </a:r>
          </a:p>
        </p:txBody>
      </p:sp>
      <p:sp>
        <p:nvSpPr>
          <p:cNvPr id="570" name="Shape 570"/>
          <p:cNvSpPr/>
          <p:nvPr/>
        </p:nvSpPr>
        <p:spPr>
          <a:xfrm rot="16200000">
            <a:off x="-450732" y="2978872"/>
            <a:ext cx="3255279" cy="4370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Running Time (second)</a:t>
            </a:r>
          </a:p>
        </p:txBody>
      </p:sp>
      <p:sp>
        <p:nvSpPr>
          <p:cNvPr id="571" name="Shape 571"/>
          <p:cNvSpPr/>
          <p:nvPr/>
        </p:nvSpPr>
        <p:spPr>
          <a:xfrm>
            <a:off x="4030788" y="5237438"/>
            <a:ext cx="1871624" cy="43706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Training Size</a:t>
            </a:r>
          </a:p>
        </p:txBody>
      </p:sp>
      <p:sp>
        <p:nvSpPr>
          <p:cNvPr id="572" name="Shape 572"/>
          <p:cNvSpPr/>
          <p:nvPr/>
        </p:nvSpPr>
        <p:spPr>
          <a:xfrm>
            <a:off x="8280220" y="3885943"/>
            <a:ext cx="904464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t>linear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t>models</a:t>
            </a:r>
          </a:p>
        </p:txBody>
      </p:sp>
      <p:pic>
        <p:nvPicPr>
          <p:cNvPr id="573" name="pasted-image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2895" y="3447655"/>
            <a:ext cx="183785" cy="1394415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Shape 574"/>
          <p:cNvSpPr/>
          <p:nvPr/>
        </p:nvSpPr>
        <p:spPr>
          <a:xfrm>
            <a:off x="8021711" y="2557712"/>
            <a:ext cx="1176820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iBall-fast</a:t>
            </a:r>
          </a:p>
        </p:txBody>
      </p:sp>
      <p:sp>
        <p:nvSpPr>
          <p:cNvPr id="575" name="Shape 575"/>
          <p:cNvSpPr/>
          <p:nvPr/>
        </p:nvSpPr>
        <p:spPr>
          <a:xfrm>
            <a:off x="7732201" y="2570075"/>
            <a:ext cx="304413" cy="253613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7191493" y="1870069"/>
            <a:ext cx="141862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00FDFF"/>
                </a:solidFill>
              </a:defRPr>
            </a:lvl1pPr>
          </a:lstStyle>
          <a:p>
            <a:r>
              <a:rPr dirty="0"/>
              <a:t>kernel-separate</a:t>
            </a:r>
          </a:p>
        </p:txBody>
      </p:sp>
      <p:sp>
        <p:nvSpPr>
          <p:cNvPr id="577" name="Shape 577"/>
          <p:cNvSpPr/>
          <p:nvPr/>
        </p:nvSpPr>
        <p:spPr>
          <a:xfrm flipV="1">
            <a:off x="6803781" y="2092288"/>
            <a:ext cx="354992" cy="144522"/>
          </a:xfrm>
          <a:prstGeom prst="line">
            <a:avLst/>
          </a:prstGeom>
          <a:ln w="38100">
            <a:solidFill>
              <a:srgbClr val="00FDF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7895674" y="1102276"/>
            <a:ext cx="106268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0433FF"/>
                </a:solidFill>
              </a:defRPr>
            </a:lvl1pPr>
          </a:lstStyle>
          <a:p>
            <a:r>
              <a:t>iBall-kernel</a:t>
            </a:r>
          </a:p>
        </p:txBody>
      </p:sp>
      <p:sp>
        <p:nvSpPr>
          <p:cNvPr id="579" name="Shape 579"/>
          <p:cNvSpPr/>
          <p:nvPr/>
        </p:nvSpPr>
        <p:spPr>
          <a:xfrm flipV="1">
            <a:off x="7674970" y="1319058"/>
            <a:ext cx="354992" cy="144523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7794074" y="1580057"/>
            <a:ext cx="141828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37AF55"/>
                </a:solidFill>
              </a:defRPr>
            </a:lvl1pPr>
          </a:lstStyle>
          <a:p>
            <a:r>
              <a:t>kernel-combine</a:t>
            </a:r>
          </a:p>
        </p:txBody>
      </p:sp>
      <p:sp>
        <p:nvSpPr>
          <p:cNvPr id="581" name="Shape 581"/>
          <p:cNvSpPr/>
          <p:nvPr/>
        </p:nvSpPr>
        <p:spPr>
          <a:xfrm>
            <a:off x="7497812" y="1641877"/>
            <a:ext cx="379750" cy="142264"/>
          </a:xfrm>
          <a:prstGeom prst="line">
            <a:avLst/>
          </a:prstGeom>
          <a:ln w="38100">
            <a:solidFill>
              <a:srgbClr val="00A82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76963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Quality vs. Speed</a:t>
            </a:r>
          </a:p>
        </p:txBody>
      </p:sp>
      <p:sp>
        <p:nvSpPr>
          <p:cNvPr id="584" name="Shape 5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585" name="quality_plot3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4187" y="1026944"/>
            <a:ext cx="7255627" cy="4336472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hape 586"/>
          <p:cNvSpPr/>
          <p:nvPr/>
        </p:nvSpPr>
        <p:spPr>
          <a:xfrm>
            <a:off x="0" y="5750075"/>
            <a:ext cx="9144000" cy="492443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/>
            </a:pPr>
            <a:r>
              <a:rPr sz="2600" b="1" dirty="0">
                <a:solidFill>
                  <a:srgbClr val="FF0000"/>
                </a:solidFill>
              </a:rPr>
              <a:t>Obs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sz="2600" dirty="0">
                <a:solidFill>
                  <a:srgbClr val="0000FF"/>
                </a:solidFill>
              </a:rPr>
              <a:t>: </a:t>
            </a:r>
            <a:r>
              <a:rPr sz="2600" dirty="0" err="1">
                <a:solidFill>
                  <a:srgbClr val="0000FF"/>
                </a:solidFill>
              </a:rPr>
              <a:t>iBall</a:t>
            </a:r>
            <a:r>
              <a:rPr sz="2600" dirty="0">
                <a:solidFill>
                  <a:srgbClr val="0000FF"/>
                </a:solidFill>
              </a:rPr>
              <a:t>-fast: good trade-off between quality and speed</a:t>
            </a:r>
          </a:p>
        </p:txBody>
      </p:sp>
      <p:sp>
        <p:nvSpPr>
          <p:cNvPr id="587" name="Shape 587"/>
          <p:cNvSpPr/>
          <p:nvPr/>
        </p:nvSpPr>
        <p:spPr>
          <a:xfrm rot="16200000">
            <a:off x="479203" y="2769783"/>
            <a:ext cx="984757" cy="4370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RMSE</a:t>
            </a:r>
          </a:p>
        </p:txBody>
      </p:sp>
      <p:sp>
        <p:nvSpPr>
          <p:cNvPr id="588" name="Shape 588"/>
          <p:cNvSpPr/>
          <p:nvPr/>
        </p:nvSpPr>
        <p:spPr>
          <a:xfrm>
            <a:off x="3672044" y="5146689"/>
            <a:ext cx="2861386" cy="3875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r>
              <a:t>Running Time (second)</a:t>
            </a:r>
          </a:p>
        </p:txBody>
      </p:sp>
      <p:sp>
        <p:nvSpPr>
          <p:cNvPr id="589" name="Shape 589"/>
          <p:cNvSpPr/>
          <p:nvPr/>
        </p:nvSpPr>
        <p:spPr>
          <a:xfrm>
            <a:off x="2602725" y="3326658"/>
            <a:ext cx="1605891" cy="48620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2600"/>
                </a:solidFill>
              </a:defRPr>
            </a:lvl1pPr>
          </a:lstStyle>
          <a:p>
            <a:r>
              <a:t>iBall-fast</a:t>
            </a:r>
          </a:p>
        </p:txBody>
      </p:sp>
      <p:sp>
        <p:nvSpPr>
          <p:cNvPr id="590" name="Shape 590"/>
          <p:cNvSpPr/>
          <p:nvPr/>
        </p:nvSpPr>
        <p:spPr>
          <a:xfrm flipH="1">
            <a:off x="2051410" y="3643853"/>
            <a:ext cx="555001" cy="156163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1601528" y="3454639"/>
            <a:ext cx="437069" cy="1000127"/>
          </a:xfrm>
          <a:prstGeom prst="ellipse">
            <a:avLst/>
          </a:prstGeom>
          <a:ln w="50800">
            <a:solidFill>
              <a:srgbClr val="FF26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592" name="emoji_smile_thumbsu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097" y="4509578"/>
            <a:ext cx="594132" cy="4370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37898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46087" y="0"/>
            <a:ext cx="8704642" cy="1025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Networks </a:t>
            </a:r>
            <a:r>
              <a:rPr dirty="0"/>
              <a:t>Are Everywhere</a:t>
            </a:r>
            <a:r>
              <a:rPr lang="en-US" dirty="0"/>
              <a:t> in Teams</a:t>
            </a:r>
            <a:endParaRPr dirty="0"/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393068" y="1075607"/>
            <a:ext cx="189960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kern="0" dirty="0">
                <a:latin typeface="Arial"/>
                <a:ea typeface="Arial"/>
                <a:cs typeface="Arial"/>
                <a:sym typeface="Arial"/>
              </a:rPr>
              <a:t>1. Film Crew</a:t>
            </a:r>
          </a:p>
        </p:txBody>
      </p:sp>
      <p:sp>
        <p:nvSpPr>
          <p:cNvPr id="268" name="Shape 268"/>
          <p:cNvSpPr/>
          <p:nvPr/>
        </p:nvSpPr>
        <p:spPr>
          <a:xfrm>
            <a:off x="3362130" y="1075607"/>
            <a:ext cx="226661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kern="0" dirty="0">
                <a:latin typeface="Arial"/>
                <a:ea typeface="Arial"/>
                <a:cs typeface="Arial"/>
                <a:sym typeface="Arial"/>
              </a:rPr>
              <a:t>2. Sports Team</a:t>
            </a:r>
          </a:p>
        </p:txBody>
      </p:sp>
      <p:sp>
        <p:nvSpPr>
          <p:cNvPr id="269" name="Shape 269"/>
          <p:cNvSpPr/>
          <p:nvPr/>
        </p:nvSpPr>
        <p:spPr>
          <a:xfrm>
            <a:off x="130886" y="3537804"/>
            <a:ext cx="27116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Research Team</a:t>
            </a:r>
          </a:p>
        </p:txBody>
      </p:sp>
      <p:sp>
        <p:nvSpPr>
          <p:cNvPr id="270" name="Shape 270"/>
          <p:cNvSpPr/>
          <p:nvPr/>
        </p:nvSpPr>
        <p:spPr>
          <a:xfrm>
            <a:off x="3133608" y="3537034"/>
            <a:ext cx="24006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Military Team</a:t>
            </a:r>
          </a:p>
        </p:txBody>
      </p:sp>
      <p:pic>
        <p:nvPicPr>
          <p:cNvPr id="271" name="image10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7866" y="1451411"/>
            <a:ext cx="2294771" cy="2064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oster_open_night_9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65" y="1605657"/>
            <a:ext cx="1899604" cy="1814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8450" y="1787491"/>
            <a:ext cx="1107883" cy="156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://www.frontspin.com/wp-content/uploads/2014/10/motivateYourSalesTeamMain1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81" y="1523179"/>
            <a:ext cx="327616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268"/>
          <p:cNvSpPr/>
          <p:nvPr/>
        </p:nvSpPr>
        <p:spPr>
          <a:xfrm>
            <a:off x="6537312" y="1076025"/>
            <a:ext cx="21281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Sales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 Team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495747" y="3049884"/>
            <a:ext cx="179372" cy="150515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V="1">
            <a:off x="6209609" y="3350334"/>
            <a:ext cx="482138" cy="16062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V="1">
            <a:off x="7422012" y="2398873"/>
            <a:ext cx="287916" cy="797479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 flipV="1">
            <a:off x="7971905" y="2807375"/>
            <a:ext cx="338373" cy="150514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V="1">
            <a:off x="7939374" y="2248359"/>
            <a:ext cx="338373" cy="150514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/>
          <p:cNvCxnSpPr/>
          <p:nvPr/>
        </p:nvCxnSpPr>
        <p:spPr>
          <a:xfrm flipV="1">
            <a:off x="6879379" y="2709949"/>
            <a:ext cx="292246" cy="237414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>
            <a:off x="7371660" y="2708900"/>
            <a:ext cx="906087" cy="0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Shape 270"/>
          <p:cNvSpPr/>
          <p:nvPr/>
        </p:nvSpPr>
        <p:spPr>
          <a:xfrm>
            <a:off x="5810616" y="3570083"/>
            <a:ext cx="325665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defTabSz="914400" hangingPunct="0"/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kern="0" dirty="0"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kern="0" dirty="0">
                <a:latin typeface="Arial"/>
                <a:ea typeface="Arial"/>
                <a:cs typeface="Arial"/>
                <a:sym typeface="Arial"/>
              </a:rPr>
              <a:t> Team</a:t>
            </a:r>
          </a:p>
        </p:txBody>
      </p:sp>
      <p:sp>
        <p:nvSpPr>
          <p:cNvPr id="25" name="Shape 261"/>
          <p:cNvSpPr/>
          <p:nvPr/>
        </p:nvSpPr>
        <p:spPr>
          <a:xfrm>
            <a:off x="0" y="6250390"/>
            <a:ext cx="9150729" cy="594313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b="0" dirty="0" err="1">
                <a:latin typeface="Calibri"/>
                <a:cs typeface="Calibri"/>
              </a:rPr>
              <a:t>Wuchty</a:t>
            </a:r>
            <a:r>
              <a:rPr b="0" dirty="0">
                <a:latin typeface="Calibri"/>
                <a:cs typeface="Calibri"/>
              </a:rPr>
              <a:t>, Stefan, Ben Jones, and Brian </a:t>
            </a:r>
            <a:r>
              <a:rPr b="0" dirty="0" err="1">
                <a:latin typeface="Calibri"/>
                <a:cs typeface="Calibri"/>
              </a:rPr>
              <a:t>Uzzi</a:t>
            </a:r>
            <a:r>
              <a:rPr b="0" dirty="0">
                <a:latin typeface="Calibri"/>
                <a:cs typeface="Calibri"/>
              </a:rPr>
              <a:t>. "The Increasing Dominance of Teams in the Production of Knowledge," Science, May 2007, 316:1036-1039.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960" y="4112656"/>
            <a:ext cx="2647824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3" y="3998699"/>
            <a:ext cx="2857088" cy="2075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152366"/>
            <a:ext cx="349382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356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iBall</a:t>
            </a:r>
            <a:r>
              <a:rPr lang="en-US" dirty="0"/>
              <a:t>: Summary</a:t>
            </a:r>
            <a:endParaRPr dirty="0"/>
          </a:p>
        </p:txBody>
      </p:sp>
      <p:sp>
        <p:nvSpPr>
          <p:cNvPr id="599" name="Shape 599"/>
          <p:cNvSpPr>
            <a:spLocks noGrp="1"/>
          </p:cNvSpPr>
          <p:nvPr>
            <p:ph type="body" idx="1"/>
          </p:nvPr>
        </p:nvSpPr>
        <p:spPr>
          <a:xfrm>
            <a:off x="427517" y="1199863"/>
            <a:ext cx="8466651" cy="5637734"/>
          </a:xfrm>
          <a:prstGeom prst="rect">
            <a:avLst/>
          </a:prstGeom>
        </p:spPr>
        <p:txBody>
          <a:bodyPr/>
          <a:lstStyle/>
          <a:p>
            <a:pPr marL="342899" indent="-342899">
              <a:lnSpc>
                <a:spcPct val="100000"/>
              </a:lnSpc>
              <a:defRPr sz="2700"/>
            </a:pPr>
            <a:r>
              <a:rPr b="1" dirty="0">
                <a:solidFill>
                  <a:srgbClr val="FF2600"/>
                </a:solidFill>
              </a:rPr>
              <a:t>Goal</a:t>
            </a:r>
            <a:r>
              <a:rPr dirty="0"/>
              <a:t>: predict long-term impact of scholarly entities</a:t>
            </a:r>
            <a:endParaRPr lang="en-US" dirty="0"/>
          </a:p>
          <a:p>
            <a:pPr marL="342899" indent="-342899">
              <a:lnSpc>
                <a:spcPct val="100000"/>
              </a:lnSpc>
              <a:defRPr sz="2700"/>
            </a:pPr>
            <a:endParaRPr sz="1000" dirty="0"/>
          </a:p>
          <a:p>
            <a:pPr marL="342899" indent="-342899">
              <a:lnSpc>
                <a:spcPct val="100000"/>
              </a:lnSpc>
              <a:defRPr sz="2700"/>
            </a:pPr>
            <a:r>
              <a:rPr b="1" dirty="0">
                <a:solidFill>
                  <a:srgbClr val="FF2600"/>
                </a:solidFill>
              </a:rPr>
              <a:t>Solutions</a:t>
            </a:r>
            <a:r>
              <a:rPr dirty="0"/>
              <a:t>: joint predictive model (</a:t>
            </a:r>
            <a:r>
              <a:rPr b="1" dirty="0">
                <a:solidFill>
                  <a:srgbClr val="FF2600"/>
                </a:solidFill>
              </a:rPr>
              <a:t>iBall</a:t>
            </a:r>
            <a:r>
              <a:rPr dirty="0"/>
              <a:t>)</a:t>
            </a:r>
          </a:p>
          <a:p>
            <a:pPr marL="342899" indent="-342899">
              <a:lnSpc>
                <a:spcPct val="100000"/>
              </a:lnSpc>
              <a:defRPr sz="2700"/>
            </a:pPr>
            <a:endParaRPr dirty="0"/>
          </a:p>
          <a:p>
            <a:pPr marL="342899" indent="-342899">
              <a:lnSpc>
                <a:spcPct val="100000"/>
              </a:lnSpc>
              <a:defRPr sz="2700"/>
            </a:pPr>
            <a:endParaRPr dirty="0"/>
          </a:p>
          <a:p>
            <a:pPr marL="342899" indent="-342899">
              <a:lnSpc>
                <a:spcPct val="100000"/>
              </a:lnSpc>
              <a:defRPr sz="2700"/>
            </a:pPr>
            <a:endParaRPr lang="en-US" dirty="0">
              <a:solidFill>
                <a:srgbClr val="942192"/>
              </a:solidFill>
            </a:endParaRPr>
          </a:p>
          <a:p>
            <a:pPr marL="342899" indent="-342899">
              <a:lnSpc>
                <a:spcPct val="100000"/>
              </a:lnSpc>
              <a:defRPr sz="2700"/>
            </a:pPr>
            <a:endParaRPr dirty="0">
              <a:solidFill>
                <a:srgbClr val="942192"/>
              </a:solidFill>
            </a:endParaRPr>
          </a:p>
          <a:p>
            <a:pPr marL="365759" indent="-365759">
              <a:lnSpc>
                <a:spcPct val="100000"/>
              </a:lnSpc>
              <a:defRPr sz="2700" b="1">
                <a:solidFill>
                  <a:srgbClr val="FF2600"/>
                </a:solidFill>
              </a:defRPr>
            </a:pPr>
            <a:r>
              <a:rPr dirty="0"/>
              <a:t>Results:</a:t>
            </a:r>
            <a:endParaRPr dirty="0">
              <a:solidFill>
                <a:srgbClr val="942192"/>
              </a:solidFill>
            </a:endParaRPr>
          </a:p>
          <a:p>
            <a:pPr lvl="1">
              <a:lnSpc>
                <a:spcPct val="100000"/>
              </a:lnSpc>
              <a:buSzPct val="110000"/>
              <a:defRPr sz="2700">
                <a:solidFill>
                  <a:srgbClr val="000000"/>
                </a:solidFill>
              </a:defRPr>
            </a:pPr>
            <a:r>
              <a:rPr dirty="0"/>
              <a:t>iBall joint models better than separate versions</a:t>
            </a:r>
          </a:p>
          <a:p>
            <a:pPr lvl="1">
              <a:lnSpc>
                <a:spcPct val="100000"/>
              </a:lnSpc>
              <a:buSzPct val="110000"/>
              <a:defRPr sz="2700">
                <a:solidFill>
                  <a:srgbClr val="000000"/>
                </a:solidFill>
              </a:defRPr>
            </a:pPr>
            <a:r>
              <a:rPr dirty="0"/>
              <a:t>iBall-fast updates efficiently and accurately</a:t>
            </a:r>
          </a:p>
        </p:txBody>
      </p:sp>
      <p:sp>
        <p:nvSpPr>
          <p:cNvPr id="600" name="Shape 6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graphicFrame>
        <p:nvGraphicFramePr>
          <p:cNvPr id="601" name="Table 601"/>
          <p:cNvGraphicFramePr/>
          <p:nvPr>
            <p:extLst>
              <p:ext uri="{D42A27DB-BD31-4B8C-83A1-F6EECF244321}">
                <p14:modId xmlns:p14="http://schemas.microsoft.com/office/powerpoint/2010/main" val="4092418558"/>
              </p:ext>
            </p:extLst>
          </p:nvPr>
        </p:nvGraphicFramePr>
        <p:xfrm>
          <a:off x="106842" y="2700709"/>
          <a:ext cx="8915398" cy="1930400"/>
        </p:xfrm>
        <a:graphic>
          <a:graphicData uri="http://schemas.openxmlformats.org/drawingml/2006/table">
            <a:tbl>
              <a:tblPr firstCol="1"/>
              <a:tblGrid>
                <a:gridCol w="1646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5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i="1" dirty="0">
                          <a:solidFill>
                            <a:schemeClr val="bg1"/>
                          </a:solidFill>
                        </a:rPr>
                        <a:t>Challenges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chemeClr val="bg1"/>
                          </a:solidFill>
                        </a:rPr>
                        <a:t>feature design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chemeClr val="bg1"/>
                          </a:solidFill>
                        </a:rPr>
                        <a:t>non-linearity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chemeClr val="bg1"/>
                          </a:solidFill>
                        </a:rPr>
                        <a:t>domain-heterogeneity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chemeClr val="bg1"/>
                          </a:solidFill>
                        </a:rPr>
                        <a:t>dynamics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i="1" dirty="0">
                          <a:solidFill>
                            <a:srgbClr val="0433FF"/>
                          </a:solidFill>
                        </a:rPr>
                        <a:t>Tactics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>
                          <a:solidFill>
                            <a:srgbClr val="0433FF"/>
                          </a:solidFill>
                        </a:rPr>
                        <a:t>first 3 years’ citation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rgbClr val="0433FF"/>
                          </a:solidFill>
                        </a:rPr>
                        <a:t>kernel trick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rgbClr val="0433FF"/>
                          </a:solidFill>
                        </a:rPr>
                        <a:t>domain consistency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 i="0"/>
                      </a:pPr>
                      <a:r>
                        <a:rPr sz="2200" b="1" i="1" dirty="0">
                          <a:solidFill>
                            <a:srgbClr val="0433FF"/>
                          </a:solidFill>
                        </a:rPr>
                        <a:t>low-rank approximation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2" name="Shape 602"/>
          <p:cNvSpPr/>
          <p:nvPr/>
        </p:nvSpPr>
        <p:spPr>
          <a:xfrm>
            <a:off x="1787750" y="2719473"/>
            <a:ext cx="365761" cy="365761"/>
          </a:xfrm>
          <a:prstGeom prst="ellipse">
            <a:avLst/>
          </a:prstGeom>
          <a:ln w="19050">
            <a:solidFill>
              <a:schemeClr val="bg1"/>
            </a:solidFill>
            <a:bevel/>
          </a:ln>
        </p:spPr>
        <p:txBody>
          <a:bodyPr lIns="38100" tIns="38100" rIns="38100" bIns="38100" anchor="ctr"/>
          <a:lstStyle/>
          <a:p>
            <a:pPr>
              <a:defRPr sz="1400"/>
            </a:pPr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1814902" y="2767857"/>
            <a:ext cx="416561" cy="36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>
              <a:defRPr sz="1400" b="1">
                <a:solidFill>
                  <a:srgbClr val="FF2600"/>
                </a:solidFill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604" name="Shape 604"/>
          <p:cNvSpPr/>
          <p:nvPr/>
        </p:nvSpPr>
        <p:spPr>
          <a:xfrm>
            <a:off x="3561189" y="2719473"/>
            <a:ext cx="365761" cy="365761"/>
          </a:xfrm>
          <a:prstGeom prst="ellipse">
            <a:avLst/>
          </a:prstGeom>
          <a:ln w="19050">
            <a:solidFill>
              <a:schemeClr val="bg1"/>
            </a:solidFill>
            <a:bevel/>
          </a:ln>
        </p:spPr>
        <p:txBody>
          <a:bodyPr lIns="38100" tIns="38100" rIns="38100" bIns="38100" anchor="ctr"/>
          <a:lstStyle/>
          <a:p>
            <a:pPr>
              <a:defRPr sz="1400"/>
            </a:pP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3588340" y="2767857"/>
            <a:ext cx="416561" cy="36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>
              <a:defRPr sz="1400" b="1">
                <a:solidFill>
                  <a:srgbClr val="FF2600"/>
                </a:solidFill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606" name="Shape 606"/>
          <p:cNvSpPr/>
          <p:nvPr/>
        </p:nvSpPr>
        <p:spPr>
          <a:xfrm>
            <a:off x="4997561" y="2719473"/>
            <a:ext cx="365761" cy="365761"/>
          </a:xfrm>
          <a:prstGeom prst="ellipse">
            <a:avLst/>
          </a:prstGeom>
          <a:ln w="19050">
            <a:solidFill>
              <a:schemeClr val="bg1"/>
            </a:solidFill>
            <a:bevel/>
          </a:ln>
        </p:spPr>
        <p:txBody>
          <a:bodyPr lIns="38100" tIns="38100" rIns="38100" bIns="38100" anchor="ctr"/>
          <a:lstStyle/>
          <a:p>
            <a:pPr>
              <a:defRPr sz="1400"/>
            </a:pP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5024713" y="2767857"/>
            <a:ext cx="416561" cy="36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>
              <a:defRPr sz="1400" b="1">
                <a:solidFill>
                  <a:srgbClr val="FF2600"/>
                </a:solidFill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608" name="Shape 608"/>
          <p:cNvSpPr/>
          <p:nvPr/>
        </p:nvSpPr>
        <p:spPr>
          <a:xfrm>
            <a:off x="6978425" y="2719473"/>
            <a:ext cx="365761" cy="365761"/>
          </a:xfrm>
          <a:prstGeom prst="ellipse">
            <a:avLst/>
          </a:prstGeom>
          <a:ln w="19050">
            <a:solidFill>
              <a:schemeClr val="bg1"/>
            </a:solidFill>
            <a:bevel/>
          </a:ln>
        </p:spPr>
        <p:txBody>
          <a:bodyPr lIns="38100" tIns="38100" rIns="38100" bIns="38100" anchor="ctr"/>
          <a:lstStyle/>
          <a:p>
            <a:pPr>
              <a:defRPr sz="1400"/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7005577" y="2767857"/>
            <a:ext cx="416561" cy="36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>
              <a:defRPr sz="1400" b="1">
                <a:solidFill>
                  <a:srgbClr val="FF2600"/>
                </a:solidFill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C4</a:t>
            </a:r>
          </a:p>
        </p:txBody>
      </p:sp>
      <p:pic>
        <p:nvPicPr>
          <p:cNvPr id="14" name="Screen Shot 2015-07-31 at 4.36.59 PM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9668" y="1736"/>
            <a:ext cx="2188619" cy="120570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0" y="634060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L. Li, and H. Tong: The Child is Father of the Man: Foresee the Success at the Early Stage. KDD 2015: 655-664</a:t>
            </a:r>
          </a:p>
        </p:txBody>
      </p:sp>
    </p:spTree>
    <p:extLst>
      <p:ext uri="{BB962C8B-B14F-4D97-AF65-F5344CB8AC3E}">
        <p14:creationId xmlns:p14="http://schemas.microsoft.com/office/powerpoint/2010/main" val="139451522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675" y="1399745"/>
            <a:ext cx="8229600" cy="5637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Motivations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Q1: Team Performance Characterization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Q2: Team Performance Prediction</a:t>
            </a:r>
          </a:p>
          <a:p>
            <a:r>
              <a:rPr lang="en-US" dirty="0"/>
              <a:t>Q3: Team Performance Optimization</a:t>
            </a:r>
          </a:p>
          <a:p>
            <a:pPr lvl="1"/>
            <a:r>
              <a:rPr lang="en-US" dirty="0"/>
              <a:t>Team</a:t>
            </a:r>
            <a:r>
              <a:rPr lang="zh-CN" altLang="en-US" dirty="0"/>
              <a:t> </a:t>
            </a:r>
            <a:r>
              <a:rPr lang="en-US" altLang="zh-CN" dirty="0"/>
              <a:t>Replacement</a:t>
            </a:r>
          </a:p>
          <a:p>
            <a:pPr lvl="1"/>
            <a:r>
              <a:rPr lang="en-US" dirty="0"/>
              <a:t>Team</a:t>
            </a:r>
            <a:r>
              <a:rPr lang="zh-CN" altLang="en-US" dirty="0"/>
              <a:t> </a:t>
            </a:r>
            <a:r>
              <a:rPr lang="en-US" altLang="zh-CN" dirty="0"/>
              <a:t>Enhancement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Open Challenges</a:t>
            </a:r>
          </a:p>
        </p:txBody>
      </p:sp>
      <p:sp>
        <p:nvSpPr>
          <p:cNvPr id="7" name="Shape 279"/>
          <p:cNvSpPr>
            <a:spLocks noGrp="1"/>
          </p:cNvSpPr>
          <p:nvPr>
            <p:ph type="sldNum" sz="quarter" idx="2"/>
          </p:nvPr>
        </p:nvSpPr>
        <p:spPr>
          <a:xfrm>
            <a:off x="0" y="6486525"/>
            <a:ext cx="684213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8" name="Right Arrow 7"/>
          <p:cNvSpPr/>
          <p:nvPr/>
        </p:nvSpPr>
        <p:spPr>
          <a:xfrm>
            <a:off x="29292" y="3601774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870" y="-5856"/>
            <a:ext cx="5486400" cy="21001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990109" y="573578"/>
            <a:ext cx="199506" cy="23275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4189615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>
            <a:off x="4560887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4873970" y="839731"/>
            <a:ext cx="238239" cy="14561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>
            <a:off x="5112209" y="988263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/>
          <p:cNvCxnSpPr/>
          <p:nvPr/>
        </p:nvCxnSpPr>
        <p:spPr>
          <a:xfrm>
            <a:off x="5483481" y="996576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/>
          <p:cNvCxnSpPr/>
          <p:nvPr/>
        </p:nvCxnSpPr>
        <p:spPr>
          <a:xfrm>
            <a:off x="5821517" y="1111932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/>
          <p:cNvCxnSpPr/>
          <p:nvPr/>
        </p:nvCxnSpPr>
        <p:spPr>
          <a:xfrm>
            <a:off x="6192789" y="1220948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 flipV="1">
            <a:off x="6564061" y="1111932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/>
          <p:nvPr/>
        </p:nvCxnSpPr>
        <p:spPr>
          <a:xfrm flipV="1">
            <a:off x="6944103" y="1105592"/>
            <a:ext cx="371272" cy="289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V="1">
            <a:off x="7340945" y="1091117"/>
            <a:ext cx="371272" cy="289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/>
          <p:cNvCxnSpPr/>
          <p:nvPr/>
        </p:nvCxnSpPr>
        <p:spPr>
          <a:xfrm flipV="1">
            <a:off x="7712217" y="1036609"/>
            <a:ext cx="371272" cy="289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>
            <a:off x="8927375" y="1642701"/>
            <a:ext cx="9836" cy="32741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5-Point Star 22"/>
          <p:cNvSpPr/>
          <p:nvPr/>
        </p:nvSpPr>
        <p:spPr>
          <a:xfrm>
            <a:off x="8689758" y="1642701"/>
            <a:ext cx="454242" cy="451599"/>
          </a:xfrm>
          <a:prstGeom prst="star5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07229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Churn of A Team Member</a:t>
            </a:r>
          </a:p>
        </p:txBody>
      </p:sp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xfrm>
            <a:off x="181419" y="933450"/>
            <a:ext cx="8962581" cy="5924550"/>
          </a:xfrm>
          <a:prstGeom prst="rect">
            <a:avLst/>
          </a:prstGeom>
        </p:spPr>
        <p:txBody>
          <a:bodyPr/>
          <a:lstStyle/>
          <a:p>
            <a:pPr>
              <a:buClrTx/>
              <a:buSzTx/>
              <a:defRPr sz="3500"/>
            </a:pPr>
            <a:r>
              <a:rPr b="1" dirty="0">
                <a:solidFill>
                  <a:srgbClr val="FF2600"/>
                </a:solidFill>
              </a:rPr>
              <a:t>Case 1: </a:t>
            </a:r>
            <a:r>
              <a:rPr dirty="0"/>
              <a:t>Employee resigns in a sales team</a:t>
            </a:r>
          </a:p>
          <a:p>
            <a:pPr>
              <a:buClrTx/>
              <a:buSzTx/>
              <a:defRPr sz="3500"/>
            </a:pPr>
            <a:r>
              <a:rPr b="1" dirty="0">
                <a:solidFill>
                  <a:srgbClr val="FF2600"/>
                </a:solidFill>
              </a:rPr>
              <a:t>Case 2:</a:t>
            </a:r>
            <a:r>
              <a:rPr dirty="0"/>
              <a:t> Task force down in a SWAT team</a:t>
            </a:r>
            <a:endParaRPr lang="en-US" b="1" dirty="0">
              <a:solidFill>
                <a:srgbClr val="FF2600"/>
              </a:solidFill>
            </a:endParaRPr>
          </a:p>
          <a:p>
            <a:pPr>
              <a:buClrTx/>
              <a:buSzTx/>
              <a:defRPr sz="3500"/>
            </a:pPr>
            <a:r>
              <a:rPr b="1" dirty="0">
                <a:solidFill>
                  <a:srgbClr val="FF2600"/>
                </a:solidFill>
              </a:rPr>
              <a:t>Case 3: </a:t>
            </a:r>
            <a:r>
              <a:rPr dirty="0"/>
              <a:t>Rotation tactic between benches in NBA team</a:t>
            </a:r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542727" y="4542909"/>
            <a:ext cx="8058546" cy="1257780"/>
          </a:xfrm>
          <a:prstGeom prst="rect">
            <a:avLst/>
          </a:prstGeom>
          <a:solidFill>
            <a:srgbClr val="FFFB00"/>
          </a:solidFill>
          <a:ln w="63500">
            <a:solidFill>
              <a:schemeClr val="bg1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700"/>
              </a:spcBef>
              <a:buClr>
                <a:srgbClr val="C00000"/>
              </a:buClr>
              <a:buFont typeface="Wingdings"/>
              <a:defRPr sz="3200">
                <a:solidFill>
                  <a:srgbClr val="FF2841"/>
                </a:solidFill>
              </a:defRPr>
            </a:pPr>
            <a:r>
              <a:rPr b="1" dirty="0"/>
              <a:t>Q: </a:t>
            </a:r>
            <a:r>
              <a:rPr dirty="0">
                <a:solidFill>
                  <a:srgbClr val="0433FF"/>
                </a:solidFill>
              </a:rPr>
              <a:t>How to find the best alternative when a team member leaves?</a:t>
            </a:r>
            <a:r>
              <a:rPr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17193"/>
            <a:ext cx="9144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L. Li, H. Tong, N. Cao, K. Ehrlich, Y.-R. Lin and N. </a:t>
            </a:r>
            <a:r>
              <a:rPr lang="en-US" sz="1200" dirty="0" err="1">
                <a:solidFill>
                  <a:schemeClr val="bg1"/>
                </a:solidFill>
              </a:rPr>
              <a:t>Buchler</a:t>
            </a:r>
            <a:r>
              <a:rPr lang="en-US" sz="1200" dirty="0">
                <a:solidFill>
                  <a:schemeClr val="bg1"/>
                </a:solidFill>
              </a:rPr>
              <a:t>: Replacing the Irreplaceable: Fast Algorithms for Team Member Recommendation, WWW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N. Cao, Y.-R. Lin, L. Li, H. Tong: g-Miner: Interactive Visual Group Mining on Multivariate Graphs, ACM CHI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System prototype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chemeClr val="bg1"/>
                </a:solidFill>
              </a:rPr>
              <a:t>&amp;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chemeClr val="bg1"/>
                </a:solidFill>
              </a:rPr>
              <a:t>video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chemeClr val="bg1"/>
                </a:solidFill>
              </a:rPr>
              <a:t>demo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http://team-net-work.org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7021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Team Member Replacement</a:t>
            </a:r>
          </a:p>
        </p:txBody>
      </p: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543499" y="1005144"/>
            <a:ext cx="8232776" cy="2677656"/>
          </a:xfrm>
          <a:prstGeom prst="rect">
            <a:avLst/>
          </a:prstGeom>
          <a:solidFill>
            <a:srgbClr val="FFFB00">
              <a:alpha val="52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b="1">
                <a:solidFill>
                  <a:srgbClr val="FF2600"/>
                </a:solidFill>
              </a:defRPr>
            </a:pPr>
            <a:r>
              <a:rPr dirty="0"/>
              <a:t>Problem Definition:</a:t>
            </a:r>
          </a:p>
          <a:p>
            <a:pPr>
              <a:defRPr sz="2500" b="1">
                <a:solidFill>
                  <a:srgbClr val="FF2600"/>
                </a:solidFill>
              </a:defRPr>
            </a:pPr>
            <a:r>
              <a:rPr dirty="0"/>
              <a:t>Given: </a:t>
            </a:r>
            <a:r>
              <a:rPr dirty="0">
                <a:solidFill>
                  <a:srgbClr val="000000"/>
                </a:solidFill>
              </a:rPr>
              <a:t>(1) A labelled social network</a:t>
            </a:r>
          </a:p>
          <a:p>
            <a:pPr lvl="1">
              <a:defRPr sz="2500" b="1">
                <a:solidFill>
                  <a:srgbClr val="FF26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       (2) A team</a:t>
            </a:r>
          </a:p>
          <a:p>
            <a:pPr lvl="1">
              <a:defRPr sz="2500" b="1">
                <a:solidFill>
                  <a:srgbClr val="FF2600"/>
                </a:solidFill>
              </a:defRPr>
            </a:pPr>
            <a:r>
              <a:rPr dirty="0">
                <a:solidFill>
                  <a:srgbClr val="000000"/>
                </a:solidFill>
              </a:rPr>
              <a:t>       (3) A team member   </a:t>
            </a:r>
          </a:p>
          <a:p>
            <a:endParaRPr dirty="0">
              <a:solidFill>
                <a:srgbClr val="000000"/>
              </a:solidFill>
            </a:endParaRPr>
          </a:p>
          <a:p>
            <a:pPr>
              <a:defRPr sz="2500" b="1">
                <a:solidFill>
                  <a:srgbClr val="FF2600"/>
                </a:solidFill>
              </a:defRPr>
            </a:pPr>
            <a:r>
              <a:rPr dirty="0"/>
              <a:t>Recommend: </a:t>
            </a:r>
            <a:r>
              <a:rPr dirty="0">
                <a:solidFill>
                  <a:srgbClr val="000000"/>
                </a:solidFill>
              </a:rPr>
              <a:t>A “best” alternative               to replace the person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i="1" dirty="0">
                <a:solidFill>
                  <a:srgbClr val="000000"/>
                </a:solidFill>
              </a:rPr>
              <a:t>p’s</a:t>
            </a:r>
            <a:r>
              <a:rPr dirty="0">
                <a:solidFill>
                  <a:srgbClr val="000000"/>
                </a:solidFill>
              </a:rPr>
              <a:t> role in the team </a:t>
            </a:r>
          </a:p>
        </p:txBody>
      </p:sp>
      <p:pic>
        <p:nvPicPr>
          <p:cNvPr id="31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8902" y="1450653"/>
            <a:ext cx="1828801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7596" y="1891891"/>
            <a:ext cx="677606" cy="31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2899" y="2213084"/>
            <a:ext cx="1011219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28952" y="2841850"/>
            <a:ext cx="1011220" cy="411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0028" y="3329473"/>
            <a:ext cx="677606" cy="31339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4966523" y="4585059"/>
            <a:ext cx="4196153" cy="830997"/>
          </a:xfrm>
          <a:prstGeom prst="rect">
            <a:avLst/>
          </a:prstGeom>
          <a:solidFill>
            <a:srgbClr val="FFFB00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200"/>
            </a:pPr>
            <a:r>
              <a:rPr sz="2400" b="1" dirty="0">
                <a:solidFill>
                  <a:srgbClr val="FF2600"/>
                </a:solidFill>
              </a:rPr>
              <a:t>Q: </a:t>
            </a:r>
            <a:r>
              <a:rPr sz="2400" dirty="0">
                <a:solidFill>
                  <a:srgbClr val="0433FF"/>
                </a:solidFill>
              </a:rPr>
              <a:t>who is a good candidate</a:t>
            </a:r>
            <a:r>
              <a:rPr lang="zh-CN" altLang="en-US" sz="2400" dirty="0">
                <a:solidFill>
                  <a:srgbClr val="0433FF"/>
                </a:solidFill>
              </a:rPr>
              <a:t> </a:t>
            </a:r>
            <a:r>
              <a:rPr sz="2400" dirty="0">
                <a:solidFill>
                  <a:srgbClr val="0433FF"/>
                </a:solidFill>
              </a:rPr>
              <a:t>to</a:t>
            </a:r>
            <a:r>
              <a:rPr lang="zh-CN" altLang="en-US" sz="2400" dirty="0">
                <a:solidFill>
                  <a:srgbClr val="0433FF"/>
                </a:solidFill>
              </a:rPr>
              <a:t> </a:t>
            </a:r>
            <a:r>
              <a:rPr sz="2400" dirty="0">
                <a:solidFill>
                  <a:srgbClr val="0433FF"/>
                </a:solidFill>
              </a:rPr>
              <a:t>replace the person to leave</a:t>
            </a:r>
          </a:p>
        </p:txBody>
      </p:sp>
      <p:pic>
        <p:nvPicPr>
          <p:cNvPr id="321" name="Screen Shot 2015-05-12 at 2.11.05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5650" y="6143972"/>
            <a:ext cx="3971623" cy="187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" name="Group 330"/>
          <p:cNvGrpSpPr/>
          <p:nvPr/>
        </p:nvGrpSpPr>
        <p:grpSpPr>
          <a:xfrm>
            <a:off x="465718" y="3229815"/>
            <a:ext cx="4550892" cy="3017983"/>
            <a:chOff x="0" y="0"/>
            <a:chExt cx="4550890" cy="3017982"/>
          </a:xfrm>
        </p:grpSpPr>
        <p:grpSp>
          <p:nvGrpSpPr>
            <p:cNvPr id="324" name="Group 324"/>
            <p:cNvGrpSpPr/>
            <p:nvPr/>
          </p:nvGrpSpPr>
          <p:grpSpPr>
            <a:xfrm>
              <a:off x="937305" y="427797"/>
              <a:ext cx="3613586" cy="2465667"/>
              <a:chOff x="0" y="0"/>
              <a:chExt cx="3613585" cy="2465666"/>
            </a:xfrm>
          </p:grpSpPr>
          <p:pic>
            <p:nvPicPr>
              <p:cNvPr id="322" name="Screen Shot 2015-05-08 at 1.25.40 PM.png"/>
              <p:cNvPicPr>
                <a:picLocks/>
              </p:cNvPicPr>
              <p:nvPr/>
            </p:nvPicPr>
            <p:blipFill>
              <a:blip r:embed="rId8">
                <a:extLst/>
              </a:blip>
              <a:srcRect l="4537" b="322"/>
              <a:stretch>
                <a:fillRect/>
              </a:stretch>
            </p:blipFill>
            <p:spPr>
              <a:xfrm>
                <a:off x="0" y="0"/>
                <a:ext cx="3544821" cy="2422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3" name="Shape 323"/>
              <p:cNvSpPr/>
              <p:nvPr/>
            </p:nvSpPr>
            <p:spPr>
              <a:xfrm>
                <a:off x="3351338" y="1613995"/>
                <a:ext cx="262248" cy="85167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25" name="Shape 325"/>
            <p:cNvSpPr/>
            <p:nvPr/>
          </p:nvSpPr>
          <p:spPr>
            <a:xfrm>
              <a:off x="425399" y="674853"/>
              <a:ext cx="808996" cy="40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 b="1">
                  <a:solidFill>
                    <a:srgbClr val="0433FF"/>
                  </a:solidFill>
                </a:defRPr>
              </a:lvl1pPr>
            </a:lstStyle>
            <a:p>
              <a:r>
                <a:t>Team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2837156" y="1946098"/>
              <a:ext cx="619100" cy="326741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3447828" y="2147499"/>
              <a:ext cx="892532" cy="40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 b="1">
                  <a:solidFill>
                    <a:srgbClr val="FF2600"/>
                  </a:solidFill>
                </a:defRPr>
              </a:lvl1pPr>
            </a:lstStyle>
            <a:p>
              <a:r>
                <a:t>Leave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2436620" y="1534429"/>
              <a:ext cx="521314" cy="492262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rot="2042457">
              <a:off x="104415" y="812758"/>
              <a:ext cx="3330086" cy="1392466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31" name="Shape 331"/>
          <p:cNvSpPr/>
          <p:nvPr/>
        </p:nvSpPr>
        <p:spPr>
          <a:xfrm>
            <a:off x="6978004" y="1993822"/>
            <a:ext cx="176965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Skill Indicator</a:t>
            </a:r>
          </a:p>
        </p:txBody>
      </p:sp>
      <p:sp>
        <p:nvSpPr>
          <p:cNvPr id="332" name="Shape 332"/>
          <p:cNvSpPr/>
          <p:nvPr/>
        </p:nvSpPr>
        <p:spPr>
          <a:xfrm flipH="1" flipV="1">
            <a:off x="7583639" y="1782054"/>
            <a:ext cx="304413" cy="304413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6265496" y="948874"/>
            <a:ext cx="140254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rPr dirty="0"/>
              <a:t>Adj. Matrix</a:t>
            </a:r>
          </a:p>
        </p:txBody>
      </p:sp>
      <p:sp>
        <p:nvSpPr>
          <p:cNvPr id="334" name="Shape 334"/>
          <p:cNvSpPr/>
          <p:nvPr/>
        </p:nvSpPr>
        <p:spPr>
          <a:xfrm>
            <a:off x="6765469" y="1254991"/>
            <a:ext cx="321168" cy="358710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708966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Social </a:t>
            </a:r>
            <a:r>
              <a:rPr lang="en-US" dirty="0"/>
              <a:t>Science Literature</a:t>
            </a:r>
            <a:endParaRPr dirty="0"/>
          </a:p>
        </p:txBody>
      </p:sp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10079" y="5212253"/>
            <a:ext cx="9144000" cy="954107"/>
          </a:xfrm>
          <a:prstGeom prst="rect">
            <a:avLst/>
          </a:prstGeom>
          <a:solidFill>
            <a:srgbClr val="FFFB00"/>
          </a:solidFill>
          <a:ln w="635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/>
            </a:pPr>
            <a:r>
              <a:rPr sz="2800" b="1" i="1" dirty="0">
                <a:solidFill>
                  <a:srgbClr val="FF2600"/>
                </a:solidFill>
              </a:rPr>
              <a:t>Conjecture:</a:t>
            </a:r>
            <a:r>
              <a:rPr sz="2800" dirty="0"/>
              <a:t> </a:t>
            </a:r>
            <a:r>
              <a:rPr sz="2800" dirty="0">
                <a:solidFill>
                  <a:srgbClr val="0000FF"/>
                </a:solidFill>
              </a:rPr>
              <a:t>The similarity should be measured in the</a:t>
            </a:r>
            <a:r>
              <a:rPr sz="2800" b="1" dirty="0">
                <a:solidFill>
                  <a:srgbClr val="0000FF"/>
                </a:solidFill>
              </a:rPr>
              <a:t> context of the team itself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2286000" cy="1843162"/>
          </a:xfrm>
          <a:prstGeom prst="rect">
            <a:avLst/>
          </a:prstGeom>
        </p:spPr>
      </p:pic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xfrm>
            <a:off x="132896" y="1619003"/>
            <a:ext cx="8904049" cy="5637734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800"/>
            </a:pPr>
            <a:r>
              <a:rPr dirty="0">
                <a:solidFill>
                  <a:srgbClr val="0433FF"/>
                </a:solidFill>
              </a:rPr>
              <a:t>Team members prefer to work with people they have worked before</a:t>
            </a:r>
            <a:r>
              <a:rPr dirty="0"/>
              <a:t> [Hinds+OBHDP00]</a:t>
            </a:r>
          </a:p>
          <a:p>
            <a:pPr marL="342899" indent="-342899">
              <a:defRPr sz="2800"/>
            </a:pPr>
            <a:r>
              <a:rPr dirty="0">
                <a:solidFill>
                  <a:srgbClr val="0433FF"/>
                </a:solidFill>
              </a:rPr>
              <a:t>Distributed teams perform better when members know each other</a:t>
            </a:r>
            <a:r>
              <a:rPr dirty="0"/>
              <a:t> [Cummings+CSCW08]</a:t>
            </a:r>
          </a:p>
          <a:p>
            <a:pPr marL="342899" indent="-342899">
              <a:defRPr sz="2800"/>
            </a:pPr>
            <a:r>
              <a:rPr dirty="0">
                <a:solidFill>
                  <a:srgbClr val="0433FF"/>
                </a:solidFill>
              </a:rPr>
              <a:t>Specific communication patterns amongst team members are critical for performance </a:t>
            </a:r>
            <a:r>
              <a:rPr sz="2400" dirty="0"/>
              <a:t>[Cataldo+CHI12]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1479591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Objectives</a:t>
            </a:r>
          </a:p>
        </p:txBody>
      </p:sp>
      <p:sp>
        <p:nvSpPr>
          <p:cNvPr id="342" name="Shape 3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0" y="1235038"/>
            <a:ext cx="9143999" cy="477054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500"/>
            </a:pPr>
            <a:r>
              <a:rPr b="1" dirty="0">
                <a:solidFill>
                  <a:srgbClr val="FF2600"/>
                </a:solidFill>
              </a:rPr>
              <a:t>Objective 1</a:t>
            </a:r>
            <a:r>
              <a:rPr dirty="0">
                <a:solidFill>
                  <a:srgbClr val="0000FF"/>
                </a:solidFill>
              </a:rPr>
              <a:t>: A good candidate should have a similar skill set</a:t>
            </a:r>
          </a:p>
        </p:txBody>
      </p:sp>
      <p:sp>
        <p:nvSpPr>
          <p:cNvPr id="344" name="Shape 344"/>
          <p:cNvSpPr/>
          <p:nvPr/>
        </p:nvSpPr>
        <p:spPr>
          <a:xfrm>
            <a:off x="0" y="5567271"/>
            <a:ext cx="9144000" cy="861774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/>
            </a:lvl1pPr>
          </a:lstStyle>
          <a:p>
            <a:pPr algn="ctr"/>
            <a:r>
              <a:rPr sz="2400" dirty="0">
                <a:solidFill>
                  <a:srgbClr val="FF0000"/>
                </a:solidFill>
              </a:rPr>
              <a:t>New team </a:t>
            </a:r>
            <a:r>
              <a:rPr lang="en-US" sz="2400" dirty="0">
                <a:solidFill>
                  <a:srgbClr val="FF0000"/>
                </a:solidFill>
              </a:rPr>
              <a:t>would</a:t>
            </a:r>
            <a:r>
              <a:rPr sz="2400" dirty="0">
                <a:solidFill>
                  <a:srgbClr val="FF0000"/>
                </a:solidFill>
              </a:rPr>
              <a:t> have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similar skill set as the old team to co</a:t>
            </a:r>
            <a:r>
              <a:rPr lang="en-US" sz="2400" dirty="0">
                <a:solidFill>
                  <a:srgbClr val="FF0000"/>
                </a:solidFill>
              </a:rPr>
              <a:t>ntinue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to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com</a:t>
            </a:r>
            <a:r>
              <a:rPr sz="2400" dirty="0">
                <a:solidFill>
                  <a:srgbClr val="FF0000"/>
                </a:solidFill>
              </a:rPr>
              <a:t>plete the task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249952" y="1932554"/>
            <a:ext cx="5776725" cy="3627893"/>
            <a:chOff x="0" y="0"/>
            <a:chExt cx="5776723" cy="3627891"/>
          </a:xfrm>
        </p:grpSpPr>
        <p:pic>
          <p:nvPicPr>
            <p:cNvPr id="345" name="Screen Shot 2015-05-08 at 1.25.40 PM.png"/>
            <p:cNvPicPr>
              <a:picLocks/>
            </p:cNvPicPr>
            <p:nvPr/>
          </p:nvPicPr>
          <p:blipFill>
            <a:blip r:embed="rId3">
              <a:extLst/>
            </a:blip>
            <a:srcRect l="4537" b="322"/>
            <a:stretch>
              <a:fillRect/>
            </a:stretch>
          </p:blipFill>
          <p:spPr>
            <a:xfrm>
              <a:off x="881061" y="355821"/>
              <a:ext cx="4503315" cy="3076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" name="Shape 346"/>
            <p:cNvSpPr/>
            <p:nvPr/>
          </p:nvSpPr>
          <p:spPr>
            <a:xfrm>
              <a:off x="5138578" y="2406230"/>
              <a:ext cx="333157" cy="108195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533390" y="750370"/>
              <a:ext cx="1027742" cy="51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solidFill>
                    <a:srgbClr val="0433FF"/>
                  </a:solidFill>
                </a:defRPr>
              </a:lvl1pPr>
            </a:lstStyle>
            <a:p>
              <a:r>
                <a:t>Team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3294618" y="2284660"/>
              <a:ext cx="786500" cy="415090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4070412" y="2540519"/>
              <a:ext cx="1133866" cy="51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solidFill>
                    <a:srgbClr val="FF2600"/>
                  </a:solidFill>
                </a:defRPr>
              </a:lvl1pPr>
            </a:lstStyle>
            <a:p>
              <a:r>
                <a:t>Leave</a:t>
              </a:r>
            </a:p>
          </p:txBody>
        </p:sp>
        <p:sp>
          <p:nvSpPr>
            <p:cNvPr id="350" name="Shape 350"/>
            <p:cNvSpPr/>
            <p:nvPr/>
          </p:nvSpPr>
          <p:spPr>
            <a:xfrm>
              <a:off x="2785780" y="1761679"/>
              <a:ext cx="662274" cy="625366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51" name="image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88399" y="1182868"/>
              <a:ext cx="392013" cy="392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image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26716" y="381971"/>
              <a:ext cx="392013" cy="392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99526" y="382474"/>
              <a:ext cx="383671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88696" y="2001596"/>
              <a:ext cx="383671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3053" y="1106771"/>
              <a:ext cx="383671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Shape 356"/>
            <p:cNvSpPr/>
            <p:nvPr/>
          </p:nvSpPr>
          <p:spPr>
            <a:xfrm rot="2042457">
              <a:off x="176212" y="914687"/>
              <a:ext cx="3818560" cy="1798517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58" name="Screen Shot 2015-05-12 at 2.11.0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0676" y="5335901"/>
            <a:ext cx="3971622" cy="187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to_leav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25502" y="3297986"/>
            <a:ext cx="810952" cy="817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can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51179" y="3297986"/>
            <a:ext cx="804027" cy="817654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6292785" y="4235181"/>
            <a:ext cx="100202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To leave</a:t>
            </a:r>
          </a:p>
        </p:txBody>
      </p:sp>
      <p:sp>
        <p:nvSpPr>
          <p:cNvPr id="362" name="Shape 362"/>
          <p:cNvSpPr/>
          <p:nvPr/>
        </p:nvSpPr>
        <p:spPr>
          <a:xfrm>
            <a:off x="7515173" y="4235181"/>
            <a:ext cx="13998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Candidate 1</a:t>
            </a:r>
          </a:p>
        </p:txBody>
      </p:sp>
      <p:sp>
        <p:nvSpPr>
          <p:cNvPr id="363" name="Shape 363"/>
          <p:cNvSpPr/>
          <p:nvPr/>
        </p:nvSpPr>
        <p:spPr>
          <a:xfrm>
            <a:off x="649443" y="5272899"/>
            <a:ext cx="962383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Skill Set:</a:t>
            </a:r>
          </a:p>
        </p:txBody>
      </p:sp>
      <p:sp>
        <p:nvSpPr>
          <p:cNvPr id="364" name="Shape 364"/>
          <p:cNvSpPr/>
          <p:nvPr/>
        </p:nvSpPr>
        <p:spPr>
          <a:xfrm>
            <a:off x="6598635" y="2603549"/>
            <a:ext cx="21533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r>
              <a:t>Skill Matching</a:t>
            </a:r>
          </a:p>
        </p:txBody>
      </p:sp>
      <p:sp>
        <p:nvSpPr>
          <p:cNvPr id="365" name="Shape 365"/>
          <p:cNvSpPr/>
          <p:nvPr/>
        </p:nvSpPr>
        <p:spPr>
          <a:xfrm>
            <a:off x="6164799" y="2581961"/>
            <a:ext cx="2910868" cy="2130594"/>
          </a:xfrm>
          <a:prstGeom prst="rect">
            <a:avLst/>
          </a:prstGeom>
          <a:ln w="50800">
            <a:solidFill>
              <a:srgbClr val="0433FF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71928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Objectives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0" y="1235038"/>
            <a:ext cx="9144000" cy="881154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/>
            </a:pPr>
            <a:r>
              <a:rPr b="1" dirty="0">
                <a:solidFill>
                  <a:srgbClr val="FF2600"/>
                </a:solidFill>
              </a:rPr>
              <a:t>Objective 2</a:t>
            </a:r>
            <a:r>
              <a:rPr dirty="0">
                <a:solidFill>
                  <a:srgbClr val="0000FF"/>
                </a:solidFill>
              </a:rPr>
              <a:t>: A good candidate should have a similar network structure</a:t>
            </a:r>
          </a:p>
        </p:txBody>
      </p:sp>
      <p:sp>
        <p:nvSpPr>
          <p:cNvPr id="370" name="Shape 370"/>
          <p:cNvSpPr/>
          <p:nvPr/>
        </p:nvSpPr>
        <p:spPr>
          <a:xfrm>
            <a:off x="0" y="5567271"/>
            <a:ext cx="9144000" cy="861774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/>
            </a:lvl1pPr>
          </a:lstStyle>
          <a:p>
            <a:pPr algn="ctr"/>
            <a:r>
              <a:rPr dirty="0">
                <a:solidFill>
                  <a:srgbClr val="FF0000"/>
                </a:solidFill>
              </a:rPr>
              <a:t>New team </a:t>
            </a:r>
            <a:r>
              <a:rPr lang="en-US" dirty="0">
                <a:solidFill>
                  <a:srgbClr val="FF0000"/>
                </a:solidFill>
              </a:rPr>
              <a:t>would</a:t>
            </a:r>
            <a:r>
              <a:rPr dirty="0">
                <a:solidFill>
                  <a:srgbClr val="FF0000"/>
                </a:solidFill>
              </a:rPr>
              <a:t> have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similar network structure as the old team to collaborate effectively</a:t>
            </a:r>
          </a:p>
        </p:txBody>
      </p:sp>
      <p:grpSp>
        <p:nvGrpSpPr>
          <p:cNvPr id="383" name="Group 383"/>
          <p:cNvGrpSpPr/>
          <p:nvPr/>
        </p:nvGrpSpPr>
        <p:grpSpPr>
          <a:xfrm>
            <a:off x="310889" y="2236804"/>
            <a:ext cx="4979351" cy="3127127"/>
            <a:chOff x="0" y="0"/>
            <a:chExt cx="4979350" cy="3127125"/>
          </a:xfrm>
        </p:grpSpPr>
        <p:pic>
          <p:nvPicPr>
            <p:cNvPr id="371" name="Screen Shot 2015-05-08 at 1.25.40 PM.png"/>
            <p:cNvPicPr>
              <a:picLocks/>
            </p:cNvPicPr>
            <p:nvPr/>
          </p:nvPicPr>
          <p:blipFill>
            <a:blip r:embed="rId3">
              <a:extLst/>
            </a:blip>
            <a:srcRect l="4537" b="322"/>
            <a:stretch>
              <a:fillRect/>
            </a:stretch>
          </p:blipFill>
          <p:spPr>
            <a:xfrm>
              <a:off x="759446" y="306706"/>
              <a:ext cx="3881713" cy="2652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Shape 372"/>
            <p:cNvSpPr/>
            <p:nvPr/>
          </p:nvSpPr>
          <p:spPr>
            <a:xfrm>
              <a:off x="4429289" y="2074092"/>
              <a:ext cx="287171" cy="93261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459765" y="646795"/>
              <a:ext cx="885881" cy="441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solidFill>
                    <a:srgbClr val="0433FF"/>
                  </a:solidFill>
                </a:defRPr>
              </a:lvl1pPr>
            </a:lstStyle>
            <a:p>
              <a:r>
                <a:t>Team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2839855" y="1969303"/>
              <a:ext cx="677938" cy="357795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3508564" y="2189845"/>
              <a:ext cx="977357" cy="4411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solidFill>
                    <a:srgbClr val="FF2600"/>
                  </a:solidFill>
                </a:defRPr>
              </a:lvl1pPr>
            </a:lstStyle>
            <a:p>
              <a:r>
                <a:t>Leave</a:t>
              </a:r>
            </a:p>
          </p:txBody>
        </p:sp>
        <p:sp>
          <p:nvSpPr>
            <p:cNvPr id="376" name="Shape 376"/>
            <p:cNvSpPr/>
            <p:nvPr/>
          </p:nvSpPr>
          <p:spPr>
            <a:xfrm>
              <a:off x="2401253" y="1518510"/>
              <a:ext cx="570859" cy="539046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77" name="image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3085" y="1019594"/>
              <a:ext cx="337902" cy="337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image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31363" y="339287"/>
              <a:ext cx="337902" cy="337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73656" y="416428"/>
              <a:ext cx="330712" cy="330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72489" y="1725311"/>
              <a:ext cx="330713" cy="330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48638" y="954001"/>
              <a:ext cx="330713" cy="330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Shape 382"/>
            <p:cNvSpPr/>
            <p:nvPr/>
          </p:nvSpPr>
          <p:spPr>
            <a:xfrm rot="2042457">
              <a:off x="151889" y="788431"/>
              <a:ext cx="3291476" cy="1550264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84" name="Screen Shot 2015-05-12 at 2.11.0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0279" y="5322732"/>
            <a:ext cx="3971622" cy="18739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699777" y="5272430"/>
            <a:ext cx="962383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Skill Set:</a:t>
            </a:r>
          </a:p>
        </p:txBody>
      </p:sp>
      <p:pic>
        <p:nvPicPr>
          <p:cNvPr id="386" name="rest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2178" y="2807199"/>
            <a:ext cx="380059" cy="383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rest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10826" y="3348587"/>
            <a:ext cx="362763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rest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39224" y="3872612"/>
            <a:ext cx="356767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rest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59987" y="4366260"/>
            <a:ext cx="365761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to_leav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90155" y="3585480"/>
            <a:ext cx="379983" cy="383124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6045146" y="3082538"/>
            <a:ext cx="533675" cy="533675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6045146" y="3511454"/>
            <a:ext cx="489386" cy="190994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3" name="Shape 393"/>
          <p:cNvSpPr/>
          <p:nvPr/>
        </p:nvSpPr>
        <p:spPr>
          <a:xfrm flipV="1">
            <a:off x="6067290" y="3890925"/>
            <a:ext cx="489386" cy="138709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 flipV="1">
            <a:off x="6067290" y="3947076"/>
            <a:ext cx="540187" cy="629087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6330419" y="4205596"/>
            <a:ext cx="90225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To leave</a:t>
            </a:r>
          </a:p>
        </p:txBody>
      </p:sp>
      <p:sp>
        <p:nvSpPr>
          <p:cNvPr id="396" name="Shape 396"/>
          <p:cNvSpPr/>
          <p:nvPr/>
        </p:nvSpPr>
        <p:spPr>
          <a:xfrm flipV="1">
            <a:off x="6679324" y="3925243"/>
            <a:ext cx="1" cy="318882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97" name="rest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86704" y="2780030"/>
            <a:ext cx="380058" cy="38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rest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95352" y="3321418"/>
            <a:ext cx="362763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rest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23749" y="3845443"/>
            <a:ext cx="356767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rest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44512" y="4339091"/>
            <a:ext cx="365761" cy="36576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7629671" y="3055369"/>
            <a:ext cx="533675" cy="533675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7629671" y="3484285"/>
            <a:ext cx="489387" cy="190993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 flipV="1">
            <a:off x="7651816" y="3863757"/>
            <a:ext cx="489386" cy="138708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 flipV="1">
            <a:off x="7651816" y="3919907"/>
            <a:ext cx="540186" cy="629087"/>
          </a:xfrm>
          <a:prstGeom prst="line">
            <a:avLst/>
          </a:prstGeom>
          <a:ln w="38100">
            <a:solidFill>
              <a:srgbClr val="D6D6D6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7758610" y="4261728"/>
            <a:ext cx="1255873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Candidate 1</a:t>
            </a:r>
          </a:p>
        </p:txBody>
      </p:sp>
      <p:sp>
        <p:nvSpPr>
          <p:cNvPr id="406" name="Shape 406"/>
          <p:cNvSpPr/>
          <p:nvPr/>
        </p:nvSpPr>
        <p:spPr>
          <a:xfrm flipV="1">
            <a:off x="8276549" y="3948873"/>
            <a:ext cx="1" cy="318882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407" name="can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96028" y="3492749"/>
            <a:ext cx="432621" cy="439954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6042100" y="2325704"/>
            <a:ext cx="288142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r>
              <a:t>Structure Matching</a:t>
            </a:r>
          </a:p>
        </p:txBody>
      </p:sp>
      <p:sp>
        <p:nvSpPr>
          <p:cNvPr id="409" name="Shape 409"/>
          <p:cNvSpPr/>
          <p:nvPr/>
        </p:nvSpPr>
        <p:spPr>
          <a:xfrm>
            <a:off x="5635731" y="2351104"/>
            <a:ext cx="3394398" cy="2470218"/>
          </a:xfrm>
          <a:prstGeom prst="rect">
            <a:avLst/>
          </a:prstGeom>
          <a:ln w="50800">
            <a:solidFill>
              <a:srgbClr val="0433FF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23211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Design Objectives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0" y="1108038"/>
            <a:ext cx="9144000" cy="1006077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 b="1">
                <a:solidFill>
                  <a:srgbClr val="FF2600"/>
                </a:solidFill>
              </a:defRPr>
            </a:lvl1pPr>
          </a:lstStyle>
          <a:p>
            <a:pPr algn="ctr"/>
            <a:r>
              <a:rPr dirty="0"/>
              <a:t>The </a:t>
            </a:r>
            <a:r>
              <a:rPr lang="en-US" dirty="0"/>
              <a:t>skill and structure match</a:t>
            </a:r>
            <a:r>
              <a:rPr dirty="0"/>
              <a:t> should be fulfilled simultaneously!</a:t>
            </a:r>
          </a:p>
        </p:txBody>
      </p:sp>
      <p:sp>
        <p:nvSpPr>
          <p:cNvPr id="414" name="Shape 414"/>
          <p:cNvSpPr/>
          <p:nvPr/>
        </p:nvSpPr>
        <p:spPr>
          <a:xfrm>
            <a:off x="0" y="5567271"/>
            <a:ext cx="9144000" cy="861774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/>
            </a:lvl1pPr>
          </a:lstStyle>
          <a:p>
            <a:pPr algn="ctr"/>
            <a:r>
              <a:rPr dirty="0">
                <a:solidFill>
                  <a:srgbClr val="FF0000"/>
                </a:solidFill>
              </a:rPr>
              <a:t>New team </a:t>
            </a:r>
            <a:r>
              <a:rPr lang="en-US" dirty="0">
                <a:solidFill>
                  <a:srgbClr val="FF0000"/>
                </a:solidFill>
              </a:rPr>
              <a:t>would</a:t>
            </a:r>
            <a:r>
              <a:rPr dirty="0">
                <a:solidFill>
                  <a:srgbClr val="FF0000"/>
                </a:solidFill>
              </a:rPr>
              <a:t> have similar skill and communication configuration for each sub-task</a:t>
            </a:r>
          </a:p>
        </p:txBody>
      </p:sp>
      <p:grpSp>
        <p:nvGrpSpPr>
          <p:cNvPr id="427" name="Group 427"/>
          <p:cNvGrpSpPr/>
          <p:nvPr/>
        </p:nvGrpSpPr>
        <p:grpSpPr>
          <a:xfrm>
            <a:off x="1546051" y="1932085"/>
            <a:ext cx="5776725" cy="3627893"/>
            <a:chOff x="0" y="0"/>
            <a:chExt cx="5776723" cy="3627891"/>
          </a:xfrm>
        </p:grpSpPr>
        <p:pic>
          <p:nvPicPr>
            <p:cNvPr id="415" name="Screen Shot 2015-05-08 at 1.25.40 PM.png"/>
            <p:cNvPicPr>
              <a:picLocks/>
            </p:cNvPicPr>
            <p:nvPr/>
          </p:nvPicPr>
          <p:blipFill>
            <a:blip r:embed="rId3">
              <a:extLst/>
            </a:blip>
            <a:srcRect l="4537" b="322"/>
            <a:stretch>
              <a:fillRect/>
            </a:stretch>
          </p:blipFill>
          <p:spPr>
            <a:xfrm>
              <a:off x="881061" y="355821"/>
              <a:ext cx="4503315" cy="3076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6" name="Shape 416"/>
            <p:cNvSpPr/>
            <p:nvPr/>
          </p:nvSpPr>
          <p:spPr>
            <a:xfrm>
              <a:off x="5138578" y="2406230"/>
              <a:ext cx="333157" cy="108195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533390" y="750370"/>
              <a:ext cx="1027742" cy="51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solidFill>
                    <a:srgbClr val="0433FF"/>
                  </a:solidFill>
                </a:defRPr>
              </a:lvl1pPr>
            </a:lstStyle>
            <a:p>
              <a:r>
                <a:t>Team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3294618" y="2284660"/>
              <a:ext cx="786500" cy="415090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4070412" y="2540519"/>
              <a:ext cx="1133866" cy="51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solidFill>
                    <a:srgbClr val="FF2600"/>
                  </a:solidFill>
                </a:defRPr>
              </a:lvl1pPr>
            </a:lstStyle>
            <a:p>
              <a:r>
                <a:t>Leave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2785780" y="1761679"/>
              <a:ext cx="662274" cy="625366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1" name="image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88399" y="1157468"/>
              <a:ext cx="628093" cy="628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09981" y="483113"/>
              <a:ext cx="383672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88696" y="2001596"/>
              <a:ext cx="383671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3053" y="1106771"/>
              <a:ext cx="383671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Shape 425"/>
            <p:cNvSpPr/>
            <p:nvPr/>
          </p:nvSpPr>
          <p:spPr>
            <a:xfrm rot="2042457">
              <a:off x="176212" y="914687"/>
              <a:ext cx="3818560" cy="1798517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6" name="Sad_Emotic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63181" y="482074"/>
              <a:ext cx="383671" cy="38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8" name="Screen Shot 2015-05-12 at 2.11.0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86189" y="5335432"/>
            <a:ext cx="3971622" cy="18739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1530287" y="5272430"/>
            <a:ext cx="962383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Skill Set:</a:t>
            </a:r>
          </a:p>
        </p:txBody>
      </p:sp>
      <p:sp>
        <p:nvSpPr>
          <p:cNvPr id="430" name="Shape 430"/>
          <p:cNvSpPr/>
          <p:nvPr/>
        </p:nvSpPr>
        <p:spPr>
          <a:xfrm>
            <a:off x="2801291" y="3604235"/>
            <a:ext cx="1878432" cy="385433"/>
          </a:xfrm>
          <a:prstGeom prst="line">
            <a:avLst/>
          </a:prstGeom>
          <a:ln w="508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 flipV="1">
            <a:off x="3406463" y="3983843"/>
            <a:ext cx="1194943" cy="263316"/>
          </a:xfrm>
          <a:prstGeom prst="line">
            <a:avLst/>
          </a:prstGeom>
          <a:ln w="508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2" name="Shape 432"/>
          <p:cNvSpPr/>
          <p:nvPr/>
        </p:nvSpPr>
        <p:spPr>
          <a:xfrm flipH="1" flipV="1">
            <a:off x="2756619" y="3597313"/>
            <a:ext cx="648293" cy="648293"/>
          </a:xfrm>
          <a:prstGeom prst="line">
            <a:avLst/>
          </a:prstGeom>
          <a:ln w="508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3193940" y="2793924"/>
            <a:ext cx="1358783" cy="1167169"/>
          </a:xfrm>
          <a:prstGeom prst="line">
            <a:avLst/>
          </a:prstGeom>
          <a:ln w="50800">
            <a:solidFill>
              <a:srgbClr val="00D100"/>
            </a:solidFill>
            <a:prstDash val="sysDot"/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3213900" y="2819324"/>
            <a:ext cx="411268" cy="671510"/>
          </a:xfrm>
          <a:prstGeom prst="line">
            <a:avLst/>
          </a:prstGeom>
          <a:ln w="50800">
            <a:solidFill>
              <a:srgbClr val="00D100"/>
            </a:solidFill>
            <a:prstDash val="sysDot"/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5" name="Shape 435"/>
          <p:cNvSpPr/>
          <p:nvPr/>
        </p:nvSpPr>
        <p:spPr>
          <a:xfrm flipH="1" flipV="1">
            <a:off x="3616876" y="3516931"/>
            <a:ext cx="938725" cy="459139"/>
          </a:xfrm>
          <a:prstGeom prst="line">
            <a:avLst/>
          </a:prstGeom>
          <a:ln w="50800">
            <a:solidFill>
              <a:srgbClr val="00D100"/>
            </a:solidFill>
            <a:prstDash val="sysDot"/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0" y="6404233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L. Li, H. Tong, N. Cao, K. Ehrlich, Y.-R. Lin and N. </a:t>
            </a:r>
            <a:r>
              <a:rPr lang="en-US" sz="1200" dirty="0" err="1">
                <a:solidFill>
                  <a:schemeClr val="bg1"/>
                </a:solidFill>
              </a:rPr>
              <a:t>Buchler</a:t>
            </a:r>
            <a:r>
              <a:rPr lang="en-US" sz="1200" dirty="0">
                <a:solidFill>
                  <a:schemeClr val="bg1"/>
                </a:solidFill>
              </a:rPr>
              <a:t>: Replacing the Irreplaceable: Fast Algorithms for Team Member Recommendation, WWW 2015</a:t>
            </a:r>
          </a:p>
        </p:txBody>
      </p:sp>
    </p:spTree>
    <p:extLst>
      <p:ext uri="{BB962C8B-B14F-4D97-AF65-F5344CB8AC3E}">
        <p14:creationId xmlns:p14="http://schemas.microsoft.com/office/powerpoint/2010/main" val="622693507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418686" y="159829"/>
            <a:ext cx="8229601" cy="8001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3959"/>
            </a:lvl1pPr>
          </a:lstStyle>
          <a:p>
            <a:r>
              <a:t>Random Walk based Graph Kernel</a:t>
            </a:r>
          </a:p>
        </p:txBody>
      </p:sp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-1" y="6486525"/>
            <a:ext cx="684215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2486583" y="2171665"/>
            <a:ext cx="207899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3209927" y="2171665"/>
            <a:ext cx="207900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41" name="Shape 441"/>
          <p:cNvSpPr/>
          <p:nvPr/>
        </p:nvSpPr>
        <p:spPr>
          <a:xfrm flipV="1">
            <a:off x="2329175" y="1160035"/>
            <a:ext cx="503885" cy="340135"/>
          </a:xfrm>
          <a:prstGeom prst="line">
            <a:avLst/>
          </a:prstGeom>
          <a:ln w="25400">
            <a:solidFill>
              <a:srgbClr val="0000FF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2" name="Shape 442"/>
          <p:cNvSpPr/>
          <p:nvPr/>
        </p:nvSpPr>
        <p:spPr>
          <a:xfrm flipH="1" flipV="1">
            <a:off x="3025060" y="1180171"/>
            <a:ext cx="577633" cy="368821"/>
          </a:xfrm>
          <a:prstGeom prst="line">
            <a:avLst/>
          </a:prstGeom>
          <a:ln w="25400">
            <a:solidFill>
              <a:srgbClr val="FF26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2669491" y="2252092"/>
            <a:ext cx="517205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2335305" y="3252773"/>
            <a:ext cx="469022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5" name="Shape 445"/>
          <p:cNvSpPr/>
          <p:nvPr/>
        </p:nvSpPr>
        <p:spPr>
          <a:xfrm flipH="1" flipV="1">
            <a:off x="2286073" y="1778368"/>
            <a:ext cx="210669" cy="393594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6" name="Shape 446"/>
          <p:cNvSpPr/>
          <p:nvPr/>
        </p:nvSpPr>
        <p:spPr>
          <a:xfrm flipV="1">
            <a:off x="3361806" y="1714922"/>
            <a:ext cx="210673" cy="446634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7" name="Shape 447"/>
          <p:cNvSpPr/>
          <p:nvPr/>
        </p:nvSpPr>
        <p:spPr>
          <a:xfrm flipV="1">
            <a:off x="2285459" y="2337800"/>
            <a:ext cx="208947" cy="77616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8" name="Shape 448"/>
          <p:cNvSpPr/>
          <p:nvPr/>
        </p:nvSpPr>
        <p:spPr>
          <a:xfrm flipH="1" flipV="1">
            <a:off x="3377641" y="2342645"/>
            <a:ext cx="211100" cy="798619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9" name="Shape 449"/>
          <p:cNvSpPr/>
          <p:nvPr/>
        </p:nvSpPr>
        <p:spPr>
          <a:xfrm flipH="1" flipV="1">
            <a:off x="2642056" y="2362848"/>
            <a:ext cx="211148" cy="747566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 flipV="1">
            <a:off x="2992632" y="2378335"/>
            <a:ext cx="268165" cy="735496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2436300" y="3430959"/>
            <a:ext cx="106395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chemeClr val="accent2">
                    <a:lumOff val="-8000"/>
                  </a:schemeClr>
                </a:solidFill>
              </a:defRPr>
            </a:lvl1pPr>
          </a:lstStyle>
          <a:p>
            <a:r>
              <a:t>Graph 1</a:t>
            </a:r>
          </a:p>
        </p:txBody>
      </p:sp>
      <p:sp>
        <p:nvSpPr>
          <p:cNvPr id="452" name="Shape 452"/>
          <p:cNvSpPr/>
          <p:nvPr/>
        </p:nvSpPr>
        <p:spPr>
          <a:xfrm>
            <a:off x="6180773" y="3430959"/>
            <a:ext cx="1063959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chemeClr val="accent2">
                    <a:lumOff val="-8000"/>
                  </a:schemeClr>
                </a:solidFill>
              </a:defRPr>
            </a:lvl1pPr>
          </a:lstStyle>
          <a:p>
            <a:r>
              <a:t>Graph 2</a:t>
            </a:r>
          </a:p>
        </p:txBody>
      </p:sp>
      <p:sp>
        <p:nvSpPr>
          <p:cNvPr id="453" name="Shape 453"/>
          <p:cNvSpPr/>
          <p:nvPr/>
        </p:nvSpPr>
        <p:spPr>
          <a:xfrm>
            <a:off x="2825379" y="1056212"/>
            <a:ext cx="207900" cy="20790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2826391" y="999763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1</a:t>
            </a:r>
          </a:p>
        </p:txBody>
      </p:sp>
      <p:sp>
        <p:nvSpPr>
          <p:cNvPr id="455" name="Shape 455"/>
          <p:cNvSpPr/>
          <p:nvPr/>
        </p:nvSpPr>
        <p:spPr>
          <a:xfrm>
            <a:off x="2494814" y="2123022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3</a:t>
            </a:r>
          </a:p>
        </p:txBody>
      </p:sp>
      <p:sp>
        <p:nvSpPr>
          <p:cNvPr id="456" name="Shape 456"/>
          <p:cNvSpPr/>
          <p:nvPr/>
        </p:nvSpPr>
        <p:spPr>
          <a:xfrm>
            <a:off x="3214057" y="2126938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4</a:t>
            </a:r>
          </a:p>
        </p:txBody>
      </p:sp>
      <p:sp>
        <p:nvSpPr>
          <p:cNvPr id="457" name="Shape 457"/>
          <p:cNvSpPr/>
          <p:nvPr/>
        </p:nvSpPr>
        <p:spPr>
          <a:xfrm>
            <a:off x="5909570" y="1498569"/>
            <a:ext cx="207900" cy="20790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6231056" y="2157431"/>
            <a:ext cx="207900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6954401" y="2157431"/>
            <a:ext cx="207899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60" name="Shape 460"/>
          <p:cNvSpPr/>
          <p:nvPr/>
        </p:nvSpPr>
        <p:spPr>
          <a:xfrm flipV="1">
            <a:off x="6060330" y="1145801"/>
            <a:ext cx="517204" cy="368714"/>
          </a:xfrm>
          <a:prstGeom prst="line">
            <a:avLst/>
          </a:prstGeom>
          <a:ln w="25400">
            <a:solidFill>
              <a:srgbClr val="0000FF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1" name="Shape 461"/>
          <p:cNvSpPr/>
          <p:nvPr/>
        </p:nvSpPr>
        <p:spPr>
          <a:xfrm flipH="1" flipV="1">
            <a:off x="6769534" y="1165937"/>
            <a:ext cx="577633" cy="368821"/>
          </a:xfrm>
          <a:prstGeom prst="line">
            <a:avLst/>
          </a:prstGeom>
          <a:ln w="25400">
            <a:solidFill>
              <a:srgbClr val="FF26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6413965" y="2237858"/>
            <a:ext cx="517204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6118226" y="3235403"/>
            <a:ext cx="1190689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 flipH="1" flipV="1">
            <a:off x="6030115" y="1690283"/>
            <a:ext cx="211100" cy="467445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 flipV="1">
            <a:off x="7106279" y="1700688"/>
            <a:ext cx="210673" cy="446634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6" name="Shape 466"/>
          <p:cNvSpPr/>
          <p:nvPr/>
        </p:nvSpPr>
        <p:spPr>
          <a:xfrm flipV="1">
            <a:off x="6029932" y="2317229"/>
            <a:ext cx="208773" cy="782498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7" name="Shape 467"/>
          <p:cNvSpPr/>
          <p:nvPr/>
        </p:nvSpPr>
        <p:spPr>
          <a:xfrm flipH="1" flipV="1">
            <a:off x="7122114" y="2328411"/>
            <a:ext cx="211100" cy="798619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6569853" y="1041978"/>
            <a:ext cx="207899" cy="20790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6566734" y="986440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a</a:t>
            </a:r>
          </a:p>
        </p:txBody>
      </p:sp>
      <p:sp>
        <p:nvSpPr>
          <p:cNvPr id="470" name="Shape 470"/>
          <p:cNvSpPr/>
          <p:nvPr/>
        </p:nvSpPr>
        <p:spPr>
          <a:xfrm>
            <a:off x="5908476" y="1454401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b</a:t>
            </a:r>
          </a:p>
        </p:txBody>
      </p:sp>
      <p:sp>
        <p:nvSpPr>
          <p:cNvPr id="471" name="Shape 471"/>
          <p:cNvSpPr/>
          <p:nvPr/>
        </p:nvSpPr>
        <p:spPr>
          <a:xfrm>
            <a:off x="6239288" y="2108788"/>
            <a:ext cx="199391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c</a:t>
            </a:r>
          </a:p>
        </p:txBody>
      </p:sp>
      <p:sp>
        <p:nvSpPr>
          <p:cNvPr id="472" name="Shape 472"/>
          <p:cNvSpPr/>
          <p:nvPr/>
        </p:nvSpPr>
        <p:spPr>
          <a:xfrm>
            <a:off x="6958530" y="2112704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d</a:t>
            </a:r>
          </a:p>
        </p:txBody>
      </p:sp>
      <p:sp>
        <p:nvSpPr>
          <p:cNvPr id="473" name="Shape 473"/>
          <p:cNvSpPr/>
          <p:nvPr/>
        </p:nvSpPr>
        <p:spPr>
          <a:xfrm>
            <a:off x="5272525" y="1249004"/>
            <a:ext cx="207899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5463680" y="1373676"/>
            <a:ext cx="474240" cy="190136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75" name="Shape 475"/>
          <p:cNvSpPr/>
          <p:nvPr/>
        </p:nvSpPr>
        <p:spPr>
          <a:xfrm flipV="1">
            <a:off x="5481809" y="1632620"/>
            <a:ext cx="457761" cy="210532"/>
          </a:xfrm>
          <a:prstGeom prst="line">
            <a:avLst/>
          </a:prstGeom>
          <a:ln w="25400">
            <a:solidFill>
              <a:srgbClr val="0000FF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5297940" y="1202399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h</a:t>
            </a:r>
          </a:p>
        </p:txBody>
      </p:sp>
      <p:sp>
        <p:nvSpPr>
          <p:cNvPr id="477" name="Shape 477"/>
          <p:cNvSpPr/>
          <p:nvPr/>
        </p:nvSpPr>
        <p:spPr>
          <a:xfrm>
            <a:off x="0" y="4100663"/>
            <a:ext cx="9144000" cy="2308324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200" b="1">
                <a:solidFill>
                  <a:srgbClr val="FF2600"/>
                </a:solidFill>
              </a:defRPr>
            </a:pPr>
            <a:r>
              <a:rPr sz="2400" dirty="0">
                <a:solidFill>
                  <a:srgbClr val="000000"/>
                </a:solidFill>
              </a:rPr>
              <a:t>Details:</a:t>
            </a:r>
          </a:p>
          <a:p>
            <a:pPr lvl="1">
              <a:defRPr sz="2000">
                <a:solidFill>
                  <a:srgbClr val="0433FF"/>
                </a:solidFill>
              </a:defRPr>
            </a:pPr>
            <a:r>
              <a:rPr sz="2400" dirty="0">
                <a:solidFill>
                  <a:srgbClr val="000000"/>
                </a:solidFill>
              </a:rPr>
              <a:t>1. Compare similarity of every pair of  nodes from each graph</a:t>
            </a:r>
          </a:p>
          <a:p>
            <a:pPr lvl="1">
              <a:defRPr sz="2000"/>
            </a:pPr>
            <a:r>
              <a:rPr sz="2400" dirty="0"/>
              <a:t>— Eg: </a:t>
            </a:r>
            <a:r>
              <a:rPr sz="2400" dirty="0">
                <a:solidFill>
                  <a:srgbClr val="0000FF"/>
                </a:solidFill>
              </a:rPr>
              <a:t>(1,2)</a:t>
            </a:r>
            <a:r>
              <a:rPr sz="2400" dirty="0"/>
              <a:t> vs </a:t>
            </a:r>
            <a:r>
              <a:rPr sz="2400" dirty="0">
                <a:solidFill>
                  <a:srgbClr val="0000FF"/>
                </a:solidFill>
              </a:rPr>
              <a:t>(a, j)</a:t>
            </a:r>
            <a:r>
              <a:rPr sz="2400" dirty="0"/>
              <a:t>        less similar</a:t>
            </a:r>
          </a:p>
          <a:p>
            <a:pPr lvl="1">
              <a:defRPr sz="2000"/>
            </a:pPr>
            <a:r>
              <a:rPr sz="2400" dirty="0"/>
              <a:t>           </a:t>
            </a:r>
            <a:r>
              <a:rPr sz="2400" dirty="0">
                <a:solidFill>
                  <a:srgbClr val="FF0000"/>
                </a:solidFill>
              </a:rPr>
              <a:t>(1,5) </a:t>
            </a:r>
            <a:r>
              <a:rPr sz="2400" dirty="0"/>
              <a:t>vs </a:t>
            </a:r>
            <a:r>
              <a:rPr sz="2400" dirty="0">
                <a:solidFill>
                  <a:srgbClr val="FF0000"/>
                </a:solidFill>
              </a:rPr>
              <a:t>(a,e)</a:t>
            </a:r>
            <a:r>
              <a:rPr sz="2400" dirty="0"/>
              <a:t>        more similar</a:t>
            </a:r>
          </a:p>
          <a:p>
            <a:pPr lvl="1">
              <a:defRPr sz="2000">
                <a:solidFill>
                  <a:srgbClr val="0433FF"/>
                </a:solidFill>
              </a:defRPr>
            </a:pPr>
            <a:r>
              <a:rPr sz="2400" dirty="0">
                <a:solidFill>
                  <a:srgbClr val="000000"/>
                </a:solidFill>
              </a:rPr>
              <a:t>2. Node pair similarity is measured by random walks</a:t>
            </a:r>
          </a:p>
          <a:p>
            <a:pPr lvl="1">
              <a:defRPr sz="2000">
                <a:solidFill>
                  <a:srgbClr val="0433FF"/>
                </a:solidFill>
              </a:defRPr>
            </a:pPr>
            <a:r>
              <a:rPr sz="2400" dirty="0">
                <a:solidFill>
                  <a:srgbClr val="000000"/>
                </a:solidFill>
              </a:rPr>
              <a:t>3. Two graphs are similar if they share many similar node pairs</a:t>
            </a:r>
          </a:p>
        </p:txBody>
      </p:sp>
      <p:pic>
        <p:nvPicPr>
          <p:cNvPr id="47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8233" y="5324568"/>
            <a:ext cx="365760" cy="221674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80"/>
          <p:cNvSpPr/>
          <p:nvPr/>
        </p:nvSpPr>
        <p:spPr>
          <a:xfrm flipV="1">
            <a:off x="5122583" y="2021924"/>
            <a:ext cx="210041" cy="511105"/>
          </a:xfrm>
          <a:prstGeom prst="line">
            <a:avLst/>
          </a:prstGeom>
          <a:ln w="25400">
            <a:solidFill>
              <a:srgbClr val="0000FF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3529017" y="1458211"/>
            <a:ext cx="276989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2" name="Shape 482"/>
          <p:cNvSpPr/>
          <p:nvPr/>
        </p:nvSpPr>
        <p:spPr>
          <a:xfrm>
            <a:off x="3575168" y="1482302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5</a:t>
            </a:r>
          </a:p>
        </p:txBody>
      </p:sp>
      <p:sp>
        <p:nvSpPr>
          <p:cNvPr id="483" name="Shape 483"/>
          <p:cNvSpPr/>
          <p:nvPr/>
        </p:nvSpPr>
        <p:spPr>
          <a:xfrm>
            <a:off x="7273491" y="1449117"/>
            <a:ext cx="276988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7319641" y="1469602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e</a:t>
            </a:r>
          </a:p>
        </p:txBody>
      </p:sp>
      <p:sp>
        <p:nvSpPr>
          <p:cNvPr id="485" name="Shape 485"/>
          <p:cNvSpPr/>
          <p:nvPr/>
        </p:nvSpPr>
        <p:spPr>
          <a:xfrm>
            <a:off x="2143995" y="1503596"/>
            <a:ext cx="274321" cy="275972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2176111" y="1506741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2</a:t>
            </a:r>
          </a:p>
        </p:txBody>
      </p:sp>
      <p:sp>
        <p:nvSpPr>
          <p:cNvPr id="487" name="Shape 487"/>
          <p:cNvSpPr/>
          <p:nvPr/>
        </p:nvSpPr>
        <p:spPr>
          <a:xfrm>
            <a:off x="2792035" y="3101230"/>
            <a:ext cx="274321" cy="275972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2824152" y="3097549"/>
            <a:ext cx="210088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7</a:t>
            </a:r>
          </a:p>
        </p:txBody>
      </p:sp>
      <p:sp>
        <p:nvSpPr>
          <p:cNvPr id="489" name="Shape 489"/>
          <p:cNvSpPr/>
          <p:nvPr/>
        </p:nvSpPr>
        <p:spPr>
          <a:xfrm>
            <a:off x="2130009" y="3049922"/>
            <a:ext cx="276988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2176159" y="3074013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6</a:t>
            </a:r>
          </a:p>
        </p:txBody>
      </p:sp>
      <p:sp>
        <p:nvSpPr>
          <p:cNvPr id="491" name="Shape 491"/>
          <p:cNvSpPr/>
          <p:nvPr/>
        </p:nvSpPr>
        <p:spPr>
          <a:xfrm>
            <a:off x="3455336" y="3092047"/>
            <a:ext cx="276988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3501486" y="3116138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8</a:t>
            </a:r>
          </a:p>
        </p:txBody>
      </p:sp>
      <p:sp>
        <p:nvSpPr>
          <p:cNvPr id="493" name="Shape 493"/>
          <p:cNvSpPr/>
          <p:nvPr/>
        </p:nvSpPr>
        <p:spPr>
          <a:xfrm>
            <a:off x="3071835" y="3255867"/>
            <a:ext cx="411473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5241171" y="1800253"/>
            <a:ext cx="274321" cy="275972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5303242" y="1789894"/>
            <a:ext cx="146464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i</a:t>
            </a:r>
          </a:p>
        </p:txBody>
      </p:sp>
      <p:sp>
        <p:nvSpPr>
          <p:cNvPr id="496" name="Shape 496"/>
          <p:cNvSpPr/>
          <p:nvPr/>
        </p:nvSpPr>
        <p:spPr>
          <a:xfrm>
            <a:off x="4994907" y="2494002"/>
            <a:ext cx="276988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5057017" y="2507345"/>
            <a:ext cx="146464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j</a:t>
            </a:r>
          </a:p>
        </p:txBody>
      </p:sp>
      <p:sp>
        <p:nvSpPr>
          <p:cNvPr id="498" name="Shape 498"/>
          <p:cNvSpPr/>
          <p:nvPr/>
        </p:nvSpPr>
        <p:spPr>
          <a:xfrm>
            <a:off x="5886644" y="3060758"/>
            <a:ext cx="276989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5932795" y="3097549"/>
            <a:ext cx="157068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f</a:t>
            </a:r>
          </a:p>
        </p:txBody>
      </p:sp>
      <p:sp>
        <p:nvSpPr>
          <p:cNvPr id="500" name="Shape 500"/>
          <p:cNvSpPr/>
          <p:nvPr/>
        </p:nvSpPr>
        <p:spPr>
          <a:xfrm>
            <a:off x="7235391" y="3090103"/>
            <a:ext cx="276988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7281542" y="3088794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g</a:t>
            </a:r>
          </a:p>
        </p:txBody>
      </p:sp>
      <p:pic>
        <p:nvPicPr>
          <p:cNvPr id="6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3118" y="5026353"/>
            <a:ext cx="365760" cy="221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3013407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xfrm>
            <a:off x="418686" y="159829"/>
            <a:ext cx="8229601" cy="8001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3959"/>
            </a:lvl1pPr>
          </a:lstStyle>
          <a:p>
            <a:r>
              <a:t>Random Walk based Graph Kernel</a:t>
            </a:r>
          </a:p>
        </p:txBody>
      </p:sp>
      <p:sp>
        <p:nvSpPr>
          <p:cNvPr id="506" name="Shape 506"/>
          <p:cNvSpPr>
            <a:spLocks noGrp="1"/>
          </p:cNvSpPr>
          <p:nvPr>
            <p:ph type="sldNum" sz="quarter" idx="2"/>
          </p:nvPr>
        </p:nvSpPr>
        <p:spPr>
          <a:xfrm>
            <a:off x="-1" y="6486525"/>
            <a:ext cx="684215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2346883" y="2412965"/>
            <a:ext cx="207899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08" name="Shape 508"/>
          <p:cNvSpPr/>
          <p:nvPr/>
        </p:nvSpPr>
        <p:spPr>
          <a:xfrm>
            <a:off x="3070227" y="2412965"/>
            <a:ext cx="207900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09" name="Shape 509"/>
          <p:cNvSpPr/>
          <p:nvPr/>
        </p:nvSpPr>
        <p:spPr>
          <a:xfrm flipV="1">
            <a:off x="2189475" y="1401335"/>
            <a:ext cx="503885" cy="340135"/>
          </a:xfrm>
          <a:prstGeom prst="line">
            <a:avLst/>
          </a:prstGeom>
          <a:ln w="25400">
            <a:solidFill>
              <a:srgbClr val="00F9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0" name="Shape 510"/>
          <p:cNvSpPr/>
          <p:nvPr/>
        </p:nvSpPr>
        <p:spPr>
          <a:xfrm flipH="1" flipV="1">
            <a:off x="2885360" y="1421471"/>
            <a:ext cx="577633" cy="368821"/>
          </a:xfrm>
          <a:prstGeom prst="line">
            <a:avLst/>
          </a:prstGeom>
          <a:ln w="25400">
            <a:solidFill>
              <a:srgbClr val="FF26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2529791" y="2493392"/>
            <a:ext cx="517205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2195605" y="3494073"/>
            <a:ext cx="469022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3" name="Shape 513"/>
          <p:cNvSpPr/>
          <p:nvPr/>
        </p:nvSpPr>
        <p:spPr>
          <a:xfrm flipH="1" flipV="1">
            <a:off x="2146373" y="2019668"/>
            <a:ext cx="210669" cy="393594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4" name="Shape 514"/>
          <p:cNvSpPr/>
          <p:nvPr/>
        </p:nvSpPr>
        <p:spPr>
          <a:xfrm flipV="1">
            <a:off x="3222106" y="1956222"/>
            <a:ext cx="210673" cy="446634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5" name="Shape 515"/>
          <p:cNvSpPr/>
          <p:nvPr/>
        </p:nvSpPr>
        <p:spPr>
          <a:xfrm flipV="1">
            <a:off x="2145759" y="2579100"/>
            <a:ext cx="208947" cy="77616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6" name="Shape 516"/>
          <p:cNvSpPr/>
          <p:nvPr/>
        </p:nvSpPr>
        <p:spPr>
          <a:xfrm flipH="1" flipV="1">
            <a:off x="3237941" y="2583945"/>
            <a:ext cx="211100" cy="798619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7" name="Shape 517"/>
          <p:cNvSpPr/>
          <p:nvPr/>
        </p:nvSpPr>
        <p:spPr>
          <a:xfrm flipH="1" flipV="1">
            <a:off x="2502356" y="2604148"/>
            <a:ext cx="211148" cy="747566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8" name="Shape 518"/>
          <p:cNvSpPr/>
          <p:nvPr/>
        </p:nvSpPr>
        <p:spPr>
          <a:xfrm flipV="1">
            <a:off x="2852932" y="2619635"/>
            <a:ext cx="268165" cy="735496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9" name="Shape 519"/>
          <p:cNvSpPr/>
          <p:nvPr/>
        </p:nvSpPr>
        <p:spPr>
          <a:xfrm>
            <a:off x="2296600" y="4013634"/>
            <a:ext cx="960647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chemeClr val="accent2">
                    <a:lumOff val="-8000"/>
                  </a:schemeClr>
                </a:solidFill>
              </a:defRPr>
            </a:lvl1pPr>
          </a:lstStyle>
          <a:p>
            <a:r>
              <a:rPr dirty="0"/>
              <a:t>Team 1</a:t>
            </a:r>
          </a:p>
        </p:txBody>
      </p:sp>
      <p:sp>
        <p:nvSpPr>
          <p:cNvPr id="520" name="Shape 520"/>
          <p:cNvSpPr/>
          <p:nvPr/>
        </p:nvSpPr>
        <p:spPr>
          <a:xfrm>
            <a:off x="6282373" y="4013634"/>
            <a:ext cx="960647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chemeClr val="accent2">
                    <a:lumOff val="-8000"/>
                  </a:schemeClr>
                </a:solidFill>
              </a:defRPr>
            </a:lvl1pPr>
          </a:lstStyle>
          <a:p>
            <a:r>
              <a:t>Team 2</a:t>
            </a:r>
          </a:p>
        </p:txBody>
      </p:sp>
      <p:sp>
        <p:nvSpPr>
          <p:cNvPr id="521" name="Shape 521"/>
          <p:cNvSpPr/>
          <p:nvPr/>
        </p:nvSpPr>
        <p:spPr>
          <a:xfrm>
            <a:off x="2685679" y="1297512"/>
            <a:ext cx="207900" cy="20790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2686691" y="1241063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1</a:t>
            </a:r>
          </a:p>
        </p:txBody>
      </p:sp>
      <p:sp>
        <p:nvSpPr>
          <p:cNvPr id="523" name="Shape 523"/>
          <p:cNvSpPr/>
          <p:nvPr/>
        </p:nvSpPr>
        <p:spPr>
          <a:xfrm>
            <a:off x="2355114" y="2364322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3</a:t>
            </a:r>
          </a:p>
        </p:txBody>
      </p:sp>
      <p:sp>
        <p:nvSpPr>
          <p:cNvPr id="524" name="Shape 524"/>
          <p:cNvSpPr/>
          <p:nvPr/>
        </p:nvSpPr>
        <p:spPr>
          <a:xfrm>
            <a:off x="3074357" y="2368238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4</a:t>
            </a:r>
          </a:p>
        </p:txBody>
      </p:sp>
      <p:sp>
        <p:nvSpPr>
          <p:cNvPr id="525" name="Shape 525"/>
          <p:cNvSpPr/>
          <p:nvPr/>
        </p:nvSpPr>
        <p:spPr>
          <a:xfrm>
            <a:off x="6011170" y="1739869"/>
            <a:ext cx="207900" cy="20790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6332656" y="2398731"/>
            <a:ext cx="207900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7056001" y="2398731"/>
            <a:ext cx="207899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28" name="Shape 528"/>
          <p:cNvSpPr/>
          <p:nvPr/>
        </p:nvSpPr>
        <p:spPr>
          <a:xfrm flipV="1">
            <a:off x="6161930" y="1387101"/>
            <a:ext cx="517204" cy="368714"/>
          </a:xfrm>
          <a:prstGeom prst="line">
            <a:avLst/>
          </a:prstGeom>
          <a:ln w="25400">
            <a:solidFill>
              <a:srgbClr val="00F9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29" name="Shape 529"/>
          <p:cNvSpPr/>
          <p:nvPr/>
        </p:nvSpPr>
        <p:spPr>
          <a:xfrm flipH="1" flipV="1">
            <a:off x="6871134" y="1407237"/>
            <a:ext cx="577633" cy="368821"/>
          </a:xfrm>
          <a:prstGeom prst="line">
            <a:avLst/>
          </a:prstGeom>
          <a:ln w="25400">
            <a:solidFill>
              <a:srgbClr val="FF26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6515565" y="2479158"/>
            <a:ext cx="517204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6219826" y="3476703"/>
            <a:ext cx="1190689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2" name="Shape 532"/>
          <p:cNvSpPr/>
          <p:nvPr/>
        </p:nvSpPr>
        <p:spPr>
          <a:xfrm flipH="1" flipV="1">
            <a:off x="6131715" y="1931583"/>
            <a:ext cx="211100" cy="467445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3" name="Shape 533"/>
          <p:cNvSpPr/>
          <p:nvPr/>
        </p:nvSpPr>
        <p:spPr>
          <a:xfrm flipV="1">
            <a:off x="7207879" y="1941988"/>
            <a:ext cx="210673" cy="446634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4" name="Shape 534"/>
          <p:cNvSpPr/>
          <p:nvPr/>
        </p:nvSpPr>
        <p:spPr>
          <a:xfrm flipV="1">
            <a:off x="6131532" y="2558529"/>
            <a:ext cx="208773" cy="782498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5" name="Shape 535"/>
          <p:cNvSpPr/>
          <p:nvPr/>
        </p:nvSpPr>
        <p:spPr>
          <a:xfrm flipH="1" flipV="1">
            <a:off x="7223714" y="2569711"/>
            <a:ext cx="211100" cy="798619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6671453" y="1283278"/>
            <a:ext cx="207899" cy="207900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37" name="Shape 537"/>
          <p:cNvSpPr/>
          <p:nvPr/>
        </p:nvSpPr>
        <p:spPr>
          <a:xfrm>
            <a:off x="6668334" y="1227740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a</a:t>
            </a:r>
          </a:p>
        </p:txBody>
      </p:sp>
      <p:sp>
        <p:nvSpPr>
          <p:cNvPr id="538" name="Shape 538"/>
          <p:cNvSpPr/>
          <p:nvPr/>
        </p:nvSpPr>
        <p:spPr>
          <a:xfrm>
            <a:off x="6010076" y="1695701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b</a:t>
            </a:r>
          </a:p>
        </p:txBody>
      </p:sp>
      <p:sp>
        <p:nvSpPr>
          <p:cNvPr id="539" name="Shape 539"/>
          <p:cNvSpPr/>
          <p:nvPr/>
        </p:nvSpPr>
        <p:spPr>
          <a:xfrm>
            <a:off x="6340888" y="2350088"/>
            <a:ext cx="199391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c</a:t>
            </a:r>
          </a:p>
        </p:txBody>
      </p:sp>
      <p:sp>
        <p:nvSpPr>
          <p:cNvPr id="540" name="Shape 540"/>
          <p:cNvSpPr/>
          <p:nvPr/>
        </p:nvSpPr>
        <p:spPr>
          <a:xfrm>
            <a:off x="7060130" y="2354004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d</a:t>
            </a:r>
          </a:p>
        </p:txBody>
      </p:sp>
      <p:sp>
        <p:nvSpPr>
          <p:cNvPr id="541" name="Shape 541"/>
          <p:cNvSpPr/>
          <p:nvPr/>
        </p:nvSpPr>
        <p:spPr>
          <a:xfrm>
            <a:off x="5374125" y="1490304"/>
            <a:ext cx="207899" cy="207899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0000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5565280" y="1614976"/>
            <a:ext cx="474240" cy="190136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43" name="Shape 543"/>
          <p:cNvSpPr/>
          <p:nvPr/>
        </p:nvSpPr>
        <p:spPr>
          <a:xfrm flipV="1">
            <a:off x="5583409" y="1873920"/>
            <a:ext cx="457761" cy="210532"/>
          </a:xfrm>
          <a:prstGeom prst="line">
            <a:avLst/>
          </a:prstGeom>
          <a:ln w="25400">
            <a:solidFill>
              <a:srgbClr val="00F9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44" name="Shape 544"/>
          <p:cNvSpPr/>
          <p:nvPr/>
        </p:nvSpPr>
        <p:spPr>
          <a:xfrm>
            <a:off x="5399540" y="1443699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h</a:t>
            </a:r>
          </a:p>
        </p:txBody>
      </p:sp>
      <p:sp>
        <p:nvSpPr>
          <p:cNvPr id="545" name="Shape 545"/>
          <p:cNvSpPr/>
          <p:nvPr/>
        </p:nvSpPr>
        <p:spPr>
          <a:xfrm flipV="1">
            <a:off x="5224183" y="2263224"/>
            <a:ext cx="210041" cy="511105"/>
          </a:xfrm>
          <a:prstGeom prst="line">
            <a:avLst/>
          </a:prstGeom>
          <a:ln w="25400">
            <a:solidFill>
              <a:srgbClr val="00F9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3389317" y="1699511"/>
            <a:ext cx="276989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7" name="Shape 547"/>
          <p:cNvSpPr/>
          <p:nvPr/>
        </p:nvSpPr>
        <p:spPr>
          <a:xfrm>
            <a:off x="3435468" y="1723602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5</a:t>
            </a:r>
          </a:p>
        </p:txBody>
      </p:sp>
      <p:sp>
        <p:nvSpPr>
          <p:cNvPr id="548" name="Shape 548"/>
          <p:cNvSpPr/>
          <p:nvPr/>
        </p:nvSpPr>
        <p:spPr>
          <a:xfrm>
            <a:off x="7375091" y="1690417"/>
            <a:ext cx="276988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9" name="Shape 549"/>
          <p:cNvSpPr/>
          <p:nvPr/>
        </p:nvSpPr>
        <p:spPr>
          <a:xfrm>
            <a:off x="7421241" y="1710902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e</a:t>
            </a:r>
          </a:p>
        </p:txBody>
      </p:sp>
      <p:sp>
        <p:nvSpPr>
          <p:cNvPr id="550" name="Shape 550"/>
          <p:cNvSpPr/>
          <p:nvPr/>
        </p:nvSpPr>
        <p:spPr>
          <a:xfrm>
            <a:off x="2004295" y="1744896"/>
            <a:ext cx="274321" cy="275972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2036411" y="1748041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2</a:t>
            </a:r>
          </a:p>
        </p:txBody>
      </p:sp>
      <p:sp>
        <p:nvSpPr>
          <p:cNvPr id="552" name="Shape 552"/>
          <p:cNvSpPr/>
          <p:nvPr/>
        </p:nvSpPr>
        <p:spPr>
          <a:xfrm>
            <a:off x="2652335" y="3342530"/>
            <a:ext cx="274321" cy="275973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3" name="Shape 553"/>
          <p:cNvSpPr/>
          <p:nvPr/>
        </p:nvSpPr>
        <p:spPr>
          <a:xfrm>
            <a:off x="2684452" y="3338848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7</a:t>
            </a:r>
          </a:p>
        </p:txBody>
      </p:sp>
      <p:sp>
        <p:nvSpPr>
          <p:cNvPr id="554" name="Shape 554"/>
          <p:cNvSpPr/>
          <p:nvPr/>
        </p:nvSpPr>
        <p:spPr>
          <a:xfrm>
            <a:off x="1990309" y="3291223"/>
            <a:ext cx="276988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5" name="Shape 555"/>
          <p:cNvSpPr/>
          <p:nvPr/>
        </p:nvSpPr>
        <p:spPr>
          <a:xfrm>
            <a:off x="2036459" y="3315313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6</a:t>
            </a:r>
          </a:p>
        </p:txBody>
      </p:sp>
      <p:sp>
        <p:nvSpPr>
          <p:cNvPr id="556" name="Shape 556"/>
          <p:cNvSpPr/>
          <p:nvPr/>
        </p:nvSpPr>
        <p:spPr>
          <a:xfrm>
            <a:off x="3315636" y="3333347"/>
            <a:ext cx="276988" cy="2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3361786" y="3357438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8</a:t>
            </a:r>
          </a:p>
        </p:txBody>
      </p:sp>
      <p:sp>
        <p:nvSpPr>
          <p:cNvPr id="558" name="Shape 558"/>
          <p:cNvSpPr/>
          <p:nvPr/>
        </p:nvSpPr>
        <p:spPr>
          <a:xfrm>
            <a:off x="2932135" y="3497167"/>
            <a:ext cx="411473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342771" y="2041553"/>
            <a:ext cx="274321" cy="275972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5404842" y="2031194"/>
            <a:ext cx="146464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i</a:t>
            </a:r>
          </a:p>
        </p:txBody>
      </p:sp>
      <p:sp>
        <p:nvSpPr>
          <p:cNvPr id="561" name="Shape 561"/>
          <p:cNvSpPr/>
          <p:nvPr/>
        </p:nvSpPr>
        <p:spPr>
          <a:xfrm>
            <a:off x="5096507" y="2735302"/>
            <a:ext cx="276988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5158617" y="2748645"/>
            <a:ext cx="146464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j</a:t>
            </a:r>
          </a:p>
        </p:txBody>
      </p:sp>
      <p:sp>
        <p:nvSpPr>
          <p:cNvPr id="563" name="Shape 563"/>
          <p:cNvSpPr/>
          <p:nvPr/>
        </p:nvSpPr>
        <p:spPr>
          <a:xfrm>
            <a:off x="5988244" y="3302058"/>
            <a:ext cx="276989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4" name="Shape 564"/>
          <p:cNvSpPr/>
          <p:nvPr/>
        </p:nvSpPr>
        <p:spPr>
          <a:xfrm>
            <a:off x="6034395" y="3338848"/>
            <a:ext cx="15706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f</a:t>
            </a:r>
          </a:p>
        </p:txBody>
      </p:sp>
      <p:sp>
        <p:nvSpPr>
          <p:cNvPr id="565" name="Shape 565"/>
          <p:cNvSpPr/>
          <p:nvPr/>
        </p:nvSpPr>
        <p:spPr>
          <a:xfrm>
            <a:off x="7336991" y="3331403"/>
            <a:ext cx="276988" cy="27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7383142" y="3330094"/>
            <a:ext cx="210088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g</a:t>
            </a:r>
          </a:p>
        </p:txBody>
      </p:sp>
      <p:sp>
        <p:nvSpPr>
          <p:cNvPr id="567" name="Shape 567"/>
          <p:cNvSpPr/>
          <p:nvPr/>
        </p:nvSpPr>
        <p:spPr>
          <a:xfrm>
            <a:off x="0" y="4598276"/>
            <a:ext cx="9129542" cy="1384995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b="1">
                <a:solidFill>
                  <a:srgbClr val="FF2600"/>
                </a:solidFill>
              </a:defRPr>
            </a:pPr>
            <a:r>
              <a:rPr sz="2800" dirty="0"/>
              <a:t>Remarks:</a:t>
            </a:r>
          </a:p>
          <a:p>
            <a:pPr marL="180473" indent="-180473">
              <a:buSzPct val="100000"/>
              <a:buChar char="•"/>
              <a:defRPr sz="2500"/>
            </a:pPr>
            <a:r>
              <a:rPr sz="2800" dirty="0"/>
              <a:t>Incorporates both </a:t>
            </a:r>
            <a:r>
              <a:rPr sz="2800" b="1" dirty="0">
                <a:solidFill>
                  <a:srgbClr val="0433FF"/>
                </a:solidFill>
              </a:rPr>
              <a:t>attributes</a:t>
            </a:r>
            <a:r>
              <a:rPr sz="2800" dirty="0"/>
              <a:t> and </a:t>
            </a:r>
            <a:r>
              <a:rPr sz="2800" b="1" dirty="0">
                <a:solidFill>
                  <a:srgbClr val="0433FF"/>
                </a:solidFill>
              </a:rPr>
              <a:t>structures</a:t>
            </a:r>
            <a:r>
              <a:rPr sz="2800" dirty="0"/>
              <a:t> similarity</a:t>
            </a:r>
          </a:p>
          <a:p>
            <a:pPr marL="180473" indent="-180473">
              <a:buSzPct val="100000"/>
              <a:buChar char="•"/>
              <a:defRPr sz="2500"/>
            </a:pPr>
            <a:r>
              <a:rPr sz="2800" dirty="0"/>
              <a:t>Ideal fit for our two design objectives </a:t>
            </a:r>
            <a:r>
              <a:rPr sz="2800" b="1" dirty="0">
                <a:solidFill>
                  <a:srgbClr val="0433FF"/>
                </a:solidFill>
              </a:rPr>
              <a:t>simultaneously</a:t>
            </a:r>
          </a:p>
        </p:txBody>
      </p:sp>
      <p:sp>
        <p:nvSpPr>
          <p:cNvPr id="568" name="Shape 568"/>
          <p:cNvSpPr/>
          <p:nvPr/>
        </p:nvSpPr>
        <p:spPr>
          <a:xfrm rot="1869157">
            <a:off x="2403884" y="1336287"/>
            <a:ext cx="1526227" cy="627033"/>
          </a:xfrm>
          <a:prstGeom prst="ellips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9" name="Shape 569"/>
          <p:cNvSpPr/>
          <p:nvPr/>
        </p:nvSpPr>
        <p:spPr>
          <a:xfrm rot="1869157">
            <a:off x="6403644" y="1288385"/>
            <a:ext cx="1526227" cy="627034"/>
          </a:xfrm>
          <a:prstGeom prst="ellipse">
            <a:avLst/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3310534" y="1097804"/>
            <a:ext cx="11840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t>Subtask 1</a:t>
            </a:r>
          </a:p>
        </p:txBody>
      </p:sp>
      <p:sp>
        <p:nvSpPr>
          <p:cNvPr id="571" name="Shape 571"/>
          <p:cNvSpPr/>
          <p:nvPr/>
        </p:nvSpPr>
        <p:spPr>
          <a:xfrm>
            <a:off x="7633394" y="1211897"/>
            <a:ext cx="11840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t>Subtask 1</a:t>
            </a:r>
          </a:p>
        </p:txBody>
      </p:sp>
      <p:sp>
        <p:nvSpPr>
          <p:cNvPr id="572" name="Shape 572"/>
          <p:cNvSpPr/>
          <p:nvPr/>
        </p:nvSpPr>
        <p:spPr>
          <a:xfrm rot="8376368">
            <a:off x="1477125" y="1421955"/>
            <a:ext cx="1746963" cy="661492"/>
          </a:xfrm>
          <a:prstGeom prst="ellipse">
            <a:avLst/>
          </a:prstGeom>
          <a:ln w="50800">
            <a:solidFill>
              <a:srgbClr val="00F9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3" name="Shape 573"/>
          <p:cNvSpPr/>
          <p:nvPr/>
        </p:nvSpPr>
        <p:spPr>
          <a:xfrm rot="8376368">
            <a:off x="4397593" y="1720470"/>
            <a:ext cx="3031978" cy="871020"/>
          </a:xfrm>
          <a:prstGeom prst="ellipse">
            <a:avLst/>
          </a:prstGeom>
          <a:ln w="50800">
            <a:solidFill>
              <a:srgbClr val="00F9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828446" y="1287022"/>
            <a:ext cx="118407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F900"/>
                </a:solidFill>
              </a:defRPr>
            </a:lvl1pPr>
          </a:lstStyle>
          <a:p>
            <a:r>
              <a:t>Subtask 2</a:t>
            </a:r>
          </a:p>
        </p:txBody>
      </p:sp>
      <p:sp>
        <p:nvSpPr>
          <p:cNvPr id="575" name="Shape 575"/>
          <p:cNvSpPr/>
          <p:nvPr/>
        </p:nvSpPr>
        <p:spPr>
          <a:xfrm>
            <a:off x="5105294" y="971803"/>
            <a:ext cx="11840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F900"/>
                </a:solidFill>
              </a:defRPr>
            </a:lvl1pPr>
          </a:lstStyle>
          <a:p>
            <a:r>
              <a:t>Subtask 2</a:t>
            </a:r>
          </a:p>
        </p:txBody>
      </p:sp>
    </p:spTree>
    <p:extLst>
      <p:ext uri="{BB962C8B-B14F-4D97-AF65-F5344CB8AC3E}">
        <p14:creationId xmlns:p14="http://schemas.microsoft.com/office/powerpoint/2010/main" val="397273473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</a:t>
            </a:fld>
            <a:r>
              <a:rPr lang="en-US"/>
              <a:t> -</a:t>
            </a:r>
          </a:p>
        </p:txBody>
      </p:sp>
      <p:sp>
        <p:nvSpPr>
          <p:cNvPr id="16" name="Shape 251"/>
          <p:cNvSpPr>
            <a:spLocks noGrp="1"/>
          </p:cNvSpPr>
          <p:nvPr>
            <p:ph type="title"/>
          </p:nvPr>
        </p:nvSpPr>
        <p:spPr>
          <a:xfrm>
            <a:off x="446087" y="0"/>
            <a:ext cx="8229601" cy="1025526"/>
          </a:xfrm>
          <a:prstGeom prst="rect">
            <a:avLst/>
          </a:prstGeom>
        </p:spPr>
        <p:txBody>
          <a:bodyPr/>
          <a:lstStyle/>
          <a:p>
            <a:r>
              <a:rPr dirty="0"/>
              <a:t>Network</a:t>
            </a:r>
            <a:r>
              <a:rPr lang="en-US" dirty="0"/>
              <a:t> Science of Teams</a:t>
            </a:r>
            <a:endParaRPr dirty="0"/>
          </a:p>
        </p:txBody>
      </p:sp>
      <p:pic>
        <p:nvPicPr>
          <p:cNvPr id="18" name="teams in networks.png"/>
          <p:cNvPicPr>
            <a:picLocks/>
          </p:cNvPicPr>
          <p:nvPr/>
        </p:nvPicPr>
        <p:blipFill>
          <a:blip r:embed="rId3">
            <a:extLst/>
          </a:blip>
          <a:srcRect l="43864" t="17528" b="17528"/>
          <a:stretch>
            <a:fillRect/>
          </a:stretch>
        </p:blipFill>
        <p:spPr>
          <a:xfrm>
            <a:off x="186443" y="2301724"/>
            <a:ext cx="6362526" cy="342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254"/>
          <p:cNvSpPr/>
          <p:nvPr/>
        </p:nvSpPr>
        <p:spPr>
          <a:xfrm>
            <a:off x="240632" y="1154150"/>
            <a:ext cx="8839119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b="1">
                <a:solidFill>
                  <a:srgbClr val="0433FF"/>
                </a:solidFill>
              </a:defRPr>
            </a:pPr>
            <a:r>
              <a:rPr dirty="0"/>
              <a:t>People collaborate as a team to collectively perform </a:t>
            </a:r>
          </a:p>
          <a:p>
            <a:pPr>
              <a:defRPr sz="2500" b="1">
                <a:solidFill>
                  <a:srgbClr val="0433FF"/>
                </a:solidFill>
              </a:defRPr>
            </a:pPr>
            <a:r>
              <a:rPr dirty="0"/>
              <a:t>some complex tasks</a:t>
            </a:r>
          </a:p>
        </p:txBody>
      </p:sp>
      <p:sp>
        <p:nvSpPr>
          <p:cNvPr id="20" name="Shape 255"/>
          <p:cNvSpPr/>
          <p:nvPr/>
        </p:nvSpPr>
        <p:spPr>
          <a:xfrm>
            <a:off x="4800997" y="2663868"/>
            <a:ext cx="1498249" cy="70107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" name="Shape 256"/>
          <p:cNvSpPr/>
          <p:nvPr/>
        </p:nvSpPr>
        <p:spPr>
          <a:xfrm>
            <a:off x="4800997" y="3795994"/>
            <a:ext cx="1498249" cy="70107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Shape 257"/>
          <p:cNvSpPr/>
          <p:nvPr/>
        </p:nvSpPr>
        <p:spPr>
          <a:xfrm>
            <a:off x="4800997" y="5026079"/>
            <a:ext cx="2317881" cy="70107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" name="Shape 258"/>
          <p:cNvSpPr/>
          <p:nvPr/>
        </p:nvSpPr>
        <p:spPr>
          <a:xfrm>
            <a:off x="4400694" y="2808304"/>
            <a:ext cx="3029060" cy="43707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r>
              <a:rPr dirty="0"/>
              <a:t>Team Level Network</a:t>
            </a:r>
          </a:p>
        </p:txBody>
      </p:sp>
      <p:sp>
        <p:nvSpPr>
          <p:cNvPr id="24" name="Shape 259"/>
          <p:cNvSpPr/>
          <p:nvPr/>
        </p:nvSpPr>
        <p:spPr>
          <a:xfrm>
            <a:off x="4400694" y="3850206"/>
            <a:ext cx="3288765" cy="43707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r>
              <a:rPr dirty="0"/>
              <a:t>Person Level Network</a:t>
            </a:r>
          </a:p>
        </p:txBody>
      </p:sp>
      <p:sp>
        <p:nvSpPr>
          <p:cNvPr id="25" name="Shape 260"/>
          <p:cNvSpPr/>
          <p:nvPr/>
        </p:nvSpPr>
        <p:spPr>
          <a:xfrm>
            <a:off x="4208081" y="5059871"/>
            <a:ext cx="4942648" cy="461665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0433FF"/>
                </a:solidFill>
              </a:defRPr>
            </a:pPr>
            <a:r>
              <a:rPr dirty="0"/>
              <a:t>Information Topic</a:t>
            </a:r>
            <a:r>
              <a:rPr lang="en-US" dirty="0"/>
              <a:t> </a:t>
            </a:r>
            <a:r>
              <a:rPr dirty="0"/>
              <a:t>Level Network</a:t>
            </a:r>
          </a:p>
        </p:txBody>
      </p:sp>
      <p:sp>
        <p:nvSpPr>
          <p:cNvPr id="13" name="Shape 261"/>
          <p:cNvSpPr/>
          <p:nvPr/>
        </p:nvSpPr>
        <p:spPr>
          <a:xfrm>
            <a:off x="0" y="6250390"/>
            <a:ext cx="9150729" cy="594313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b="0" dirty="0" err="1">
                <a:latin typeface="Calibri"/>
                <a:cs typeface="Calibri"/>
              </a:rPr>
              <a:t>Wuchty</a:t>
            </a:r>
            <a:r>
              <a:rPr b="0" dirty="0">
                <a:latin typeface="Calibri"/>
                <a:cs typeface="Calibri"/>
              </a:rPr>
              <a:t>, Stefan, Ben Jones, and Brian </a:t>
            </a:r>
            <a:r>
              <a:rPr b="0" dirty="0" err="1">
                <a:latin typeface="Calibri"/>
                <a:cs typeface="Calibri"/>
              </a:rPr>
              <a:t>Uzzi</a:t>
            </a:r>
            <a:r>
              <a:rPr b="0" dirty="0">
                <a:latin typeface="Calibri"/>
                <a:cs typeface="Calibri"/>
              </a:rPr>
              <a:t>. "The Increasing Dominance of Teams in the Production of Knowledge," Science, May 2007, 316:1036-1039.</a:t>
            </a:r>
          </a:p>
        </p:txBody>
      </p:sp>
    </p:spTree>
    <p:extLst>
      <p:ext uri="{BB962C8B-B14F-4D97-AF65-F5344CB8AC3E}">
        <p14:creationId xmlns:p14="http://schemas.microsoft.com/office/powerpoint/2010/main" val="3337359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Picture 60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090" y="4539177"/>
            <a:ext cx="8752353" cy="1675849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</p:pic>
      <p:sp>
        <p:nvSpPr>
          <p:cNvPr id="577" name="Shape 577"/>
          <p:cNvSpPr>
            <a:spLocks noGrp="1"/>
          </p:cNvSpPr>
          <p:nvPr>
            <p:ph type="title"/>
          </p:nvPr>
        </p:nvSpPr>
        <p:spPr>
          <a:xfrm>
            <a:off x="446087" y="92075"/>
            <a:ext cx="8359958" cy="841376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3520"/>
            </a:lvl1pPr>
          </a:lstStyle>
          <a:p>
            <a:r>
              <a:t>Kronecker Product Graph w/o Attribute</a:t>
            </a:r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1" y="6293265"/>
            <a:ext cx="9137074" cy="594313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dirty="0">
                <a:latin typeface="Calibri"/>
                <a:cs typeface="Calibri"/>
              </a:rPr>
              <a:t>S. V. N. Vishwanathan, Nicol N. Schraudolph, Imre Risi Kondor, and Karsten M. Borgwardt. Graph Kernels. Journal of Machine Learning Research, 11:1201–1242, April 2010.</a:t>
            </a:r>
          </a:p>
        </p:txBody>
      </p:sp>
      <p:sp>
        <p:nvSpPr>
          <p:cNvPr id="580" name="Shape 580"/>
          <p:cNvSpPr/>
          <p:nvPr/>
        </p:nvSpPr>
        <p:spPr>
          <a:xfrm>
            <a:off x="475708" y="4691795"/>
            <a:ext cx="2790117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One Random Walk on </a:t>
            </a:r>
          </a:p>
        </p:txBody>
      </p:sp>
      <p:sp>
        <p:nvSpPr>
          <p:cNvPr id="581" name="Shape 581"/>
          <p:cNvSpPr/>
          <p:nvPr/>
        </p:nvSpPr>
        <p:spPr>
          <a:xfrm>
            <a:off x="475708" y="5539947"/>
            <a:ext cx="2790117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One Random Walk on </a:t>
            </a:r>
          </a:p>
        </p:txBody>
      </p:sp>
      <p:pic>
        <p:nvPicPr>
          <p:cNvPr id="58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9839" y="1733110"/>
            <a:ext cx="304801" cy="257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3255" y="5544683"/>
            <a:ext cx="432262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8366" y="5144737"/>
            <a:ext cx="3048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47096" y="5239987"/>
            <a:ext cx="304801" cy="12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hape 586"/>
          <p:cNvSpPr/>
          <p:nvPr/>
        </p:nvSpPr>
        <p:spPr>
          <a:xfrm>
            <a:off x="4357598" y="5115871"/>
            <a:ext cx="279011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One Random Walk on </a:t>
            </a:r>
          </a:p>
        </p:txBody>
      </p:sp>
      <p:grpSp>
        <p:nvGrpSpPr>
          <p:cNvPr id="591" name="Group 591"/>
          <p:cNvGrpSpPr/>
          <p:nvPr/>
        </p:nvGrpSpPr>
        <p:grpSpPr>
          <a:xfrm>
            <a:off x="382941" y="1544195"/>
            <a:ext cx="3888403" cy="2834608"/>
            <a:chOff x="0" y="0"/>
            <a:chExt cx="3888402" cy="2834607"/>
          </a:xfrm>
        </p:grpSpPr>
        <p:pic>
          <p:nvPicPr>
            <p:cNvPr id="587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307530" cy="2834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3180" y="153044"/>
              <a:ext cx="348736" cy="295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75198" y="420004"/>
              <a:ext cx="348736" cy="295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761721" y="1408475"/>
              <a:ext cx="1126682" cy="295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2" name="Shape 592"/>
          <p:cNvSpPr/>
          <p:nvPr/>
        </p:nvSpPr>
        <p:spPr>
          <a:xfrm>
            <a:off x="735552" y="1026638"/>
            <a:ext cx="272902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r>
              <a:t>Graph Illustration </a:t>
            </a:r>
          </a:p>
        </p:txBody>
      </p:sp>
      <p:sp>
        <p:nvSpPr>
          <p:cNvPr id="593" name="Shape 593"/>
          <p:cNvSpPr/>
          <p:nvPr/>
        </p:nvSpPr>
        <p:spPr>
          <a:xfrm flipV="1">
            <a:off x="4441691" y="884096"/>
            <a:ext cx="1" cy="3497836"/>
          </a:xfrm>
          <a:prstGeom prst="line">
            <a:avLst/>
          </a:prstGeom>
          <a:ln w="76200">
            <a:solidFill>
              <a:srgbClr val="00D179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4" name="Shape 594"/>
          <p:cNvSpPr/>
          <p:nvPr/>
        </p:nvSpPr>
        <p:spPr>
          <a:xfrm>
            <a:off x="5348241" y="1011160"/>
            <a:ext cx="276325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r>
              <a:t>Matrix Description</a:t>
            </a:r>
          </a:p>
        </p:txBody>
      </p:sp>
      <p:pic>
        <p:nvPicPr>
          <p:cNvPr id="595" name="pasted-image.pdf"/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5545623" y="1535237"/>
            <a:ext cx="759183" cy="6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37164" y="1443502"/>
            <a:ext cx="953116" cy="808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test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62601" y="2528033"/>
            <a:ext cx="2377151" cy="1953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3222" y="4696354"/>
            <a:ext cx="432263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88787" y="1833796"/>
            <a:ext cx="220245" cy="91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34355" y="1715163"/>
            <a:ext cx="313472" cy="265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62808" y="1801880"/>
            <a:ext cx="220244" cy="91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89839" y="3240327"/>
            <a:ext cx="1107883" cy="29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68385" y="3364968"/>
            <a:ext cx="220245" cy="91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pasted-image.pdf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084769" y="5156474"/>
            <a:ext cx="1781011" cy="313393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hape 606"/>
          <p:cNvSpPr/>
          <p:nvPr/>
        </p:nvSpPr>
        <p:spPr>
          <a:xfrm>
            <a:off x="356971" y="4593059"/>
            <a:ext cx="8644590" cy="1568085"/>
          </a:xfrm>
          <a:prstGeom prst="rect">
            <a:avLst/>
          </a:prstGeom>
          <a:solidFill>
            <a:srgbClr val="FFD6D5">
              <a:alpha val="15000"/>
            </a:srgbClr>
          </a:solidFill>
          <a:ln>
            <a:noFill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4637002" y="3828069"/>
            <a:ext cx="1720191" cy="314225"/>
          </a:xfrm>
          <a:prstGeom prst="rect">
            <a:avLst/>
          </a:prstGeom>
          <a:ln w="25400">
            <a:solidFill>
              <a:srgbClr val="FF2600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FF2600"/>
                </a:solidFill>
              </a:defRPr>
            </a:lvl1pPr>
          </a:lstStyle>
          <a:p>
            <a:r>
              <a:t>Kronecker product</a:t>
            </a:r>
          </a:p>
        </p:txBody>
      </p:sp>
      <p:sp>
        <p:nvSpPr>
          <p:cNvPr id="609" name="Shape 609"/>
          <p:cNvSpPr/>
          <p:nvPr/>
        </p:nvSpPr>
        <p:spPr>
          <a:xfrm flipV="1">
            <a:off x="5348241" y="3534033"/>
            <a:ext cx="1" cy="301109"/>
          </a:xfrm>
          <a:prstGeom prst="line">
            <a:avLst/>
          </a:prstGeom>
          <a:ln w="254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19523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/>
          </p:cNvSpPr>
          <p:nvPr>
            <p:ph type="title"/>
          </p:nvPr>
        </p:nvSpPr>
        <p:spPr>
          <a:xfrm>
            <a:off x="446087" y="92075"/>
            <a:ext cx="8427386" cy="841376"/>
          </a:xfrm>
          <a:prstGeom prst="rect">
            <a:avLst/>
          </a:prstGeom>
        </p:spPr>
        <p:txBody>
          <a:bodyPr/>
          <a:lstStyle/>
          <a:p>
            <a:r>
              <a:rPr dirty="0"/>
              <a:t>RW Graph Kernel — Formulation</a:t>
            </a:r>
          </a:p>
        </p:txBody>
      </p:sp>
      <p:sp>
        <p:nvSpPr>
          <p:cNvPr id="612" name="Shape 6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29547" y="1144510"/>
            <a:ext cx="6220046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b="1">
                <a:solidFill>
                  <a:srgbClr val="0433FF"/>
                </a:solidFill>
              </a:defRPr>
            </a:lvl1pPr>
          </a:lstStyle>
          <a:p>
            <a:r>
              <a:t>Taking expectations instead of summing</a:t>
            </a:r>
          </a:p>
        </p:txBody>
      </p:sp>
      <p:sp>
        <p:nvSpPr>
          <p:cNvPr id="614" name="Shape 614"/>
          <p:cNvSpPr/>
          <p:nvPr/>
        </p:nvSpPr>
        <p:spPr>
          <a:xfrm>
            <a:off x="462236" y="3401440"/>
            <a:ext cx="8219527" cy="229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Clr>
                <a:srgbClr val="0433FF"/>
              </a:buClr>
              <a:buSzPct val="142000"/>
              <a:buFont typeface="Wingdings" panose="05000000000000000000" pitchFamily="2" charset="2"/>
              <a:buChar char="§"/>
              <a:defRPr sz="2500"/>
            </a:pPr>
            <a:r>
              <a:rPr dirty="0">
                <a:solidFill>
                  <a:srgbClr val="FF2600"/>
                </a:solidFill>
              </a:rPr>
              <a:t> </a:t>
            </a:r>
            <a:r>
              <a:rPr b="1" dirty="0"/>
              <a:t>Computational cost</a:t>
            </a:r>
            <a:r>
              <a:rPr b="1" dirty="0">
                <a:solidFill>
                  <a:srgbClr val="FF2600"/>
                </a:solidFill>
              </a:rPr>
              <a:t> </a:t>
            </a:r>
            <a:r>
              <a:rPr lang="en-US" altLang="zh-CN" b="1" dirty="0">
                <a:solidFill>
                  <a:srgbClr val="FF2600"/>
                </a:solidFill>
              </a:rPr>
              <a:t>(</a:t>
            </a:r>
            <a:r>
              <a:rPr lang="en-US" altLang="zh-CN" i="1" dirty="0">
                <a:solidFill>
                  <a:srgbClr val="FF2600"/>
                </a:solidFill>
              </a:rPr>
              <a:t>A</a:t>
            </a:r>
            <a:r>
              <a:rPr lang="en-US" altLang="zh-CN" i="1" baseline="-25000" dirty="0">
                <a:solidFill>
                  <a:srgbClr val="FF2600"/>
                </a:solidFill>
              </a:rPr>
              <a:t>x</a:t>
            </a:r>
            <a:r>
              <a:rPr lang="en-US" altLang="zh-CN" i="1" dirty="0">
                <a:solidFill>
                  <a:srgbClr val="FF2600"/>
                </a:solidFill>
              </a:rPr>
              <a:t>:</a:t>
            </a:r>
            <a:r>
              <a:rPr lang="zh-CN" altLang="en-US" i="1" dirty="0">
                <a:solidFill>
                  <a:srgbClr val="FF2600"/>
                </a:solidFill>
              </a:rPr>
              <a:t> </a:t>
            </a:r>
            <a:r>
              <a:rPr lang="en-US" altLang="zh-CN" i="1" dirty="0">
                <a:solidFill>
                  <a:srgbClr val="FF2600"/>
                </a:solidFill>
              </a:rPr>
              <a:t>t</a:t>
            </a:r>
            <a:r>
              <a:rPr lang="en-US" altLang="zh-CN" i="1" baseline="30000" dirty="0">
                <a:solidFill>
                  <a:srgbClr val="FF2600"/>
                </a:solidFill>
              </a:rPr>
              <a:t>2</a:t>
            </a:r>
            <a:r>
              <a:rPr lang="zh-CN" altLang="en-US" i="1" dirty="0">
                <a:solidFill>
                  <a:srgbClr val="FF2600"/>
                </a:solidFill>
              </a:rPr>
              <a:t> </a:t>
            </a:r>
            <a:r>
              <a:rPr lang="en-US" altLang="zh-CN" i="1" dirty="0">
                <a:solidFill>
                  <a:srgbClr val="FF2600"/>
                </a:solidFill>
              </a:rPr>
              <a:t>x</a:t>
            </a:r>
            <a:r>
              <a:rPr lang="zh-CN" altLang="en-US" i="1" dirty="0">
                <a:solidFill>
                  <a:srgbClr val="FF2600"/>
                </a:solidFill>
              </a:rPr>
              <a:t> </a:t>
            </a:r>
            <a:r>
              <a:rPr lang="en-US" altLang="zh-CN" i="1" dirty="0">
                <a:solidFill>
                  <a:srgbClr val="FF2600"/>
                </a:solidFill>
              </a:rPr>
              <a:t>t</a:t>
            </a:r>
            <a:r>
              <a:rPr lang="en-US" altLang="zh-CN" i="1" baseline="30000" dirty="0">
                <a:solidFill>
                  <a:srgbClr val="FF2600"/>
                </a:solidFill>
              </a:rPr>
              <a:t>2</a:t>
            </a:r>
            <a:r>
              <a:rPr lang="en-US" altLang="zh-CN" b="1" dirty="0">
                <a:solidFill>
                  <a:srgbClr val="FF2600"/>
                </a:solidFill>
              </a:rPr>
              <a:t>)</a:t>
            </a:r>
            <a:endParaRPr dirty="0">
              <a:solidFill>
                <a:srgbClr val="FF2600"/>
              </a:solidFill>
            </a:endParaRPr>
          </a:p>
          <a:p>
            <a:pPr marL="800100" lvl="1" indent="-342900">
              <a:buClr>
                <a:srgbClr val="0433FF"/>
              </a:buClr>
              <a:buSzPct val="142000"/>
              <a:buFont typeface="Wingdings" panose="05000000000000000000" pitchFamily="2" charset="2"/>
              <a:buChar char="§"/>
              <a:defRPr sz="2500"/>
            </a:pPr>
            <a:r>
              <a:rPr i="1" dirty="0">
                <a:solidFill>
                  <a:srgbClr val="0433FF"/>
                </a:solidFill>
              </a:rPr>
              <a:t>Exact methods:</a:t>
            </a:r>
            <a:r>
              <a:rPr dirty="0">
                <a:solidFill>
                  <a:srgbClr val="FF2600"/>
                </a:solidFill>
              </a:rPr>
              <a:t> </a:t>
            </a:r>
            <a:r>
              <a:rPr lang="en-US" altLang="zh-CN" dirty="0"/>
              <a:t>[Vishwanathan+JMLR2010]</a:t>
            </a:r>
            <a:endParaRPr lang="en-US" dirty="0"/>
          </a:p>
          <a:p>
            <a:pPr marL="1257300" lvl="2" indent="-342900">
              <a:buClr>
                <a:srgbClr val="0433FF"/>
              </a:buClr>
              <a:buSzPct val="142000"/>
              <a:buFont typeface="Wingdings" panose="05000000000000000000" pitchFamily="2" charset="2"/>
              <a:buChar char="§"/>
              <a:defRPr sz="2500"/>
            </a:pPr>
            <a:r>
              <a:rPr lang="en-US" i="1" dirty="0">
                <a:solidFill>
                  <a:srgbClr val="000000"/>
                </a:solidFill>
              </a:rPr>
              <a:t>O</a:t>
            </a:r>
            <a:r>
              <a:rPr lang="en-US" altLang="zh-CN" i="1" dirty="0">
                <a:solidFill>
                  <a:srgbClr val="000000"/>
                </a:solidFill>
              </a:rPr>
              <a:t>(t</a:t>
            </a:r>
            <a:r>
              <a:rPr lang="en-US" altLang="zh-CN" i="1" baseline="30000" dirty="0">
                <a:solidFill>
                  <a:srgbClr val="000000"/>
                </a:solidFill>
              </a:rPr>
              <a:t>6</a:t>
            </a:r>
            <a:r>
              <a:rPr lang="en-US" altLang="zh-CN" i="1" dirty="0">
                <a:solidFill>
                  <a:srgbClr val="000000"/>
                </a:solidFill>
              </a:rPr>
              <a:t>)</a:t>
            </a: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0000"/>
                </a:solidFill>
              </a:rPr>
              <a:t>-</a:t>
            </a:r>
            <a:r>
              <a:rPr lang="zh-CN" altLang="en-US" b="1" dirty="0">
                <a:solidFill>
                  <a:srgbClr val="000000"/>
                </a:solidFill>
              </a:rPr>
              <a:t> </a:t>
            </a:r>
            <a:r>
              <a:rPr dirty="0"/>
              <a:t>Direct computation </a:t>
            </a:r>
            <a:endParaRPr lang="en-US" dirty="0"/>
          </a:p>
          <a:p>
            <a:pPr marL="1257300" lvl="2" indent="-342900">
              <a:buClr>
                <a:srgbClr val="0433FF"/>
              </a:buClr>
              <a:buSzPct val="142000"/>
              <a:buFont typeface="Wingdings" panose="05000000000000000000" pitchFamily="2" charset="2"/>
              <a:buChar char="§"/>
              <a:defRPr sz="2500"/>
            </a:pPr>
            <a:r>
              <a:rPr lang="en-US" i="1" dirty="0">
                <a:solidFill>
                  <a:srgbClr val="000000"/>
                </a:solidFill>
              </a:rPr>
              <a:t>O</a:t>
            </a:r>
            <a:r>
              <a:rPr lang="en-US" altLang="zh-CN" i="1" dirty="0">
                <a:solidFill>
                  <a:srgbClr val="000000"/>
                </a:solidFill>
              </a:rPr>
              <a:t>(t</a:t>
            </a:r>
            <a:r>
              <a:rPr lang="en-US" altLang="zh-CN" i="1" baseline="30000" dirty="0">
                <a:solidFill>
                  <a:srgbClr val="000000"/>
                </a:solidFill>
              </a:rPr>
              <a:t>3</a:t>
            </a:r>
            <a:r>
              <a:rPr lang="en-US" altLang="zh-CN" i="1" dirty="0">
                <a:solidFill>
                  <a:srgbClr val="000000"/>
                </a:solidFill>
              </a:rPr>
              <a:t>)</a:t>
            </a:r>
            <a:r>
              <a:rPr lang="en-US" altLang="zh-CN" dirty="0">
                <a:solidFill>
                  <a:srgbClr val="FF26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-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dirty="0"/>
              <a:t>Sylvester equation</a:t>
            </a:r>
            <a:r>
              <a:rPr dirty="0">
                <a:solidFill>
                  <a:srgbClr val="FF2600"/>
                </a:solidFill>
              </a:rPr>
              <a:t>     </a:t>
            </a:r>
          </a:p>
          <a:p>
            <a:pPr marL="800100" lvl="1" indent="-342900">
              <a:buClr>
                <a:srgbClr val="0433FF"/>
              </a:buClr>
              <a:buSzPct val="142000"/>
              <a:buFont typeface="Wingdings" panose="05000000000000000000" pitchFamily="2" charset="2"/>
              <a:buChar char="§"/>
              <a:defRPr sz="2500"/>
            </a:pPr>
            <a:r>
              <a:rPr i="1" dirty="0">
                <a:solidFill>
                  <a:srgbClr val="0433FF"/>
                </a:solidFill>
              </a:rPr>
              <a:t>Approx methods:  </a:t>
            </a:r>
            <a:r>
              <a:rPr lang="en-US" i="1" dirty="0">
                <a:solidFill>
                  <a:srgbClr val="000000"/>
                </a:solidFill>
              </a:rPr>
              <a:t>O</a:t>
            </a:r>
            <a:r>
              <a:rPr lang="en-US" altLang="zh-CN" i="1" dirty="0">
                <a:solidFill>
                  <a:srgbClr val="000000"/>
                </a:solidFill>
              </a:rPr>
              <a:t>(t</a:t>
            </a:r>
            <a:r>
              <a:rPr lang="en-US" altLang="zh-CN" i="1" baseline="30000" dirty="0">
                <a:solidFill>
                  <a:srgbClr val="000000"/>
                </a:solidFill>
              </a:rPr>
              <a:t>2</a:t>
            </a:r>
            <a:r>
              <a:rPr lang="en-US" altLang="zh-CN" i="1" dirty="0">
                <a:solidFill>
                  <a:srgbClr val="000000"/>
                </a:solidFill>
              </a:rPr>
              <a:t>r</a:t>
            </a:r>
            <a:r>
              <a:rPr lang="en-US" altLang="zh-CN" i="1" baseline="30000" dirty="0">
                <a:solidFill>
                  <a:srgbClr val="000000"/>
                </a:solidFill>
              </a:rPr>
              <a:t>4</a:t>
            </a:r>
            <a:r>
              <a:rPr lang="zh-CN" altLang="zh-CN" i="1" dirty="0">
                <a:solidFill>
                  <a:srgbClr val="000000"/>
                </a:solidFill>
              </a:rPr>
              <a:t>+</a:t>
            </a:r>
            <a:r>
              <a:rPr lang="en-US" altLang="zh-CN" i="1" dirty="0">
                <a:solidFill>
                  <a:srgbClr val="000000"/>
                </a:solidFill>
              </a:rPr>
              <a:t>mr+r</a:t>
            </a:r>
            <a:r>
              <a:rPr lang="en-US" altLang="zh-CN" i="1" baseline="30000" dirty="0">
                <a:solidFill>
                  <a:srgbClr val="000000"/>
                </a:solidFill>
              </a:rPr>
              <a:t>6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[</a:t>
            </a:r>
            <a:r>
              <a:rPr dirty="0"/>
              <a:t>Kang+SDM12</a:t>
            </a:r>
            <a:r>
              <a:rPr lang="en-US" altLang="zh-CN" dirty="0"/>
              <a:t>]</a:t>
            </a:r>
            <a:r>
              <a:rPr dirty="0"/>
              <a:t> </a:t>
            </a:r>
            <a:r>
              <a:rPr dirty="0">
                <a:solidFill>
                  <a:srgbClr val="FF2600"/>
                </a:solidFill>
              </a:rPr>
              <a:t>     </a:t>
            </a:r>
            <a:r>
              <a:rPr dirty="0"/>
              <a:t>        </a:t>
            </a:r>
          </a:p>
        </p:txBody>
      </p:sp>
      <p:sp>
        <p:nvSpPr>
          <p:cNvPr id="619" name="Shape 619"/>
          <p:cNvSpPr/>
          <p:nvPr/>
        </p:nvSpPr>
        <p:spPr>
          <a:xfrm>
            <a:off x="1" y="6256807"/>
            <a:ext cx="9137074" cy="60080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defTabSz="457200">
              <a:lnSpc>
                <a:spcPct val="117999"/>
              </a:lnSpc>
              <a:buFont typeface="Arial" panose="020B0604020202020204" pitchFamily="34" charset="0"/>
              <a:buChar char="•"/>
              <a:defRPr sz="14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dirty="0">
                <a:latin typeface="Calibri"/>
                <a:cs typeface="Calibri"/>
              </a:rPr>
              <a:t>U. Kang, Hanghang Tong, Jimeng Sun. Fast Random Walk Graph Kernel. SDM 2012</a:t>
            </a:r>
          </a:p>
          <a:p>
            <a:pPr marL="285750" indent="-285750" defTabSz="457200">
              <a:lnSpc>
                <a:spcPct val="117999"/>
              </a:lnSpc>
              <a:buFont typeface="Arial" panose="020B0604020202020204" pitchFamily="34" charset="0"/>
              <a:buChar char="•"/>
              <a:defRPr sz="14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dirty="0">
                <a:latin typeface="Calibri"/>
                <a:cs typeface="Calibri"/>
              </a:rPr>
              <a:t>S. V. N. Vishwanathan, N</a:t>
            </a:r>
            <a:r>
              <a:rPr lang="en-US" altLang="zh-CN" dirty="0">
                <a:latin typeface="Calibri"/>
                <a:cs typeface="Calibri"/>
              </a:rPr>
              <a:t>.</a:t>
            </a:r>
            <a:r>
              <a:rPr dirty="0">
                <a:latin typeface="Calibri"/>
                <a:cs typeface="Calibri"/>
              </a:rPr>
              <a:t> N. Schraudolph, I</a:t>
            </a:r>
            <a:r>
              <a:rPr lang="en-US" altLang="zh-CN" dirty="0">
                <a:latin typeface="Calibri"/>
                <a:cs typeface="Calibri"/>
              </a:rPr>
              <a:t>.</a:t>
            </a:r>
            <a:r>
              <a:rPr dirty="0">
                <a:latin typeface="Calibri"/>
                <a:cs typeface="Calibri"/>
              </a:rPr>
              <a:t> Kondor, and K</a:t>
            </a:r>
            <a:r>
              <a:rPr lang="en-US" altLang="zh-CN" dirty="0">
                <a:latin typeface="Calibri"/>
                <a:cs typeface="Calibri"/>
              </a:rPr>
              <a:t>.</a:t>
            </a:r>
            <a:r>
              <a:rPr dirty="0">
                <a:latin typeface="Calibri"/>
                <a:cs typeface="Calibri"/>
              </a:rPr>
              <a:t> M. Borgwardt. Graph Kernels. J</a:t>
            </a:r>
            <a:r>
              <a:rPr lang="en-US" dirty="0">
                <a:latin typeface="Calibri"/>
                <a:cs typeface="Calibri"/>
              </a:rPr>
              <a:t>MLR</a:t>
            </a:r>
            <a:r>
              <a:rPr lang="zh-CN" altLang="en-US" dirty="0">
                <a:latin typeface="Calibri"/>
                <a:cs typeface="Calibri"/>
              </a:rPr>
              <a:t> </a:t>
            </a:r>
            <a:r>
              <a:rPr lang="en-US" altLang="zh-CN" dirty="0">
                <a:latin typeface="Calibri"/>
                <a:cs typeface="Calibri"/>
              </a:rPr>
              <a:t>2010.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6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998" y="1897221"/>
            <a:ext cx="8421564" cy="1117555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Shape 622"/>
          <p:cNvSpPr/>
          <p:nvPr/>
        </p:nvSpPr>
        <p:spPr>
          <a:xfrm>
            <a:off x="5266176" y="3236646"/>
            <a:ext cx="2771092" cy="462470"/>
          </a:xfrm>
          <a:prstGeom prst="rect">
            <a:avLst/>
          </a:prstGeom>
          <a:ln w="25400">
            <a:solidFill>
              <a:srgbClr val="FF2600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t>Attribute Indicator</a:t>
            </a:r>
          </a:p>
        </p:txBody>
      </p:sp>
      <p:sp>
        <p:nvSpPr>
          <p:cNvPr id="623" name="Shape 623"/>
          <p:cNvSpPr/>
          <p:nvPr/>
        </p:nvSpPr>
        <p:spPr>
          <a:xfrm flipV="1">
            <a:off x="5977416" y="2942610"/>
            <a:ext cx="1" cy="301109"/>
          </a:xfrm>
          <a:prstGeom prst="line">
            <a:avLst/>
          </a:prstGeom>
          <a:ln w="254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638530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/>
        </p:nvSpPr>
        <p:spPr>
          <a:xfrm>
            <a:off x="6226" y="1042136"/>
            <a:ext cx="9137773" cy="1358451"/>
          </a:xfrm>
          <a:prstGeom prst="rect">
            <a:avLst/>
          </a:prstGeom>
          <a:solidFill>
            <a:srgbClr val="FFFF66">
              <a:alpha val="23000"/>
            </a:srgbClr>
          </a:solidFill>
          <a:ln w="38100">
            <a:noFill/>
            <a:bevel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TEAMREP-BASIC</a:t>
            </a:r>
          </a:p>
        </p:txBody>
      </p:sp>
      <p:sp>
        <p:nvSpPr>
          <p:cNvPr id="627" name="Shape 627"/>
          <p:cNvSpPr>
            <a:spLocks noGrp="1"/>
          </p:cNvSpPr>
          <p:nvPr>
            <p:ph type="sldNum" sz="quarter" idx="2"/>
          </p:nvPr>
        </p:nvSpPr>
        <p:spPr>
          <a:xfrm>
            <a:off x="6227" y="6486525"/>
            <a:ext cx="684214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240716" y="4324151"/>
            <a:ext cx="8966555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250657" indent="-250657">
              <a:buSzPct val="100000"/>
              <a:buChar char="•"/>
              <a:defRPr sz="2400" b="1">
                <a:solidFill>
                  <a:srgbClr val="FF2600"/>
                </a:solidFill>
              </a:defRPr>
            </a:pPr>
            <a:r>
              <a:rPr dirty="0"/>
              <a:t>Challenge: </a:t>
            </a:r>
            <a:r>
              <a:rPr b="0" dirty="0">
                <a:solidFill>
                  <a:srgbClr val="000000"/>
                </a:solidFill>
              </a:rPr>
              <a:t>need to compute many graph kernel</a:t>
            </a:r>
          </a:p>
          <a:p>
            <a:pPr lvl="1" indent="228600">
              <a:defRPr sz="2400" b="1">
                <a:solidFill>
                  <a:srgbClr val="FF2600"/>
                </a:solidFill>
              </a:defRPr>
            </a:pPr>
            <a:r>
              <a:rPr b="0" dirty="0">
                <a:solidFill>
                  <a:srgbClr val="000000"/>
                </a:solidFill>
              </a:rPr>
              <a:t>                    overall complexity:</a:t>
            </a:r>
            <a:r>
              <a:rPr lang="zh-CN" altLang="en-US" b="0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O</a:t>
            </a:r>
            <a:r>
              <a:rPr lang="en-US" altLang="zh-CN" i="1" dirty="0">
                <a:solidFill>
                  <a:srgbClr val="FF0000"/>
                </a:solidFill>
              </a:rPr>
              <a:t>(nt</a:t>
            </a:r>
            <a:r>
              <a:rPr lang="en-US" altLang="zh-CN" i="1" baseline="30000" dirty="0">
                <a:solidFill>
                  <a:srgbClr val="FF0000"/>
                </a:solidFill>
              </a:rPr>
              <a:t>3</a:t>
            </a:r>
            <a:r>
              <a:rPr lang="en-US" altLang="zh-CN" i="1" dirty="0">
                <a:solidFill>
                  <a:srgbClr val="FF0000"/>
                </a:solidFill>
              </a:rPr>
              <a:t>)</a:t>
            </a:r>
            <a:endParaRPr b="0" dirty="0">
              <a:solidFill>
                <a:srgbClr val="FF0000"/>
              </a:solidFill>
            </a:endParaRPr>
          </a:p>
          <a:p>
            <a:pPr marL="250657" indent="-250657">
              <a:buSzPct val="100000"/>
              <a:buChar char="•"/>
              <a:defRPr sz="2400" b="1">
                <a:solidFill>
                  <a:srgbClr val="FF2600"/>
                </a:solidFill>
              </a:defRPr>
            </a:pPr>
            <a:r>
              <a:rPr dirty="0"/>
              <a:t>Questions:</a:t>
            </a:r>
          </a:p>
          <a:p>
            <a:pPr marL="631657" lvl="1" indent="-250657">
              <a:buClr>
                <a:srgbClr val="0433FF"/>
              </a:buClr>
              <a:buSzPct val="100000"/>
              <a:buChar char="‣"/>
              <a:defRPr sz="2400"/>
            </a:pPr>
            <a:r>
              <a:rPr b="1" dirty="0">
                <a:solidFill>
                  <a:srgbClr val="0433FF"/>
                </a:solidFill>
              </a:rPr>
              <a:t>Q1:</a:t>
            </a:r>
            <a:r>
              <a:rPr dirty="0"/>
              <a:t> how to reduce the number of graph kernels</a:t>
            </a:r>
          </a:p>
          <a:p>
            <a:pPr marL="631657" lvl="1" indent="-250657">
              <a:buClr>
                <a:srgbClr val="0433FF"/>
              </a:buClr>
              <a:buSzPct val="100000"/>
              <a:buChar char="‣"/>
              <a:defRPr sz="2400"/>
            </a:pPr>
            <a:r>
              <a:rPr b="1" dirty="0">
                <a:solidFill>
                  <a:srgbClr val="0433FF"/>
                </a:solidFill>
              </a:rPr>
              <a:t>Q2:</a:t>
            </a:r>
            <a:r>
              <a:rPr dirty="0"/>
              <a:t> how to speed up the computation for each graph kernel</a:t>
            </a:r>
          </a:p>
          <a:p>
            <a:pPr>
              <a:defRPr sz="2400" b="1"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629" name="Shape 629"/>
          <p:cNvSpPr/>
          <p:nvPr/>
        </p:nvSpPr>
        <p:spPr>
          <a:xfrm>
            <a:off x="5002567" y="2766217"/>
            <a:ext cx="3227527" cy="1246495"/>
          </a:xfrm>
          <a:prstGeom prst="rect">
            <a:avLst/>
          </a:prstGeom>
          <a:solidFill>
            <a:srgbClr val="FFFF66"/>
          </a:solidFill>
          <a:ln w="38100">
            <a:solidFill>
              <a:srgbClr val="FFFFFF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0433FF"/>
                </a:solidFill>
              </a:defRPr>
            </a:pPr>
            <a:r>
              <a:rPr dirty="0">
                <a:solidFill>
                  <a:srgbClr val="FF0000"/>
                </a:solidFill>
              </a:rPr>
              <a:t>One graph kernel computation for every</a:t>
            </a:r>
          </a:p>
          <a:p>
            <a:pPr>
              <a:defRPr sz="2500">
                <a:solidFill>
                  <a:srgbClr val="0433FF"/>
                </a:solidFill>
              </a:defRPr>
            </a:pPr>
            <a:r>
              <a:rPr dirty="0">
                <a:solidFill>
                  <a:srgbClr val="FF0000"/>
                </a:solidFill>
              </a:rPr>
              <a:t>possible candidate</a:t>
            </a:r>
          </a:p>
        </p:txBody>
      </p:sp>
      <p:grpSp>
        <p:nvGrpSpPr>
          <p:cNvPr id="638" name="Group 638"/>
          <p:cNvGrpSpPr/>
          <p:nvPr/>
        </p:nvGrpSpPr>
        <p:grpSpPr>
          <a:xfrm>
            <a:off x="1287182" y="2340213"/>
            <a:ext cx="3265628" cy="2165643"/>
            <a:chOff x="0" y="0"/>
            <a:chExt cx="3265626" cy="2165642"/>
          </a:xfrm>
        </p:grpSpPr>
        <p:grpSp>
          <p:nvGrpSpPr>
            <p:cNvPr id="632" name="Group 632"/>
            <p:cNvGrpSpPr/>
            <p:nvPr/>
          </p:nvGrpSpPr>
          <p:grpSpPr>
            <a:xfrm>
              <a:off x="672591" y="306978"/>
              <a:ext cx="2593036" cy="1769313"/>
              <a:chOff x="0" y="0"/>
              <a:chExt cx="2593035" cy="1769311"/>
            </a:xfrm>
          </p:grpSpPr>
          <p:pic>
            <p:nvPicPr>
              <p:cNvPr id="630" name="Screen Shot 2015-05-08 at 1.25.40 PM.png"/>
              <p:cNvPicPr>
                <a:picLocks/>
              </p:cNvPicPr>
              <p:nvPr/>
            </p:nvPicPr>
            <p:blipFill>
              <a:blip r:embed="rId3">
                <a:extLst/>
              </a:blip>
              <a:srcRect l="4537" b="322"/>
              <a:stretch>
                <a:fillRect/>
              </a:stretch>
            </p:blipFill>
            <p:spPr>
              <a:xfrm>
                <a:off x="0" y="0"/>
                <a:ext cx="2543691" cy="17379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1" name="Shape 631"/>
              <p:cNvSpPr/>
              <p:nvPr/>
            </p:nvSpPr>
            <p:spPr>
              <a:xfrm>
                <a:off x="2404852" y="1158170"/>
                <a:ext cx="188184" cy="61114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33" name="Shape 633"/>
            <p:cNvSpPr/>
            <p:nvPr/>
          </p:nvSpPr>
          <p:spPr>
            <a:xfrm>
              <a:off x="305258" y="484260"/>
              <a:ext cx="580519" cy="289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 b="1">
                  <a:solidFill>
                    <a:srgbClr val="0433FF"/>
                  </a:solidFill>
                </a:defRPr>
              </a:lvl1pPr>
            </a:lstStyle>
            <a:p>
              <a:r>
                <a:t>Team</a:t>
              </a:r>
            </a:p>
          </p:txBody>
        </p:sp>
        <p:sp>
          <p:nvSpPr>
            <p:cNvPr id="634" name="Shape 634"/>
            <p:cNvSpPr/>
            <p:nvPr/>
          </p:nvSpPr>
          <p:spPr>
            <a:xfrm>
              <a:off x="2035885" y="1396480"/>
              <a:ext cx="444254" cy="234463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474091" y="1541001"/>
              <a:ext cx="640463" cy="289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 b="1">
                  <a:solidFill>
                    <a:srgbClr val="FF2600"/>
                  </a:solidFill>
                </a:defRPr>
              </a:lvl1pPr>
            </a:lstStyle>
            <a:p>
              <a:r>
                <a:t>Leave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1748469" y="1101075"/>
              <a:ext cx="374085" cy="353237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 rot="2042457">
              <a:off x="74926" y="583218"/>
              <a:ext cx="2389602" cy="999206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40" name="Shape 640"/>
          <p:cNvSpPr/>
          <p:nvPr/>
        </p:nvSpPr>
        <p:spPr>
          <a:xfrm>
            <a:off x="599871" y="1120069"/>
            <a:ext cx="7944258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 b="1">
                <a:solidFill>
                  <a:srgbClr val="0052FF"/>
                </a:solidFill>
              </a:defRPr>
            </a:pPr>
            <a:r>
              <a:t>Find a new member </a:t>
            </a:r>
            <a:r>
              <a:rPr i="1"/>
              <a:t>q</a:t>
            </a:r>
            <a:r>
              <a:t> not in the current team that satisfies:</a:t>
            </a:r>
          </a:p>
        </p:txBody>
      </p:sp>
      <p:pic>
        <p:nvPicPr>
          <p:cNvPr id="64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8267" y="1672348"/>
            <a:ext cx="5181090" cy="58785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0" y="6404233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L. Li, H. Tong, N. Cao, K. Ehrlich, Y.-R. Lin and N. </a:t>
            </a:r>
            <a:r>
              <a:rPr lang="en-US" sz="1200" dirty="0" err="1">
                <a:solidFill>
                  <a:schemeClr val="bg1"/>
                </a:solidFill>
              </a:rPr>
              <a:t>Buchler</a:t>
            </a:r>
            <a:r>
              <a:rPr lang="en-US" sz="1200" dirty="0">
                <a:solidFill>
                  <a:schemeClr val="bg1"/>
                </a:solidFill>
              </a:rPr>
              <a:t>: Replacing the Irreplaceable: Fast Algorithms for Team Member Recommendation, WWW 2015</a:t>
            </a:r>
          </a:p>
        </p:txBody>
      </p:sp>
    </p:spTree>
    <p:extLst>
      <p:ext uri="{BB962C8B-B14F-4D97-AF65-F5344CB8AC3E}">
        <p14:creationId xmlns:p14="http://schemas.microsoft.com/office/powerpoint/2010/main" val="4193256230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Scale-up: Candidate Filtering</a:t>
            </a:r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656" name="Shape 656"/>
          <p:cNvSpPr/>
          <p:nvPr/>
        </p:nvSpPr>
        <p:spPr>
          <a:xfrm>
            <a:off x="0" y="1299812"/>
            <a:ext cx="9143999" cy="954107"/>
          </a:xfrm>
          <a:prstGeom prst="rect">
            <a:avLst/>
          </a:prstGeom>
          <a:solidFill>
            <a:srgbClr val="FFFF66"/>
          </a:solidFill>
          <a:ln w="381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/>
            </a:pPr>
            <a:r>
              <a:rPr sz="2800" b="1" i="1" dirty="0">
                <a:solidFill>
                  <a:srgbClr val="FF2600"/>
                </a:solidFill>
              </a:rPr>
              <a:t>Pruning Strategy</a:t>
            </a:r>
            <a:r>
              <a:rPr sz="2800" b="1" dirty="0">
                <a:solidFill>
                  <a:srgbClr val="FF2600"/>
                </a:solidFill>
              </a:rPr>
              <a:t>:</a:t>
            </a:r>
            <a:r>
              <a:rPr sz="2800" dirty="0"/>
              <a:t> </a:t>
            </a:r>
            <a:r>
              <a:rPr sz="2800" dirty="0">
                <a:solidFill>
                  <a:srgbClr val="0433FF"/>
                </a:solidFill>
              </a:rPr>
              <a:t>Filter out all the candidates </a:t>
            </a:r>
            <a:r>
              <a:rPr lang="en-US" sz="2800" dirty="0">
                <a:solidFill>
                  <a:srgbClr val="0433FF"/>
                </a:solidFill>
              </a:rPr>
              <a:t>w</a:t>
            </a:r>
            <a:r>
              <a:rPr lang="en-US" altLang="zh-CN" sz="2800" dirty="0">
                <a:solidFill>
                  <a:srgbClr val="0433FF"/>
                </a:solidFill>
              </a:rPr>
              <a:t>/o</a:t>
            </a:r>
            <a:r>
              <a:rPr sz="2800" dirty="0">
                <a:solidFill>
                  <a:srgbClr val="0433FF"/>
                </a:solidFill>
              </a:rPr>
              <a:t> any connections to any of the rest team members.</a:t>
            </a:r>
          </a:p>
        </p:txBody>
      </p:sp>
      <p:sp>
        <p:nvSpPr>
          <p:cNvPr id="657" name="Shape 657"/>
          <p:cNvSpPr/>
          <p:nvPr/>
        </p:nvSpPr>
        <p:spPr>
          <a:xfrm>
            <a:off x="529927" y="4807911"/>
            <a:ext cx="854479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sz="2400">
                <a:solidFill>
                  <a:srgbClr val="0433FF"/>
                </a:solidFill>
              </a:defRPr>
            </a:pPr>
            <a:r>
              <a:rPr b="1" dirty="0">
                <a:solidFill>
                  <a:srgbClr val="FF2600"/>
                </a:solidFill>
              </a:rPr>
              <a:t>Theorem:</a:t>
            </a:r>
            <a:r>
              <a:rPr dirty="0"/>
              <a:t> The pruning is safe: wont’ miss any potentially good replacement</a:t>
            </a:r>
          </a:p>
          <a:p>
            <a:pPr marL="220578" indent="-220578">
              <a:buSzPct val="100000"/>
              <a:buChar char="•"/>
              <a:defRPr sz="2400">
                <a:solidFill>
                  <a:srgbClr val="0433FF"/>
                </a:solidFill>
              </a:defRPr>
            </a:pPr>
            <a:r>
              <a:rPr b="1" dirty="0">
                <a:solidFill>
                  <a:srgbClr val="FF2600"/>
                </a:solidFill>
              </a:rPr>
              <a:t>Benefit:</a:t>
            </a:r>
            <a:r>
              <a:rPr dirty="0"/>
              <a:t> The number of graph kernel computations is reduced to</a:t>
            </a:r>
            <a:r>
              <a:rPr lang="zh-CN" altLang="en-US" dirty="0"/>
              <a:t> </a:t>
            </a:r>
            <a:r>
              <a:rPr lang="en-US" altLang="zh-CN" dirty="0"/>
              <a:t>O(size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neighborhood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T)</a:t>
            </a:r>
            <a:endParaRPr dirty="0"/>
          </a:p>
        </p:txBody>
      </p:sp>
      <p:pic>
        <p:nvPicPr>
          <p:cNvPr id="658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8323" y="5999085"/>
            <a:ext cx="1144414" cy="48744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grpSp>
        <p:nvGrpSpPr>
          <p:cNvPr id="667" name="Group 667"/>
          <p:cNvGrpSpPr/>
          <p:nvPr/>
        </p:nvGrpSpPr>
        <p:grpSpPr>
          <a:xfrm>
            <a:off x="1849902" y="1916637"/>
            <a:ext cx="4550891" cy="3017984"/>
            <a:chOff x="0" y="0"/>
            <a:chExt cx="4550890" cy="3017982"/>
          </a:xfrm>
        </p:grpSpPr>
        <p:grpSp>
          <p:nvGrpSpPr>
            <p:cNvPr id="661" name="Group 661"/>
            <p:cNvGrpSpPr/>
            <p:nvPr/>
          </p:nvGrpSpPr>
          <p:grpSpPr>
            <a:xfrm>
              <a:off x="937305" y="427797"/>
              <a:ext cx="3613586" cy="2465667"/>
              <a:chOff x="0" y="0"/>
              <a:chExt cx="3613585" cy="2465666"/>
            </a:xfrm>
          </p:grpSpPr>
          <p:pic>
            <p:nvPicPr>
              <p:cNvPr id="659" name="Screen Shot 2015-05-08 at 1.25.40 PM.png"/>
              <p:cNvPicPr>
                <a:picLocks/>
              </p:cNvPicPr>
              <p:nvPr/>
            </p:nvPicPr>
            <p:blipFill>
              <a:blip r:embed="rId4">
                <a:extLst/>
              </a:blip>
              <a:srcRect l="4537" b="322"/>
              <a:stretch>
                <a:fillRect/>
              </a:stretch>
            </p:blipFill>
            <p:spPr>
              <a:xfrm>
                <a:off x="0" y="0"/>
                <a:ext cx="3544821" cy="2422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0" name="Shape 660"/>
              <p:cNvSpPr/>
              <p:nvPr/>
            </p:nvSpPr>
            <p:spPr>
              <a:xfrm>
                <a:off x="3351338" y="1613995"/>
                <a:ext cx="262248" cy="85167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62" name="Shape 662"/>
            <p:cNvSpPr/>
            <p:nvPr/>
          </p:nvSpPr>
          <p:spPr>
            <a:xfrm>
              <a:off x="425399" y="674853"/>
              <a:ext cx="808996" cy="40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 b="1">
                  <a:solidFill>
                    <a:srgbClr val="0433FF"/>
                  </a:solidFill>
                </a:defRPr>
              </a:lvl1pPr>
            </a:lstStyle>
            <a:p>
              <a:r>
                <a:t>Team</a:t>
              </a:r>
            </a:p>
          </p:txBody>
        </p:sp>
        <p:sp>
          <p:nvSpPr>
            <p:cNvPr id="663" name="Shape 663"/>
            <p:cNvSpPr/>
            <p:nvPr/>
          </p:nvSpPr>
          <p:spPr>
            <a:xfrm>
              <a:off x="2837156" y="1946098"/>
              <a:ext cx="619100" cy="326741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3447828" y="2147499"/>
              <a:ext cx="892532" cy="402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 b="1">
                  <a:solidFill>
                    <a:srgbClr val="FF2600"/>
                  </a:solidFill>
                </a:defRPr>
              </a:lvl1pPr>
            </a:lstStyle>
            <a:p>
              <a:r>
                <a:t>Leave</a:t>
              </a:r>
            </a:p>
          </p:txBody>
        </p:sp>
        <p:sp>
          <p:nvSpPr>
            <p:cNvPr id="665" name="Shape 665"/>
            <p:cNvSpPr/>
            <p:nvPr/>
          </p:nvSpPr>
          <p:spPr>
            <a:xfrm>
              <a:off x="2436620" y="1534429"/>
              <a:ext cx="521314" cy="492262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 rot="2042457">
              <a:off x="104415" y="812758"/>
              <a:ext cx="3330086" cy="1392466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668" name="Screen Shot 2015-05-12 at 2.11.0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681" y="4735753"/>
            <a:ext cx="3971622" cy="187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Sad_Emotic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0652" y="2391751"/>
            <a:ext cx="383672" cy="383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Sad_Emotic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82410" y="2899952"/>
            <a:ext cx="383671" cy="383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Sad_Emotic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68607" y="3629099"/>
            <a:ext cx="383671" cy="3833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8065390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— Observation</a:t>
            </a:r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grpSp>
        <p:nvGrpSpPr>
          <p:cNvPr id="680" name="Group 680"/>
          <p:cNvGrpSpPr/>
          <p:nvPr/>
        </p:nvGrpSpPr>
        <p:grpSpPr>
          <a:xfrm>
            <a:off x="2146192" y="1086513"/>
            <a:ext cx="4548085" cy="1631382"/>
            <a:chOff x="0" y="0"/>
            <a:chExt cx="4548084" cy="1631381"/>
          </a:xfrm>
        </p:grpSpPr>
        <p:pic>
          <p:nvPicPr>
            <p:cNvPr id="675" name="ol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5544" y="34885"/>
              <a:ext cx="1671699" cy="1561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new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29154" y="0"/>
              <a:ext cx="1287532" cy="1631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0" y="664626"/>
              <a:ext cx="710220" cy="378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97546" y="903429"/>
              <a:ext cx="45822" cy="126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44987" y="664626"/>
              <a:ext cx="103098" cy="378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86" name="Group 686"/>
          <p:cNvGrpSpPr/>
          <p:nvPr/>
        </p:nvGrpSpPr>
        <p:grpSpPr>
          <a:xfrm>
            <a:off x="2209057" y="2976808"/>
            <a:ext cx="4548086" cy="1561610"/>
            <a:chOff x="0" y="0"/>
            <a:chExt cx="4548084" cy="1561609"/>
          </a:xfrm>
        </p:grpSpPr>
        <p:pic>
          <p:nvPicPr>
            <p:cNvPr id="681" name="ol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8268" y="0"/>
              <a:ext cx="1671699" cy="1561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new2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38259" y="100593"/>
              <a:ext cx="1554770" cy="1360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0" y="638624"/>
              <a:ext cx="710220" cy="378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97546" y="877427"/>
              <a:ext cx="45822" cy="126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44987" y="638624"/>
              <a:ext cx="103098" cy="378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7" name="Shape 687"/>
          <p:cNvSpPr/>
          <p:nvPr/>
        </p:nvSpPr>
        <p:spPr>
          <a:xfrm>
            <a:off x="1100206" y="4925506"/>
            <a:ext cx="7854813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FF2600"/>
                </a:solidFill>
              </a:defRPr>
            </a:pPr>
            <a:r>
              <a:t>Observation:</a:t>
            </a:r>
          </a:p>
          <a:p>
            <a:pPr>
              <a:defRPr sz="2400"/>
            </a:pPr>
            <a:r>
              <a:rPr b="1">
                <a:solidFill>
                  <a:srgbClr val="0433FF"/>
                </a:solidFill>
              </a:rPr>
              <a:t>Many redundancies</a:t>
            </a:r>
            <a:r>
              <a:t> — </a:t>
            </a:r>
            <a:r>
              <a:rPr i="1"/>
              <a:t>the nodes and edges within the rest team members remain the same</a:t>
            </a:r>
          </a:p>
        </p:txBody>
      </p:sp>
      <p:sp>
        <p:nvSpPr>
          <p:cNvPr id="688" name="Shape 688"/>
          <p:cNvSpPr/>
          <p:nvPr/>
        </p:nvSpPr>
        <p:spPr>
          <a:xfrm>
            <a:off x="3167789" y="2627491"/>
            <a:ext cx="1242677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Old Team</a:t>
            </a:r>
          </a:p>
        </p:txBody>
      </p:sp>
      <p:sp>
        <p:nvSpPr>
          <p:cNvPr id="689" name="Shape 689"/>
          <p:cNvSpPr/>
          <p:nvPr/>
        </p:nvSpPr>
        <p:spPr>
          <a:xfrm>
            <a:off x="5105054" y="2627491"/>
            <a:ext cx="1341647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New Team</a:t>
            </a:r>
          </a:p>
        </p:txBody>
      </p:sp>
      <p:sp>
        <p:nvSpPr>
          <p:cNvPr id="690" name="Shape 690"/>
          <p:cNvSpPr/>
          <p:nvPr/>
        </p:nvSpPr>
        <p:spPr>
          <a:xfrm>
            <a:off x="3181538" y="4526845"/>
            <a:ext cx="124267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Old Team</a:t>
            </a:r>
          </a:p>
        </p:txBody>
      </p:sp>
      <p:sp>
        <p:nvSpPr>
          <p:cNvPr id="691" name="Shape 691"/>
          <p:cNvSpPr/>
          <p:nvPr/>
        </p:nvSpPr>
        <p:spPr>
          <a:xfrm>
            <a:off x="5118803" y="4526845"/>
            <a:ext cx="134164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New Team</a:t>
            </a:r>
          </a:p>
        </p:txBody>
      </p:sp>
      <p:sp>
        <p:nvSpPr>
          <p:cNvPr id="692" name="Shape 692"/>
          <p:cNvSpPr/>
          <p:nvPr/>
        </p:nvSpPr>
        <p:spPr>
          <a:xfrm>
            <a:off x="4228977" y="1441856"/>
            <a:ext cx="90225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To leave</a:t>
            </a:r>
          </a:p>
        </p:txBody>
      </p:sp>
      <p:sp>
        <p:nvSpPr>
          <p:cNvPr id="693" name="Shape 693"/>
          <p:cNvSpPr/>
          <p:nvPr/>
        </p:nvSpPr>
        <p:spPr>
          <a:xfrm>
            <a:off x="4560887" y="1686501"/>
            <a:ext cx="1" cy="375232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94" name="Shape 694"/>
          <p:cNvSpPr/>
          <p:nvPr/>
        </p:nvSpPr>
        <p:spPr>
          <a:xfrm>
            <a:off x="4184372" y="3285281"/>
            <a:ext cx="90225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To leave</a:t>
            </a:r>
          </a:p>
        </p:txBody>
      </p:sp>
      <p:sp>
        <p:nvSpPr>
          <p:cNvPr id="695" name="Shape 695"/>
          <p:cNvSpPr/>
          <p:nvPr/>
        </p:nvSpPr>
        <p:spPr>
          <a:xfrm>
            <a:off x="4516282" y="3529926"/>
            <a:ext cx="1" cy="375232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96" name="Shape 696"/>
          <p:cNvSpPr/>
          <p:nvPr/>
        </p:nvSpPr>
        <p:spPr>
          <a:xfrm>
            <a:off x="6764515" y="1199317"/>
            <a:ext cx="1255873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Candidate 1</a:t>
            </a:r>
          </a:p>
        </p:txBody>
      </p:sp>
      <p:sp>
        <p:nvSpPr>
          <p:cNvPr id="697" name="Shape 697"/>
          <p:cNvSpPr/>
          <p:nvPr/>
        </p:nvSpPr>
        <p:spPr>
          <a:xfrm flipH="1">
            <a:off x="6294844" y="1356013"/>
            <a:ext cx="441571" cy="1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6936433" y="3361481"/>
            <a:ext cx="1255873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Candidate 2</a:t>
            </a:r>
          </a:p>
        </p:txBody>
      </p:sp>
      <p:sp>
        <p:nvSpPr>
          <p:cNvPr id="699" name="Shape 699"/>
          <p:cNvSpPr/>
          <p:nvPr/>
        </p:nvSpPr>
        <p:spPr>
          <a:xfrm flipH="1">
            <a:off x="6504279" y="3518177"/>
            <a:ext cx="441572" cy="1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6297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— Approx Approach</a:t>
            </a:r>
          </a:p>
        </p:txBody>
      </p:sp>
      <p:sp>
        <p:nvSpPr>
          <p:cNvPr id="702" name="Shape 7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grpSp>
        <p:nvGrpSpPr>
          <p:cNvPr id="730" name="Group 730"/>
          <p:cNvGrpSpPr/>
          <p:nvPr/>
        </p:nvGrpSpPr>
        <p:grpSpPr>
          <a:xfrm>
            <a:off x="328108" y="1433492"/>
            <a:ext cx="3959120" cy="2625264"/>
            <a:chOff x="0" y="0"/>
            <a:chExt cx="3959119" cy="2625262"/>
          </a:xfrm>
        </p:grpSpPr>
        <p:grpSp>
          <p:nvGrpSpPr>
            <p:cNvPr id="707" name="Group 707"/>
            <p:cNvGrpSpPr/>
            <p:nvPr/>
          </p:nvGrpSpPr>
          <p:grpSpPr>
            <a:xfrm>
              <a:off x="0" y="0"/>
              <a:ext cx="784811" cy="786840"/>
              <a:chOff x="0" y="0"/>
              <a:chExt cx="784810" cy="786839"/>
            </a:xfrm>
          </p:grpSpPr>
          <p:sp>
            <p:nvSpPr>
              <p:cNvPr id="703" name="Shape 703"/>
              <p:cNvSpPr/>
              <p:nvPr/>
            </p:nvSpPr>
            <p:spPr>
              <a:xfrm>
                <a:off x="0" y="0"/>
                <a:ext cx="784811" cy="786840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6331" y="602277"/>
                <a:ext cx="587051" cy="1787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atOff val="58333"/>
                      <a:lumOff val="10117"/>
                    </a:schemeClr>
                  </a:gs>
                  <a:gs pos="100000">
                    <a:schemeClr val="accent1">
                      <a:satOff val="58333"/>
                      <a:lumOff val="1632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 rot="16200000">
                <a:off x="399756" y="209320"/>
                <a:ext cx="585484" cy="1787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atOff val="58333"/>
                      <a:lumOff val="10117"/>
                    </a:schemeClr>
                  </a:gs>
                  <a:gs pos="100000">
                    <a:schemeClr val="accent1">
                      <a:satOff val="58333"/>
                      <a:lumOff val="1632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2662" y="12662"/>
                <a:ext cx="574389" cy="585483"/>
              </a:xfrm>
              <a:prstGeom prst="rect">
                <a:avLst/>
              </a:prstGeom>
              <a:gradFill flip="none" rotWithShape="1">
                <a:gsLst>
                  <a:gs pos="0">
                    <a:srgbClr val="FF7E79"/>
                  </a:gs>
                  <a:gs pos="100000">
                    <a:schemeClr val="accent1">
                      <a:satOff val="58333"/>
                      <a:lumOff val="1632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08" name="Shape 708"/>
            <p:cNvSpPr/>
            <p:nvPr/>
          </p:nvSpPr>
          <p:spPr>
            <a:xfrm>
              <a:off x="1130322" y="0"/>
              <a:ext cx="784812" cy="786840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1142984" y="12662"/>
              <a:ext cx="574390" cy="585483"/>
            </a:xfrm>
            <a:prstGeom prst="rect">
              <a:avLst/>
            </a:prstGeom>
            <a:gradFill flip="none" rotWithShape="1">
              <a:gsLst>
                <a:gs pos="0">
                  <a:srgbClr val="FF7E79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2155949" y="0"/>
              <a:ext cx="784811" cy="786840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2162280" y="602277"/>
              <a:ext cx="587051" cy="17878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Off val="58333"/>
                    <a:lumOff val="10117"/>
                  </a:schemeClr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 rot="16200000">
              <a:off x="2555706" y="209320"/>
              <a:ext cx="585483" cy="17878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Off val="58333"/>
                    <a:lumOff val="10117"/>
                  </a:schemeClr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1114499" y="998430"/>
              <a:ext cx="240364" cy="760498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 rot="16200000">
              <a:off x="1860456" y="738363"/>
              <a:ext cx="240364" cy="760498"/>
            </a:xfrm>
            <a:prstGeom prst="rect">
              <a:avLst/>
            </a:prstGeom>
            <a:gradFill flip="none" rotWithShape="1">
              <a:gsLst>
                <a:gs pos="0">
                  <a:srgbClr val="00F9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2631015" y="998430"/>
              <a:ext cx="124872" cy="760498"/>
            </a:xfrm>
            <a:prstGeom prst="rect">
              <a:avLst/>
            </a:prstGeom>
            <a:gradFill flip="none" rotWithShape="1">
              <a:gsLst>
                <a:gs pos="0">
                  <a:srgbClr val="FF2F92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 rot="16200000">
              <a:off x="3318185" y="687288"/>
              <a:ext cx="124871" cy="760498"/>
            </a:xfrm>
            <a:prstGeom prst="rect">
              <a:avLst/>
            </a:prstGeom>
            <a:gradFill flip="none" rotWithShape="1">
              <a:gsLst>
                <a:gs pos="0">
                  <a:srgbClr val="531B93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1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7406" y="340970"/>
              <a:ext cx="153435" cy="53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3087" y="281293"/>
              <a:ext cx="153435" cy="153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9081" y="1269279"/>
              <a:ext cx="153434" cy="100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25384" y="1041895"/>
              <a:ext cx="153435" cy="153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20922" y="1052568"/>
              <a:ext cx="113408" cy="106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21425" y="1014168"/>
              <a:ext cx="113409" cy="106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3" name="Shape 723"/>
            <p:cNvSpPr/>
            <p:nvPr/>
          </p:nvSpPr>
          <p:spPr>
            <a:xfrm>
              <a:off x="1114499" y="1864765"/>
              <a:ext cx="240364" cy="760498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1367743" y="1864765"/>
              <a:ext cx="124872" cy="760498"/>
            </a:xfrm>
            <a:prstGeom prst="rect">
              <a:avLst/>
            </a:prstGeom>
            <a:gradFill flip="none" rotWithShape="1">
              <a:gsLst>
                <a:gs pos="0">
                  <a:srgbClr val="FF2F92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 rot="16200000">
              <a:off x="2104435" y="1604698"/>
              <a:ext cx="240363" cy="760498"/>
            </a:xfrm>
            <a:prstGeom prst="rect">
              <a:avLst/>
            </a:prstGeom>
            <a:gradFill flip="none" rotWithShape="1">
              <a:gsLst>
                <a:gs pos="0">
                  <a:srgbClr val="00F9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 rot="16200000">
              <a:off x="2168050" y="1785956"/>
              <a:ext cx="124871" cy="760498"/>
            </a:xfrm>
            <a:prstGeom prst="rect">
              <a:avLst/>
            </a:prstGeom>
            <a:gradFill flip="none" rotWithShape="1">
              <a:gsLst>
                <a:gs pos="0">
                  <a:srgbClr val="531B93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27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11787" y="2005063"/>
              <a:ext cx="113409" cy="106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69081" y="2058431"/>
              <a:ext cx="153434" cy="53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951794" y="2005280"/>
              <a:ext cx="1007326" cy="193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8" name="Group 758"/>
          <p:cNvGrpSpPr/>
          <p:nvPr/>
        </p:nvGrpSpPr>
        <p:grpSpPr>
          <a:xfrm>
            <a:off x="4931242" y="1384458"/>
            <a:ext cx="4071055" cy="2747105"/>
            <a:chOff x="0" y="0"/>
            <a:chExt cx="4071053" cy="2747104"/>
          </a:xfrm>
        </p:grpSpPr>
        <p:grpSp>
          <p:nvGrpSpPr>
            <p:cNvPr id="735" name="Group 735"/>
            <p:cNvGrpSpPr/>
            <p:nvPr/>
          </p:nvGrpSpPr>
          <p:grpSpPr>
            <a:xfrm>
              <a:off x="0" y="0"/>
              <a:ext cx="821235" cy="823358"/>
              <a:chOff x="0" y="0"/>
              <a:chExt cx="821234" cy="823357"/>
            </a:xfrm>
          </p:grpSpPr>
          <p:sp>
            <p:nvSpPr>
              <p:cNvPr id="731" name="Shape 731"/>
              <p:cNvSpPr/>
              <p:nvPr/>
            </p:nvSpPr>
            <p:spPr>
              <a:xfrm>
                <a:off x="0" y="0"/>
                <a:ext cx="821235" cy="823358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6624" y="630229"/>
                <a:ext cx="614297" cy="187083"/>
              </a:xfrm>
              <a:prstGeom prst="rect">
                <a:avLst/>
              </a:prstGeom>
              <a:gradFill flip="none" rotWithShape="1">
                <a:gsLst>
                  <a:gs pos="0">
                    <a:srgbClr val="FF9300"/>
                  </a:gs>
                  <a:gs pos="100000">
                    <a:schemeClr val="accent1">
                      <a:satOff val="58333"/>
                      <a:lumOff val="1632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 rot="16200000">
                <a:off x="418310" y="219035"/>
                <a:ext cx="612656" cy="187082"/>
              </a:xfrm>
              <a:prstGeom prst="rect">
                <a:avLst/>
              </a:prstGeom>
              <a:gradFill flip="none" rotWithShape="1">
                <a:gsLst>
                  <a:gs pos="0">
                    <a:srgbClr val="FF9300"/>
                  </a:gs>
                  <a:gs pos="100000">
                    <a:schemeClr val="accent1">
                      <a:satOff val="58333"/>
                      <a:lumOff val="1632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3249" y="13249"/>
                <a:ext cx="601048" cy="612656"/>
              </a:xfrm>
              <a:prstGeom prst="rect">
                <a:avLst/>
              </a:prstGeom>
              <a:gradFill flip="none" rotWithShape="1">
                <a:gsLst>
                  <a:gs pos="0">
                    <a:srgbClr val="FF7E79"/>
                  </a:gs>
                  <a:gs pos="100000">
                    <a:schemeClr val="accent1">
                      <a:satOff val="58333"/>
                      <a:lumOff val="1632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36" name="Shape 736"/>
            <p:cNvSpPr/>
            <p:nvPr/>
          </p:nvSpPr>
          <p:spPr>
            <a:xfrm>
              <a:off x="1182782" y="0"/>
              <a:ext cx="821235" cy="823358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37" name="Shape 737"/>
            <p:cNvSpPr/>
            <p:nvPr/>
          </p:nvSpPr>
          <p:spPr>
            <a:xfrm>
              <a:off x="1196032" y="13249"/>
              <a:ext cx="601047" cy="612656"/>
            </a:xfrm>
            <a:prstGeom prst="rect">
              <a:avLst/>
            </a:prstGeom>
            <a:gradFill flip="none" rotWithShape="1">
              <a:gsLst>
                <a:gs pos="0">
                  <a:srgbClr val="FF7E79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2256009" y="0"/>
              <a:ext cx="821235" cy="823358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39" name="Shape 739"/>
            <p:cNvSpPr/>
            <p:nvPr/>
          </p:nvSpPr>
          <p:spPr>
            <a:xfrm>
              <a:off x="2262633" y="630230"/>
              <a:ext cx="614297" cy="187082"/>
            </a:xfrm>
            <a:prstGeom prst="rect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40" name="Shape 740"/>
            <p:cNvSpPr/>
            <p:nvPr/>
          </p:nvSpPr>
          <p:spPr>
            <a:xfrm rot="16200000">
              <a:off x="2674319" y="219035"/>
              <a:ext cx="612656" cy="187082"/>
            </a:xfrm>
            <a:prstGeom prst="rect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1166225" y="1044768"/>
              <a:ext cx="251519" cy="795794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42" name="Shape 742"/>
            <p:cNvSpPr/>
            <p:nvPr/>
          </p:nvSpPr>
          <p:spPr>
            <a:xfrm rot="16200000">
              <a:off x="1946802" y="772631"/>
              <a:ext cx="251519" cy="795794"/>
            </a:xfrm>
            <a:prstGeom prst="rect">
              <a:avLst/>
            </a:prstGeom>
            <a:gradFill flip="none" rotWithShape="1">
              <a:gsLst>
                <a:gs pos="0">
                  <a:srgbClr val="00F9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43" name="Shape 743"/>
            <p:cNvSpPr/>
            <p:nvPr/>
          </p:nvSpPr>
          <p:spPr>
            <a:xfrm>
              <a:off x="2753124" y="1044768"/>
              <a:ext cx="130667" cy="795794"/>
            </a:xfrm>
            <a:prstGeom prst="rect">
              <a:avLst/>
            </a:prstGeom>
            <a:gradFill flip="none" rotWithShape="1">
              <a:gsLst>
                <a:gs pos="0">
                  <a:srgbClr val="424242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 rot="16200000">
              <a:off x="3472186" y="719186"/>
              <a:ext cx="130667" cy="795794"/>
            </a:xfrm>
            <a:prstGeom prst="rect">
              <a:avLst/>
            </a:prstGeom>
            <a:gradFill flip="none" rotWithShape="1">
              <a:gsLst>
                <a:gs pos="0">
                  <a:srgbClr val="009193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4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28592" y="356795"/>
              <a:ext cx="160555" cy="55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54196" y="294348"/>
              <a:ext cx="160556" cy="16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09416" y="1328187"/>
              <a:ext cx="160555" cy="104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37949" y="1090250"/>
              <a:ext cx="160556" cy="160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86868" y="1101419"/>
              <a:ext cx="118672" cy="111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52371" y="1061237"/>
              <a:ext cx="118671" cy="111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1" name="Shape 751"/>
            <p:cNvSpPr/>
            <p:nvPr/>
          </p:nvSpPr>
          <p:spPr>
            <a:xfrm>
              <a:off x="1166225" y="1951311"/>
              <a:ext cx="251519" cy="795794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52" name="Shape 752"/>
            <p:cNvSpPr/>
            <p:nvPr/>
          </p:nvSpPr>
          <p:spPr>
            <a:xfrm rot="16200000">
              <a:off x="2202104" y="1679174"/>
              <a:ext cx="251519" cy="795794"/>
            </a:xfrm>
            <a:prstGeom prst="rect">
              <a:avLst/>
            </a:prstGeom>
            <a:gradFill flip="none" rotWithShape="1">
              <a:gsLst>
                <a:gs pos="0">
                  <a:srgbClr val="00F9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5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86592" y="2098120"/>
              <a:ext cx="118672" cy="111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9416" y="2153965"/>
              <a:ext cx="160555" cy="55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5" name="Shape 755"/>
            <p:cNvSpPr/>
            <p:nvPr/>
          </p:nvSpPr>
          <p:spPr>
            <a:xfrm>
              <a:off x="1434024" y="1947821"/>
              <a:ext cx="130668" cy="795793"/>
            </a:xfrm>
            <a:prstGeom prst="rect">
              <a:avLst/>
            </a:prstGeom>
            <a:gradFill flip="none" rotWithShape="1">
              <a:gsLst>
                <a:gs pos="0">
                  <a:srgbClr val="424242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 rot="16200000">
              <a:off x="2262530" y="1882094"/>
              <a:ext cx="130667" cy="795793"/>
            </a:xfrm>
            <a:prstGeom prst="rect">
              <a:avLst/>
            </a:prstGeom>
            <a:gradFill flip="none" rotWithShape="1">
              <a:gsLst>
                <a:gs pos="0">
                  <a:srgbClr val="009193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57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094339" y="2009303"/>
              <a:ext cx="976715" cy="187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9" name="Shape 759"/>
          <p:cNvSpPr/>
          <p:nvPr/>
        </p:nvSpPr>
        <p:spPr>
          <a:xfrm flipV="1">
            <a:off x="4596534" y="1128267"/>
            <a:ext cx="1" cy="3593166"/>
          </a:xfrm>
          <a:prstGeom prst="line">
            <a:avLst/>
          </a:prstGeom>
          <a:ln w="635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1250635" y="4385486"/>
            <a:ext cx="21140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t>Original Team</a:t>
            </a:r>
          </a:p>
        </p:txBody>
      </p:sp>
      <p:sp>
        <p:nvSpPr>
          <p:cNvPr id="761" name="Shape 761"/>
          <p:cNvSpPr/>
          <p:nvPr/>
        </p:nvSpPr>
        <p:spPr>
          <a:xfrm>
            <a:off x="5918179" y="4385486"/>
            <a:ext cx="1589148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t>New Team</a:t>
            </a:r>
          </a:p>
        </p:txBody>
      </p:sp>
      <p:sp>
        <p:nvSpPr>
          <p:cNvPr id="762" name="Shape 762"/>
          <p:cNvSpPr/>
          <p:nvPr/>
        </p:nvSpPr>
        <p:spPr>
          <a:xfrm>
            <a:off x="0" y="5305909"/>
            <a:ext cx="9144000" cy="1077218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pPr algn="ctr"/>
            <a:r>
              <a:rPr sz="3200" b="0" dirty="0">
                <a:solidFill>
                  <a:srgbClr val="0000FF"/>
                </a:solidFill>
              </a:rPr>
              <a:t>The common part is the adjacency matrix of </a:t>
            </a:r>
            <a:endParaRPr lang="en-US" sz="3200" b="0" dirty="0">
              <a:solidFill>
                <a:srgbClr val="0000FF"/>
              </a:solidFill>
            </a:endParaRPr>
          </a:p>
          <a:p>
            <a:pPr algn="ctr"/>
            <a:r>
              <a:rPr sz="3200" b="0" dirty="0">
                <a:solidFill>
                  <a:srgbClr val="0000FF"/>
                </a:solidFill>
              </a:rPr>
              <a:t>the rest team members</a:t>
            </a:r>
          </a:p>
        </p:txBody>
      </p:sp>
      <p:sp>
        <p:nvSpPr>
          <p:cNvPr id="763" name="Shape 763"/>
          <p:cNvSpPr/>
          <p:nvPr/>
        </p:nvSpPr>
        <p:spPr>
          <a:xfrm flipH="1">
            <a:off x="892385" y="3589260"/>
            <a:ext cx="675234" cy="675234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64" name="Shape 764"/>
          <p:cNvSpPr/>
          <p:nvPr/>
        </p:nvSpPr>
        <p:spPr>
          <a:xfrm flipH="1">
            <a:off x="975638" y="3406380"/>
            <a:ext cx="1270161" cy="865118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484925" y="4160610"/>
            <a:ext cx="76754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Fixed</a:t>
            </a:r>
          </a:p>
        </p:txBody>
      </p:sp>
      <p:sp>
        <p:nvSpPr>
          <p:cNvPr id="766" name="Shape 766"/>
          <p:cNvSpPr/>
          <p:nvPr/>
        </p:nvSpPr>
        <p:spPr>
          <a:xfrm flipH="1">
            <a:off x="5587190" y="3678510"/>
            <a:ext cx="675234" cy="675233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67" name="Shape 767"/>
          <p:cNvSpPr/>
          <p:nvPr/>
        </p:nvSpPr>
        <p:spPr>
          <a:xfrm flipH="1">
            <a:off x="5670443" y="3495629"/>
            <a:ext cx="1270161" cy="865119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5179731" y="4249859"/>
            <a:ext cx="76754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2600"/>
                </a:solidFill>
              </a:defRPr>
            </a:lvl1pPr>
          </a:lstStyle>
          <a:p>
            <a:r>
              <a:t>Fixed</a:t>
            </a:r>
          </a:p>
        </p:txBody>
      </p:sp>
      <p:sp>
        <p:nvSpPr>
          <p:cNvPr id="769" name="Shape 769"/>
          <p:cNvSpPr/>
          <p:nvPr/>
        </p:nvSpPr>
        <p:spPr>
          <a:xfrm>
            <a:off x="1772640" y="3904254"/>
            <a:ext cx="862332" cy="325649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70" name="Shape 770"/>
          <p:cNvSpPr/>
          <p:nvPr/>
        </p:nvSpPr>
        <p:spPr>
          <a:xfrm>
            <a:off x="2359773" y="3671019"/>
            <a:ext cx="305088" cy="562106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2689166" y="4048524"/>
            <a:ext cx="96486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Unique</a:t>
            </a:r>
          </a:p>
        </p:txBody>
      </p:sp>
      <p:sp>
        <p:nvSpPr>
          <p:cNvPr id="772" name="Shape 772"/>
          <p:cNvSpPr/>
          <p:nvPr/>
        </p:nvSpPr>
        <p:spPr>
          <a:xfrm>
            <a:off x="6505449" y="3903096"/>
            <a:ext cx="862332" cy="325650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7092582" y="3669862"/>
            <a:ext cx="305088" cy="562106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7421974" y="4047366"/>
            <a:ext cx="964864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Unique</a:t>
            </a:r>
          </a:p>
        </p:txBody>
      </p:sp>
      <p:sp>
        <p:nvSpPr>
          <p:cNvPr id="775" name="Shape 775"/>
          <p:cNvSpPr/>
          <p:nvPr/>
        </p:nvSpPr>
        <p:spPr>
          <a:xfrm>
            <a:off x="322505" y="1456325"/>
            <a:ext cx="634862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FF2600"/>
                </a:solidFill>
              </a:defRPr>
            </a:lvl1pPr>
          </a:lstStyle>
          <a:p>
            <a:r>
              <a:t>Fixed</a:t>
            </a:r>
          </a:p>
        </p:txBody>
      </p:sp>
      <p:sp>
        <p:nvSpPr>
          <p:cNvPr id="776" name="Shape 776"/>
          <p:cNvSpPr/>
          <p:nvPr/>
        </p:nvSpPr>
        <p:spPr>
          <a:xfrm>
            <a:off x="4941227" y="1456325"/>
            <a:ext cx="634862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FF2600"/>
                </a:solidFill>
              </a:defRPr>
            </a:lvl1pPr>
          </a:lstStyle>
          <a:p>
            <a:r>
              <a:t>Fixed</a:t>
            </a:r>
          </a:p>
        </p:txBody>
      </p:sp>
      <p:sp>
        <p:nvSpPr>
          <p:cNvPr id="777" name="Shape 777"/>
          <p:cNvSpPr/>
          <p:nvPr/>
        </p:nvSpPr>
        <p:spPr>
          <a:xfrm>
            <a:off x="442509" y="2396476"/>
            <a:ext cx="90225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To leave</a:t>
            </a:r>
          </a:p>
        </p:txBody>
      </p:sp>
      <p:sp>
        <p:nvSpPr>
          <p:cNvPr id="778" name="Shape 778"/>
          <p:cNvSpPr/>
          <p:nvPr/>
        </p:nvSpPr>
        <p:spPr>
          <a:xfrm flipV="1">
            <a:off x="1005559" y="2138778"/>
            <a:ext cx="1" cy="318882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79" name="Shape 779"/>
          <p:cNvSpPr/>
          <p:nvPr/>
        </p:nvSpPr>
        <p:spPr>
          <a:xfrm>
            <a:off x="4760036" y="2369814"/>
            <a:ext cx="125587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0433FF"/>
                </a:solidFill>
              </a:defRPr>
            </a:lvl1pPr>
          </a:lstStyle>
          <a:p>
            <a:r>
              <a:t>Candidate 1</a:t>
            </a:r>
          </a:p>
        </p:txBody>
      </p:sp>
      <p:sp>
        <p:nvSpPr>
          <p:cNvPr id="780" name="Shape 780"/>
          <p:cNvSpPr/>
          <p:nvPr/>
        </p:nvSpPr>
        <p:spPr>
          <a:xfrm flipV="1">
            <a:off x="5675424" y="2112116"/>
            <a:ext cx="1" cy="318882"/>
          </a:xfrm>
          <a:prstGeom prst="line">
            <a:avLst/>
          </a:prstGeom>
          <a:ln w="381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953819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/>
        </p:nvSpPr>
        <p:spPr>
          <a:xfrm>
            <a:off x="0" y="5006109"/>
            <a:ext cx="9144000" cy="1270001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15" name="Shape 815"/>
          <p:cNvSpPr>
            <a:spLocks noGrp="1"/>
          </p:cNvSpPr>
          <p:nvPr>
            <p:ph type="title"/>
          </p:nvPr>
        </p:nvSpPr>
        <p:spPr>
          <a:xfrm>
            <a:off x="335015" y="92075"/>
            <a:ext cx="8229601" cy="841376"/>
          </a:xfrm>
          <a:prstGeom prst="rect">
            <a:avLst/>
          </a:prstGeom>
        </p:spPr>
        <p:txBody>
          <a:bodyPr/>
          <a:lstStyle/>
          <a:p>
            <a:r>
              <a:t>Speedup — Approx Approach</a:t>
            </a:r>
          </a:p>
        </p:txBody>
      </p:sp>
      <p:sp>
        <p:nvSpPr>
          <p:cNvPr id="816" name="Shape 8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8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299" y="1437932"/>
            <a:ext cx="787401" cy="41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2" name="Group 822"/>
          <p:cNvGrpSpPr/>
          <p:nvPr/>
        </p:nvGrpSpPr>
        <p:grpSpPr>
          <a:xfrm>
            <a:off x="1287625" y="1092109"/>
            <a:ext cx="1107883" cy="1110747"/>
            <a:chOff x="0" y="0"/>
            <a:chExt cx="1107881" cy="1110746"/>
          </a:xfrm>
        </p:grpSpPr>
        <p:sp>
          <p:nvSpPr>
            <p:cNvPr id="818" name="Shape 818"/>
            <p:cNvSpPr/>
            <p:nvPr/>
          </p:nvSpPr>
          <p:spPr>
            <a:xfrm>
              <a:off x="0" y="0"/>
              <a:ext cx="1107882" cy="1110747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8937" y="850208"/>
              <a:ext cx="828714" cy="25238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Off val="58333"/>
                    <a:lumOff val="10117"/>
                  </a:schemeClr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 rot="16200000">
              <a:off x="564319" y="295488"/>
              <a:ext cx="826500" cy="25238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atOff val="58333"/>
                    <a:lumOff val="10117"/>
                  </a:schemeClr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17874" y="17874"/>
              <a:ext cx="810839" cy="826500"/>
            </a:xfrm>
            <a:prstGeom prst="rect">
              <a:avLst/>
            </a:prstGeom>
            <a:gradFill flip="none" rotWithShape="1">
              <a:gsLst>
                <a:gs pos="0">
                  <a:srgbClr val="FF7E79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27" name="Group 827"/>
          <p:cNvGrpSpPr/>
          <p:nvPr/>
        </p:nvGrpSpPr>
        <p:grpSpPr>
          <a:xfrm>
            <a:off x="2755108" y="1092109"/>
            <a:ext cx="1107883" cy="1110747"/>
            <a:chOff x="0" y="0"/>
            <a:chExt cx="1107881" cy="1110746"/>
          </a:xfrm>
        </p:grpSpPr>
        <p:sp>
          <p:nvSpPr>
            <p:cNvPr id="823" name="Shape 823"/>
            <p:cNvSpPr/>
            <p:nvPr/>
          </p:nvSpPr>
          <p:spPr>
            <a:xfrm>
              <a:off x="0" y="0"/>
              <a:ext cx="1107882" cy="1110747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24" name="Shape 824"/>
            <p:cNvSpPr/>
            <p:nvPr/>
          </p:nvSpPr>
          <p:spPr>
            <a:xfrm>
              <a:off x="8937" y="850208"/>
              <a:ext cx="828714" cy="252382"/>
            </a:xfrm>
            <a:prstGeom prst="rect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 rot="16200000">
              <a:off x="564319" y="295488"/>
              <a:ext cx="826500" cy="252382"/>
            </a:xfrm>
            <a:prstGeom prst="rect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17874" y="17874"/>
              <a:ext cx="810839" cy="826500"/>
            </a:xfrm>
            <a:prstGeom prst="rect">
              <a:avLst/>
            </a:prstGeom>
            <a:gradFill flip="none" rotWithShape="1">
              <a:gsLst>
                <a:gs pos="0">
                  <a:srgbClr val="FF7E79"/>
                </a:gs>
                <a:gs pos="100000">
                  <a:schemeClr val="accent1">
                    <a:satOff val="58333"/>
                    <a:lumOff val="16325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82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1491" y="1627020"/>
            <a:ext cx="50801" cy="13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6228" y="1345700"/>
            <a:ext cx="1143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8946" y="2669801"/>
            <a:ext cx="292101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7928" y="2483429"/>
            <a:ext cx="6028470" cy="44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9414" y="3113172"/>
            <a:ext cx="8088144" cy="449984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Shape 833"/>
          <p:cNvSpPr/>
          <p:nvPr/>
        </p:nvSpPr>
        <p:spPr>
          <a:xfrm>
            <a:off x="5496538" y="3098544"/>
            <a:ext cx="467242" cy="489110"/>
          </a:xfrm>
          <a:prstGeom prst="roundRect">
            <a:avLst>
              <a:gd name="adj" fmla="val 22022"/>
            </a:avLst>
          </a:prstGeom>
          <a:ln w="76200">
            <a:solidFill>
              <a:srgbClr val="FF2600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834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66808" y="3579486"/>
            <a:ext cx="5505534" cy="94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93334" y="4497713"/>
            <a:ext cx="4679515" cy="396407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Shape 836"/>
          <p:cNvSpPr/>
          <p:nvPr/>
        </p:nvSpPr>
        <p:spPr>
          <a:xfrm>
            <a:off x="404013" y="5104926"/>
            <a:ext cx="306254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rPr sz="2800" dirty="0"/>
              <a:t>Time Complexity: </a:t>
            </a:r>
          </a:p>
        </p:txBody>
      </p:sp>
      <p:pic>
        <p:nvPicPr>
          <p:cNvPr id="837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04236" y="5221299"/>
            <a:ext cx="2396355" cy="570877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Shape 838"/>
          <p:cNvSpPr/>
          <p:nvPr/>
        </p:nvSpPr>
        <p:spPr>
          <a:xfrm>
            <a:off x="7745866" y="-28579"/>
            <a:ext cx="1400063" cy="529458"/>
          </a:xfrm>
          <a:prstGeom prst="rect">
            <a:avLst/>
          </a:prstGeom>
          <a:gradFill>
            <a:gsLst>
              <a:gs pos="0">
                <a:schemeClr val="accent4">
                  <a:lumOff val="28974"/>
                </a:schemeClr>
              </a:gs>
              <a:gs pos="35000">
                <a:srgbClr val="CFCFCF"/>
              </a:gs>
              <a:gs pos="100000">
                <a:schemeClr val="accent4">
                  <a:lumOff val="48879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7877988" y="-17780"/>
            <a:ext cx="1277163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600" b="1">
                <a:solidFill>
                  <a:srgbClr val="FF2600"/>
                </a:solidFill>
              </a:defRPr>
            </a:lvl1pPr>
          </a:lstStyle>
          <a:p>
            <a:r>
              <a:rPr dirty="0"/>
              <a:t>Details</a:t>
            </a:r>
          </a:p>
        </p:txBody>
      </p:sp>
      <p:sp>
        <p:nvSpPr>
          <p:cNvPr id="840" name="Shape 840"/>
          <p:cNvSpPr/>
          <p:nvPr/>
        </p:nvSpPr>
        <p:spPr>
          <a:xfrm flipH="1">
            <a:off x="4947010" y="3567701"/>
            <a:ext cx="537043" cy="295544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296697" y="5768403"/>
            <a:ext cx="355446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rPr sz="2800" dirty="0"/>
              <a:t>Original Complexity: </a:t>
            </a:r>
          </a:p>
        </p:txBody>
      </p:sp>
      <p:pic>
        <p:nvPicPr>
          <p:cNvPr id="842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43796" y="5903581"/>
            <a:ext cx="787304" cy="31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204237" y="5470524"/>
            <a:ext cx="2156134" cy="598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8461423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dirty="0"/>
          </a:p>
        </p:txBody>
      </p:sp>
      <p:sp>
        <p:nvSpPr>
          <p:cNvPr id="864" name="Shape 8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865" name="teaser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84" y="1338983"/>
            <a:ext cx="8927805" cy="4682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Screen Shot 2015-05-14 at 8.25.1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8125" y="8685"/>
            <a:ext cx="3117783" cy="1251054"/>
          </a:xfrm>
          <a:prstGeom prst="rect">
            <a:avLst/>
          </a:prstGeom>
          <a:ln w="12700">
            <a:solidFill>
              <a:srgbClr val="FF9300"/>
            </a:solidFill>
            <a:bevel/>
          </a:ln>
        </p:spPr>
      </p:pic>
      <p:sp>
        <p:nvSpPr>
          <p:cNvPr id="867" name="Shape 867"/>
          <p:cNvSpPr/>
          <p:nvPr/>
        </p:nvSpPr>
        <p:spPr>
          <a:xfrm>
            <a:off x="851012" y="5975558"/>
            <a:ext cx="392660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rPr dirty="0"/>
              <a:t>prototype: 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/>
              </a:rPr>
              <a:t>http://team-net-work.org</a:t>
            </a:r>
          </a:p>
        </p:txBody>
      </p:sp>
      <p:sp>
        <p:nvSpPr>
          <p:cNvPr id="2" name="Rectangle 1"/>
          <p:cNvSpPr/>
          <p:nvPr/>
        </p:nvSpPr>
        <p:spPr>
          <a:xfrm>
            <a:off x="8092" y="6326391"/>
            <a:ext cx="913590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Nan Cao, Yu-Ru Lin, </a:t>
            </a:r>
            <a:r>
              <a:rPr lang="en-US" sz="1400" dirty="0" err="1">
                <a:solidFill>
                  <a:schemeClr val="bg1"/>
                </a:solidFill>
                <a:latin typeface="Calibri"/>
                <a:cs typeface="Calibri"/>
              </a:rPr>
              <a:t>Liangyue</a:t>
            </a: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 Li, Hanghang </a:t>
            </a:r>
            <a:r>
              <a:rPr lang="en-US" sz="1400" dirty="0" err="1">
                <a:solidFill>
                  <a:schemeClr val="bg1"/>
                </a:solidFill>
                <a:latin typeface="Calibri"/>
                <a:cs typeface="Calibri"/>
              </a:rPr>
              <a:t>Tong.”g</a:t>
            </a: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-Miner: Interactive Visual Group Mining on Multivariate Graphs”, ACM </a:t>
            </a:r>
            <a:r>
              <a:rPr lang="en-US" sz="1400" b="1" dirty="0">
                <a:solidFill>
                  <a:schemeClr val="bg1"/>
                </a:solidFill>
                <a:latin typeface="Calibri"/>
                <a:cs typeface="Calibri"/>
              </a:rPr>
              <a:t>CHI</a:t>
            </a: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 2015.</a:t>
            </a:r>
          </a:p>
        </p:txBody>
      </p:sp>
    </p:spTree>
    <p:extLst>
      <p:ext uri="{BB962C8B-B14F-4D97-AF65-F5344CB8AC3E}">
        <p14:creationId xmlns:p14="http://schemas.microsoft.com/office/powerpoint/2010/main" val="4195888756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Studies</a:t>
            </a:r>
          </a:p>
        </p:txBody>
      </p:sp>
      <p:sp>
        <p:nvSpPr>
          <p:cNvPr id="878" name="Shape 8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0" y="5386918"/>
            <a:ext cx="9143999" cy="954107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0433FF"/>
                </a:solidFill>
              </a:defRPr>
            </a:pPr>
            <a:r>
              <a:rPr sz="2800" dirty="0"/>
              <a:t>Our method achieves the best average recall,</a:t>
            </a:r>
            <a:r>
              <a:rPr lang="zh-CN" altLang="en-US" sz="2800" dirty="0"/>
              <a:t> </a:t>
            </a:r>
            <a:r>
              <a:rPr sz="2800" dirty="0"/>
              <a:t>precision and R@1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26" y="1467396"/>
            <a:ext cx="6400800" cy="3747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04233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L. Li, H. Tong, N. Cao, K. Ehrlich, Y.-R. Lin and N. </a:t>
            </a:r>
            <a:r>
              <a:rPr lang="en-US" sz="1200" dirty="0" err="1">
                <a:solidFill>
                  <a:schemeClr val="bg1"/>
                </a:solidFill>
              </a:rPr>
              <a:t>Buchler</a:t>
            </a:r>
            <a:r>
              <a:rPr lang="en-US" sz="1200" dirty="0">
                <a:solidFill>
                  <a:schemeClr val="bg1"/>
                </a:solidFill>
              </a:rPr>
              <a:t>: Replacing the Irreplaceable: Fast Algorithms for Team Member Recommendation, WWW 2015</a:t>
            </a:r>
          </a:p>
        </p:txBody>
      </p:sp>
    </p:spTree>
    <p:extLst>
      <p:ext uri="{BB962C8B-B14F-4D97-AF65-F5344CB8AC3E}">
        <p14:creationId xmlns:p14="http://schemas.microsoft.com/office/powerpoint/2010/main" val="3781247701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02" y="1143670"/>
            <a:ext cx="6858000" cy="4049138"/>
          </a:xfrm>
          <a:prstGeom prst="rect">
            <a:avLst/>
          </a:prstGeom>
        </p:spPr>
      </p:pic>
      <p:sp>
        <p:nvSpPr>
          <p:cNvPr id="886" name="Shape 886"/>
          <p:cNvSpPr>
            <a:spLocks noGrp="1"/>
          </p:cNvSpPr>
          <p:nvPr>
            <p:ph type="title"/>
          </p:nvPr>
        </p:nvSpPr>
        <p:spPr>
          <a:xfrm>
            <a:off x="0" y="0"/>
            <a:ext cx="9125977" cy="10255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dirty="0"/>
              <a:t>Application in </a:t>
            </a:r>
            <a:r>
              <a:rPr sz="3600" dirty="0"/>
              <a:t>Author Alias Prediction</a:t>
            </a:r>
          </a:p>
        </p:txBody>
      </p:sp>
      <p:sp>
        <p:nvSpPr>
          <p:cNvPr id="887" name="Shape 8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890" name="Shape 890"/>
          <p:cNvSpPr/>
          <p:nvPr/>
        </p:nvSpPr>
        <p:spPr>
          <a:xfrm>
            <a:off x="4220804" y="761439"/>
            <a:ext cx="149270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2600"/>
                </a:solidFill>
              </a:defRPr>
            </a:lvl1pPr>
          </a:lstStyle>
          <a:p>
            <a:r>
              <a:t>proposed</a:t>
            </a:r>
          </a:p>
        </p:txBody>
      </p:sp>
      <p:sp>
        <p:nvSpPr>
          <p:cNvPr id="891" name="Shape 891"/>
          <p:cNvSpPr/>
          <p:nvPr/>
        </p:nvSpPr>
        <p:spPr>
          <a:xfrm>
            <a:off x="4817447" y="1121971"/>
            <a:ext cx="178376" cy="408310"/>
          </a:xfrm>
          <a:prstGeom prst="line">
            <a:avLst/>
          </a:prstGeom>
          <a:ln w="38100">
            <a:solidFill>
              <a:srgbClr val="FF26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92" name="Shape 892"/>
          <p:cNvSpPr/>
          <p:nvPr/>
        </p:nvSpPr>
        <p:spPr>
          <a:xfrm>
            <a:off x="7808514" y="2372825"/>
            <a:ext cx="1317463" cy="11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t>alternative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t>ways to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t>combine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t>skill+graph</a:t>
            </a:r>
          </a:p>
        </p:txBody>
      </p:sp>
      <p:pic>
        <p:nvPicPr>
          <p:cNvPr id="893" name="pasted-image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2562" y="2377413"/>
            <a:ext cx="297027" cy="12057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1" y="5893235"/>
            <a:ext cx="8137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Author Alias</a:t>
            </a:r>
            <a:r>
              <a:rPr lang="en-US" altLang="zh-CN" sz="2400" dirty="0"/>
              <a:t>:</a:t>
            </a:r>
            <a:r>
              <a:rPr lang="zh-CN" altLang="en-US" sz="2400" dirty="0"/>
              <a:t> </a:t>
            </a:r>
            <a:r>
              <a:rPr lang="en-US" sz="2400" i="1" dirty="0"/>
              <a:t>Alexander J. </a:t>
            </a:r>
            <a:r>
              <a:rPr lang="en-US" sz="2400" i="1" dirty="0" err="1"/>
              <a:t>Smola</a:t>
            </a:r>
            <a:r>
              <a:rPr lang="en-US" sz="2400" dirty="0"/>
              <a:t> vs. </a:t>
            </a:r>
            <a:r>
              <a:rPr lang="en-US" sz="2400" i="1" dirty="0"/>
              <a:t>Alex J. </a:t>
            </a:r>
            <a:r>
              <a:rPr lang="en-US" sz="2400" i="1" dirty="0" err="1"/>
              <a:t>Smola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4610" y="4939777"/>
            <a:ext cx="1103826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Budget 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</a:t>
            </a:r>
          </a:p>
        </p:txBody>
      </p:sp>
      <p:sp>
        <p:nvSpPr>
          <p:cNvPr id="889" name="Shape 889"/>
          <p:cNvSpPr/>
          <p:nvPr/>
        </p:nvSpPr>
        <p:spPr>
          <a:xfrm>
            <a:off x="0" y="5287336"/>
            <a:ext cx="9144000" cy="523220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algn="ctr"/>
            <a:r>
              <a:rPr sz="2800"/>
              <a:t>Our method achieves the highest accuracy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81220" y="2780212"/>
            <a:ext cx="2154242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Average Accuracy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18619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 Questions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447675" y="1220267"/>
            <a:ext cx="8535904" cy="5637734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433FF"/>
                </a:solidFill>
              </a:rPr>
              <a:t>Q1: </a:t>
            </a:r>
            <a:r>
              <a:rPr dirty="0">
                <a:solidFill>
                  <a:srgbClr val="0433FF"/>
                </a:solidFill>
              </a:rPr>
              <a:t>What do high-performing teams share in common?</a:t>
            </a:r>
            <a:r>
              <a:rPr dirty="0"/>
              <a:t> </a:t>
            </a:r>
            <a:r>
              <a:rPr sz="2400" dirty="0"/>
              <a:t>[Uzzi+Science13]</a:t>
            </a:r>
            <a:endParaRPr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433FF"/>
                </a:solidFill>
              </a:rPr>
              <a:t>Q2: How to foresee the success at an early stage? </a:t>
            </a:r>
            <a:r>
              <a:rPr sz="2400" dirty="0"/>
              <a:t>[Wang+Science13]</a:t>
            </a:r>
            <a:endParaRPr dirty="0"/>
          </a:p>
          <a:p>
            <a:r>
              <a:rPr lang="en-US" dirty="0">
                <a:solidFill>
                  <a:srgbClr val="0433FF"/>
                </a:solidFill>
              </a:rPr>
              <a:t>Q3: </a:t>
            </a:r>
            <a:r>
              <a:rPr dirty="0">
                <a:solidFill>
                  <a:srgbClr val="0433FF"/>
                </a:solidFill>
              </a:rPr>
              <a:t>What’s the optimal design for a team in the context of network</a:t>
            </a:r>
            <a:r>
              <a:rPr lang="en-US" dirty="0">
                <a:solidFill>
                  <a:srgbClr val="0433FF"/>
                </a:solidFill>
              </a:rPr>
              <a:t>s</a:t>
            </a:r>
            <a:r>
              <a:rPr dirty="0">
                <a:solidFill>
                  <a:srgbClr val="0433FF"/>
                </a:solidFill>
              </a:rPr>
              <a:t>?</a:t>
            </a:r>
            <a:r>
              <a:rPr sz="2400" dirty="0"/>
              <a:t>[Lappas+KDD09, </a:t>
            </a:r>
            <a:r>
              <a:rPr lang="en-US" sz="2400" dirty="0"/>
              <a:t>Rangapuram</a:t>
            </a:r>
            <a:r>
              <a:rPr sz="2400" dirty="0"/>
              <a:t>+WWW1</a:t>
            </a:r>
            <a:r>
              <a:rPr lang="en-US" sz="2400" dirty="0"/>
              <a:t>3</a:t>
            </a:r>
            <a:r>
              <a:rPr sz="2400" dirty="0"/>
              <a:t>]</a:t>
            </a:r>
            <a:endParaRPr dirty="0"/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5" name="Shape 261"/>
          <p:cNvSpPr/>
          <p:nvPr/>
        </p:nvSpPr>
        <p:spPr>
          <a:xfrm>
            <a:off x="0" y="5887540"/>
            <a:ext cx="9150729" cy="95840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lnSpc>
                <a:spcPct val="117999"/>
              </a:lnSpc>
              <a:defRPr sz="1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marL="171450" indent="-171450">
              <a:buFont typeface="Arial"/>
              <a:buChar char="•"/>
            </a:pPr>
            <a:r>
              <a:rPr lang="en-US" sz="1200" b="0" dirty="0">
                <a:latin typeface="Calibri"/>
                <a:cs typeface="Calibri"/>
              </a:rPr>
              <a:t>S. </a:t>
            </a:r>
            <a:r>
              <a:rPr sz="1200" b="0" dirty="0">
                <a:latin typeface="Calibri"/>
                <a:cs typeface="Calibri"/>
              </a:rPr>
              <a:t>Wuchty, B</a:t>
            </a:r>
            <a:r>
              <a:rPr lang="en-US" sz="1200" b="0" dirty="0">
                <a:latin typeface="Calibri"/>
                <a:cs typeface="Calibri"/>
              </a:rPr>
              <a:t>.</a:t>
            </a:r>
            <a:r>
              <a:rPr sz="1200" b="0" dirty="0">
                <a:latin typeface="Calibri"/>
                <a:cs typeface="Calibri"/>
              </a:rPr>
              <a:t> Jones, and B</a:t>
            </a:r>
            <a:r>
              <a:rPr lang="en-US" sz="1200" b="0" dirty="0">
                <a:latin typeface="Calibri"/>
                <a:cs typeface="Calibri"/>
              </a:rPr>
              <a:t>.</a:t>
            </a:r>
            <a:r>
              <a:rPr sz="1200" b="0" dirty="0">
                <a:latin typeface="Calibri"/>
                <a:cs typeface="Calibri"/>
              </a:rPr>
              <a:t> Uzzi. The Increasing Dominance of Teams in the Production of Knowledge,</a:t>
            </a:r>
            <a:r>
              <a:rPr lang="en-US" sz="1200" b="0" dirty="0">
                <a:latin typeface="Calibri"/>
                <a:cs typeface="Calibri"/>
              </a:rPr>
              <a:t> </a:t>
            </a:r>
            <a:r>
              <a:rPr sz="1200" b="0" dirty="0">
                <a:latin typeface="Calibri"/>
                <a:cs typeface="Calibri"/>
              </a:rPr>
              <a:t>Science, 2007</a:t>
            </a:r>
            <a:endParaRPr lang="en-US" sz="1200" b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dirty="0">
                <a:latin typeface="Calibri"/>
                <a:cs typeface="Calibri"/>
              </a:rPr>
              <a:t>D. Wang, C. Song, and A.-L. </a:t>
            </a:r>
            <a:r>
              <a:rPr lang="en-US" sz="1200" b="0" dirty="0" err="1">
                <a:latin typeface="Calibri"/>
                <a:cs typeface="Calibri"/>
              </a:rPr>
              <a:t>Barabasi</a:t>
            </a:r>
            <a:r>
              <a:rPr lang="en-US" sz="1200" b="0" dirty="0">
                <a:latin typeface="Calibri"/>
                <a:cs typeface="Calibri"/>
              </a:rPr>
              <a:t>. Quantifying long-term scientific impact. Science, 342(6154): 127-132, 2013.</a:t>
            </a:r>
          </a:p>
          <a:p>
            <a:pPr marL="171450" indent="-171450">
              <a:buFont typeface="Arial"/>
              <a:buChar char="•"/>
            </a:pPr>
            <a:r>
              <a:rPr lang="en-US" sz="1200" b="0" dirty="0">
                <a:latin typeface="Calibri"/>
                <a:cs typeface="Calibri"/>
              </a:rPr>
              <a:t>T. </a:t>
            </a:r>
            <a:r>
              <a:rPr lang="en-US" sz="1200" b="0" dirty="0" err="1">
                <a:latin typeface="Calibri"/>
                <a:cs typeface="Calibri"/>
              </a:rPr>
              <a:t>Lappas</a:t>
            </a:r>
            <a:r>
              <a:rPr lang="en-US" sz="1200" b="0" dirty="0">
                <a:latin typeface="Calibri"/>
                <a:cs typeface="Calibri"/>
              </a:rPr>
              <a:t>, K. Liu, and E. </a:t>
            </a:r>
            <a:r>
              <a:rPr lang="en-US" sz="1200" b="0" dirty="0" err="1">
                <a:latin typeface="Calibri"/>
                <a:cs typeface="Calibri"/>
              </a:rPr>
              <a:t>Terzi</a:t>
            </a:r>
            <a:r>
              <a:rPr lang="en-US" sz="1200" b="0" dirty="0">
                <a:latin typeface="Calibri"/>
                <a:cs typeface="Calibri"/>
              </a:rPr>
              <a:t>. Finding a team of experts in social networks. In KDD, pages 467–476, 2009.</a:t>
            </a:r>
          </a:p>
          <a:p>
            <a:pPr marL="171450" indent="-171450">
              <a:buFont typeface="Arial"/>
              <a:buChar char="•"/>
            </a:pPr>
            <a:r>
              <a:rPr lang="en-US" sz="1200" b="0" dirty="0">
                <a:latin typeface="Calibri"/>
                <a:cs typeface="Calibri"/>
              </a:rPr>
              <a:t>S. S. </a:t>
            </a:r>
            <a:r>
              <a:rPr lang="en-US" sz="1200" b="0" dirty="0" err="1">
                <a:latin typeface="Calibri"/>
                <a:cs typeface="Calibri"/>
              </a:rPr>
              <a:t>Rangapuram</a:t>
            </a:r>
            <a:r>
              <a:rPr lang="en-US" sz="1200" b="0" dirty="0">
                <a:latin typeface="Calibri"/>
                <a:cs typeface="Calibri"/>
              </a:rPr>
              <a:t>, T. Buhler, and M. Hein. Towards realistic team formation in social networks based on densest </a:t>
            </a:r>
            <a:r>
              <a:rPr lang="de-DE" sz="1200" b="0" dirty="0" err="1">
                <a:latin typeface="Calibri"/>
                <a:cs typeface="Calibri"/>
              </a:rPr>
              <a:t>subgraphs</a:t>
            </a:r>
            <a:r>
              <a:rPr lang="de-DE" sz="1200" b="0" dirty="0">
                <a:latin typeface="Calibri"/>
                <a:cs typeface="Calibri"/>
              </a:rPr>
              <a:t>. WWW 2013.</a:t>
            </a:r>
            <a:endParaRPr sz="12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399682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Speed-up by Pruning</a:t>
            </a:r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903" name="Shape 903"/>
          <p:cNvSpPr/>
          <p:nvPr/>
        </p:nvSpPr>
        <p:spPr>
          <a:xfrm>
            <a:off x="0" y="5303676"/>
            <a:ext cx="9136825" cy="523220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algn="ctr"/>
            <a:r>
              <a:rPr sz="2800"/>
              <a:t>Pruning has dramatic speed improvement</a:t>
            </a:r>
          </a:p>
        </p:txBody>
      </p:sp>
      <p:pic>
        <p:nvPicPr>
          <p:cNvPr id="904" name="Screen Shot 2015-05-14 at 8.34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5436" y="-2462"/>
            <a:ext cx="2861390" cy="1160024"/>
          </a:xfrm>
          <a:prstGeom prst="rect">
            <a:avLst/>
          </a:prstGeom>
          <a:ln w="12700">
            <a:solidFill>
              <a:srgbClr val="FF9300"/>
            </a:solidFill>
            <a:beve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422" y="1345367"/>
            <a:ext cx="6858000" cy="3958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7086" y="2358571"/>
            <a:ext cx="304800" cy="236549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02378" y="3124467"/>
            <a:ext cx="3118929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Time in Second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(log scale)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791996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Further Speed-up</a:t>
            </a:r>
          </a:p>
        </p:txBody>
      </p:sp>
      <p:sp>
        <p:nvSpPr>
          <p:cNvPr id="912" name="Shape 9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915" name="Shape 915"/>
          <p:cNvSpPr/>
          <p:nvPr/>
        </p:nvSpPr>
        <p:spPr>
          <a:xfrm>
            <a:off x="1567105" y="4821097"/>
            <a:ext cx="1910915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Exact methods</a:t>
            </a:r>
          </a:p>
        </p:txBody>
      </p:sp>
      <p:sp>
        <p:nvSpPr>
          <p:cNvPr id="916" name="Shape 916"/>
          <p:cNvSpPr/>
          <p:nvPr/>
        </p:nvSpPr>
        <p:spPr>
          <a:xfrm>
            <a:off x="5859705" y="4821097"/>
            <a:ext cx="2785652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Approximate methods</a:t>
            </a:r>
          </a:p>
        </p:txBody>
      </p:sp>
      <p:sp>
        <p:nvSpPr>
          <p:cNvPr id="917" name="Shape 917"/>
          <p:cNvSpPr/>
          <p:nvPr/>
        </p:nvSpPr>
        <p:spPr>
          <a:xfrm>
            <a:off x="4967" y="5436078"/>
            <a:ext cx="9122980" cy="523220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algn="ctr"/>
            <a:r>
              <a:rPr lang="en-US" sz="2800" dirty="0"/>
              <a:t>Exploiting</a:t>
            </a:r>
            <a:r>
              <a:rPr lang="zh-CN" altLang="en-US" sz="2800" dirty="0"/>
              <a:t> </a:t>
            </a:r>
            <a:r>
              <a:rPr lang="en-US" altLang="zh-CN" sz="2800" dirty="0"/>
              <a:t>redundancy</a:t>
            </a:r>
            <a:r>
              <a:rPr lang="zh-CN" altLang="en-US" sz="2800" dirty="0"/>
              <a:t> </a:t>
            </a:r>
            <a:r>
              <a:rPr lang="en-US" altLang="zh-CN" sz="2800" dirty="0"/>
              <a:t>leads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additional</a:t>
            </a:r>
            <a:r>
              <a:rPr lang="zh-CN" altLang="en-US" sz="2800" dirty="0"/>
              <a:t> </a:t>
            </a:r>
            <a:r>
              <a:rPr sz="2800" dirty="0"/>
              <a:t>speed</a:t>
            </a:r>
            <a:r>
              <a:rPr lang="en-US" altLang="zh-CN" sz="2800" dirty="0"/>
              <a:t>-up!</a:t>
            </a:r>
            <a:endParaRPr sz="2800" dirty="0"/>
          </a:p>
        </p:txBody>
      </p:sp>
      <p:pic>
        <p:nvPicPr>
          <p:cNvPr id="918" name="Screen Shot 2015-05-14 at 8.36.3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1757" y="17997"/>
            <a:ext cx="3246190" cy="1309867"/>
          </a:xfrm>
          <a:prstGeom prst="rect">
            <a:avLst/>
          </a:prstGeom>
          <a:ln w="12700">
            <a:solidFill>
              <a:srgbClr val="FF9300"/>
            </a:solidFill>
            <a:beve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1859202"/>
            <a:ext cx="433302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87" y="1838147"/>
            <a:ext cx="4417500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679999" y="3030748"/>
            <a:ext cx="1865380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Time in Second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53021" y="2964334"/>
            <a:ext cx="1865380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Time in Second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7450" y="4427431"/>
            <a:ext cx="1290223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Team Size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7893" y="4402855"/>
            <a:ext cx="1290223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Team Size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959985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Scalability</a:t>
            </a:r>
          </a:p>
        </p:txBody>
      </p:sp>
      <p:sp>
        <p:nvSpPr>
          <p:cNvPr id="926" name="Shape 9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929" name="Shape 929"/>
          <p:cNvSpPr/>
          <p:nvPr/>
        </p:nvSpPr>
        <p:spPr>
          <a:xfrm>
            <a:off x="855905" y="4685825"/>
            <a:ext cx="3011126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rPr dirty="0"/>
              <a:t>TEAMREP-FAST-EXACT</a:t>
            </a:r>
          </a:p>
        </p:txBody>
      </p:sp>
      <p:sp>
        <p:nvSpPr>
          <p:cNvPr id="930" name="Shape 930"/>
          <p:cNvSpPr/>
          <p:nvPr/>
        </p:nvSpPr>
        <p:spPr>
          <a:xfrm>
            <a:off x="5466005" y="4685825"/>
            <a:ext cx="322295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0433FF"/>
                </a:solidFill>
              </a:defRPr>
            </a:lvl1pPr>
          </a:lstStyle>
          <a:p>
            <a:r>
              <a:t>TEAMREP-FAST-APPROX</a:t>
            </a:r>
          </a:p>
        </p:txBody>
      </p:sp>
      <p:sp>
        <p:nvSpPr>
          <p:cNvPr id="931" name="Shape 931"/>
          <p:cNvSpPr/>
          <p:nvPr/>
        </p:nvSpPr>
        <p:spPr>
          <a:xfrm>
            <a:off x="-1" y="5429728"/>
            <a:ext cx="9137735" cy="523220"/>
          </a:xfrm>
          <a:prstGeom prst="rect">
            <a:avLst/>
          </a:prstGeom>
          <a:solidFill>
            <a:srgbClr val="FFFF66"/>
          </a:solidFill>
          <a:ln w="63500">
            <a:noFill/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0433FF"/>
                </a:solidFill>
              </a:defRPr>
            </a:lvl1pPr>
          </a:lstStyle>
          <a:p>
            <a:pPr algn="ctr"/>
            <a:r>
              <a:rPr sz="2800"/>
              <a:t>Our fast solutions scale sub-linearly</a:t>
            </a:r>
          </a:p>
        </p:txBody>
      </p:sp>
      <p:pic>
        <p:nvPicPr>
          <p:cNvPr id="932" name="Screen Shot 2015-05-14 at 8.37.4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0936" y="3727"/>
            <a:ext cx="3573181" cy="1479916"/>
          </a:xfrm>
          <a:prstGeom prst="rect">
            <a:avLst/>
          </a:prstGeom>
          <a:ln w="12700">
            <a:solidFill>
              <a:srgbClr val="FF9300"/>
            </a:solidFill>
            <a:beve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8" y="2073132"/>
            <a:ext cx="4175935" cy="2468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00" y="2073132"/>
            <a:ext cx="3890103" cy="2468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679999" y="3030748"/>
            <a:ext cx="1865380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Time in Second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096024" y="3020916"/>
            <a:ext cx="1865380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Time in Second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936010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255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dirty="0"/>
              <a:t>Team</a:t>
            </a:r>
            <a:r>
              <a:rPr lang="zh-CN" altLang="en-US" sz="3600" dirty="0"/>
              <a:t> </a:t>
            </a:r>
            <a:r>
              <a:rPr lang="en-US" altLang="zh-CN" sz="3600" dirty="0"/>
              <a:t>Member</a:t>
            </a:r>
            <a:r>
              <a:rPr lang="zh-CN" altLang="en-US" sz="3600" dirty="0"/>
              <a:t> </a:t>
            </a:r>
            <a:r>
              <a:rPr lang="en-US" altLang="zh-CN" sz="3600" dirty="0"/>
              <a:t>Replacement</a:t>
            </a:r>
            <a:r>
              <a:rPr lang="zh-CN" altLang="en-US" sz="3600" dirty="0"/>
              <a:t> </a:t>
            </a:r>
            <a:r>
              <a:rPr lang="en-US" altLang="zh-CN" sz="3600" dirty="0"/>
              <a:t>-</a:t>
            </a:r>
            <a:r>
              <a:rPr lang="zh-CN" altLang="en-US" sz="3600" dirty="0"/>
              <a:t> </a:t>
            </a:r>
            <a:r>
              <a:rPr lang="en-US" altLang="zh-CN" sz="3600" dirty="0"/>
              <a:t>Summary</a:t>
            </a:r>
            <a:endParaRPr sz="3600" dirty="0"/>
          </a:p>
        </p:txBody>
      </p:sp>
      <p:sp>
        <p:nvSpPr>
          <p:cNvPr id="939" name="Shape 939"/>
          <p:cNvSpPr>
            <a:spLocks noGrp="1"/>
          </p:cNvSpPr>
          <p:nvPr>
            <p:ph type="body" idx="1"/>
          </p:nvPr>
        </p:nvSpPr>
        <p:spPr>
          <a:xfrm>
            <a:off x="447675" y="1030210"/>
            <a:ext cx="8530179" cy="5924550"/>
          </a:xfrm>
          <a:prstGeom prst="rect">
            <a:avLst/>
          </a:prstGeom>
        </p:spPr>
        <p:txBody>
          <a:bodyPr/>
          <a:lstStyle/>
          <a:p>
            <a:r>
              <a:rPr sz="3000" b="1" dirty="0">
                <a:solidFill>
                  <a:srgbClr val="0433FF"/>
                </a:solidFill>
              </a:rPr>
              <a:t>Problem Def</a:t>
            </a:r>
            <a:r>
              <a:rPr sz="3000" dirty="0"/>
              <a:t>: Team Member Replacement</a:t>
            </a:r>
          </a:p>
          <a:p>
            <a:r>
              <a:rPr sz="3000" b="1" dirty="0">
                <a:solidFill>
                  <a:srgbClr val="0433FF"/>
                </a:solidFill>
              </a:rPr>
              <a:t>Design Objectives</a:t>
            </a:r>
            <a:r>
              <a:rPr sz="3000" dirty="0"/>
              <a:t>: skill </a:t>
            </a:r>
            <a:r>
              <a:rPr lang="en-US" sz="3000" dirty="0"/>
              <a:t>+</a:t>
            </a:r>
            <a:r>
              <a:rPr sz="3000" dirty="0"/>
              <a:t> structural matching</a:t>
            </a:r>
          </a:p>
          <a:p>
            <a:r>
              <a:rPr sz="3000" b="1" dirty="0">
                <a:solidFill>
                  <a:srgbClr val="0433FF"/>
                </a:solidFill>
              </a:rPr>
              <a:t>Solutions</a:t>
            </a:r>
            <a:r>
              <a:rPr sz="3000" dirty="0"/>
              <a:t>: graph kernel and fast algorithms</a:t>
            </a:r>
          </a:p>
          <a:p>
            <a:r>
              <a:rPr lang="en-US" sz="3000" b="1" dirty="0">
                <a:solidFill>
                  <a:srgbClr val="0433FF"/>
                </a:solidFill>
              </a:rPr>
              <a:t>Prototype </a:t>
            </a:r>
            <a:r>
              <a:rPr sz="3000" b="1" dirty="0">
                <a:solidFill>
                  <a:srgbClr val="0433FF"/>
                </a:solidFill>
              </a:rPr>
              <a:t>Systems:</a:t>
            </a:r>
            <a:r>
              <a:rPr sz="3000" b="1" dirty="0"/>
              <a:t> </a:t>
            </a:r>
            <a:r>
              <a:rPr sz="30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/>
              </a:rPr>
              <a:t>http://team-net-work.org/</a:t>
            </a:r>
          </a:p>
        </p:txBody>
      </p:sp>
      <p:sp>
        <p:nvSpPr>
          <p:cNvPr id="940" name="Shape 9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941" name="Picture 94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991" y="3612653"/>
            <a:ext cx="7862997" cy="27432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210713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L. Li, H. Tong, N. Cao, K. Ehrlich, Y.-R. Lin and N. </a:t>
            </a:r>
            <a:r>
              <a:rPr lang="en-US" sz="1200" dirty="0" err="1">
                <a:solidFill>
                  <a:schemeClr val="bg1"/>
                </a:solidFill>
              </a:rPr>
              <a:t>Buchler</a:t>
            </a:r>
            <a:r>
              <a:rPr lang="en-US" sz="1200" dirty="0">
                <a:solidFill>
                  <a:schemeClr val="bg1"/>
                </a:solidFill>
              </a:rPr>
              <a:t>: Replacing the Irreplaceable: Fast Algorithms for Team Member Recommendation, WWW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N. Cao, Y.-R. Lin, L. Li, H. Tong: g-Miner: Interactive Visual Group Mining on Multivariate Graphs, ACM CHI 2015</a:t>
            </a:r>
          </a:p>
        </p:txBody>
      </p:sp>
    </p:spTree>
    <p:extLst>
      <p:ext uri="{BB962C8B-B14F-4D97-AF65-F5344CB8AC3E}">
        <p14:creationId xmlns:p14="http://schemas.microsoft.com/office/powerpoint/2010/main" val="910411563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25526"/>
          </a:xfrm>
        </p:spPr>
        <p:txBody>
          <a:bodyPr/>
          <a:lstStyle/>
          <a:p>
            <a:pPr algn="ctr"/>
            <a:r>
              <a:rPr lang="en-US" dirty="0"/>
              <a:t>Beyond Team Member Replacement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Team Shrinkage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lvl="1"/>
            <a:r>
              <a:rPr lang="en-US" altLang="zh-CN" sz="2000" dirty="0"/>
              <a:t>If we need to reduce the</a:t>
            </a:r>
            <a:r>
              <a:rPr lang="zh-CN" altLang="en-US" sz="2000" dirty="0"/>
              <a:t> </a:t>
            </a:r>
            <a:r>
              <a:rPr lang="en-US" altLang="zh-CN" sz="2000" dirty="0"/>
              <a:t>size of an existing team (e.g., for the purpose of cost reduction), who shall leave the team?</a:t>
            </a:r>
            <a:endParaRPr lang="en-US" sz="2000" dirty="0"/>
          </a:p>
          <a:p>
            <a:r>
              <a:rPr lang="en-US" sz="2800" b="1" dirty="0"/>
              <a:t>Team Expansion</a:t>
            </a:r>
          </a:p>
          <a:p>
            <a:pPr lvl="1"/>
            <a:r>
              <a:rPr lang="en-US" sz="2000" dirty="0"/>
              <a:t>If the team leader perceives the need to enhance certain expertise</a:t>
            </a:r>
            <a:r>
              <a:rPr lang="zh-CN" altLang="en-US" sz="2000" dirty="0"/>
              <a:t> </a:t>
            </a:r>
            <a:r>
              <a:rPr lang="en-US" sz="2000" dirty="0"/>
              <a:t>of the entire team, who shall we bring into the team</a:t>
            </a:r>
            <a:r>
              <a:rPr lang="en-US" altLang="zh-CN" sz="2000" dirty="0"/>
              <a:t>?</a:t>
            </a:r>
            <a:r>
              <a:rPr lang="zh-CN" altLang="en-US" sz="2000" dirty="0"/>
              <a:t> </a:t>
            </a:r>
            <a:endParaRPr lang="en-US" sz="2000" dirty="0"/>
          </a:p>
          <a:p>
            <a:r>
              <a:rPr lang="en-US" sz="2800" b="1" dirty="0"/>
              <a:t>Team Conflict Resolution</a:t>
            </a:r>
          </a:p>
          <a:p>
            <a:pPr lvl="1"/>
            <a:r>
              <a:rPr lang="en-US" sz="2000" dirty="0"/>
              <a:t>If the team leader sees a conflict between certain team members, how shall we resolve it</a:t>
            </a:r>
            <a:r>
              <a:rPr lang="en-US" altLang="zh-CN" sz="2000" dirty="0"/>
              <a:t>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5557011"/>
            <a:ext cx="9144000" cy="830995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altLang="zh-CN" sz="2400" dirty="0">
                <a:solidFill>
                  <a:srgbClr val="FF0000"/>
                </a:solidFill>
              </a:rPr>
              <a:t>Key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Idea: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Solve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all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these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team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enhancement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scenarios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by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team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member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replacement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8092" y="6326391"/>
            <a:ext cx="913590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L. Li, H. Tong, N. Cao, K. Ehrlich, Y.-R. Lin and N. </a:t>
            </a:r>
            <a:r>
              <a:rPr lang="en-US" sz="1400" dirty="0" err="1">
                <a:solidFill>
                  <a:schemeClr val="bg1"/>
                </a:solidFill>
              </a:rPr>
              <a:t>Buchler</a:t>
            </a:r>
            <a:r>
              <a:rPr lang="en-US" sz="1400" dirty="0">
                <a:solidFill>
                  <a:schemeClr val="bg1"/>
                </a:solidFill>
              </a:rPr>
              <a:t>: Enhancing Team Composition in Professional Networks: Problem Definitions and Fast Solutions, 2016</a:t>
            </a:r>
          </a:p>
        </p:txBody>
      </p:sp>
    </p:spTree>
    <p:extLst>
      <p:ext uri="{BB962C8B-B14F-4D97-AF65-F5344CB8AC3E}">
        <p14:creationId xmlns:p14="http://schemas.microsoft.com/office/powerpoint/2010/main" val="27584628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60870" y="-5856"/>
            <a:ext cx="5486400" cy="2100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Challenges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7675" y="1157873"/>
            <a:ext cx="8229600" cy="5637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Team Performance Characterization</a:t>
            </a:r>
          </a:p>
          <a:p>
            <a:pPr lvl="1"/>
            <a:r>
              <a:rPr lang="en-US" sz="2400" dirty="0"/>
              <a:t>Correlation </a:t>
            </a:r>
            <a:r>
              <a:rPr lang="en-US" sz="2400" dirty="0">
                <a:sym typeface="Wingdings"/>
              </a:rPr>
              <a:t> Causality</a:t>
            </a:r>
          </a:p>
          <a:p>
            <a:pPr lvl="1"/>
            <a:r>
              <a:rPr lang="en-US" sz="2400" dirty="0">
                <a:sym typeface="Wingdings"/>
              </a:rPr>
              <a:t>When does “1+1 &lt; 2” ?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Team Performance Prediction</a:t>
            </a:r>
          </a:p>
          <a:p>
            <a:pPr lvl="1"/>
            <a:r>
              <a:rPr lang="en-US" sz="2400" dirty="0"/>
              <a:t>Joint Content-Individual-Team Prediction</a:t>
            </a:r>
          </a:p>
          <a:p>
            <a:pPr lvl="1"/>
            <a:r>
              <a:rPr lang="en-US" sz="2400" dirty="0"/>
              <a:t>Prediction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Attribution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Team Performance Optimization</a:t>
            </a:r>
          </a:p>
          <a:p>
            <a:pPr lvl="1"/>
            <a:r>
              <a:rPr lang="en-US" sz="2400" dirty="0"/>
              <a:t>Predictive Optimization</a:t>
            </a:r>
          </a:p>
          <a:p>
            <a:pPr lvl="1"/>
            <a:r>
              <a:rPr lang="en-US" sz="2400" dirty="0"/>
              <a:t>Team Optimization </a:t>
            </a:r>
            <a:r>
              <a:rPr lang="en-US" sz="2400" dirty="0">
                <a:sym typeface="Wingdings"/>
              </a:rPr>
              <a:t> Network Optimization</a:t>
            </a:r>
          </a:p>
          <a:p>
            <a:pPr lvl="1"/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90109" y="573578"/>
            <a:ext cx="199506" cy="23275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/>
          <p:cNvCxnSpPr/>
          <p:nvPr/>
        </p:nvCxnSpPr>
        <p:spPr>
          <a:xfrm>
            <a:off x="4189615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>
            <a:off x="4560887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>
            <a:off x="4873970" y="839731"/>
            <a:ext cx="238239" cy="14561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5112209" y="988263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>
            <a:off x="5483481" y="996576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821517" y="1111932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>
            <a:off x="6192789" y="1220948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V="1">
            <a:off x="6564061" y="1111932"/>
            <a:ext cx="371272" cy="1090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/>
          <p:cNvCxnSpPr/>
          <p:nvPr/>
        </p:nvCxnSpPr>
        <p:spPr>
          <a:xfrm flipV="1">
            <a:off x="6944103" y="1105592"/>
            <a:ext cx="371272" cy="289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/>
          <p:cNvCxnSpPr/>
          <p:nvPr/>
        </p:nvCxnSpPr>
        <p:spPr>
          <a:xfrm flipV="1">
            <a:off x="7340945" y="1091117"/>
            <a:ext cx="371272" cy="289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/>
          <p:cNvCxnSpPr/>
          <p:nvPr/>
        </p:nvCxnSpPr>
        <p:spPr>
          <a:xfrm flipV="1">
            <a:off x="7712217" y="1036609"/>
            <a:ext cx="371272" cy="289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/>
          <p:nvPr/>
        </p:nvCxnSpPr>
        <p:spPr>
          <a:xfrm>
            <a:off x="8927375" y="1642701"/>
            <a:ext cx="9836" cy="32741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5-Point Star 18"/>
          <p:cNvSpPr/>
          <p:nvPr/>
        </p:nvSpPr>
        <p:spPr>
          <a:xfrm>
            <a:off x="8689758" y="1642701"/>
            <a:ext cx="454242" cy="451599"/>
          </a:xfrm>
          <a:prstGeom prst="star5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083489" y="1058321"/>
            <a:ext cx="371272" cy="4727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/>
          <p:cNvCxnSpPr/>
          <p:nvPr/>
        </p:nvCxnSpPr>
        <p:spPr>
          <a:xfrm>
            <a:off x="8454761" y="1131429"/>
            <a:ext cx="220927" cy="6647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/>
          <p:cNvCxnSpPr/>
          <p:nvPr/>
        </p:nvCxnSpPr>
        <p:spPr>
          <a:xfrm>
            <a:off x="8616689" y="1231839"/>
            <a:ext cx="109947" cy="218248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/>
          <p:cNvCxnSpPr/>
          <p:nvPr/>
        </p:nvCxnSpPr>
        <p:spPr>
          <a:xfrm>
            <a:off x="8756213" y="1437270"/>
            <a:ext cx="109947" cy="218248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8967603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429" y="723900"/>
            <a:ext cx="6468571" cy="4668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900"/>
            <a:ext cx="4291429" cy="4965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03" y="-172174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Acknowledgement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86525"/>
            <a:ext cx="1447800" cy="371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- 96 -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3128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200" dirty="0" err="1">
                <a:solidFill>
                  <a:srgbClr val="FF0000"/>
                </a:solidFill>
              </a:rPr>
              <a:t>Norbou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Buchler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Tina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</a:rPr>
              <a:t>Eliassi</a:t>
            </a:r>
            <a:r>
              <a:rPr lang="en-US" altLang="zh-CN" sz="2200" dirty="0">
                <a:solidFill>
                  <a:srgbClr val="FF0000"/>
                </a:solidFill>
              </a:rPr>
              <a:t>-Rad,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Nan Cao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Kate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</a:rPr>
              <a:t>Erhlich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Wei Fan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Liangyue</a:t>
            </a:r>
            <a:r>
              <a:rPr lang="en-US" sz="2200" dirty="0">
                <a:solidFill>
                  <a:srgbClr val="FF0000"/>
                </a:solidFill>
              </a:rPr>
              <a:t> Li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Yuru</a:t>
            </a:r>
            <a:r>
              <a:rPr lang="en-US" sz="2200" dirty="0">
                <a:solidFill>
                  <a:srgbClr val="FF0000"/>
                </a:solidFill>
              </a:rPr>
              <a:t> Lin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Jie</a:t>
            </a:r>
            <a:r>
              <a:rPr lang="en-US" sz="2200" dirty="0">
                <a:solidFill>
                  <a:srgbClr val="FF0000"/>
                </a:solidFill>
              </a:rPr>
              <a:t> Tang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Brian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</a:rPr>
              <a:t>Uzzi</a:t>
            </a:r>
            <a:r>
              <a:rPr lang="en-US" altLang="zh-CN" sz="2200" dirty="0">
                <a:solidFill>
                  <a:srgbClr val="FF0000"/>
                </a:solidFill>
              </a:rPr>
              <a:t>,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Dashun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Wang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3" name="AutoShape 18" descr="http://lcs.ios.ac.cn/~shil/pic/le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278" y="4360715"/>
            <a:ext cx="546866" cy="640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999" y="2742320"/>
            <a:ext cx="533401" cy="640080"/>
          </a:xfrm>
          <a:prstGeom prst="rect">
            <a:avLst/>
          </a:prstGeom>
        </p:spPr>
      </p:pic>
      <p:pic>
        <p:nvPicPr>
          <p:cNvPr id="26" name="Picture 6" descr="http://eliassi.org/tina2007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887" y="2777587"/>
            <a:ext cx="76283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799" y="3106948"/>
            <a:ext cx="610853" cy="640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047" y="2677269"/>
            <a:ext cx="537451" cy="6400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5857" y="3720635"/>
            <a:ext cx="491489" cy="640080"/>
          </a:xfrm>
          <a:prstGeom prst="rect">
            <a:avLst/>
          </a:prstGeom>
        </p:spPr>
      </p:pic>
      <p:pic>
        <p:nvPicPr>
          <p:cNvPr id="30" name="Picture 2" descr="https://scholar.google.com/citations?view_op=view_photo&amp;user=xkx5nVQAAAAJ&amp;citpid=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/>
          <a:stretch/>
        </p:blipFill>
        <p:spPr bwMode="auto">
          <a:xfrm>
            <a:off x="6007624" y="4401299"/>
            <a:ext cx="5354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289" y="3509759"/>
            <a:ext cx="457199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9145" y="2853016"/>
            <a:ext cx="524866" cy="640080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H="1">
            <a:off x="1204332" y="3655049"/>
            <a:ext cx="256171" cy="349501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290600" y="4154101"/>
            <a:ext cx="545667" cy="160210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315568" y="4314311"/>
            <a:ext cx="435473" cy="205056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357192" y="4263203"/>
            <a:ext cx="398328" cy="138096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1" idx="3"/>
          </p:cNvCxnSpPr>
          <p:nvPr/>
        </p:nvCxnSpPr>
        <p:spPr>
          <a:xfrm>
            <a:off x="6231488" y="3829799"/>
            <a:ext cx="180211" cy="77903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1535" y="4199327"/>
            <a:ext cx="556135" cy="6400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6691" y="3545357"/>
            <a:ext cx="568615" cy="640080"/>
          </a:xfrm>
          <a:prstGeom prst="rect">
            <a:avLst/>
          </a:prstGeom>
        </p:spPr>
      </p:pic>
      <p:cxnSp>
        <p:nvCxnSpPr>
          <p:cNvPr id="42" name="Straight Connector 41"/>
          <p:cNvCxnSpPr>
            <a:stCxn id="40" idx="1"/>
          </p:cNvCxnSpPr>
          <p:nvPr/>
        </p:nvCxnSpPr>
        <p:spPr>
          <a:xfrm flipH="1" flipV="1">
            <a:off x="8125658" y="4245263"/>
            <a:ext cx="295877" cy="274104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8385708" y="3805363"/>
            <a:ext cx="160983" cy="227265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06229" y="3443078"/>
            <a:ext cx="192310" cy="359103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040358" y="3313544"/>
            <a:ext cx="86781" cy="309085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17082" y="3382400"/>
            <a:ext cx="491077" cy="330794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232909" y="3468086"/>
            <a:ext cx="316878" cy="154543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867"/>
          <p:cNvSpPr/>
          <p:nvPr/>
        </p:nvSpPr>
        <p:spPr>
          <a:xfrm>
            <a:off x="0" y="6431251"/>
            <a:ext cx="9144000" cy="338554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FF2600"/>
                </a:solidFill>
              </a:defRPr>
            </a:pPr>
            <a:r>
              <a:rPr lang="en-US" sz="1600" dirty="0"/>
              <a:t>Project website</a:t>
            </a:r>
            <a:r>
              <a:rPr sz="1600" dirty="0"/>
              <a:t>: </a:t>
            </a:r>
            <a:r>
              <a:rPr sz="1600" u="sng" dirty="0">
                <a:solidFill>
                  <a:srgbClr val="FF0000"/>
                </a:solidFill>
                <a:uFill>
                  <a:solidFill>
                    <a:srgbClr val="009999"/>
                  </a:solidFill>
                </a:uFill>
              </a:rPr>
              <a:t>http://team-net-work.org</a:t>
            </a:r>
            <a:r>
              <a:rPr lang="en-US" sz="1600" u="sng" dirty="0">
                <a:solidFill>
                  <a:srgbClr val="FF0000"/>
                </a:solidFill>
                <a:uFill>
                  <a:solidFill>
                    <a:srgbClr val="009999"/>
                  </a:solidFill>
                </a:uFill>
              </a:rPr>
              <a:t> </a:t>
            </a:r>
            <a:r>
              <a:rPr lang="en-US" sz="1600" dirty="0">
                <a:solidFill>
                  <a:schemeClr val="bg1"/>
                </a:solidFill>
                <a:uFill>
                  <a:solidFill>
                    <a:srgbClr val="009999"/>
                  </a:solidFill>
                </a:uFill>
              </a:rPr>
              <a:t>(for data, paper, slides and systems, </a:t>
            </a:r>
            <a:r>
              <a:rPr lang="en-US" sz="1600" dirty="0" err="1">
                <a:solidFill>
                  <a:schemeClr val="bg1"/>
                </a:solidFill>
                <a:uFill>
                  <a:solidFill>
                    <a:srgbClr val="009999"/>
                  </a:solidFill>
                </a:uFill>
              </a:rPr>
              <a:t>etc</a:t>
            </a:r>
            <a:r>
              <a:rPr lang="en-US" sz="1600" dirty="0">
                <a:solidFill>
                  <a:schemeClr val="bg1"/>
                </a:solidFill>
                <a:uFill>
                  <a:solidFill>
                    <a:srgbClr val="009999"/>
                  </a:solidFill>
                </a:uFill>
              </a:rPr>
              <a:t>)</a:t>
            </a:r>
            <a:endParaRPr sz="1600" u="sng" dirty="0">
              <a:solidFill>
                <a:schemeClr val="bg1"/>
              </a:solidFill>
              <a:uFill>
                <a:solidFill>
                  <a:srgbClr val="009999"/>
                </a:solidFill>
              </a:uFill>
              <a:hlinkClick r:id="rId16"/>
            </a:endParaRPr>
          </a:p>
        </p:txBody>
      </p:sp>
    </p:spTree>
    <p:extLst>
      <p:ext uri="{BB962C8B-B14F-4D97-AF65-F5344CB8AC3E}">
        <p14:creationId xmlns:p14="http://schemas.microsoft.com/office/powerpoint/2010/main" val="23515168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675" y="1399745"/>
            <a:ext cx="8229600" cy="5637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Motivations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Q1: Team Performance Characterization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Q2: Team Performance Prediction</a:t>
            </a:r>
          </a:p>
          <a:p>
            <a:r>
              <a:rPr lang="en-US" dirty="0"/>
              <a:t>Q3: Team Performance Optimization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Open Challenges</a:t>
            </a:r>
          </a:p>
        </p:txBody>
      </p:sp>
      <p:sp>
        <p:nvSpPr>
          <p:cNvPr id="7" name="Shape 279"/>
          <p:cNvSpPr>
            <a:spLocks noGrp="1"/>
          </p:cNvSpPr>
          <p:nvPr>
            <p:ph type="sldNum" sz="quarter" idx="2"/>
          </p:nvPr>
        </p:nvSpPr>
        <p:spPr>
          <a:xfrm>
            <a:off x="0" y="6486525"/>
            <a:ext cx="684213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8" name="Right Arrow 7"/>
          <p:cNvSpPr/>
          <p:nvPr/>
        </p:nvSpPr>
        <p:spPr>
          <a:xfrm>
            <a:off x="29292" y="2229773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870" y="-5856"/>
            <a:ext cx="5486400" cy="21001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990109" y="573578"/>
            <a:ext cx="199506" cy="23275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4189615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>
            <a:off x="4560887" y="799552"/>
            <a:ext cx="371272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>
            <a:off x="8927375" y="1642701"/>
            <a:ext cx="9836" cy="32741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  <a:headEnd type="none" w="med" len="med"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5-Point Star 22"/>
          <p:cNvSpPr/>
          <p:nvPr/>
        </p:nvSpPr>
        <p:spPr>
          <a:xfrm>
            <a:off x="8689758" y="1642701"/>
            <a:ext cx="454242" cy="451599"/>
          </a:xfrm>
          <a:prstGeom prst="star5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1534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9144000" cy="923925"/>
          </a:xfrm>
        </p:spPr>
        <p:txBody>
          <a:bodyPr/>
          <a:lstStyle/>
          <a:p>
            <a:pPr algn="ctr" eaLnBrk="1" hangingPunct="1"/>
            <a:r>
              <a:rPr lang="en-US" altLang="zh-CN" sz="2400" dirty="0">
                <a:latin typeface="Arial Black"/>
              </a:rPr>
              <a:t>Degrees,</a:t>
            </a:r>
            <a:r>
              <a:rPr altLang="zh-CN" sz="2400" dirty="0">
                <a:latin typeface="Arial Black"/>
              </a:rPr>
              <a:t>  </a:t>
            </a:r>
            <a:r>
              <a:rPr lang="en-US" altLang="zh-CN" sz="2400" dirty="0">
                <a:latin typeface="Arial Black"/>
              </a:rPr>
              <a:t>Forwarding, T</a:t>
            </a:r>
            <a:r>
              <a:rPr altLang="zh-CN" sz="2400" dirty="0">
                <a:latin typeface="Arial Black"/>
              </a:rPr>
              <a:t>ie </a:t>
            </a:r>
            <a:r>
              <a:rPr lang="en-US" altLang="zh-CN" sz="2400" dirty="0" err="1">
                <a:latin typeface="Arial Black"/>
              </a:rPr>
              <a:t>S</a:t>
            </a:r>
            <a:r>
              <a:rPr altLang="zh-CN" sz="2400" dirty="0" err="1">
                <a:latin typeface="Arial Black"/>
              </a:rPr>
              <a:t>kewness</a:t>
            </a:r>
            <a:r>
              <a:rPr altLang="zh-CN" sz="2400" dirty="0">
                <a:latin typeface="Arial Black"/>
              </a:rPr>
              <a:t> and </a:t>
            </a:r>
            <a:r>
              <a:rPr lang="en-US" altLang="zh-CN" sz="2400" dirty="0">
                <a:latin typeface="Arial Black"/>
              </a:rPr>
              <a:t>S</a:t>
            </a:r>
            <a:r>
              <a:rPr altLang="zh-CN" sz="2400" dirty="0">
                <a:latin typeface="Arial Black"/>
              </a:rPr>
              <a:t>ociability </a:t>
            </a:r>
          </a:p>
        </p:txBody>
      </p:sp>
      <p:graphicFrame>
        <p:nvGraphicFramePr>
          <p:cNvPr id="58428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08097"/>
              </p:ext>
            </p:extLst>
          </p:nvPr>
        </p:nvGraphicFramePr>
        <p:xfrm>
          <a:off x="4832357" y="1446387"/>
          <a:ext cx="4191000" cy="2057402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Network metrics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T-Statistic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P-value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Mean degree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1.739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0.084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Min sociability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-1.907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0.058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Max sociability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-2.165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0.031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Max tie </a:t>
                      </a:r>
                      <a:r>
                        <a:rPr kumimoji="0" lang="en-US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skewness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3.305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0.0001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418" name="Picture 61" descr="rslt_fw_dt_001"/>
          <p:cNvPicPr>
            <a:picLocks noChangeAspect="1" noChangeArrowheads="1"/>
          </p:cNvPicPr>
          <p:nvPr/>
        </p:nvPicPr>
        <p:blipFill>
          <a:blip r:embed="rId3"/>
          <a:srcRect r="4211"/>
          <a:stretch>
            <a:fillRect/>
          </a:stretch>
        </p:blipFill>
        <p:spPr bwMode="auto">
          <a:xfrm>
            <a:off x="2230438" y="3822700"/>
            <a:ext cx="24955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9" name="Text Box 64"/>
          <p:cNvSpPr txBox="1">
            <a:spLocks noChangeArrowheads="1"/>
          </p:cNvSpPr>
          <p:nvPr/>
        </p:nvSpPr>
        <p:spPr bwMode="auto">
          <a:xfrm>
            <a:off x="2462213" y="5226050"/>
            <a:ext cx="220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baseline="-25000">
                <a:ea typeface="MS PGothic" pitchFamily="34" charset="-128"/>
              </a:rPr>
              <a:t>ave forwarding delay</a:t>
            </a:r>
          </a:p>
        </p:txBody>
      </p:sp>
      <p:pic>
        <p:nvPicPr>
          <p:cNvPr id="16420" name="Picture 62" descr="rslt_mn_degree_001"/>
          <p:cNvPicPr>
            <a:picLocks noChangeAspect="1" noChangeArrowheads="1"/>
          </p:cNvPicPr>
          <p:nvPr/>
        </p:nvPicPr>
        <p:blipFill>
          <a:blip r:embed="rId4"/>
          <a:srcRect l="5615"/>
          <a:stretch>
            <a:fillRect/>
          </a:stretch>
        </p:blipFill>
        <p:spPr bwMode="auto">
          <a:xfrm>
            <a:off x="0" y="3822700"/>
            <a:ext cx="245903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21" name="Text Box 63"/>
          <p:cNvSpPr txBox="1">
            <a:spLocks noChangeArrowheads="1"/>
          </p:cNvSpPr>
          <p:nvPr/>
        </p:nvSpPr>
        <p:spPr bwMode="auto">
          <a:xfrm>
            <a:off x="554038" y="52260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baseline="-25000">
                <a:ea typeface="MS PGothic" pitchFamily="34" charset="-128"/>
              </a:rPr>
              <a:t>ave degree</a:t>
            </a:r>
          </a:p>
        </p:txBody>
      </p:sp>
      <p:sp>
        <p:nvSpPr>
          <p:cNvPr id="16422" name="Text Box 65"/>
          <p:cNvSpPr txBox="1">
            <a:spLocks noChangeArrowheads="1"/>
          </p:cNvSpPr>
          <p:nvPr/>
        </p:nvSpPr>
        <p:spPr bwMode="auto">
          <a:xfrm>
            <a:off x="234950" y="3778250"/>
            <a:ext cx="646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baseline="-25000">
                <a:ea typeface="MS PGothic" pitchFamily="34" charset="-128"/>
              </a:rPr>
              <a:t>Prob</a:t>
            </a:r>
          </a:p>
        </p:txBody>
      </p:sp>
      <p:sp>
        <p:nvSpPr>
          <p:cNvPr id="16423" name="Text Box 66"/>
          <p:cNvSpPr txBox="1">
            <a:spLocks noChangeArrowheads="1"/>
          </p:cNvSpPr>
          <p:nvPr/>
        </p:nvSpPr>
        <p:spPr bwMode="auto">
          <a:xfrm>
            <a:off x="2879725" y="3778250"/>
            <a:ext cx="646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baseline="-25000">
                <a:ea typeface="MS PGothic" pitchFamily="34" charset="-128"/>
              </a:rPr>
              <a:t>Prob</a:t>
            </a:r>
          </a:p>
        </p:txBody>
      </p:sp>
      <p:sp>
        <p:nvSpPr>
          <p:cNvPr id="16424" name="Text Box 67"/>
          <p:cNvSpPr txBox="1">
            <a:spLocks noChangeArrowheads="1"/>
          </p:cNvSpPr>
          <p:nvPr/>
        </p:nvSpPr>
        <p:spPr bwMode="auto">
          <a:xfrm>
            <a:off x="514015" y="5666110"/>
            <a:ext cx="4059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400" baseline="-25000" dirty="0">
                <a:solidFill>
                  <a:srgbClr val="FF0000"/>
                </a:solidFill>
                <a:ea typeface="MS PGothic" pitchFamily="34" charset="-128"/>
              </a:rPr>
              <a:t>Red: top-teams; </a:t>
            </a:r>
            <a:r>
              <a:rPr lang="en-US" altLang="zh-CN" sz="2400" baseline="-25000" dirty="0">
                <a:solidFill>
                  <a:srgbClr val="0000FF"/>
                </a:solidFill>
                <a:ea typeface="MS PGothic" pitchFamily="34" charset="-128"/>
              </a:rPr>
              <a:t>Blue: bottom-teams</a:t>
            </a:r>
          </a:p>
        </p:txBody>
      </p: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6778495" y="3546688"/>
            <a:ext cx="2319338" cy="2109787"/>
            <a:chOff x="3051" y="1392"/>
            <a:chExt cx="1461" cy="1329"/>
          </a:xfrm>
        </p:grpSpPr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3120" y="2433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3120" y="1425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V="1">
              <a:off x="3456" y="1713"/>
              <a:ext cx="67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3600" y="2097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3744" y="2256"/>
              <a:ext cx="6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/>
                <a:t>weight (</a:t>
              </a:r>
              <a:r>
                <a:rPr lang="en-US" altLang="zh-CN" sz="1600" i="1"/>
                <a:t>w</a:t>
              </a:r>
              <a:r>
                <a:rPr lang="en-US" altLang="zh-CN" sz="1600"/>
                <a:t>)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3088" y="1392"/>
              <a:ext cx="9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/>
                <a:t>Log (degree: </a:t>
              </a:r>
              <a:r>
                <a:rPr lang="en-US" altLang="zh-CN" sz="1600" i="1"/>
                <a:t>d</a:t>
              </a:r>
              <a:r>
                <a:rPr lang="en-US" altLang="zh-CN" sz="1600"/>
                <a:t>)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3696" y="191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i="1">
                  <a:latin typeface="宋体" pitchFamily="2" charset="-122"/>
                </a:rPr>
                <a:t>ɑ</a:t>
              </a: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3408" y="2145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>
              <a:off x="3590" y="2039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auto">
            <a:xfrm>
              <a:off x="3792" y="1943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3926" y="1751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4166" y="1713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0" name="Group 24"/>
            <p:cNvGrpSpPr>
              <a:grpSpLocks/>
            </p:cNvGrpSpPr>
            <p:nvPr/>
          </p:nvGrpSpPr>
          <p:grpSpPr bwMode="auto">
            <a:xfrm>
              <a:off x="3051" y="2471"/>
              <a:ext cx="1461" cy="250"/>
              <a:chOff x="3435" y="2918"/>
              <a:chExt cx="1461" cy="250"/>
            </a:xfrm>
          </p:grpSpPr>
          <p:grpSp>
            <p:nvGrpSpPr>
              <p:cNvPr id="31" name="Group 25"/>
              <p:cNvGrpSpPr>
                <a:grpSpLocks/>
              </p:cNvGrpSpPr>
              <p:nvPr/>
            </p:nvGrpSpPr>
            <p:grpSpPr bwMode="auto">
              <a:xfrm>
                <a:off x="3435" y="2918"/>
                <a:ext cx="549" cy="250"/>
                <a:chOff x="3312" y="2958"/>
                <a:chExt cx="549" cy="250"/>
              </a:xfrm>
            </p:grpSpPr>
            <p:sp>
              <p:nvSpPr>
                <p:cNvPr id="3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12" y="2958"/>
                  <a:ext cx="54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000" i="1"/>
                    <a:t>d   w </a:t>
                  </a:r>
                  <a:r>
                    <a:rPr lang="el-GR" altLang="zh-CN" sz="2000" i="1" baseline="30000"/>
                    <a:t>ɑ</a:t>
                  </a:r>
                  <a:endParaRPr lang="en-US" altLang="zh-CN" sz="2000" i="1" baseline="30000"/>
                </a:p>
              </p:txBody>
            </p:sp>
            <p:pic>
              <p:nvPicPr>
                <p:cNvPr id="34" name="Picture 27"/>
                <p:cNvPicPr>
                  <a:picLocks noChangeAspect="1" noChangeArrowheads="1"/>
                </p:cNvPicPr>
                <p:nvPr/>
              </p:nvPicPr>
              <p:blipFill>
                <a:blip r:embed="rId5">
                  <a:grayscl/>
                  <a:biLevel thresh="50000"/>
                </a:blip>
                <a:srcRect/>
                <a:stretch>
                  <a:fillRect/>
                </a:stretch>
              </p:blipFill>
              <p:spPr bwMode="auto">
                <a:xfrm>
                  <a:off x="3504" y="3050"/>
                  <a:ext cx="98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2" name="Text Box 28"/>
              <p:cNvSpPr txBox="1">
                <a:spLocks noChangeArrowheads="1"/>
              </p:cNvSpPr>
              <p:nvPr/>
            </p:nvSpPr>
            <p:spPr bwMode="auto">
              <a:xfrm>
                <a:off x="3860" y="2937"/>
                <a:ext cx="10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latin typeface="宋体" pitchFamily="2" charset="-122"/>
                  </a:rPr>
                  <a:t>; </a:t>
                </a:r>
                <a:r>
                  <a:rPr lang="en-US" altLang="zh-CN" i="1">
                    <a:latin typeface="宋体" pitchFamily="2" charset="-122"/>
                  </a:rPr>
                  <a:t>ɑ</a:t>
                </a:r>
                <a:r>
                  <a:rPr lang="en-US" altLang="zh-CN">
                    <a:sym typeface="Wingdings" pitchFamily="2" charset="2"/>
                  </a:rPr>
                  <a:t>: sociability</a:t>
                </a:r>
                <a:endParaRPr lang="en-US" altLang="zh-CN"/>
              </a:p>
            </p:txBody>
          </p:sp>
        </p:grpSp>
      </p:grpSp>
      <p:grpSp>
        <p:nvGrpSpPr>
          <p:cNvPr id="35" name="Group 29"/>
          <p:cNvGrpSpPr>
            <a:grpSpLocks/>
          </p:cNvGrpSpPr>
          <p:nvPr/>
        </p:nvGrpSpPr>
        <p:grpSpPr bwMode="auto">
          <a:xfrm>
            <a:off x="4416295" y="3980075"/>
            <a:ext cx="2971800" cy="2109788"/>
            <a:chOff x="2928" y="2784"/>
            <a:chExt cx="1872" cy="1329"/>
          </a:xfrm>
        </p:grpSpPr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3120" y="3825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 flipV="1">
              <a:off x="3120" y="2817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 flipH="1" flipV="1">
              <a:off x="3264" y="3072"/>
              <a:ext cx="67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>
              <a:off x="3312" y="336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34"/>
            <p:cNvSpPr txBox="1">
              <a:spLocks noChangeArrowheads="1"/>
            </p:cNvSpPr>
            <p:nvPr/>
          </p:nvSpPr>
          <p:spPr bwMode="auto">
            <a:xfrm>
              <a:off x="3696" y="3648"/>
              <a:ext cx="6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/>
                <a:t>weight (</a:t>
              </a:r>
              <a:r>
                <a:rPr lang="en-US" altLang="zh-CN" sz="1600" i="1"/>
                <a:t>w</a:t>
              </a:r>
              <a:r>
                <a:rPr lang="en-US" altLang="zh-CN" sz="1600"/>
                <a:t>)</a:t>
              </a:r>
            </a:p>
          </p:txBody>
        </p:sp>
        <p:sp>
          <p:nvSpPr>
            <p:cNvPr id="42" name="Text Box 35"/>
            <p:cNvSpPr txBox="1">
              <a:spLocks noChangeArrowheads="1"/>
            </p:cNvSpPr>
            <p:nvPr/>
          </p:nvSpPr>
          <p:spPr bwMode="auto">
            <a:xfrm>
              <a:off x="3088" y="2784"/>
              <a:ext cx="7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/>
                <a:t>Log (P(</a:t>
              </a:r>
              <a:r>
                <a:rPr lang="en-US" altLang="zh-CN" sz="1600" i="1"/>
                <a:t>w</a:t>
              </a:r>
              <a:r>
                <a:rPr lang="en-US" altLang="zh-CN" sz="1600"/>
                <a:t>))</a:t>
              </a:r>
            </a:p>
          </p:txBody>
        </p:sp>
        <p:sp>
          <p:nvSpPr>
            <p:cNvPr id="43" name="Text Box 36"/>
            <p:cNvSpPr txBox="1">
              <a:spLocks noChangeArrowheads="1"/>
            </p:cNvSpPr>
            <p:nvPr/>
          </p:nvSpPr>
          <p:spPr bwMode="auto">
            <a:xfrm>
              <a:off x="3264" y="3168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altLang="zh-CN" i="1"/>
                <a:t>λ</a:t>
              </a:r>
              <a:endParaRPr lang="en-US" altLang="zh-CN" i="1">
                <a:latin typeface="宋体" pitchFamily="2" charset="-122"/>
              </a:endParaRPr>
            </a:p>
          </p:txBody>
        </p:sp>
        <p:sp>
          <p:nvSpPr>
            <p:cNvPr id="44" name="Oval 37"/>
            <p:cNvSpPr>
              <a:spLocks noChangeArrowheads="1"/>
            </p:cNvSpPr>
            <p:nvPr/>
          </p:nvSpPr>
          <p:spPr bwMode="auto">
            <a:xfrm>
              <a:off x="3312" y="3120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" name="Oval 38"/>
            <p:cNvSpPr>
              <a:spLocks noChangeArrowheads="1"/>
            </p:cNvSpPr>
            <p:nvPr/>
          </p:nvSpPr>
          <p:spPr bwMode="auto">
            <a:xfrm>
              <a:off x="3504" y="3206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6" name="Oval 39"/>
            <p:cNvSpPr>
              <a:spLocks noChangeArrowheads="1"/>
            </p:cNvSpPr>
            <p:nvPr/>
          </p:nvSpPr>
          <p:spPr bwMode="auto">
            <a:xfrm>
              <a:off x="3600" y="3408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7" name="Oval 40"/>
            <p:cNvSpPr>
              <a:spLocks noChangeArrowheads="1"/>
            </p:cNvSpPr>
            <p:nvPr/>
          </p:nvSpPr>
          <p:spPr bwMode="auto">
            <a:xfrm>
              <a:off x="3792" y="3456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8" name="Oval 41"/>
            <p:cNvSpPr>
              <a:spLocks noChangeArrowheads="1"/>
            </p:cNvSpPr>
            <p:nvPr/>
          </p:nvSpPr>
          <p:spPr bwMode="auto">
            <a:xfrm>
              <a:off x="3936" y="3600"/>
              <a:ext cx="58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49" name="Group 42"/>
            <p:cNvGrpSpPr>
              <a:grpSpLocks/>
            </p:cNvGrpSpPr>
            <p:nvPr/>
          </p:nvGrpSpPr>
          <p:grpSpPr bwMode="auto">
            <a:xfrm>
              <a:off x="2928" y="3857"/>
              <a:ext cx="1872" cy="256"/>
              <a:chOff x="2928" y="3857"/>
              <a:chExt cx="1872" cy="256"/>
            </a:xfrm>
          </p:grpSpPr>
          <p:grpSp>
            <p:nvGrpSpPr>
              <p:cNvPr id="50" name="Group 43"/>
              <p:cNvGrpSpPr>
                <a:grpSpLocks/>
              </p:cNvGrpSpPr>
              <p:nvPr/>
            </p:nvGrpSpPr>
            <p:grpSpPr bwMode="auto">
              <a:xfrm>
                <a:off x="2928" y="3857"/>
                <a:ext cx="744" cy="231"/>
                <a:chOff x="1008" y="3550"/>
                <a:chExt cx="744" cy="231"/>
              </a:xfrm>
            </p:grpSpPr>
            <p:sp>
              <p:nvSpPr>
                <p:cNvPr id="5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008" y="3550"/>
                  <a:ext cx="74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i="1"/>
                    <a:t>P(w)    w</a:t>
                  </a:r>
                  <a:r>
                    <a:rPr lang="en-US" altLang="zh-CN" baseline="30000"/>
                    <a:t>-</a:t>
                  </a:r>
                  <a:r>
                    <a:rPr lang="el-GR" altLang="zh-CN" sz="1400" baseline="30000"/>
                    <a:t>λ</a:t>
                  </a:r>
                </a:p>
              </p:txBody>
            </p:sp>
            <p:pic>
              <p:nvPicPr>
                <p:cNvPr id="53" name="Picture 45"/>
                <p:cNvPicPr>
                  <a:picLocks noChangeAspect="1" noChangeArrowheads="1"/>
                </p:cNvPicPr>
                <p:nvPr/>
              </p:nvPicPr>
              <p:blipFill>
                <a:blip r:embed="rId5">
                  <a:grayscl/>
                  <a:biLevel thresh="50000"/>
                </a:blip>
                <a:srcRect/>
                <a:stretch>
                  <a:fillRect/>
                </a:stretch>
              </p:blipFill>
              <p:spPr bwMode="auto">
                <a:xfrm>
                  <a:off x="1392" y="3634"/>
                  <a:ext cx="98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3564" y="3882"/>
                <a:ext cx="1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宋体" pitchFamily="2" charset="-122"/>
                  </a:rPr>
                  <a:t>;</a:t>
                </a:r>
                <a:r>
                  <a:rPr lang="en-US" altLang="zh-CN" i="1" dirty="0" err="1">
                    <a:latin typeface="宋体" pitchFamily="2" charset="-122"/>
                  </a:rPr>
                  <a:t>λ</a:t>
                </a:r>
                <a:r>
                  <a:rPr lang="en-US" altLang="zh-CN" dirty="0">
                    <a:sym typeface="Wingdings" pitchFamily="2" charset="2"/>
                  </a:rPr>
                  <a:t>: tie </a:t>
                </a:r>
                <a:r>
                  <a:rPr lang="en-US" altLang="zh-CN" dirty="0" err="1">
                    <a:sym typeface="Wingdings" pitchFamily="2" charset="2"/>
                  </a:rPr>
                  <a:t>skewness</a:t>
                </a:r>
                <a:endParaRPr lang="en-US" altLang="zh-CN" dirty="0">
                  <a:sym typeface="Wingdings" pitchFamily="2" charset="2"/>
                </a:endParaRPr>
              </a:p>
            </p:txBody>
          </p:sp>
        </p:grpSp>
      </p:grpSp>
      <p:sp>
        <p:nvSpPr>
          <p:cNvPr id="54" name="Rectangle 41"/>
          <p:cNvSpPr>
            <a:spLocks noChangeArrowheads="1"/>
          </p:cNvSpPr>
          <p:nvPr/>
        </p:nvSpPr>
        <p:spPr bwMode="auto">
          <a:xfrm>
            <a:off x="4562345" y="3522875"/>
            <a:ext cx="450215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 eaLnBrk="0" hangingPunct="0">
              <a:lnSpc>
                <a:spcPct val="90000"/>
              </a:lnSpc>
              <a:spcBef>
                <a:spcPct val="40000"/>
              </a:spcBef>
            </a:pPr>
            <a:r>
              <a:rPr lang="en-US" altLang="zh-CN" sz="1600" b="1">
                <a:latin typeface="Arial Black"/>
                <a:ea typeface="MS PGothic" pitchFamily="34" charset="-128"/>
              </a:rPr>
              <a:t>For a given person: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06248"/>
            <a:ext cx="9144000" cy="461663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altLang="zh-CN" sz="2400" dirty="0">
                <a:solidFill>
                  <a:srgbClr val="FF0000"/>
                </a:solidFill>
              </a:rPr>
              <a:t>A </a:t>
            </a:r>
            <a:r>
              <a:rPr lang="en-US" altLang="zh-CN" sz="2400" b="1" dirty="0">
                <a:solidFill>
                  <a:srgbClr val="0000FF"/>
                </a:solidFill>
              </a:rPr>
              <a:t>focused</a:t>
            </a:r>
            <a:r>
              <a:rPr lang="en-US" altLang="zh-CN" sz="2400" dirty="0">
                <a:solidFill>
                  <a:srgbClr val="FF0000"/>
                </a:solidFill>
              </a:rPr>
              <a:t> team with </a:t>
            </a:r>
            <a:r>
              <a:rPr lang="en-US" altLang="zh-CN" sz="2400" b="1" dirty="0">
                <a:solidFill>
                  <a:srgbClr val="0000FF"/>
                </a:solidFill>
              </a:rPr>
              <a:t>larger reachability</a:t>
            </a:r>
            <a:r>
              <a:rPr lang="en-US" altLang="zh-CN" sz="2400" dirty="0">
                <a:solidFill>
                  <a:srgbClr val="FF0000"/>
                </a:solidFill>
              </a:rPr>
              <a:t> performs better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18525" y="1340074"/>
            <a:ext cx="4512961" cy="230832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en-US" altLang="zh-CN" sz="2400" b="1" dirty="0">
                <a:solidFill>
                  <a:schemeClr val="bg1"/>
                </a:solidFill>
                <a:latin typeface="Arial"/>
                <a:cs typeface="Arial"/>
              </a:rPr>
              <a:t>Empirical Findings:</a:t>
            </a:r>
          </a:p>
          <a:p>
            <a:pPr marL="342900" indent="-342900" defTabSz="914400" hangingPunct="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Arial"/>
                <a:cs typeface="Arial"/>
              </a:rPr>
              <a:t>The average degree</a:t>
            </a:r>
          </a:p>
          <a:p>
            <a:pPr marL="342900" indent="-342900" defTabSz="914400" hangingPunct="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Arial"/>
                <a:cs typeface="Arial"/>
              </a:rPr>
              <a:t>The maximum tie </a:t>
            </a:r>
            <a:r>
              <a:rPr lang="en-US" altLang="zh-CN" sz="2000" dirty="0" err="1">
                <a:solidFill>
                  <a:schemeClr val="bg1"/>
                </a:solidFill>
                <a:latin typeface="Arial"/>
                <a:cs typeface="Arial"/>
              </a:rPr>
              <a:t>skewness</a:t>
            </a:r>
            <a:r>
              <a:rPr lang="en-US" altLang="zh-CN" sz="2000" dirty="0">
                <a:solidFill>
                  <a:schemeClr val="bg1"/>
                </a:solidFill>
                <a:latin typeface="Arial"/>
                <a:cs typeface="Arial"/>
              </a:rPr>
              <a:t> of team members</a:t>
            </a:r>
          </a:p>
          <a:p>
            <a:pPr marL="342900" indent="-342900" defTabSz="914400" hangingPunct="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Arial"/>
                <a:cs typeface="Arial"/>
              </a:rPr>
              <a:t>The sociability of team members </a:t>
            </a:r>
          </a:p>
          <a:p>
            <a:pPr marL="342900" indent="-342900" defTabSz="914400" hangingPunct="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Arial"/>
                <a:cs typeface="Arial"/>
              </a:rPr>
              <a:t>The information forwarding efficiency.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705" y="2358769"/>
            <a:ext cx="239707" cy="36576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956" y="3313484"/>
            <a:ext cx="239707" cy="3657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074" y="1724393"/>
            <a:ext cx="239707" cy="365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180" y="2429074"/>
            <a:ext cx="31616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09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2" name="Rectangle 33"/>
          <p:cNvSpPr>
            <a:spLocks noChangeArrowheads="1"/>
          </p:cNvSpPr>
          <p:nvPr/>
        </p:nvSpPr>
        <p:spPr bwMode="auto">
          <a:xfrm>
            <a:off x="4796340" y="4128126"/>
            <a:ext cx="3150646" cy="95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400" dirty="0">
              <a:latin typeface="Arial"/>
              <a:cs typeface="Arial"/>
            </a:endParaRPr>
          </a:p>
          <a:p>
            <a:pPr eaLnBrk="0" hangingPunct="0"/>
            <a:r>
              <a:rPr lang="en-US" sz="1400" dirty="0">
                <a:latin typeface="Arial"/>
                <a:cs typeface="Arial"/>
              </a:rPr>
              <a:t>Leader DC=0.137 (0.248)</a:t>
            </a:r>
          </a:p>
          <a:p>
            <a:pPr eaLnBrk="0" hangingPunct="0"/>
            <a:r>
              <a:rPr lang="en-US" sz="1400" dirty="0">
                <a:latin typeface="Arial"/>
                <a:cs typeface="Arial"/>
              </a:rPr>
              <a:t>Rest   DC=0.107 (0.221)</a:t>
            </a:r>
          </a:p>
          <a:p>
            <a:pPr eaLnBrk="0" hangingPunct="0"/>
            <a:endParaRPr lang="en-US" sz="1400" dirty="0">
              <a:latin typeface="Arial"/>
              <a:cs typeface="Arial"/>
            </a:endParaRPr>
          </a:p>
          <a:p>
            <a:pPr eaLnBrk="0" hangingPunct="0"/>
            <a:r>
              <a:rPr lang="en-US" sz="1400" dirty="0">
                <a:latin typeface="Arial"/>
                <a:cs typeface="Arial"/>
              </a:rPr>
              <a:t>Leader out</a:t>
            </a:r>
            <a:r>
              <a:rPr lang="en-US" altLang="zh-CN" sz="1400" dirty="0">
                <a:latin typeface="Arial"/>
                <a:cs typeface="Arial"/>
              </a:rPr>
              <a:t>/in</a:t>
            </a:r>
            <a:r>
              <a:rPr lang="en-US" sz="1400" dirty="0">
                <a:latin typeface="Arial"/>
                <a:cs typeface="Arial"/>
              </a:rPr>
              <a:t>  =0.639 (0.230)</a:t>
            </a:r>
          </a:p>
          <a:p>
            <a:pPr eaLnBrk="0" hangingPunct="0"/>
            <a:r>
              <a:rPr lang="en-US" sz="1400" dirty="0">
                <a:latin typeface="Arial"/>
                <a:cs typeface="Arial"/>
              </a:rPr>
              <a:t>Leader vs Rest =0.544 (0.216)</a:t>
            </a:r>
          </a:p>
          <a:p>
            <a:pPr eaLnBrk="0" hangingPunct="0"/>
            <a:endParaRPr lang="en-US" sz="1400" dirty="0">
              <a:latin typeface="Arial"/>
              <a:cs typeface="Arial"/>
            </a:endParaRPr>
          </a:p>
        </p:txBody>
      </p:sp>
      <p:sp>
        <p:nvSpPr>
          <p:cNvPr id="45073" name="Rectangle 34"/>
          <p:cNvSpPr>
            <a:spLocks noChangeArrowheads="1"/>
          </p:cNvSpPr>
          <p:nvPr/>
        </p:nvSpPr>
        <p:spPr bwMode="auto">
          <a:xfrm>
            <a:off x="1713534" y="2350301"/>
            <a:ext cx="3597051" cy="9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eaLnBrk="0" hangingPunct="0"/>
            <a:endParaRPr lang="en-US" sz="1400" dirty="0">
              <a:latin typeface="Arial"/>
              <a:cs typeface="Arial"/>
            </a:endParaRPr>
          </a:p>
          <a:p>
            <a:pPr marL="742950" lvl="1" indent="-285750" eaLnBrk="0" hangingPunct="0"/>
            <a:r>
              <a:rPr lang="en-US" sz="1400" dirty="0">
                <a:latin typeface="Arial"/>
                <a:cs typeface="Arial"/>
              </a:rPr>
              <a:t>Leader DC=0.032 (0.077)</a:t>
            </a:r>
          </a:p>
          <a:p>
            <a:pPr marL="742950" lvl="1" indent="-285750" eaLnBrk="0" hangingPunct="0"/>
            <a:r>
              <a:rPr lang="en-US" sz="1400" dirty="0">
                <a:latin typeface="Arial"/>
                <a:cs typeface="Arial"/>
              </a:rPr>
              <a:t>Rest   DC=0.027 (0.069)           </a:t>
            </a:r>
          </a:p>
          <a:p>
            <a:pPr marL="742950" lvl="1" indent="-285750" eaLnBrk="0" hangingPunct="0"/>
            <a:endParaRPr lang="en-US" sz="1400" dirty="0">
              <a:latin typeface="Arial"/>
              <a:cs typeface="Arial"/>
            </a:endParaRPr>
          </a:p>
          <a:p>
            <a:pPr marL="742950" lvl="1" indent="-285750" eaLnBrk="0" hangingPunct="0"/>
            <a:r>
              <a:rPr lang="en-US" sz="1400" dirty="0">
                <a:latin typeface="Arial"/>
                <a:cs typeface="Arial"/>
              </a:rPr>
              <a:t>Leader out</a:t>
            </a:r>
            <a:r>
              <a:rPr lang="en-US" altLang="zh-CN" sz="1400" dirty="0">
                <a:latin typeface="Arial"/>
                <a:cs typeface="Arial"/>
              </a:rPr>
              <a:t>/in</a:t>
            </a:r>
            <a:r>
              <a:rPr lang="en-US" sz="1400" dirty="0">
                <a:latin typeface="Arial"/>
                <a:cs typeface="Arial"/>
              </a:rPr>
              <a:t>  =0.498 (0.260)</a:t>
            </a:r>
          </a:p>
          <a:p>
            <a:pPr marL="742950" lvl="1" indent="-285750" eaLnBrk="0" hangingPunct="0"/>
            <a:r>
              <a:rPr lang="en-US" sz="1400" dirty="0">
                <a:latin typeface="Arial"/>
                <a:cs typeface="Arial"/>
              </a:rPr>
              <a:t>Leader vs Rest =0.411 (0.195)</a:t>
            </a:r>
          </a:p>
          <a:p>
            <a:pPr eaLnBrk="0" hangingPunct="0"/>
            <a:endParaRPr lang="en-US" sz="1400" dirty="0">
              <a:latin typeface="Arial"/>
              <a:cs typeface="Arial"/>
            </a:endParaRPr>
          </a:p>
        </p:txBody>
      </p:sp>
      <p:sp>
        <p:nvSpPr>
          <p:cNvPr id="45074" name="Line 35"/>
          <p:cNvSpPr>
            <a:spLocks noChangeShapeType="1"/>
          </p:cNvSpPr>
          <p:nvPr/>
        </p:nvSpPr>
        <p:spPr bwMode="auto">
          <a:xfrm>
            <a:off x="4629236" y="2177284"/>
            <a:ext cx="0" cy="1828800"/>
          </a:xfrm>
          <a:prstGeom prst="line">
            <a:avLst/>
          </a:prstGeom>
          <a:noFill/>
          <a:ln w="57150" cmpd="sng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latin typeface="Arial"/>
              <a:cs typeface="Arial"/>
            </a:endParaRPr>
          </a:p>
        </p:txBody>
      </p:sp>
      <p:sp>
        <p:nvSpPr>
          <p:cNvPr id="45075" name="Line 36"/>
          <p:cNvSpPr>
            <a:spLocks noChangeShapeType="1"/>
          </p:cNvSpPr>
          <p:nvPr/>
        </p:nvSpPr>
        <p:spPr bwMode="auto">
          <a:xfrm>
            <a:off x="1442703" y="3976918"/>
            <a:ext cx="3200400" cy="10098"/>
          </a:xfrm>
          <a:prstGeom prst="line">
            <a:avLst/>
          </a:prstGeom>
          <a:noFill/>
          <a:ln w="57150" cmpd="sng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latin typeface="Arial"/>
              <a:cs typeface="Arial"/>
            </a:endParaRPr>
          </a:p>
        </p:txBody>
      </p:sp>
      <p:sp>
        <p:nvSpPr>
          <p:cNvPr id="45076" name="TextBox 5"/>
          <p:cNvSpPr txBox="1">
            <a:spLocks noChangeArrowheads="1"/>
          </p:cNvSpPr>
          <p:nvPr/>
        </p:nvSpPr>
        <p:spPr bwMode="auto">
          <a:xfrm>
            <a:off x="2826914" y="5594926"/>
            <a:ext cx="3461915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/>
                <a:ea typeface="MS PGothic" pitchFamily="34" charset="-128"/>
                <a:cs typeface="Arial"/>
              </a:rPr>
              <a:t>Delivery Quality</a:t>
            </a:r>
            <a:endParaRPr lang="en-US" sz="1400" b="1" dirty="0"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45077" name="TextBox 6"/>
          <p:cNvSpPr txBox="1">
            <a:spLocks noChangeArrowheads="1"/>
          </p:cNvSpPr>
          <p:nvPr/>
        </p:nvSpPr>
        <p:spPr bwMode="auto">
          <a:xfrm>
            <a:off x="5268475" y="1794542"/>
            <a:ext cx="1655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Arial"/>
                <a:ea typeface="MS PGothic" pitchFamily="34" charset="-128"/>
                <a:cs typeface="Arial"/>
              </a:rPr>
              <a:t>High</a:t>
            </a:r>
          </a:p>
        </p:txBody>
      </p:sp>
      <p:sp>
        <p:nvSpPr>
          <p:cNvPr id="45078" name="TextBox 7"/>
          <p:cNvSpPr txBox="1">
            <a:spLocks noChangeArrowheads="1"/>
          </p:cNvSpPr>
          <p:nvPr/>
        </p:nvSpPr>
        <p:spPr bwMode="auto">
          <a:xfrm rot="16200000">
            <a:off x="886865" y="2890554"/>
            <a:ext cx="83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  <a:latin typeface="Arial"/>
                <a:ea typeface="MS PGothic" pitchFamily="34" charset="-128"/>
                <a:cs typeface="Arial"/>
              </a:rPr>
              <a:t>Low</a:t>
            </a:r>
          </a:p>
        </p:txBody>
      </p:sp>
      <p:sp>
        <p:nvSpPr>
          <p:cNvPr id="45079" name="TextBox 8"/>
          <p:cNvSpPr txBox="1">
            <a:spLocks noChangeArrowheads="1"/>
          </p:cNvSpPr>
          <p:nvPr/>
        </p:nvSpPr>
        <p:spPr bwMode="auto">
          <a:xfrm rot="16200000">
            <a:off x="671467" y="4461415"/>
            <a:ext cx="1207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Arial"/>
                <a:ea typeface="MS PGothic" pitchFamily="34" charset="-128"/>
                <a:cs typeface="Arial"/>
              </a:rPr>
              <a:t>High</a:t>
            </a:r>
          </a:p>
        </p:txBody>
      </p:sp>
      <p:sp>
        <p:nvSpPr>
          <p:cNvPr id="45080" name="TextBox 9"/>
          <p:cNvSpPr txBox="1">
            <a:spLocks noChangeArrowheads="1"/>
          </p:cNvSpPr>
          <p:nvPr/>
        </p:nvSpPr>
        <p:spPr bwMode="auto">
          <a:xfrm>
            <a:off x="2676594" y="1794542"/>
            <a:ext cx="1299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  <a:latin typeface="Arial"/>
                <a:ea typeface="MS PGothic" pitchFamily="34" charset="-128"/>
                <a:cs typeface="Arial"/>
              </a:rPr>
              <a:t>Low</a:t>
            </a:r>
          </a:p>
        </p:txBody>
      </p:sp>
      <p:sp>
        <p:nvSpPr>
          <p:cNvPr id="45081" name="TextBox 10"/>
          <p:cNvSpPr txBox="1">
            <a:spLocks noChangeArrowheads="1"/>
          </p:cNvSpPr>
          <p:nvPr/>
        </p:nvSpPr>
        <p:spPr bwMode="auto">
          <a:xfrm rot="16200000">
            <a:off x="-747859" y="3857918"/>
            <a:ext cx="3073994" cy="46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/>
                <a:ea typeface="MS PGothic" pitchFamily="34" charset="-128"/>
                <a:cs typeface="Arial"/>
              </a:rPr>
              <a:t># of Delivery</a:t>
            </a:r>
            <a:endParaRPr lang="en-US" sz="1400" b="1" dirty="0"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45082" name="Rounded Rectangl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2290" y="2177283"/>
            <a:ext cx="2825967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3" name="Text Box 44"/>
          <p:cNvSpPr txBox="1">
            <a:spLocks noChangeArrowheads="1"/>
          </p:cNvSpPr>
          <p:nvPr/>
        </p:nvSpPr>
        <p:spPr bwMode="auto">
          <a:xfrm>
            <a:off x="6751177" y="1813220"/>
            <a:ext cx="1954160" cy="54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45084" name="Rounded Rectangl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3959" y="4130020"/>
            <a:ext cx="28346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5" name="Text Box 46"/>
          <p:cNvSpPr txBox="1">
            <a:spLocks noChangeArrowheads="1"/>
          </p:cNvSpPr>
          <p:nvPr/>
        </p:nvSpPr>
        <p:spPr bwMode="auto">
          <a:xfrm>
            <a:off x="1830631" y="4355534"/>
            <a:ext cx="2342298" cy="11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but also about the directionality of the leader’s interactions</a:t>
            </a:r>
          </a:p>
        </p:txBody>
      </p:sp>
      <p:pic>
        <p:nvPicPr>
          <p:cNvPr id="45086" name="Left Arrow 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6366" y="2806013"/>
            <a:ext cx="489991" cy="36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7" name="Text Box 48"/>
          <p:cNvSpPr txBox="1">
            <a:spLocks noChangeArrowheads="1"/>
          </p:cNvSpPr>
          <p:nvPr/>
        </p:nvSpPr>
        <p:spPr bwMode="auto">
          <a:xfrm>
            <a:off x="4476092" y="2846537"/>
            <a:ext cx="303677" cy="10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45088" name="Left Arrow 1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9343" y="3701270"/>
            <a:ext cx="361375" cy="60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90" name="Left Arrow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6366" y="4765973"/>
            <a:ext cx="630129" cy="34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91" name="Text Box 52"/>
          <p:cNvSpPr txBox="1">
            <a:spLocks noChangeArrowheads="1"/>
          </p:cNvSpPr>
          <p:nvPr/>
        </p:nvSpPr>
        <p:spPr bwMode="auto">
          <a:xfrm rot="10800000">
            <a:off x="4498655" y="4838099"/>
            <a:ext cx="425147" cy="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45092" name="Left Arrow 1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5675" y="3630715"/>
            <a:ext cx="361375" cy="60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93" name="Text Box 54"/>
          <p:cNvSpPr txBox="1">
            <a:spLocks noChangeArrowheads="1"/>
          </p:cNvSpPr>
          <p:nvPr/>
        </p:nvSpPr>
        <p:spPr bwMode="auto">
          <a:xfrm rot="5400000">
            <a:off x="3531438" y="4091144"/>
            <a:ext cx="403903" cy="10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45070" name="Title 1"/>
          <p:cNvSpPr txBox="1">
            <a:spLocks/>
          </p:cNvSpPr>
          <p:nvPr/>
        </p:nvSpPr>
        <p:spPr bwMode="auto">
          <a:xfrm>
            <a:off x="228600" y="0"/>
            <a:ext cx="891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  <a:ea typeface="MS PGothic" pitchFamily="34" charset="-128"/>
              </a:rPr>
              <a:t>The Effect of Team Leaders</a:t>
            </a: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4629236" y="3987016"/>
            <a:ext cx="3200400" cy="10098"/>
          </a:xfrm>
          <a:prstGeom prst="line">
            <a:avLst/>
          </a:prstGeom>
          <a:noFill/>
          <a:ln w="57150" cmpd="sng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latin typeface="Arial"/>
              <a:cs typeface="Arial"/>
            </a:endParaRPr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>
            <a:off x="4631431" y="3981938"/>
            <a:ext cx="0" cy="1828800"/>
          </a:xfrm>
          <a:prstGeom prst="line">
            <a:avLst/>
          </a:prstGeom>
          <a:noFill/>
          <a:ln w="57150" cmpd="sng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60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2668" y="2342898"/>
            <a:ext cx="23978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it is not just about communication and centrality of the leader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007979"/>
            <a:ext cx="9144000" cy="830995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24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Teams perform better when (formal) leader is central in communication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out-flow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but not in-flow</a:t>
            </a:r>
            <a:r>
              <a:rPr lang="en-US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[Ehrlich &amp; Tong WIDS12]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911271"/>
            <a:ext cx="9144000" cy="9233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just" defTabSz="914400" hangingPunct="0"/>
            <a:r>
              <a:rPr lang="en-US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Result initially found with sales teams and replicated in 2 independent studies with software teams showing measurable effects on productivity and quality even after taking into account team-level communication structure. Accounts for &gt; 55% variance</a:t>
            </a:r>
            <a:endParaRPr lang="en-US" altLang="zh-CN" dirty="0">
              <a:solidFill>
                <a:srgbClr val="FF75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5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3" name="Picture 225" descr="teamteamsim"/>
          <p:cNvPicPr>
            <a:picLocks noChangeAspect="1" noChangeArrowheads="1"/>
          </p:cNvPicPr>
          <p:nvPr/>
        </p:nvPicPr>
        <p:blipFill>
          <a:blip r:embed="rId3"/>
          <a:srcRect l="8083"/>
          <a:stretch>
            <a:fillRect/>
          </a:stretch>
        </p:blipFill>
        <p:spPr bwMode="auto">
          <a:xfrm>
            <a:off x="1975920" y="1801874"/>
            <a:ext cx="537672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2542467" y="5165440"/>
            <a:ext cx="1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successful</a:t>
            </a:r>
          </a:p>
        </p:txBody>
      </p:sp>
      <p:sp>
        <p:nvSpPr>
          <p:cNvPr id="45065" name="TextBox 16"/>
          <p:cNvSpPr txBox="1">
            <a:spLocks noChangeArrowheads="1"/>
          </p:cNvSpPr>
          <p:nvPr/>
        </p:nvSpPr>
        <p:spPr bwMode="auto">
          <a:xfrm>
            <a:off x="4997240" y="5197864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struggling</a:t>
            </a:r>
          </a:p>
        </p:txBody>
      </p:sp>
      <p:sp>
        <p:nvSpPr>
          <p:cNvPr id="45066" name="TextBox 17"/>
          <p:cNvSpPr txBox="1">
            <a:spLocks noChangeArrowheads="1"/>
          </p:cNvSpPr>
          <p:nvPr/>
        </p:nvSpPr>
        <p:spPr bwMode="auto">
          <a:xfrm rot="-5400000">
            <a:off x="926500" y="4060888"/>
            <a:ext cx="1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successful</a:t>
            </a:r>
          </a:p>
        </p:txBody>
      </p:sp>
      <p:sp>
        <p:nvSpPr>
          <p:cNvPr id="45067" name="TextBox 19"/>
          <p:cNvSpPr txBox="1">
            <a:spLocks noChangeArrowheads="1"/>
          </p:cNvSpPr>
          <p:nvPr/>
        </p:nvSpPr>
        <p:spPr bwMode="auto">
          <a:xfrm rot="-5400000">
            <a:off x="910690" y="2333618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struggling</a:t>
            </a:r>
          </a:p>
        </p:txBody>
      </p:sp>
      <p:sp>
        <p:nvSpPr>
          <p:cNvPr id="45070" name="Title 1"/>
          <p:cNvSpPr txBox="1">
            <a:spLocks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  <a:ea typeface="MS PGothic" pitchFamily="34" charset="-128"/>
              </a:rPr>
              <a:t>The Effect of Team Network Connectivity</a:t>
            </a:r>
            <a:endParaRPr lang="en-US" sz="3200" dirty="0">
              <a:solidFill>
                <a:srgbClr val="000000"/>
              </a:solidFill>
              <a:latin typeface="Arial Black" panose="020B0A04020102020204" pitchFamily="34" charset="0"/>
              <a:ea typeface="MS PGothic" pitchFamily="34" charset="-128"/>
            </a:endParaRPr>
          </a:p>
        </p:txBody>
      </p:sp>
      <p:sp>
        <p:nvSpPr>
          <p:cNvPr id="45071" name="Rectangle 2"/>
          <p:cNvSpPr>
            <a:spLocks noChangeArrowheads="1"/>
          </p:cNvSpPr>
          <p:nvPr/>
        </p:nvSpPr>
        <p:spPr bwMode="auto">
          <a:xfrm>
            <a:off x="2501502" y="1347690"/>
            <a:ext cx="4075730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8463" indent="-280988" algn="just" eaLnBrk="0" hangingPunct="0">
              <a:lnSpc>
                <a:spcPct val="90000"/>
              </a:lnSpc>
              <a:spcBef>
                <a:spcPts val="2400"/>
              </a:spcBef>
              <a:buSzPct val="100000"/>
              <a:buFont typeface="Wingdings" pitchFamily="2" charset="2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Pair-wised team similarity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6160242"/>
            <a:ext cx="9144000" cy="707884"/>
          </a:xfrm>
          <a:prstGeom prst="rect">
            <a:avLst/>
          </a:prstGeom>
          <a:solidFill>
            <a:srgbClr val="FFFF66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0" hangingPunct="0"/>
            <a:r>
              <a:rPr lang="en-US" sz="20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"Happy families are all alike; every unhappy  family is unhappy in its own way." </a:t>
            </a:r>
          </a:p>
          <a:p>
            <a:pPr algn="ctr" defTabSz="914400" hangingPunct="0"/>
            <a:r>
              <a:rPr lang="en-US" sz="200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/>
                <a:sym typeface="Wingdings 2"/>
              </a:rPr>
              <a:t>- Leo Tolstoy</a:t>
            </a:r>
          </a:p>
        </p:txBody>
      </p:sp>
    </p:spTree>
    <p:extLst>
      <p:ext uri="{BB962C8B-B14F-4D97-AF65-F5344CB8AC3E}">
        <p14:creationId xmlns:p14="http://schemas.microsoft.com/office/powerpoint/2010/main" val="5893319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3279</Words>
  <Application>Microsoft Macintosh PowerPoint</Application>
  <PresentationFormat>On-screen Show (4:3)</PresentationFormat>
  <Paragraphs>643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ＭＳ Ｐゴシック</vt:lpstr>
      <vt:lpstr>ＭＳ Ｐゴシック</vt:lpstr>
      <vt:lpstr>宋体</vt:lpstr>
      <vt:lpstr>Arial</vt:lpstr>
      <vt:lpstr>Arial Black</vt:lpstr>
      <vt:lpstr>Calibri</vt:lpstr>
      <vt:lpstr>Helvetica</vt:lpstr>
      <vt:lpstr>Helvetica Neue</vt:lpstr>
      <vt:lpstr>Wingdings</vt:lpstr>
      <vt:lpstr>Wingdings 2</vt:lpstr>
      <vt:lpstr>Default Design</vt:lpstr>
      <vt:lpstr>Default</vt:lpstr>
      <vt:lpstr>1_Default</vt:lpstr>
      <vt:lpstr>Towards Optimal Teams in Big Networks</vt:lpstr>
      <vt:lpstr>Teams Are Everywhere</vt:lpstr>
      <vt:lpstr>Networks Are Everywhere in Teams</vt:lpstr>
      <vt:lpstr>Network Science of Teams</vt:lpstr>
      <vt:lpstr>Research Questions</vt:lpstr>
      <vt:lpstr>Roadmap</vt:lpstr>
      <vt:lpstr>Degrees,  Forwarding, Tie Skewness and Sociability </vt:lpstr>
      <vt:lpstr>PowerPoint Presentation</vt:lpstr>
      <vt:lpstr>PowerPoint Presentation</vt:lpstr>
      <vt:lpstr>Performance Dynamics  (metric: long-term citation counts)</vt:lpstr>
      <vt:lpstr>Performance/Impact Coupling</vt:lpstr>
      <vt:lpstr>Roadmap</vt:lpstr>
      <vt:lpstr>Performance Prediction: Setup</vt:lpstr>
      <vt:lpstr>Performance Prediction: Challenges</vt:lpstr>
      <vt:lpstr>C1: Scholarly Feature Design</vt:lpstr>
      <vt:lpstr>C2: Non-linearity</vt:lpstr>
      <vt:lpstr>C3: Domain heterogeneity</vt:lpstr>
      <vt:lpstr>C4: Dynamics</vt:lpstr>
      <vt:lpstr>iBall — Formulations</vt:lpstr>
      <vt:lpstr>iBall — linear formulation</vt:lpstr>
      <vt:lpstr>iBall — non-linear formulation</vt:lpstr>
      <vt:lpstr>iBall — Closed-form Solutions</vt:lpstr>
      <vt:lpstr>iBall — Closed-form Solutions</vt:lpstr>
      <vt:lpstr>iBall — Scale-up with Dynamic Update</vt:lpstr>
      <vt:lpstr>iBall — Scale-up with Dynamic Update</vt:lpstr>
      <vt:lpstr>Paper Citation Prediction Performance</vt:lpstr>
      <vt:lpstr>Error Analysis</vt:lpstr>
      <vt:lpstr>Running Time Comparison</vt:lpstr>
      <vt:lpstr>Quality vs. Speed</vt:lpstr>
      <vt:lpstr>iBall: Summary</vt:lpstr>
      <vt:lpstr>Roadmap</vt:lpstr>
      <vt:lpstr>Churn of A Team Member</vt:lpstr>
      <vt:lpstr>Team Member Replacement</vt:lpstr>
      <vt:lpstr>Social Science Literature</vt:lpstr>
      <vt:lpstr>Design Objectives</vt:lpstr>
      <vt:lpstr>Design Objectives</vt:lpstr>
      <vt:lpstr>Design Objectives</vt:lpstr>
      <vt:lpstr>Random Walk based Graph Kernel</vt:lpstr>
      <vt:lpstr>Random Walk based Graph Kernel</vt:lpstr>
      <vt:lpstr>Kronecker Product Graph w/o Attribute</vt:lpstr>
      <vt:lpstr>RW Graph Kernel — Formulation</vt:lpstr>
      <vt:lpstr>TEAMREP-BASIC</vt:lpstr>
      <vt:lpstr>Scale-up: Candidate Filtering</vt:lpstr>
      <vt:lpstr>Speedup — Observation</vt:lpstr>
      <vt:lpstr>Speedup — Approx Approach</vt:lpstr>
      <vt:lpstr>Speedup — Approx Approach</vt:lpstr>
      <vt:lpstr>Prototype Systems</vt:lpstr>
      <vt:lpstr>User Studies</vt:lpstr>
      <vt:lpstr>Application in Author Alias Prediction</vt:lpstr>
      <vt:lpstr>Speed-up by Pruning</vt:lpstr>
      <vt:lpstr>Further Speed-up</vt:lpstr>
      <vt:lpstr>Scalability</vt:lpstr>
      <vt:lpstr>Team Member Replacement - Summary</vt:lpstr>
      <vt:lpstr>Beyond Team Member Replacement</vt:lpstr>
      <vt:lpstr>Open Challenges</vt:lpstr>
      <vt:lpstr>Acknowledgement</vt:lpstr>
    </vt:vector>
  </TitlesOfParts>
  <Company>ASU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Optimal Teams in Big Networks</dc:title>
  <dc:creator>Hanghang Tong</dc:creator>
  <cp:lastModifiedBy>Tong, Hanghang</cp:lastModifiedBy>
  <cp:revision>224</cp:revision>
  <cp:lastPrinted>2016-04-18T21:47:46Z</cp:lastPrinted>
  <dcterms:created xsi:type="dcterms:W3CDTF">2016-04-12T05:48:00Z</dcterms:created>
  <dcterms:modified xsi:type="dcterms:W3CDTF">2020-10-30T16:04:52Z</dcterms:modified>
</cp:coreProperties>
</file>