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embeddings/oleObject1.bin" ContentType="application/vnd.openxmlformats-officedocument.oleObject"/>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5.bin" ContentType="application/vnd.openxmlformats-officedocument.oleObject"/>
  <Override PartName="/ppt/tags/tag7.xml" ContentType="application/vnd.openxmlformats-officedocument.presentationml.tags+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embeddings/oleObject6.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6" r:id="rId3"/>
    <p:sldMasterId id="2147483690" r:id="rId4"/>
    <p:sldMasterId id="2147483704" r:id="rId5"/>
    <p:sldMasterId id="2147483718" r:id="rId6"/>
    <p:sldMasterId id="2147483735" r:id="rId7"/>
    <p:sldMasterId id="2147483749" r:id="rId8"/>
    <p:sldMasterId id="2147483791" r:id="rId9"/>
    <p:sldMasterId id="2147483805" r:id="rId10"/>
  </p:sldMasterIdLst>
  <p:notesMasterIdLst>
    <p:notesMasterId r:id="rId139"/>
  </p:notesMasterIdLst>
  <p:sldIdLst>
    <p:sldId id="256" r:id="rId11"/>
    <p:sldId id="257" r:id="rId12"/>
    <p:sldId id="259" r:id="rId13"/>
    <p:sldId id="281" r:id="rId14"/>
    <p:sldId id="373" r:id="rId15"/>
    <p:sldId id="372" r:id="rId16"/>
    <p:sldId id="371" r:id="rId17"/>
    <p:sldId id="369" r:id="rId18"/>
    <p:sldId id="370" r:id="rId19"/>
    <p:sldId id="418" r:id="rId20"/>
    <p:sldId id="419" r:id="rId21"/>
    <p:sldId id="375" r:id="rId22"/>
    <p:sldId id="262" r:id="rId23"/>
    <p:sldId id="383" r:id="rId24"/>
    <p:sldId id="377" r:id="rId25"/>
    <p:sldId id="378" r:id="rId26"/>
    <p:sldId id="379" r:id="rId27"/>
    <p:sldId id="380" r:id="rId28"/>
    <p:sldId id="381" r:id="rId29"/>
    <p:sldId id="382" r:id="rId30"/>
    <p:sldId id="384" r:id="rId31"/>
    <p:sldId id="385" r:id="rId32"/>
    <p:sldId id="386" r:id="rId33"/>
    <p:sldId id="420" r:id="rId34"/>
    <p:sldId id="271" r:id="rId35"/>
    <p:sldId id="263" r:id="rId36"/>
    <p:sldId id="264" r:id="rId37"/>
    <p:sldId id="265" r:id="rId38"/>
    <p:sldId id="479" r:id="rId39"/>
    <p:sldId id="266" r:id="rId40"/>
    <p:sldId id="268" r:id="rId41"/>
    <p:sldId id="269" r:id="rId42"/>
    <p:sldId id="270" r:id="rId43"/>
    <p:sldId id="422" r:id="rId44"/>
    <p:sldId id="424" r:id="rId45"/>
    <p:sldId id="276" r:id="rId46"/>
    <p:sldId id="423" r:id="rId47"/>
    <p:sldId id="275" r:id="rId48"/>
    <p:sldId id="425" r:id="rId49"/>
    <p:sldId id="278" r:id="rId50"/>
    <p:sldId id="279" r:id="rId51"/>
    <p:sldId id="459" r:id="rId52"/>
    <p:sldId id="451" r:id="rId53"/>
    <p:sldId id="427" r:id="rId54"/>
    <p:sldId id="452" r:id="rId55"/>
    <p:sldId id="429" r:id="rId56"/>
    <p:sldId id="430" r:id="rId57"/>
    <p:sldId id="431" r:id="rId58"/>
    <p:sldId id="432" r:id="rId59"/>
    <p:sldId id="433" r:id="rId60"/>
    <p:sldId id="453" r:id="rId61"/>
    <p:sldId id="435" r:id="rId62"/>
    <p:sldId id="436" r:id="rId63"/>
    <p:sldId id="437" r:id="rId64"/>
    <p:sldId id="439" r:id="rId65"/>
    <p:sldId id="440" r:id="rId66"/>
    <p:sldId id="455" r:id="rId67"/>
    <p:sldId id="456" r:id="rId68"/>
    <p:sldId id="457" r:id="rId69"/>
    <p:sldId id="454" r:id="rId70"/>
    <p:sldId id="442" r:id="rId71"/>
    <p:sldId id="443" r:id="rId72"/>
    <p:sldId id="444" r:id="rId73"/>
    <p:sldId id="445" r:id="rId74"/>
    <p:sldId id="446" r:id="rId75"/>
    <p:sldId id="447" r:id="rId76"/>
    <p:sldId id="448" r:id="rId77"/>
    <p:sldId id="449" r:id="rId78"/>
    <p:sldId id="450" r:id="rId79"/>
    <p:sldId id="458" r:id="rId80"/>
    <p:sldId id="284" r:id="rId81"/>
    <p:sldId id="393" r:id="rId82"/>
    <p:sldId id="394" r:id="rId83"/>
    <p:sldId id="396" r:id="rId84"/>
    <p:sldId id="397" r:id="rId85"/>
    <p:sldId id="398" r:id="rId86"/>
    <p:sldId id="399" r:id="rId87"/>
    <p:sldId id="400" r:id="rId88"/>
    <p:sldId id="401" r:id="rId89"/>
    <p:sldId id="402" r:id="rId90"/>
    <p:sldId id="403" r:id="rId91"/>
    <p:sldId id="404" r:id="rId92"/>
    <p:sldId id="405" r:id="rId93"/>
    <p:sldId id="406" r:id="rId94"/>
    <p:sldId id="472" r:id="rId95"/>
    <p:sldId id="292" r:id="rId96"/>
    <p:sldId id="407" r:id="rId97"/>
    <p:sldId id="293" r:id="rId98"/>
    <p:sldId id="294" r:id="rId99"/>
    <p:sldId id="409" r:id="rId100"/>
    <p:sldId id="408" r:id="rId101"/>
    <p:sldId id="410" r:id="rId102"/>
    <p:sldId id="411" r:id="rId103"/>
    <p:sldId id="473" r:id="rId104"/>
    <p:sldId id="322" r:id="rId105"/>
    <p:sldId id="323" r:id="rId106"/>
    <p:sldId id="326" r:id="rId107"/>
    <p:sldId id="327" r:id="rId108"/>
    <p:sldId id="328" r:id="rId109"/>
    <p:sldId id="329" r:id="rId110"/>
    <p:sldId id="330" r:id="rId111"/>
    <p:sldId id="331" r:id="rId112"/>
    <p:sldId id="332" r:id="rId113"/>
    <p:sldId id="333" r:id="rId114"/>
    <p:sldId id="334" r:id="rId115"/>
    <p:sldId id="335" r:id="rId116"/>
    <p:sldId id="413" r:id="rId117"/>
    <p:sldId id="337" r:id="rId118"/>
    <p:sldId id="338" r:id="rId119"/>
    <p:sldId id="339" r:id="rId120"/>
    <p:sldId id="475" r:id="rId121"/>
    <p:sldId id="474" r:id="rId122"/>
    <p:sldId id="367" r:id="rId123"/>
    <p:sldId id="366" r:id="rId124"/>
    <p:sldId id="460" r:id="rId125"/>
    <p:sldId id="461" r:id="rId126"/>
    <p:sldId id="476" r:id="rId127"/>
    <p:sldId id="477" r:id="rId128"/>
    <p:sldId id="478" r:id="rId129"/>
    <p:sldId id="462" r:id="rId130"/>
    <p:sldId id="463" r:id="rId131"/>
    <p:sldId id="464" r:id="rId132"/>
    <p:sldId id="465" r:id="rId133"/>
    <p:sldId id="466" r:id="rId134"/>
    <p:sldId id="467" r:id="rId135"/>
    <p:sldId id="468" r:id="rId136"/>
    <p:sldId id="469" r:id="rId137"/>
    <p:sldId id="470"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56" autoAdjust="0"/>
  </p:normalViewPr>
  <p:slideViewPr>
    <p:cSldViewPr snapToGrid="0" snapToObjects="1">
      <p:cViewPr>
        <p:scale>
          <a:sx n="100" d="100"/>
          <a:sy n="100" d="100"/>
        </p:scale>
        <p:origin x="-1952"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120" Type="http://schemas.openxmlformats.org/officeDocument/2006/relationships/slide" Target="slides/slide110.xml"/><Relationship Id="rId121" Type="http://schemas.openxmlformats.org/officeDocument/2006/relationships/slide" Target="slides/slide111.xml"/><Relationship Id="rId122" Type="http://schemas.openxmlformats.org/officeDocument/2006/relationships/slide" Target="slides/slide112.xml"/><Relationship Id="rId123" Type="http://schemas.openxmlformats.org/officeDocument/2006/relationships/slide" Target="slides/slide113.xml"/><Relationship Id="rId124" Type="http://schemas.openxmlformats.org/officeDocument/2006/relationships/slide" Target="slides/slide114.xml"/><Relationship Id="rId125" Type="http://schemas.openxmlformats.org/officeDocument/2006/relationships/slide" Target="slides/slide115.xml"/><Relationship Id="rId126" Type="http://schemas.openxmlformats.org/officeDocument/2006/relationships/slide" Target="slides/slide116.xml"/><Relationship Id="rId127" Type="http://schemas.openxmlformats.org/officeDocument/2006/relationships/slide" Target="slides/slide117.xml"/><Relationship Id="rId128" Type="http://schemas.openxmlformats.org/officeDocument/2006/relationships/slide" Target="slides/slide118.xml"/><Relationship Id="rId129" Type="http://schemas.openxmlformats.org/officeDocument/2006/relationships/slide" Target="slides/slide1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slide" Target="slides/slide85.xml"/><Relationship Id="rId96" Type="http://schemas.openxmlformats.org/officeDocument/2006/relationships/slide" Target="slides/slide86.xml"/><Relationship Id="rId101" Type="http://schemas.openxmlformats.org/officeDocument/2006/relationships/slide" Target="slides/slide91.xml"/><Relationship Id="rId102" Type="http://schemas.openxmlformats.org/officeDocument/2006/relationships/slide" Target="slides/slide92.xml"/><Relationship Id="rId103" Type="http://schemas.openxmlformats.org/officeDocument/2006/relationships/slide" Target="slides/slide93.xml"/><Relationship Id="rId104" Type="http://schemas.openxmlformats.org/officeDocument/2006/relationships/slide" Target="slides/slide94.xml"/><Relationship Id="rId105" Type="http://schemas.openxmlformats.org/officeDocument/2006/relationships/slide" Target="slides/slide95.xml"/><Relationship Id="rId106" Type="http://schemas.openxmlformats.org/officeDocument/2006/relationships/slide" Target="slides/slide96.xml"/><Relationship Id="rId107" Type="http://schemas.openxmlformats.org/officeDocument/2006/relationships/slide" Target="slides/slide97.xml"/><Relationship Id="rId108" Type="http://schemas.openxmlformats.org/officeDocument/2006/relationships/slide" Target="slides/slide98.xml"/><Relationship Id="rId109" Type="http://schemas.openxmlformats.org/officeDocument/2006/relationships/slide" Target="slides/slide99.xml"/><Relationship Id="rId97" Type="http://schemas.openxmlformats.org/officeDocument/2006/relationships/slide" Target="slides/slide87.xml"/><Relationship Id="rId98" Type="http://schemas.openxmlformats.org/officeDocument/2006/relationships/slide" Target="slides/slide88.xml"/><Relationship Id="rId99" Type="http://schemas.openxmlformats.org/officeDocument/2006/relationships/slide" Target="slides/slide89.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00" Type="http://schemas.openxmlformats.org/officeDocument/2006/relationships/slide" Target="slides/slide90.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30" Type="http://schemas.openxmlformats.org/officeDocument/2006/relationships/slide" Target="slides/slide120.xml"/><Relationship Id="rId131" Type="http://schemas.openxmlformats.org/officeDocument/2006/relationships/slide" Target="slides/slide121.xml"/><Relationship Id="rId132" Type="http://schemas.openxmlformats.org/officeDocument/2006/relationships/slide" Target="slides/slide122.xml"/><Relationship Id="rId133" Type="http://schemas.openxmlformats.org/officeDocument/2006/relationships/slide" Target="slides/slide123.xml"/><Relationship Id="rId134" Type="http://schemas.openxmlformats.org/officeDocument/2006/relationships/slide" Target="slides/slide124.xml"/><Relationship Id="rId135" Type="http://schemas.openxmlformats.org/officeDocument/2006/relationships/slide" Target="slides/slide125.xml"/><Relationship Id="rId136" Type="http://schemas.openxmlformats.org/officeDocument/2006/relationships/slide" Target="slides/slide126.xml"/><Relationship Id="rId137" Type="http://schemas.openxmlformats.org/officeDocument/2006/relationships/slide" Target="slides/slide127.xml"/><Relationship Id="rId138" Type="http://schemas.openxmlformats.org/officeDocument/2006/relationships/slide" Target="slides/slide128.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110" Type="http://schemas.openxmlformats.org/officeDocument/2006/relationships/slide" Target="slides/slide100.xml"/><Relationship Id="rId111" Type="http://schemas.openxmlformats.org/officeDocument/2006/relationships/slide" Target="slides/slide101.xml"/><Relationship Id="rId112" Type="http://schemas.openxmlformats.org/officeDocument/2006/relationships/slide" Target="slides/slide102.xml"/><Relationship Id="rId113" Type="http://schemas.openxmlformats.org/officeDocument/2006/relationships/slide" Target="slides/slide103.xml"/><Relationship Id="rId114" Type="http://schemas.openxmlformats.org/officeDocument/2006/relationships/slide" Target="slides/slide104.xml"/><Relationship Id="rId115" Type="http://schemas.openxmlformats.org/officeDocument/2006/relationships/slide" Target="slides/slide105.xml"/><Relationship Id="rId116" Type="http://schemas.openxmlformats.org/officeDocument/2006/relationships/slide" Target="slides/slide106.xml"/><Relationship Id="rId117" Type="http://schemas.openxmlformats.org/officeDocument/2006/relationships/slide" Target="slides/slide107.xml"/><Relationship Id="rId118" Type="http://schemas.openxmlformats.org/officeDocument/2006/relationships/slide" Target="slides/slide108.xml"/><Relationship Id="rId119" Type="http://schemas.openxmlformats.org/officeDocument/2006/relationships/slide" Target="slides/slide10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Averaged AUC</a:t>
            </a:r>
            <a:endParaRPr lang="en-US" dirty="0"/>
          </a:p>
        </c:rich>
      </c:tx>
      <c:layout/>
      <c:overlay val="0"/>
    </c:title>
    <c:autoTitleDeleted val="0"/>
    <c:plotArea>
      <c:layout/>
      <c:lineChart>
        <c:grouping val="standard"/>
        <c:varyColors val="0"/>
        <c:ser>
          <c:idx val="0"/>
          <c:order val="0"/>
          <c:tx>
            <c:strRef>
              <c:f>Sheet1!$B$1</c:f>
              <c:strCache>
                <c:ptCount val="1"/>
                <c:pt idx="0">
                  <c:v> Random Forest</c:v>
                </c:pt>
              </c:strCache>
            </c:strRef>
          </c:tx>
          <c:cat>
            <c:strRef>
              <c:f>Sheet1!$A$2:$A$6</c:f>
              <c:strCache>
                <c:ptCount val="5"/>
                <c:pt idx="0">
                  <c:v> None</c:v>
                </c:pt>
                <c:pt idx="1">
                  <c:v>2 weeks</c:v>
                </c:pt>
                <c:pt idx="2">
                  <c:v>1 month</c:v>
                </c:pt>
                <c:pt idx="3">
                  <c:v>2 months</c:v>
                </c:pt>
                <c:pt idx="4">
                  <c:v>All</c:v>
                </c:pt>
              </c:strCache>
            </c:strRef>
          </c:cat>
          <c:val>
            <c:numRef>
              <c:f>Sheet1!$B$2:$B$6</c:f>
              <c:numCache>
                <c:formatCode>General</c:formatCode>
                <c:ptCount val="5"/>
                <c:pt idx="0">
                  <c:v>0.5962</c:v>
                </c:pt>
                <c:pt idx="1">
                  <c:v>0.6208</c:v>
                </c:pt>
                <c:pt idx="2">
                  <c:v>0.6437</c:v>
                </c:pt>
                <c:pt idx="3">
                  <c:v>0.6502</c:v>
                </c:pt>
                <c:pt idx="4">
                  <c:v>0.6714</c:v>
                </c:pt>
              </c:numCache>
            </c:numRef>
          </c:val>
          <c:smooth val="0"/>
        </c:ser>
        <c:ser>
          <c:idx val="1"/>
          <c:order val="1"/>
          <c:tx>
            <c:strRef>
              <c:f>Sheet1!$C$1</c:f>
              <c:strCache>
                <c:ptCount val="1"/>
                <c:pt idx="0">
                  <c:v>SVM</c:v>
                </c:pt>
              </c:strCache>
            </c:strRef>
          </c:tx>
          <c:cat>
            <c:strRef>
              <c:f>Sheet1!$A$2:$A$6</c:f>
              <c:strCache>
                <c:ptCount val="5"/>
                <c:pt idx="0">
                  <c:v> None</c:v>
                </c:pt>
                <c:pt idx="1">
                  <c:v>2 weeks</c:v>
                </c:pt>
                <c:pt idx="2">
                  <c:v>1 month</c:v>
                </c:pt>
                <c:pt idx="3">
                  <c:v>2 months</c:v>
                </c:pt>
                <c:pt idx="4">
                  <c:v>All</c:v>
                </c:pt>
              </c:strCache>
            </c:strRef>
          </c:cat>
          <c:val>
            <c:numRef>
              <c:f>Sheet1!$C$2:$C$6</c:f>
              <c:numCache>
                <c:formatCode>General</c:formatCode>
                <c:ptCount val="5"/>
                <c:pt idx="0">
                  <c:v>0.5887</c:v>
                </c:pt>
                <c:pt idx="1">
                  <c:v>0.6128</c:v>
                </c:pt>
                <c:pt idx="2">
                  <c:v>0.6209</c:v>
                </c:pt>
                <c:pt idx="3">
                  <c:v>0.6377</c:v>
                </c:pt>
                <c:pt idx="4">
                  <c:v>0.656</c:v>
                </c:pt>
              </c:numCache>
            </c:numRef>
          </c:val>
          <c:smooth val="0"/>
        </c:ser>
        <c:ser>
          <c:idx val="2"/>
          <c:order val="2"/>
          <c:tx>
            <c:strRef>
              <c:f>Sheet1!$D$1</c:f>
              <c:strCache>
                <c:ptCount val="1"/>
                <c:pt idx="0">
                  <c:v>Logistic Regression</c:v>
                </c:pt>
              </c:strCache>
            </c:strRef>
          </c:tx>
          <c:cat>
            <c:strRef>
              <c:f>Sheet1!$A$2:$A$6</c:f>
              <c:strCache>
                <c:ptCount val="5"/>
                <c:pt idx="0">
                  <c:v> None</c:v>
                </c:pt>
                <c:pt idx="1">
                  <c:v>2 weeks</c:v>
                </c:pt>
                <c:pt idx="2">
                  <c:v>1 month</c:v>
                </c:pt>
                <c:pt idx="3">
                  <c:v>2 months</c:v>
                </c:pt>
                <c:pt idx="4">
                  <c:v>All</c:v>
                </c:pt>
              </c:strCache>
            </c:strRef>
          </c:cat>
          <c:val>
            <c:numRef>
              <c:f>Sheet1!$D$2:$D$6</c:f>
              <c:numCache>
                <c:formatCode>General</c:formatCode>
                <c:ptCount val="5"/>
                <c:pt idx="0">
                  <c:v>0.589</c:v>
                </c:pt>
                <c:pt idx="1">
                  <c:v>0.6189</c:v>
                </c:pt>
                <c:pt idx="2">
                  <c:v>0.6247</c:v>
                </c:pt>
                <c:pt idx="3">
                  <c:v>0.6413</c:v>
                </c:pt>
                <c:pt idx="4">
                  <c:v>0.662</c:v>
                </c:pt>
              </c:numCache>
            </c:numRef>
          </c:val>
          <c:smooth val="0"/>
        </c:ser>
        <c:dLbls>
          <c:showLegendKey val="0"/>
          <c:showVal val="0"/>
          <c:showCatName val="0"/>
          <c:showSerName val="0"/>
          <c:showPercent val="0"/>
          <c:showBubbleSize val="0"/>
        </c:dLbls>
        <c:marker val="1"/>
        <c:smooth val="0"/>
        <c:axId val="-2051160520"/>
        <c:axId val="-2051167832"/>
      </c:lineChart>
      <c:catAx>
        <c:axId val="-2051160520"/>
        <c:scaling>
          <c:orientation val="minMax"/>
        </c:scaling>
        <c:delete val="0"/>
        <c:axPos val="b"/>
        <c:majorTickMark val="none"/>
        <c:minorTickMark val="none"/>
        <c:tickLblPos val="nextTo"/>
        <c:crossAx val="-2051167832"/>
        <c:crosses val="autoZero"/>
        <c:auto val="1"/>
        <c:lblAlgn val="ctr"/>
        <c:lblOffset val="100"/>
        <c:noMultiLvlLbl val="0"/>
      </c:catAx>
      <c:valAx>
        <c:axId val="-2051167832"/>
        <c:scaling>
          <c:orientation val="minMax"/>
        </c:scaling>
        <c:delete val="0"/>
        <c:axPos val="l"/>
        <c:majorGridlines/>
        <c:title>
          <c:layout/>
          <c:overlay val="0"/>
        </c:title>
        <c:numFmt formatCode="General" sourceLinked="1"/>
        <c:majorTickMark val="none"/>
        <c:minorTickMark val="none"/>
        <c:tickLblPos val="nextTo"/>
        <c:crossAx val="-205116052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scatterChart>
        <c:scatterStyle val="smoothMarker"/>
        <c:varyColors val="0"/>
        <c:ser>
          <c:idx val="0"/>
          <c:order val="0"/>
          <c:spPr>
            <a:ln w="38100">
              <a:solidFill>
                <a:srgbClr val="FF0000"/>
              </a:solidFill>
            </a:ln>
          </c:spPr>
          <c:marker>
            <c:symbol val="none"/>
          </c:marker>
          <c:xVal>
            <c:numRef>
              <c:f>Sheet1!$A$1:$A$21</c:f>
              <c:numCache>
                <c:formatCode>General</c:formatCode>
                <c:ptCount val="21"/>
                <c:pt idx="0">
                  <c:v>-1.0</c:v>
                </c:pt>
                <c:pt idx="1">
                  <c:v>-0.9</c:v>
                </c:pt>
                <c:pt idx="2">
                  <c:v>-0.8</c:v>
                </c:pt>
                <c:pt idx="3">
                  <c:v>-0.7</c:v>
                </c:pt>
                <c:pt idx="4">
                  <c:v>-0.6</c:v>
                </c:pt>
                <c:pt idx="5">
                  <c:v>-0.5</c:v>
                </c:pt>
                <c:pt idx="6">
                  <c:v>-0.4</c:v>
                </c:pt>
                <c:pt idx="7">
                  <c:v>-0.3</c:v>
                </c:pt>
                <c:pt idx="8">
                  <c:v>-0.2</c:v>
                </c:pt>
                <c:pt idx="9">
                  <c:v>-0.1</c:v>
                </c:pt>
                <c:pt idx="10">
                  <c:v>-1.38777878078145E-16</c:v>
                </c:pt>
                <c:pt idx="11">
                  <c:v>0.0999999999999999</c:v>
                </c:pt>
                <c:pt idx="12">
                  <c:v>0.2</c:v>
                </c:pt>
                <c:pt idx="13">
                  <c:v>0.3</c:v>
                </c:pt>
                <c:pt idx="14">
                  <c:v>0.4</c:v>
                </c:pt>
                <c:pt idx="15">
                  <c:v>0.5</c:v>
                </c:pt>
                <c:pt idx="16">
                  <c:v>0.6</c:v>
                </c:pt>
                <c:pt idx="17">
                  <c:v>0.7</c:v>
                </c:pt>
                <c:pt idx="18">
                  <c:v>0.8</c:v>
                </c:pt>
                <c:pt idx="19">
                  <c:v>0.9</c:v>
                </c:pt>
                <c:pt idx="20">
                  <c:v>1.0</c:v>
                </c:pt>
              </c:numCache>
            </c:numRef>
          </c:xVal>
          <c:yVal>
            <c:numRef>
              <c:f>Sheet1!$B$1:$B$21</c:f>
              <c:numCache>
                <c:formatCode>General</c:formatCode>
                <c:ptCount val="21"/>
                <c:pt idx="0">
                  <c:v>0.0</c:v>
                </c:pt>
                <c:pt idx="1">
                  <c:v>0.0</c:v>
                </c:pt>
                <c:pt idx="2">
                  <c:v>0.0</c:v>
                </c:pt>
                <c:pt idx="3">
                  <c:v>0.0</c:v>
                </c:pt>
                <c:pt idx="4">
                  <c:v>0.0</c:v>
                </c:pt>
                <c:pt idx="5">
                  <c:v>0.0</c:v>
                </c:pt>
                <c:pt idx="6">
                  <c:v>0.0</c:v>
                </c:pt>
                <c:pt idx="7">
                  <c:v>0.0</c:v>
                </c:pt>
                <c:pt idx="8">
                  <c:v>0.0</c:v>
                </c:pt>
                <c:pt idx="9">
                  <c:v>0.0</c:v>
                </c:pt>
                <c:pt idx="10">
                  <c:v>0.0</c:v>
                </c:pt>
                <c:pt idx="11">
                  <c:v>0.00999999999999998</c:v>
                </c:pt>
                <c:pt idx="12">
                  <c:v>0.0399999999999999</c:v>
                </c:pt>
                <c:pt idx="13">
                  <c:v>0.09</c:v>
                </c:pt>
                <c:pt idx="14">
                  <c:v>0.16</c:v>
                </c:pt>
                <c:pt idx="15">
                  <c:v>0.25</c:v>
                </c:pt>
                <c:pt idx="16">
                  <c:v>0.36</c:v>
                </c:pt>
                <c:pt idx="17">
                  <c:v>0.49</c:v>
                </c:pt>
                <c:pt idx="18">
                  <c:v>0.64</c:v>
                </c:pt>
                <c:pt idx="19">
                  <c:v>0.81</c:v>
                </c:pt>
                <c:pt idx="20">
                  <c:v>1.0</c:v>
                </c:pt>
              </c:numCache>
            </c:numRef>
          </c:yVal>
          <c:smooth val="1"/>
        </c:ser>
        <c:dLbls>
          <c:showLegendKey val="0"/>
          <c:showVal val="0"/>
          <c:showCatName val="0"/>
          <c:showSerName val="0"/>
          <c:showPercent val="0"/>
          <c:showBubbleSize val="0"/>
        </c:dLbls>
        <c:axId val="-1962805080"/>
        <c:axId val="-1962811400"/>
      </c:scatterChart>
      <c:valAx>
        <c:axId val="-1962805080"/>
        <c:scaling>
          <c:orientation val="minMax"/>
          <c:max val="1.0"/>
          <c:min val="-1.0"/>
        </c:scaling>
        <c:delete val="0"/>
        <c:axPos val="b"/>
        <c:numFmt formatCode="General" sourceLinked="1"/>
        <c:majorTickMark val="out"/>
        <c:minorTickMark val="none"/>
        <c:tickLblPos val="nextTo"/>
        <c:crossAx val="-1962811400"/>
        <c:crosses val="autoZero"/>
        <c:crossBetween val="midCat"/>
        <c:majorUnit val="0.2"/>
      </c:valAx>
      <c:valAx>
        <c:axId val="-1962811400"/>
        <c:scaling>
          <c:orientation val="minMax"/>
          <c:max val="1.0"/>
          <c:min val="0.0"/>
        </c:scaling>
        <c:delete val="0"/>
        <c:axPos val="l"/>
        <c:majorGridlines>
          <c:spPr>
            <a:ln>
              <a:solidFill>
                <a:sysClr val="window" lastClr="FFFFFF">
                  <a:alpha val="0"/>
                </a:sysClr>
              </a:solidFill>
            </a:ln>
          </c:spPr>
        </c:majorGridlines>
        <c:numFmt formatCode="General" sourceLinked="1"/>
        <c:majorTickMark val="out"/>
        <c:minorTickMark val="none"/>
        <c:tickLblPos val="nextTo"/>
        <c:crossAx val="-1962805080"/>
        <c:crosses val="autoZero"/>
        <c:crossBetween val="midCat"/>
      </c:valAx>
    </c:plotArea>
    <c:plotVisOnly val="1"/>
    <c:dispBlanksAs val="gap"/>
    <c:showDLblsOverMax val="0"/>
  </c:chart>
  <c:spPr>
    <a:ln>
      <a:solidFill>
        <a:sysClr val="windowText" lastClr="000000">
          <a:tint val="75000"/>
          <a:shade val="95000"/>
          <a:satMod val="105000"/>
        </a:sysClr>
      </a:solidFill>
    </a:ln>
  </c:sp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image" Target="../media/image57.jpeg"/><Relationship Id="rId2"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image" Target="../media/image57.jpeg"/><Relationship Id="rId2"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9590F-DE7C-434F-A2DE-BE2772CB605D}" type="doc">
      <dgm:prSet loTypeId="urn:microsoft.com/office/officeart/2005/8/layout/bList2#3" loCatId="list" qsTypeId="urn:microsoft.com/office/officeart/2005/8/quickstyle/simple4" qsCatId="simple" csTypeId="urn:microsoft.com/office/officeart/2005/8/colors/accent1_2" csCatId="accent1" phldr="1"/>
      <dgm:spPr/>
      <dgm:t>
        <a:bodyPr/>
        <a:lstStyle/>
        <a:p>
          <a:endParaRPr lang="en-US"/>
        </a:p>
      </dgm:t>
    </dgm:pt>
    <dgm:pt modelId="{B4EEB42E-0B4A-5F4E-9403-B6034CADBB58}">
      <dgm:prSet phldrT="[Text]" custT="1"/>
      <dgm:spPr>
        <a:scene3d>
          <a:camera prst="orthographicFront"/>
          <a:lightRig rig="threePt" dir="t"/>
        </a:scene3d>
        <a:sp3d>
          <a:bevelT/>
        </a:sp3d>
      </dgm:spPr>
      <dgm:t>
        <a:bodyPr/>
        <a:lstStyle/>
        <a:p>
          <a:r>
            <a:rPr lang="en-US" sz="1800" b="1" dirty="0" smtClean="0">
              <a:latin typeface="Cambria" pitchFamily="18" charset="0"/>
            </a:rPr>
            <a:t>Diagnosis</a:t>
          </a:r>
          <a:endParaRPr lang="en-US" sz="1800" b="1" dirty="0">
            <a:latin typeface="Cambria" pitchFamily="18" charset="0"/>
          </a:endParaRPr>
        </a:p>
      </dgm:t>
    </dgm:pt>
    <dgm:pt modelId="{507832E7-6F9E-534F-8C34-D17EBCEB13B4}" type="parTrans" cxnId="{8AB3DB1C-126A-CD42-B5BE-381893BCC5A2}">
      <dgm:prSet/>
      <dgm:spPr/>
      <dgm:t>
        <a:bodyPr/>
        <a:lstStyle/>
        <a:p>
          <a:endParaRPr lang="en-US"/>
        </a:p>
      </dgm:t>
    </dgm:pt>
    <dgm:pt modelId="{12A1D626-568E-5A48-9D13-4323FE520C87}" type="sibTrans" cxnId="{8AB3DB1C-126A-CD42-B5BE-381893BCC5A2}">
      <dgm:prSet/>
      <dgm:spPr/>
      <dgm:t>
        <a:bodyPr/>
        <a:lstStyle/>
        <a:p>
          <a:endParaRPr lang="en-US"/>
        </a:p>
      </dgm:t>
    </dgm:pt>
    <dgm:pt modelId="{4DE25EFA-794B-6E43-90AC-56C6319DDD87}">
      <dgm:prSet phldrT="[Text]" custT="1"/>
      <dgm:spPr>
        <a:scene3d>
          <a:camera prst="orthographicFront"/>
          <a:lightRig rig="threePt" dir="t"/>
        </a:scene3d>
        <a:sp3d>
          <a:bevelT/>
        </a:sp3d>
      </dgm:spPr>
      <dgm:t>
        <a:bodyPr/>
        <a:lstStyle/>
        <a:p>
          <a:r>
            <a:rPr lang="en-US" sz="1800" b="1" dirty="0" smtClean="0">
              <a:latin typeface="Cambria" pitchFamily="18" charset="0"/>
            </a:rPr>
            <a:t>Procedure</a:t>
          </a:r>
          <a:endParaRPr lang="en-US" sz="1800" b="1" dirty="0">
            <a:latin typeface="Cambria" pitchFamily="18" charset="0"/>
          </a:endParaRPr>
        </a:p>
      </dgm:t>
    </dgm:pt>
    <dgm:pt modelId="{8C9233EE-9525-A04B-A0B1-A1182FB12EF3}" type="parTrans" cxnId="{32414EC0-EF01-9040-942C-8BC4815A6A80}">
      <dgm:prSet/>
      <dgm:spPr/>
      <dgm:t>
        <a:bodyPr/>
        <a:lstStyle/>
        <a:p>
          <a:endParaRPr lang="en-US"/>
        </a:p>
      </dgm:t>
    </dgm:pt>
    <dgm:pt modelId="{1D66B57C-3FEF-1142-9C9E-B029F80AD594}" type="sibTrans" cxnId="{32414EC0-EF01-9040-942C-8BC4815A6A80}">
      <dgm:prSet/>
      <dgm:spPr/>
      <dgm:t>
        <a:bodyPr/>
        <a:lstStyle/>
        <a:p>
          <a:endParaRPr lang="en-US"/>
        </a:p>
      </dgm:t>
    </dgm:pt>
    <dgm:pt modelId="{8D050561-5B93-4849-8BC6-0310050867B8}">
      <dgm:prSet phldrT="[Text]" custT="1"/>
      <dgm:spPr>
        <a:scene3d>
          <a:camera prst="orthographicFront"/>
          <a:lightRig rig="threePt" dir="t"/>
        </a:scene3d>
        <a:sp3d>
          <a:bevelT/>
        </a:sp3d>
      </dgm:spPr>
      <dgm:t>
        <a:bodyPr/>
        <a:lstStyle/>
        <a:p>
          <a:r>
            <a:rPr lang="en-US" sz="1800" b="1" dirty="0" smtClean="0">
              <a:latin typeface="Cambria" pitchFamily="18" charset="0"/>
            </a:rPr>
            <a:t>Pharmacy</a:t>
          </a:r>
          <a:endParaRPr lang="en-US" sz="1800" b="1" dirty="0">
            <a:latin typeface="Cambria" pitchFamily="18" charset="0"/>
          </a:endParaRPr>
        </a:p>
      </dgm:t>
    </dgm:pt>
    <dgm:pt modelId="{80EC0BD1-B5BD-D24D-ADA8-3477076AB421}" type="parTrans" cxnId="{2F32A6F1-0337-8341-999A-C665A9F15E20}">
      <dgm:prSet/>
      <dgm:spPr/>
      <dgm:t>
        <a:bodyPr/>
        <a:lstStyle/>
        <a:p>
          <a:endParaRPr lang="en-US"/>
        </a:p>
      </dgm:t>
    </dgm:pt>
    <dgm:pt modelId="{308BE6AD-DBEE-F44D-BABC-823E36B9DD77}" type="sibTrans" cxnId="{2F32A6F1-0337-8341-999A-C665A9F15E20}">
      <dgm:prSet/>
      <dgm:spPr/>
      <dgm:t>
        <a:bodyPr/>
        <a:lstStyle/>
        <a:p>
          <a:endParaRPr lang="en-US"/>
        </a:p>
      </dgm:t>
    </dgm:pt>
    <dgm:pt modelId="{15836649-8B9A-2B41-B57F-3A72787F1D87}">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ICD9, </a:t>
          </a:r>
          <a:r>
            <a:rPr lang="en-US" sz="1400" b="1" dirty="0" err="1" smtClean="0">
              <a:latin typeface="Cambria" pitchFamily="18" charset="0"/>
            </a:rPr>
            <a:t>DxGroup</a:t>
          </a:r>
          <a:endParaRPr lang="en-US" sz="1400" b="1" dirty="0">
            <a:latin typeface="Cambria" pitchFamily="18" charset="0"/>
          </a:endParaRPr>
        </a:p>
      </dgm:t>
    </dgm:pt>
    <dgm:pt modelId="{72C6B1FB-E92B-5444-AB80-423555E6F03E}" type="parTrans" cxnId="{A8E37645-3D15-D647-AFB7-691C887C03F7}">
      <dgm:prSet/>
      <dgm:spPr/>
      <dgm:t>
        <a:bodyPr/>
        <a:lstStyle/>
        <a:p>
          <a:endParaRPr lang="en-US"/>
        </a:p>
      </dgm:t>
    </dgm:pt>
    <dgm:pt modelId="{CF5E3A1A-606A-EA49-96F8-A89261CB510B}" type="sibTrans" cxnId="{A8E37645-3D15-D647-AFB7-691C887C03F7}">
      <dgm:prSet/>
      <dgm:spPr/>
      <dgm:t>
        <a:bodyPr/>
        <a:lstStyle/>
        <a:p>
          <a:endParaRPr lang="en-US"/>
        </a:p>
      </dgm:t>
    </dgm:pt>
    <dgm:pt modelId="{7F9F9D2A-F88B-154A-9A2B-8C5DB80C4DB1}">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solidFill>
                <a:srgbClr val="FF0000"/>
              </a:solidFill>
              <a:latin typeface="Cambria" pitchFamily="18" charset="0"/>
            </a:rPr>
            <a:t>Date of Service</a:t>
          </a:r>
          <a:endParaRPr lang="en-US" sz="1400" b="1" dirty="0">
            <a:solidFill>
              <a:srgbClr val="FF0000"/>
            </a:solidFill>
            <a:latin typeface="Cambria" pitchFamily="18" charset="0"/>
          </a:endParaRPr>
        </a:p>
      </dgm:t>
    </dgm:pt>
    <dgm:pt modelId="{1F3F2CF8-AEB8-5749-A50B-1B06D0D81E04}" type="parTrans" cxnId="{05AD0C91-854E-AD46-9E83-DE2C4ED3B406}">
      <dgm:prSet/>
      <dgm:spPr/>
      <dgm:t>
        <a:bodyPr/>
        <a:lstStyle/>
        <a:p>
          <a:endParaRPr lang="en-US"/>
        </a:p>
      </dgm:t>
    </dgm:pt>
    <dgm:pt modelId="{964DDF35-3222-A948-B8D0-D53F8126B1B2}" type="sibTrans" cxnId="{05AD0C91-854E-AD46-9E83-DE2C4ED3B406}">
      <dgm:prSet/>
      <dgm:spPr/>
      <dgm:t>
        <a:bodyPr/>
        <a:lstStyle/>
        <a:p>
          <a:endParaRPr lang="en-US"/>
        </a:p>
      </dgm:t>
    </dgm:pt>
    <dgm:pt modelId="{D0AB9728-E999-EA4D-A85E-7BFE9004CF99}">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CPT</a:t>
          </a:r>
          <a:endParaRPr lang="en-US" sz="1400" b="1" dirty="0">
            <a:latin typeface="Cambria" pitchFamily="18" charset="0"/>
          </a:endParaRPr>
        </a:p>
      </dgm:t>
    </dgm:pt>
    <dgm:pt modelId="{A30E122F-25EF-8A4E-93F5-A1DF1C3215DF}" type="parTrans" cxnId="{9CBAE74F-CDEA-8A41-A9FC-7B58BC817742}">
      <dgm:prSet/>
      <dgm:spPr/>
      <dgm:t>
        <a:bodyPr/>
        <a:lstStyle/>
        <a:p>
          <a:endParaRPr lang="en-US"/>
        </a:p>
      </dgm:t>
    </dgm:pt>
    <dgm:pt modelId="{C9049E3B-C867-E540-9427-DE3253F24747}" type="sibTrans" cxnId="{9CBAE74F-CDEA-8A41-A9FC-7B58BC817742}">
      <dgm:prSet/>
      <dgm:spPr/>
      <dgm:t>
        <a:bodyPr/>
        <a:lstStyle/>
        <a:p>
          <a:endParaRPr lang="en-US"/>
        </a:p>
      </dgm:t>
    </dgm:pt>
    <dgm:pt modelId="{B824297E-31D8-FA4F-881B-B3F1CAE5E366}">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solidFill>
                <a:srgbClr val="FF0000"/>
              </a:solidFill>
              <a:latin typeface="Cambria" pitchFamily="18" charset="0"/>
            </a:rPr>
            <a:t>Date of Service</a:t>
          </a:r>
          <a:endParaRPr lang="en-US" sz="1400" b="1" dirty="0">
            <a:solidFill>
              <a:srgbClr val="FF0000"/>
            </a:solidFill>
            <a:latin typeface="Cambria" pitchFamily="18" charset="0"/>
          </a:endParaRPr>
        </a:p>
      </dgm:t>
    </dgm:pt>
    <dgm:pt modelId="{B7D45E4A-FD4C-A448-991B-527B240C1BB1}" type="parTrans" cxnId="{CD13AEF7-549D-6C42-A3A9-618E654A4409}">
      <dgm:prSet/>
      <dgm:spPr/>
      <dgm:t>
        <a:bodyPr/>
        <a:lstStyle/>
        <a:p>
          <a:endParaRPr lang="en-US"/>
        </a:p>
      </dgm:t>
    </dgm:pt>
    <dgm:pt modelId="{8F888579-C462-DD44-9416-63F29D45A27D}" type="sibTrans" cxnId="{CD13AEF7-549D-6C42-A3A9-618E654A4409}">
      <dgm:prSet/>
      <dgm:spPr/>
      <dgm:t>
        <a:bodyPr/>
        <a:lstStyle/>
        <a:p>
          <a:endParaRPr lang="en-US"/>
        </a:p>
      </dgm:t>
    </dgm:pt>
    <dgm:pt modelId="{62738DBD-296C-C942-AF2D-DF81658886DA}">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NDC</a:t>
          </a:r>
          <a:endParaRPr lang="en-US" sz="1400" b="1" dirty="0">
            <a:latin typeface="Cambria" pitchFamily="18" charset="0"/>
          </a:endParaRPr>
        </a:p>
      </dgm:t>
    </dgm:pt>
    <dgm:pt modelId="{615634B6-CBC2-6B4A-9EC9-694B5931C04B}" type="parTrans" cxnId="{CB9132AB-10FC-C740-86AE-2DE442D7EC3F}">
      <dgm:prSet/>
      <dgm:spPr/>
      <dgm:t>
        <a:bodyPr/>
        <a:lstStyle/>
        <a:p>
          <a:endParaRPr lang="en-US"/>
        </a:p>
      </dgm:t>
    </dgm:pt>
    <dgm:pt modelId="{EB9CBC76-1BB8-B247-8003-5CF46BDBF8AA}" type="sibTrans" cxnId="{CB9132AB-10FC-C740-86AE-2DE442D7EC3F}">
      <dgm:prSet/>
      <dgm:spPr/>
      <dgm:t>
        <a:bodyPr/>
        <a:lstStyle/>
        <a:p>
          <a:endParaRPr lang="en-US"/>
        </a:p>
      </dgm:t>
    </dgm:pt>
    <dgm:pt modelId="{8D8F370B-8ECF-2841-ABBD-45321A430DDD}">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solidFill>
                <a:srgbClr val="FF0000"/>
              </a:solidFill>
              <a:latin typeface="Cambria" pitchFamily="18" charset="0"/>
            </a:rPr>
            <a:t>Days of Supplies</a:t>
          </a:r>
          <a:endParaRPr lang="en-US" sz="1400" b="1" dirty="0">
            <a:solidFill>
              <a:srgbClr val="FF0000"/>
            </a:solidFill>
            <a:latin typeface="Cambria" pitchFamily="18" charset="0"/>
          </a:endParaRPr>
        </a:p>
      </dgm:t>
    </dgm:pt>
    <dgm:pt modelId="{FEC5013B-0714-794E-B686-29B0834B3EA6}" type="parTrans" cxnId="{18429B00-7773-4E4A-A175-18A9A1CC546C}">
      <dgm:prSet/>
      <dgm:spPr/>
      <dgm:t>
        <a:bodyPr/>
        <a:lstStyle/>
        <a:p>
          <a:endParaRPr lang="en-US"/>
        </a:p>
      </dgm:t>
    </dgm:pt>
    <dgm:pt modelId="{44176D35-CE52-1741-AC71-A8B69D0B27FC}" type="sibTrans" cxnId="{18429B00-7773-4E4A-A175-18A9A1CC546C}">
      <dgm:prSet/>
      <dgm:spPr/>
      <dgm:t>
        <a:bodyPr/>
        <a:lstStyle/>
        <a:p>
          <a:endParaRPr lang="en-US"/>
        </a:p>
      </dgm:t>
    </dgm:pt>
    <dgm:pt modelId="{E9E0DE00-5C86-BF43-B524-6E4ACE90931E}">
      <dgm:prSet phldrT="[Text]" custT="1"/>
      <dgm:spPr>
        <a:scene3d>
          <a:camera prst="orthographicFront"/>
          <a:lightRig rig="threePt" dir="t"/>
        </a:scene3d>
        <a:sp3d>
          <a:bevelT/>
        </a:sp3d>
      </dgm:spPr>
      <dgm:t>
        <a:bodyPr/>
        <a:lstStyle/>
        <a:p>
          <a:r>
            <a:rPr lang="en-US" sz="1800" b="1" dirty="0" smtClean="0">
              <a:latin typeface="Cambria" pitchFamily="18" charset="0"/>
            </a:rPr>
            <a:t>Lab</a:t>
          </a:r>
          <a:endParaRPr lang="en-US" sz="1800" b="1" dirty="0">
            <a:latin typeface="Cambria" pitchFamily="18" charset="0"/>
          </a:endParaRPr>
        </a:p>
      </dgm:t>
    </dgm:pt>
    <dgm:pt modelId="{CE71F0BF-C580-3B4E-8971-AB60BC27865A}" type="parTrans" cxnId="{53412D30-AB0D-A74D-B49E-C98C45D504E3}">
      <dgm:prSet/>
      <dgm:spPr/>
      <dgm:t>
        <a:bodyPr/>
        <a:lstStyle/>
        <a:p>
          <a:endParaRPr lang="en-US"/>
        </a:p>
      </dgm:t>
    </dgm:pt>
    <dgm:pt modelId="{A5263CCC-B9CA-8F48-A4DE-47CFE65A3283}" type="sibTrans" cxnId="{53412D30-AB0D-A74D-B49E-C98C45D504E3}">
      <dgm:prSet/>
      <dgm:spPr/>
      <dgm:t>
        <a:bodyPr/>
        <a:lstStyle/>
        <a:p>
          <a:endParaRPr lang="en-US"/>
        </a:p>
      </dgm:t>
    </dgm:pt>
    <dgm:pt modelId="{5D9B8B27-B9BD-5447-8DFF-3925ECA5A317}">
      <dgm:prSet phldrT="[Text]" custT="1"/>
      <dgm:spPr>
        <a:scene3d>
          <a:camera prst="orthographicFront"/>
          <a:lightRig rig="threePt" dir="t"/>
        </a:scene3d>
        <a:sp3d>
          <a:bevelT/>
        </a:sp3d>
      </dgm:spPr>
      <dgm:t>
        <a:bodyPr/>
        <a:lstStyle/>
        <a:p>
          <a:r>
            <a:rPr lang="en-US" sz="1600" b="1" dirty="0" smtClean="0">
              <a:latin typeface="Cambria" pitchFamily="18" charset="0"/>
            </a:rPr>
            <a:t>Demography</a:t>
          </a:r>
          <a:endParaRPr lang="en-US" sz="1600" b="1" dirty="0">
            <a:latin typeface="Cambria" pitchFamily="18" charset="0"/>
          </a:endParaRPr>
        </a:p>
      </dgm:t>
    </dgm:pt>
    <dgm:pt modelId="{1445DF32-F7E5-0144-B4EC-82EA741A0B63}" type="parTrans" cxnId="{8207C26D-33B0-4347-A6B2-998093F2ED11}">
      <dgm:prSet/>
      <dgm:spPr/>
      <dgm:t>
        <a:bodyPr/>
        <a:lstStyle/>
        <a:p>
          <a:endParaRPr lang="en-US"/>
        </a:p>
      </dgm:t>
    </dgm:pt>
    <dgm:pt modelId="{01DEC3DE-2FBD-6B47-8CA7-79820592B591}" type="sibTrans" cxnId="{8207C26D-33B0-4347-A6B2-998093F2ED11}">
      <dgm:prSet/>
      <dgm:spPr/>
      <dgm:t>
        <a:bodyPr/>
        <a:lstStyle/>
        <a:p>
          <a:endParaRPr lang="en-US"/>
        </a:p>
      </dgm:t>
    </dgm:pt>
    <dgm:pt modelId="{932D533E-E466-D046-804F-4DFB18EF61CA}">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Lab results</a:t>
          </a:r>
          <a:endParaRPr lang="en-US" sz="1400" b="1" dirty="0">
            <a:latin typeface="Cambria" pitchFamily="18" charset="0"/>
          </a:endParaRPr>
        </a:p>
      </dgm:t>
    </dgm:pt>
    <dgm:pt modelId="{2D08B7F0-3D31-8C41-AAE5-5E2648076906}" type="parTrans" cxnId="{8A7947F7-59A6-E248-94DC-FD81FDD86518}">
      <dgm:prSet/>
      <dgm:spPr/>
      <dgm:t>
        <a:bodyPr/>
        <a:lstStyle/>
        <a:p>
          <a:endParaRPr lang="en-US"/>
        </a:p>
      </dgm:t>
    </dgm:pt>
    <dgm:pt modelId="{E9A0CBD0-A623-C041-88AE-91F54AE3A058}" type="sibTrans" cxnId="{8A7947F7-59A6-E248-94DC-FD81FDD86518}">
      <dgm:prSet/>
      <dgm:spPr/>
      <dgm:t>
        <a:bodyPr/>
        <a:lstStyle/>
        <a:p>
          <a:endParaRPr lang="en-US"/>
        </a:p>
      </dgm:t>
    </dgm:pt>
    <dgm:pt modelId="{F48F8669-396E-DF40-BB57-31775CB903FB}">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Break down by age and sex groups</a:t>
          </a:r>
          <a:endParaRPr lang="en-US" sz="1400" b="1" dirty="0">
            <a:latin typeface="Cambria" pitchFamily="18" charset="0"/>
          </a:endParaRPr>
        </a:p>
      </dgm:t>
    </dgm:pt>
    <dgm:pt modelId="{52318456-AE92-DF46-A749-79367041BB74}" type="parTrans" cxnId="{E571CDBB-C678-0445-9BD3-C30FB91E2D79}">
      <dgm:prSet/>
      <dgm:spPr/>
      <dgm:t>
        <a:bodyPr/>
        <a:lstStyle/>
        <a:p>
          <a:endParaRPr lang="en-US"/>
        </a:p>
      </dgm:t>
    </dgm:pt>
    <dgm:pt modelId="{575441BE-8A67-7748-A0A9-542C08E23B9D}" type="sibTrans" cxnId="{E571CDBB-C678-0445-9BD3-C30FB91E2D79}">
      <dgm:prSet/>
      <dgm:spPr/>
      <dgm:t>
        <a:bodyPr/>
        <a:lstStyle/>
        <a:p>
          <a:endParaRPr lang="en-US"/>
        </a:p>
      </dgm:t>
    </dgm:pt>
    <dgm:pt modelId="{88C013CD-263D-B546-8DB8-6742A78223FD}">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Age</a:t>
          </a:r>
          <a:endParaRPr lang="en-US" sz="1400" b="1" dirty="0">
            <a:latin typeface="Cambria" pitchFamily="18" charset="0"/>
          </a:endParaRPr>
        </a:p>
      </dgm:t>
    </dgm:pt>
    <dgm:pt modelId="{EBCE4A8A-292A-4645-B5ED-ABC129C1D58A}" type="parTrans" cxnId="{CDA21129-70E7-AF45-9072-221B9AFB87D5}">
      <dgm:prSet/>
      <dgm:spPr/>
      <dgm:t>
        <a:bodyPr/>
        <a:lstStyle/>
        <a:p>
          <a:endParaRPr lang="en-US"/>
        </a:p>
      </dgm:t>
    </dgm:pt>
    <dgm:pt modelId="{42E8AD40-9C7E-2E4B-9249-0111149674B4}" type="sibTrans" cxnId="{CDA21129-70E7-AF45-9072-221B9AFB87D5}">
      <dgm:prSet/>
      <dgm:spPr/>
      <dgm:t>
        <a:bodyPr/>
        <a:lstStyle/>
        <a:p>
          <a:endParaRPr lang="en-US"/>
        </a:p>
      </dgm:t>
    </dgm:pt>
    <dgm:pt modelId="{7CC662DF-F92D-2B4C-9729-EEB05AAC8507}">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Ingredient</a:t>
          </a:r>
          <a:endParaRPr lang="en-US" sz="1400" b="1" dirty="0">
            <a:latin typeface="Cambria" pitchFamily="18" charset="0"/>
          </a:endParaRPr>
        </a:p>
      </dgm:t>
    </dgm:pt>
    <dgm:pt modelId="{0ED4EBA5-E554-DC40-9398-F90D8CDD86B9}" type="parTrans" cxnId="{BAE2A2F6-10F9-2142-BA25-9857A4DD0233}">
      <dgm:prSet/>
      <dgm:spPr/>
      <dgm:t>
        <a:bodyPr/>
        <a:lstStyle/>
        <a:p>
          <a:endParaRPr lang="en-US"/>
        </a:p>
      </dgm:t>
    </dgm:pt>
    <dgm:pt modelId="{62A276BE-603D-AA4C-99BF-E2B9AECFBF6D}" type="sibTrans" cxnId="{BAE2A2F6-10F9-2142-BA25-9857A4DD0233}">
      <dgm:prSet/>
      <dgm:spPr/>
      <dgm:t>
        <a:bodyPr/>
        <a:lstStyle/>
        <a:p>
          <a:endParaRPr lang="en-US"/>
        </a:p>
      </dgm:t>
    </dgm:pt>
    <dgm:pt modelId="{35973B6C-6D42-824A-A7BC-D0DB7B260DAB}">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Gender</a:t>
          </a:r>
        </a:p>
        <a:p>
          <a:r>
            <a:rPr lang="en-US" sz="1300" dirty="0" smtClean="0"/>
            <a:t>	</a:t>
          </a:r>
          <a:endParaRPr lang="en-US" sz="1300" dirty="0"/>
        </a:p>
      </dgm:t>
    </dgm:pt>
    <dgm:pt modelId="{1C5C82CE-5B3A-354C-ACC3-2F7B7E748E9D}" type="parTrans" cxnId="{FCD26ADB-90A2-1C41-A063-F2599B90CBBE}">
      <dgm:prSet/>
      <dgm:spPr/>
      <dgm:t>
        <a:bodyPr/>
        <a:lstStyle/>
        <a:p>
          <a:endParaRPr lang="en-US"/>
        </a:p>
      </dgm:t>
    </dgm:pt>
    <dgm:pt modelId="{1CCAC98A-B24E-1545-85AC-A24AC03A747F}" type="sibTrans" cxnId="{FCD26ADB-90A2-1C41-A063-F2599B90CBBE}">
      <dgm:prSet/>
      <dgm:spPr/>
      <dgm:t>
        <a:bodyPr/>
        <a:lstStyle/>
        <a:p>
          <a:endParaRPr lang="en-US"/>
        </a:p>
      </dgm:t>
    </dgm:pt>
    <dgm:pt modelId="{FD854D0F-44BD-4017-A987-8136D1F26C95}">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latin typeface="Cambria" pitchFamily="18" charset="0"/>
            </a:rPr>
            <a:t>HCC, Hierarchy</a:t>
          </a:r>
          <a:endParaRPr lang="en-US" sz="1400" b="1" dirty="0">
            <a:latin typeface="Cambria" pitchFamily="18" charset="0"/>
          </a:endParaRPr>
        </a:p>
      </dgm:t>
    </dgm:pt>
    <dgm:pt modelId="{85EA730D-2C8A-4550-91C5-E1F096D70A58}" type="parTrans" cxnId="{60DB89F0-BCA2-4280-8D12-ADEAB95D0AC8}">
      <dgm:prSet/>
      <dgm:spPr/>
      <dgm:t>
        <a:bodyPr/>
        <a:lstStyle/>
        <a:p>
          <a:endParaRPr lang="en-US"/>
        </a:p>
      </dgm:t>
    </dgm:pt>
    <dgm:pt modelId="{3EE5FFC4-13C3-4C39-B306-BD1008B6A7A9}" type="sibTrans" cxnId="{60DB89F0-BCA2-4280-8D12-ADEAB95D0AC8}">
      <dgm:prSet/>
      <dgm:spPr/>
      <dgm:t>
        <a:bodyPr/>
        <a:lstStyle/>
        <a:p>
          <a:endParaRPr lang="en-US"/>
        </a:p>
      </dgm:t>
    </dgm:pt>
    <dgm:pt modelId="{9AA0A299-06B0-4430-82BC-8AD043BCE4FA}">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solidFill>
                <a:srgbClr val="FF0000"/>
              </a:solidFill>
              <a:latin typeface="Cambria" pitchFamily="18" charset="0"/>
            </a:rPr>
            <a:t>Date Filled</a:t>
          </a:r>
          <a:endParaRPr lang="en-US" sz="1400" b="1" dirty="0">
            <a:solidFill>
              <a:srgbClr val="FF0000"/>
            </a:solidFill>
            <a:latin typeface="Cambria" pitchFamily="18" charset="0"/>
          </a:endParaRPr>
        </a:p>
      </dgm:t>
    </dgm:pt>
    <dgm:pt modelId="{AAC44DC5-2E3F-4315-B5CE-DD5F9D53D79A}" type="parTrans" cxnId="{ECACC0E9-721C-4262-A8D4-DB271EFF39ED}">
      <dgm:prSet/>
      <dgm:spPr/>
      <dgm:t>
        <a:bodyPr/>
        <a:lstStyle/>
        <a:p>
          <a:endParaRPr lang="en-US"/>
        </a:p>
      </dgm:t>
    </dgm:pt>
    <dgm:pt modelId="{7A3314CA-0C21-41AE-8C00-89E0B396AE16}" type="sibTrans" cxnId="{ECACC0E9-721C-4262-A8D4-DB271EFF39ED}">
      <dgm:prSet/>
      <dgm:spPr/>
      <dgm:t>
        <a:bodyPr/>
        <a:lstStyle/>
        <a:p>
          <a:endParaRPr lang="en-US"/>
        </a:p>
      </dgm:t>
    </dgm:pt>
    <dgm:pt modelId="{5A640BDD-273A-4D92-9606-E86A169E00BF}">
      <dgm:prSet phldrT="[Text]" custT="1"/>
      <dgm:spPr>
        <a:solidFill>
          <a:schemeClr val="accent1">
            <a:lumMod val="40000"/>
            <a:lumOff val="60000"/>
            <a:alpha val="90000"/>
          </a:schemeClr>
        </a:solidFill>
        <a:ln>
          <a:noFill/>
        </a:ln>
        <a:scene3d>
          <a:camera prst="orthographicFront"/>
          <a:lightRig rig="threePt" dir="t"/>
        </a:scene3d>
        <a:sp3d>
          <a:bevelT/>
        </a:sp3d>
      </dgm:spPr>
      <dgm:t>
        <a:bodyPr/>
        <a:lstStyle/>
        <a:p>
          <a:r>
            <a:rPr lang="en-US" sz="1400" b="1" dirty="0" smtClean="0">
              <a:solidFill>
                <a:srgbClr val="FF0000"/>
              </a:solidFill>
              <a:latin typeface="Cambria" pitchFamily="18" charset="0"/>
            </a:rPr>
            <a:t>Date of test</a:t>
          </a:r>
          <a:endParaRPr lang="en-US" sz="1400" b="1" dirty="0">
            <a:solidFill>
              <a:srgbClr val="FF0000"/>
            </a:solidFill>
            <a:latin typeface="Cambria" pitchFamily="18" charset="0"/>
          </a:endParaRPr>
        </a:p>
      </dgm:t>
    </dgm:pt>
    <dgm:pt modelId="{315DF1AD-F64A-4174-8438-ED2061DEBA56}" type="parTrans" cxnId="{E084708B-570E-4126-86B8-5E5D8A477EA4}">
      <dgm:prSet/>
      <dgm:spPr/>
      <dgm:t>
        <a:bodyPr/>
        <a:lstStyle/>
        <a:p>
          <a:endParaRPr lang="en-US"/>
        </a:p>
      </dgm:t>
    </dgm:pt>
    <dgm:pt modelId="{9AE6C062-EE66-457B-909C-890461F57C7B}" type="sibTrans" cxnId="{E084708B-570E-4126-86B8-5E5D8A477EA4}">
      <dgm:prSet/>
      <dgm:spPr/>
      <dgm:t>
        <a:bodyPr/>
        <a:lstStyle/>
        <a:p>
          <a:endParaRPr lang="en-US"/>
        </a:p>
      </dgm:t>
    </dgm:pt>
    <dgm:pt modelId="{BD91550B-CA3E-A441-8E94-FEFAE0053E5B}" type="pres">
      <dgm:prSet presAssocID="{D939590F-DE7C-434F-A2DE-BE2772CB605D}" presName="diagram" presStyleCnt="0">
        <dgm:presLayoutVars>
          <dgm:dir/>
          <dgm:animLvl val="lvl"/>
          <dgm:resizeHandles val="exact"/>
        </dgm:presLayoutVars>
      </dgm:prSet>
      <dgm:spPr/>
      <dgm:t>
        <a:bodyPr/>
        <a:lstStyle/>
        <a:p>
          <a:endParaRPr lang="en-US"/>
        </a:p>
      </dgm:t>
    </dgm:pt>
    <dgm:pt modelId="{FC4B4F89-E4B4-3145-96F9-01317FABF38D}" type="pres">
      <dgm:prSet presAssocID="{B4EEB42E-0B4A-5F4E-9403-B6034CADBB58}" presName="compNode" presStyleCnt="0"/>
      <dgm:spPr/>
    </dgm:pt>
    <dgm:pt modelId="{B64443F8-CE0F-3D4D-800E-ADDFEF360038}" type="pres">
      <dgm:prSet presAssocID="{B4EEB42E-0B4A-5F4E-9403-B6034CADBB58}" presName="childRect" presStyleLbl="bgAcc1" presStyleIdx="0" presStyleCnt="5" custScaleY="59480" custLinFactNeighborX="-232" custLinFactNeighborY="60334">
        <dgm:presLayoutVars>
          <dgm:bulletEnabled val="1"/>
        </dgm:presLayoutVars>
      </dgm:prSet>
      <dgm:spPr/>
      <dgm:t>
        <a:bodyPr/>
        <a:lstStyle/>
        <a:p>
          <a:endParaRPr lang="en-US"/>
        </a:p>
      </dgm:t>
    </dgm:pt>
    <dgm:pt modelId="{845B7004-0E47-9047-8FA8-021E4DCF43E5}" type="pres">
      <dgm:prSet presAssocID="{B4EEB42E-0B4A-5F4E-9403-B6034CADBB58}" presName="parentText" presStyleLbl="node1" presStyleIdx="0" presStyleCnt="0">
        <dgm:presLayoutVars>
          <dgm:chMax val="0"/>
          <dgm:bulletEnabled val="1"/>
        </dgm:presLayoutVars>
      </dgm:prSet>
      <dgm:spPr/>
      <dgm:t>
        <a:bodyPr/>
        <a:lstStyle/>
        <a:p>
          <a:endParaRPr lang="en-US"/>
        </a:p>
      </dgm:t>
    </dgm:pt>
    <dgm:pt modelId="{277E818B-42A6-E247-8D48-5441AD8021FC}" type="pres">
      <dgm:prSet presAssocID="{B4EEB42E-0B4A-5F4E-9403-B6034CADBB58}" presName="parentRect" presStyleLbl="alignNode1" presStyleIdx="0" presStyleCnt="5" custLinFactNeighborX="-4924" custLinFactNeighborY="92184"/>
      <dgm:spPr/>
      <dgm:t>
        <a:bodyPr/>
        <a:lstStyle/>
        <a:p>
          <a:endParaRPr lang="en-US"/>
        </a:p>
      </dgm:t>
    </dgm:pt>
    <dgm:pt modelId="{F4ABA631-214F-6B40-A91F-5942998B754E}" type="pres">
      <dgm:prSet presAssocID="{B4EEB42E-0B4A-5F4E-9403-B6034CADBB58}" presName="adorn" presStyleLbl="fgAccFollowNode1" presStyleIdx="0" presStyleCnt="5" custLinFactNeighborX="-24751" custLinFactNeighborY="66965"/>
      <dgm:spPr>
        <a:blipFill rotWithShape="0">
          <a:blip xmlns:r="http://schemas.openxmlformats.org/officeDocument/2006/relationships" r:embed="rId1"/>
          <a:stretch>
            <a:fillRect/>
          </a:stretch>
        </a:blipFill>
      </dgm:spPr>
      <dgm:t>
        <a:bodyPr/>
        <a:lstStyle/>
        <a:p>
          <a:endParaRPr lang="en-US"/>
        </a:p>
      </dgm:t>
    </dgm:pt>
    <dgm:pt modelId="{23E953BC-975C-184D-87C6-0EB8E816D3BF}" type="pres">
      <dgm:prSet presAssocID="{12A1D626-568E-5A48-9D13-4323FE520C87}" presName="sibTrans" presStyleLbl="sibTrans2D1" presStyleIdx="0" presStyleCnt="0"/>
      <dgm:spPr/>
      <dgm:t>
        <a:bodyPr/>
        <a:lstStyle/>
        <a:p>
          <a:endParaRPr lang="en-US"/>
        </a:p>
      </dgm:t>
    </dgm:pt>
    <dgm:pt modelId="{DA6D5F5E-F446-2143-826F-6C363E01C108}" type="pres">
      <dgm:prSet presAssocID="{4DE25EFA-794B-6E43-90AC-56C6319DDD87}" presName="compNode" presStyleCnt="0"/>
      <dgm:spPr/>
    </dgm:pt>
    <dgm:pt modelId="{DAFB7145-5DF3-0740-B424-3B6C5F05A1F2}" type="pres">
      <dgm:prSet presAssocID="{4DE25EFA-794B-6E43-90AC-56C6319DDD87}" presName="childRect" presStyleLbl="bgAcc1" presStyleIdx="1" presStyleCnt="5" custScaleY="44644" custLinFactNeighborX="-1540" custLinFactNeighborY="-64122">
        <dgm:presLayoutVars>
          <dgm:bulletEnabled val="1"/>
        </dgm:presLayoutVars>
      </dgm:prSet>
      <dgm:spPr/>
      <dgm:t>
        <a:bodyPr/>
        <a:lstStyle/>
        <a:p>
          <a:endParaRPr lang="en-US"/>
        </a:p>
      </dgm:t>
    </dgm:pt>
    <dgm:pt modelId="{8CE0D796-A04C-3741-8B6A-1E499E10CBF2}" type="pres">
      <dgm:prSet presAssocID="{4DE25EFA-794B-6E43-90AC-56C6319DDD87}" presName="parentText" presStyleLbl="node1" presStyleIdx="0" presStyleCnt="0">
        <dgm:presLayoutVars>
          <dgm:chMax val="0"/>
          <dgm:bulletEnabled val="1"/>
        </dgm:presLayoutVars>
      </dgm:prSet>
      <dgm:spPr/>
      <dgm:t>
        <a:bodyPr/>
        <a:lstStyle/>
        <a:p>
          <a:endParaRPr lang="en-US"/>
        </a:p>
      </dgm:t>
    </dgm:pt>
    <dgm:pt modelId="{9188F5BF-9C2E-CF4F-9110-5A6CB1B5D7B3}" type="pres">
      <dgm:prSet presAssocID="{4DE25EFA-794B-6E43-90AC-56C6319DDD87}" presName="parentRect" presStyleLbl="alignNode1" presStyleIdx="1" presStyleCnt="5" custLinFactY="-100000" custLinFactNeighborX="-1684" custLinFactNeighborY="-109157"/>
      <dgm:spPr/>
      <dgm:t>
        <a:bodyPr/>
        <a:lstStyle/>
        <a:p>
          <a:endParaRPr lang="en-US"/>
        </a:p>
      </dgm:t>
    </dgm:pt>
    <dgm:pt modelId="{F9E2A866-4A8F-8545-AB7E-7238E570530D}" type="pres">
      <dgm:prSet presAssocID="{4DE25EFA-794B-6E43-90AC-56C6319DDD87}" presName="adorn" presStyleLbl="fgAccFollowNode1" presStyleIdx="1" presStyleCnt="5" custLinFactY="-100000" custLinFactNeighborX="-25910" custLinFactNeighborY="-111157"/>
      <dgm:spPr>
        <a:blipFill rotWithShape="0">
          <a:blip xmlns:r="http://schemas.openxmlformats.org/officeDocument/2006/relationships" r:embed="rId2"/>
          <a:stretch>
            <a:fillRect/>
          </a:stretch>
        </a:blipFill>
      </dgm:spPr>
      <dgm:t>
        <a:bodyPr/>
        <a:lstStyle/>
        <a:p>
          <a:endParaRPr lang="en-US"/>
        </a:p>
      </dgm:t>
    </dgm:pt>
    <dgm:pt modelId="{85A2AFF9-6E2C-0749-B9C0-FFFE3B264E31}" type="pres">
      <dgm:prSet presAssocID="{1D66B57C-3FEF-1142-9C9E-B029F80AD594}" presName="sibTrans" presStyleLbl="sibTrans2D1" presStyleIdx="0" presStyleCnt="0"/>
      <dgm:spPr/>
      <dgm:t>
        <a:bodyPr/>
        <a:lstStyle/>
        <a:p>
          <a:endParaRPr lang="en-US"/>
        </a:p>
      </dgm:t>
    </dgm:pt>
    <dgm:pt modelId="{51E2C5FD-BEBC-B642-BF4A-80EEB22F9F2A}" type="pres">
      <dgm:prSet presAssocID="{8D050561-5B93-4849-8BC6-0310050867B8}" presName="compNode" presStyleCnt="0"/>
      <dgm:spPr/>
    </dgm:pt>
    <dgm:pt modelId="{1F69FD28-31EA-9144-AD54-BA4056817753}" type="pres">
      <dgm:prSet presAssocID="{8D050561-5B93-4849-8BC6-0310050867B8}" presName="childRect" presStyleLbl="bgAcc1" presStyleIdx="2" presStyleCnt="5" custScaleY="121618" custLinFactNeighborX="4528" custLinFactNeighborY="61510">
        <dgm:presLayoutVars>
          <dgm:bulletEnabled val="1"/>
        </dgm:presLayoutVars>
      </dgm:prSet>
      <dgm:spPr/>
      <dgm:t>
        <a:bodyPr/>
        <a:lstStyle/>
        <a:p>
          <a:endParaRPr lang="en-US"/>
        </a:p>
      </dgm:t>
    </dgm:pt>
    <dgm:pt modelId="{90D5A473-3BD2-6246-9F5A-CA632783766E}" type="pres">
      <dgm:prSet presAssocID="{8D050561-5B93-4849-8BC6-0310050867B8}" presName="parentText" presStyleLbl="node1" presStyleIdx="0" presStyleCnt="0">
        <dgm:presLayoutVars>
          <dgm:chMax val="0"/>
          <dgm:bulletEnabled val="1"/>
        </dgm:presLayoutVars>
      </dgm:prSet>
      <dgm:spPr/>
      <dgm:t>
        <a:bodyPr/>
        <a:lstStyle/>
        <a:p>
          <a:endParaRPr lang="en-US"/>
        </a:p>
      </dgm:t>
    </dgm:pt>
    <dgm:pt modelId="{41D64EF8-79A3-F747-A33E-4CB52F36856A}" type="pres">
      <dgm:prSet presAssocID="{8D050561-5B93-4849-8BC6-0310050867B8}" presName="parentRect" presStyleLbl="alignNode1" presStyleIdx="2" presStyleCnt="5" custLinFactNeighborX="3685" custLinFactNeighborY="92184"/>
      <dgm:spPr/>
      <dgm:t>
        <a:bodyPr/>
        <a:lstStyle/>
        <a:p>
          <a:endParaRPr lang="en-US"/>
        </a:p>
      </dgm:t>
    </dgm:pt>
    <dgm:pt modelId="{C9460D02-8656-5C4F-860B-6DAAB6B7BA89}" type="pres">
      <dgm:prSet presAssocID="{8D050561-5B93-4849-8BC6-0310050867B8}" presName="adorn" presStyleLbl="fgAccFollowNode1" presStyleIdx="2" presStyleCnt="5" custLinFactNeighborX="-18677" custLinFactNeighborY="66962"/>
      <dgm:spPr>
        <a:blipFill rotWithShape="0">
          <a:blip xmlns:r="http://schemas.openxmlformats.org/officeDocument/2006/relationships" r:embed="rId3"/>
          <a:stretch>
            <a:fillRect/>
          </a:stretch>
        </a:blipFill>
      </dgm:spPr>
      <dgm:t>
        <a:bodyPr/>
        <a:lstStyle/>
        <a:p>
          <a:endParaRPr lang="en-US"/>
        </a:p>
      </dgm:t>
    </dgm:pt>
    <dgm:pt modelId="{C79E7FE1-C6EC-4E4F-8184-6241EE34DE14}" type="pres">
      <dgm:prSet presAssocID="{308BE6AD-DBEE-F44D-BABC-823E36B9DD77}" presName="sibTrans" presStyleLbl="sibTrans2D1" presStyleIdx="0" presStyleCnt="0"/>
      <dgm:spPr/>
      <dgm:t>
        <a:bodyPr/>
        <a:lstStyle/>
        <a:p>
          <a:endParaRPr lang="en-US"/>
        </a:p>
      </dgm:t>
    </dgm:pt>
    <dgm:pt modelId="{AFB913E9-F32A-DC47-83B5-5D898ACAA059}" type="pres">
      <dgm:prSet presAssocID="{E9E0DE00-5C86-BF43-B524-6E4ACE90931E}" presName="compNode" presStyleCnt="0"/>
      <dgm:spPr/>
    </dgm:pt>
    <dgm:pt modelId="{85ED5E4C-79A5-7A4D-85E8-C5748FDCED5C}" type="pres">
      <dgm:prSet presAssocID="{E9E0DE00-5C86-BF43-B524-6E4ACE90931E}" presName="childRect" presStyleLbl="bgAcc1" presStyleIdx="3" presStyleCnt="5" custScaleY="73871" custLinFactNeighborX="-9936" custLinFactNeighborY="38716">
        <dgm:presLayoutVars>
          <dgm:bulletEnabled val="1"/>
        </dgm:presLayoutVars>
      </dgm:prSet>
      <dgm:spPr/>
      <dgm:t>
        <a:bodyPr/>
        <a:lstStyle/>
        <a:p>
          <a:endParaRPr lang="en-US"/>
        </a:p>
      </dgm:t>
    </dgm:pt>
    <dgm:pt modelId="{7413F182-F618-F04C-997C-511E0C931129}" type="pres">
      <dgm:prSet presAssocID="{E9E0DE00-5C86-BF43-B524-6E4ACE90931E}" presName="parentText" presStyleLbl="node1" presStyleIdx="0" presStyleCnt="0">
        <dgm:presLayoutVars>
          <dgm:chMax val="0"/>
          <dgm:bulletEnabled val="1"/>
        </dgm:presLayoutVars>
      </dgm:prSet>
      <dgm:spPr/>
      <dgm:t>
        <a:bodyPr/>
        <a:lstStyle/>
        <a:p>
          <a:endParaRPr lang="en-US"/>
        </a:p>
      </dgm:t>
    </dgm:pt>
    <dgm:pt modelId="{0FD386EA-1BBE-9340-8A8C-2CAF89491210}" type="pres">
      <dgm:prSet presAssocID="{E9E0DE00-5C86-BF43-B524-6E4ACE90931E}" presName="parentRect" presStyleLbl="alignNode1" presStyleIdx="3" presStyleCnt="5" custLinFactNeighborX="-9234" custLinFactNeighborY="55735"/>
      <dgm:spPr/>
      <dgm:t>
        <a:bodyPr/>
        <a:lstStyle/>
        <a:p>
          <a:endParaRPr lang="en-US"/>
        </a:p>
      </dgm:t>
    </dgm:pt>
    <dgm:pt modelId="{6599EB3F-4A58-F548-BFF0-153150ADF3CA}" type="pres">
      <dgm:prSet presAssocID="{E9E0DE00-5C86-BF43-B524-6E4ACE90931E}" presName="adorn" presStyleLbl="fgAccFollowNode1" presStyleIdx="3" presStyleCnt="5" custLinFactNeighborX="-47169" custLinFactNeighborY="33535"/>
      <dgm:spPr>
        <a:blipFill rotWithShape="0">
          <a:blip xmlns:r="http://schemas.openxmlformats.org/officeDocument/2006/relationships" r:embed="rId4"/>
          <a:stretch>
            <a:fillRect/>
          </a:stretch>
        </a:blipFill>
      </dgm:spPr>
      <dgm:t>
        <a:bodyPr/>
        <a:lstStyle/>
        <a:p>
          <a:endParaRPr lang="en-US"/>
        </a:p>
      </dgm:t>
    </dgm:pt>
    <dgm:pt modelId="{A4110D54-5D19-F14B-A0A2-8235ED2B4967}" type="pres">
      <dgm:prSet presAssocID="{A5263CCC-B9CA-8F48-A4DE-47CFE65A3283}" presName="sibTrans" presStyleLbl="sibTrans2D1" presStyleIdx="0" presStyleCnt="0"/>
      <dgm:spPr/>
      <dgm:t>
        <a:bodyPr/>
        <a:lstStyle/>
        <a:p>
          <a:endParaRPr lang="en-US"/>
        </a:p>
      </dgm:t>
    </dgm:pt>
    <dgm:pt modelId="{DB65811F-55AC-EA41-A8F8-44CAC9CE236D}" type="pres">
      <dgm:prSet presAssocID="{5D9B8B27-B9BD-5447-8DFF-3925ECA5A317}" presName="compNode" presStyleCnt="0"/>
      <dgm:spPr/>
    </dgm:pt>
    <dgm:pt modelId="{DE2AE619-14A1-4944-84CC-D8F7A2D7E727}" type="pres">
      <dgm:prSet presAssocID="{5D9B8B27-B9BD-5447-8DFF-3925ECA5A317}" presName="childRect" presStyleLbl="bgAcc1" presStyleIdx="4" presStyleCnt="5" custScaleX="112018" custScaleY="52449" custLinFactNeighborX="13919" custLinFactNeighborY="38716">
        <dgm:presLayoutVars>
          <dgm:bulletEnabled val="1"/>
        </dgm:presLayoutVars>
      </dgm:prSet>
      <dgm:spPr/>
      <dgm:t>
        <a:bodyPr/>
        <a:lstStyle/>
        <a:p>
          <a:endParaRPr lang="en-US"/>
        </a:p>
      </dgm:t>
    </dgm:pt>
    <dgm:pt modelId="{7EDEA934-F2A0-E045-A638-193182351A45}" type="pres">
      <dgm:prSet presAssocID="{5D9B8B27-B9BD-5447-8DFF-3925ECA5A317}" presName="parentText" presStyleLbl="node1" presStyleIdx="0" presStyleCnt="0">
        <dgm:presLayoutVars>
          <dgm:chMax val="0"/>
          <dgm:bulletEnabled val="1"/>
        </dgm:presLayoutVars>
      </dgm:prSet>
      <dgm:spPr/>
      <dgm:t>
        <a:bodyPr/>
        <a:lstStyle/>
        <a:p>
          <a:endParaRPr lang="en-US"/>
        </a:p>
      </dgm:t>
    </dgm:pt>
    <dgm:pt modelId="{449FC2F2-6FBE-6049-98AB-0FC5882558EC}" type="pres">
      <dgm:prSet presAssocID="{5D9B8B27-B9BD-5447-8DFF-3925ECA5A317}" presName="parentRect" presStyleLbl="alignNode1" presStyleIdx="4" presStyleCnt="5" custScaleX="112043" custLinFactNeighborX="13919" custLinFactNeighborY="30801"/>
      <dgm:spPr/>
      <dgm:t>
        <a:bodyPr/>
        <a:lstStyle/>
        <a:p>
          <a:endParaRPr lang="en-US"/>
        </a:p>
      </dgm:t>
    </dgm:pt>
    <dgm:pt modelId="{23153D92-0753-4643-9BBD-93CD9277B6E3}" type="pres">
      <dgm:prSet presAssocID="{5D9B8B27-B9BD-5447-8DFF-3925ECA5A317}" presName="adorn" presStyleLbl="fgAccFollowNode1" presStyleIdx="4" presStyleCnt="5" custLinFactNeighborX="36251" custLinFactNeighborY="12419"/>
      <dgm:spPr>
        <a:blipFill rotWithShape="0">
          <a:blip xmlns:r="http://schemas.openxmlformats.org/officeDocument/2006/relationships" r:embed="rId5"/>
          <a:stretch>
            <a:fillRect/>
          </a:stretch>
        </a:blipFill>
      </dgm:spPr>
      <dgm:t>
        <a:bodyPr/>
        <a:lstStyle/>
        <a:p>
          <a:endParaRPr lang="en-US"/>
        </a:p>
      </dgm:t>
    </dgm:pt>
  </dgm:ptLst>
  <dgm:cxnLst>
    <dgm:cxn modelId="{32414EC0-EF01-9040-942C-8BC4815A6A80}" srcId="{D939590F-DE7C-434F-A2DE-BE2772CB605D}" destId="{4DE25EFA-794B-6E43-90AC-56C6319DDD87}" srcOrd="1" destOrd="0" parTransId="{8C9233EE-9525-A04B-A0B1-A1182FB12EF3}" sibTransId="{1D66B57C-3FEF-1142-9C9E-B029F80AD594}"/>
    <dgm:cxn modelId="{4E3A7165-55A9-3745-9196-E6AC7B89BF2C}" type="presOf" srcId="{8D8F370B-8ECF-2841-ABBD-45321A430DDD}" destId="{1F69FD28-31EA-9144-AD54-BA4056817753}" srcOrd="0" destOrd="2" presId="urn:microsoft.com/office/officeart/2005/8/layout/bList2#3"/>
    <dgm:cxn modelId="{CD13AEF7-549D-6C42-A3A9-618E654A4409}" srcId="{4DE25EFA-794B-6E43-90AC-56C6319DDD87}" destId="{B824297E-31D8-FA4F-881B-B3F1CAE5E366}" srcOrd="1" destOrd="0" parTransId="{B7D45E4A-FD4C-A448-991B-527B240C1BB1}" sibTransId="{8F888579-C462-DD44-9416-63F29D45A27D}"/>
    <dgm:cxn modelId="{FCD26ADB-90A2-1C41-A063-F2599B90CBBE}" srcId="{5D9B8B27-B9BD-5447-8DFF-3925ECA5A317}" destId="{35973B6C-6D42-824A-A7BC-D0DB7B260DAB}" srcOrd="1" destOrd="0" parTransId="{1C5C82CE-5B3A-354C-ACC3-2F7B7E748E9D}" sibTransId="{1CCAC98A-B24E-1545-85AC-A24AC03A747F}"/>
    <dgm:cxn modelId="{24564570-6EDA-5048-ACD0-5C04001BBC53}" type="presOf" srcId="{4DE25EFA-794B-6E43-90AC-56C6319DDD87}" destId="{8CE0D796-A04C-3741-8B6A-1E499E10CBF2}" srcOrd="0" destOrd="0" presId="urn:microsoft.com/office/officeart/2005/8/layout/bList2#3"/>
    <dgm:cxn modelId="{05AD0C91-854E-AD46-9E83-DE2C4ED3B406}" srcId="{B4EEB42E-0B4A-5F4E-9403-B6034CADBB58}" destId="{7F9F9D2A-F88B-154A-9A2B-8C5DB80C4DB1}" srcOrd="2" destOrd="0" parTransId="{1F3F2CF8-AEB8-5749-A50B-1B06D0D81E04}" sibTransId="{964DDF35-3222-A948-B8D0-D53F8126B1B2}"/>
    <dgm:cxn modelId="{CB9132AB-10FC-C740-86AE-2DE442D7EC3F}" srcId="{8D050561-5B93-4849-8BC6-0310050867B8}" destId="{62738DBD-296C-C942-AF2D-DF81658886DA}" srcOrd="0" destOrd="0" parTransId="{615634B6-CBC2-6B4A-9EC9-694B5931C04B}" sibTransId="{EB9CBC76-1BB8-B247-8003-5CF46BDBF8AA}"/>
    <dgm:cxn modelId="{D55CF293-6953-3044-9F5A-C8D92C8E01D5}" type="presOf" srcId="{F48F8669-396E-DF40-BB57-31775CB903FB}" destId="{85ED5E4C-79A5-7A4D-85E8-C5748FDCED5C}" srcOrd="0" destOrd="1" presId="urn:microsoft.com/office/officeart/2005/8/layout/bList2#3"/>
    <dgm:cxn modelId="{167CA5E9-5AF7-5340-84E5-15836B47B148}" type="presOf" srcId="{15836649-8B9A-2B41-B57F-3A72787F1D87}" destId="{B64443F8-CE0F-3D4D-800E-ADDFEF360038}" srcOrd="0" destOrd="0" presId="urn:microsoft.com/office/officeart/2005/8/layout/bList2#3"/>
    <dgm:cxn modelId="{2ECA0B8B-5D64-204B-A688-3895FF78FFB8}" type="presOf" srcId="{35973B6C-6D42-824A-A7BC-D0DB7B260DAB}" destId="{DE2AE619-14A1-4944-84CC-D8F7A2D7E727}" srcOrd="0" destOrd="1" presId="urn:microsoft.com/office/officeart/2005/8/layout/bList2#3"/>
    <dgm:cxn modelId="{8207C26D-33B0-4347-A6B2-998093F2ED11}" srcId="{D939590F-DE7C-434F-A2DE-BE2772CB605D}" destId="{5D9B8B27-B9BD-5447-8DFF-3925ECA5A317}" srcOrd="4" destOrd="0" parTransId="{1445DF32-F7E5-0144-B4EC-82EA741A0B63}" sibTransId="{01DEC3DE-2FBD-6B47-8CA7-79820592B591}"/>
    <dgm:cxn modelId="{CD7BC64D-45F5-6F4E-A8CE-91E9234C0B79}" type="presOf" srcId="{7F9F9D2A-F88B-154A-9A2B-8C5DB80C4DB1}" destId="{B64443F8-CE0F-3D4D-800E-ADDFEF360038}" srcOrd="0" destOrd="2" presId="urn:microsoft.com/office/officeart/2005/8/layout/bList2#3"/>
    <dgm:cxn modelId="{1A41C71F-2488-A241-B844-E87FFC84409C}" type="presOf" srcId="{9AA0A299-06B0-4430-82BC-8AD043BCE4FA}" destId="{1F69FD28-31EA-9144-AD54-BA4056817753}" srcOrd="0" destOrd="3" presId="urn:microsoft.com/office/officeart/2005/8/layout/bList2#3"/>
    <dgm:cxn modelId="{A1DF1D2A-A88B-EF43-B933-364F4066F69F}" type="presOf" srcId="{7CC662DF-F92D-2B4C-9729-EEB05AAC8507}" destId="{1F69FD28-31EA-9144-AD54-BA4056817753}" srcOrd="0" destOrd="1" presId="urn:microsoft.com/office/officeart/2005/8/layout/bList2#3"/>
    <dgm:cxn modelId="{8A7947F7-59A6-E248-94DC-FD81FDD86518}" srcId="{E9E0DE00-5C86-BF43-B524-6E4ACE90931E}" destId="{932D533E-E466-D046-804F-4DFB18EF61CA}" srcOrd="0" destOrd="0" parTransId="{2D08B7F0-3D31-8C41-AAE5-5E2648076906}" sibTransId="{E9A0CBD0-A623-C041-88AE-91F54AE3A058}"/>
    <dgm:cxn modelId="{7D69C67D-5D45-B443-B2D5-E198813B6041}" type="presOf" srcId="{B4EEB42E-0B4A-5F4E-9403-B6034CADBB58}" destId="{277E818B-42A6-E247-8D48-5441AD8021FC}" srcOrd="1" destOrd="0" presId="urn:microsoft.com/office/officeart/2005/8/layout/bList2#3"/>
    <dgm:cxn modelId="{C887B59B-0031-434F-8937-8A1DBB178F1E}" type="presOf" srcId="{5D9B8B27-B9BD-5447-8DFF-3925ECA5A317}" destId="{7EDEA934-F2A0-E045-A638-193182351A45}" srcOrd="0" destOrd="0" presId="urn:microsoft.com/office/officeart/2005/8/layout/bList2#3"/>
    <dgm:cxn modelId="{4964CAC5-8A1B-FB4F-8001-8FFB9098ACC1}" type="presOf" srcId="{8D050561-5B93-4849-8BC6-0310050867B8}" destId="{41D64EF8-79A3-F747-A33E-4CB52F36856A}" srcOrd="1" destOrd="0" presId="urn:microsoft.com/office/officeart/2005/8/layout/bList2#3"/>
    <dgm:cxn modelId="{ECACC0E9-721C-4262-A8D4-DB271EFF39ED}" srcId="{8D050561-5B93-4849-8BC6-0310050867B8}" destId="{9AA0A299-06B0-4430-82BC-8AD043BCE4FA}" srcOrd="3" destOrd="0" parTransId="{AAC44DC5-2E3F-4315-B5CE-DD5F9D53D79A}" sibTransId="{7A3314CA-0C21-41AE-8C00-89E0B396AE16}"/>
    <dgm:cxn modelId="{18429B00-7773-4E4A-A175-18A9A1CC546C}" srcId="{8D050561-5B93-4849-8BC6-0310050867B8}" destId="{8D8F370B-8ECF-2841-ABBD-45321A430DDD}" srcOrd="2" destOrd="0" parTransId="{FEC5013B-0714-794E-B686-29B0834B3EA6}" sibTransId="{44176D35-CE52-1741-AC71-A8B69D0B27FC}"/>
    <dgm:cxn modelId="{352203ED-08BB-2D4E-BC73-159EF2D24D50}" type="presOf" srcId="{4DE25EFA-794B-6E43-90AC-56C6319DDD87}" destId="{9188F5BF-9C2E-CF4F-9110-5A6CB1B5D7B3}" srcOrd="1" destOrd="0" presId="urn:microsoft.com/office/officeart/2005/8/layout/bList2#3"/>
    <dgm:cxn modelId="{E084708B-570E-4126-86B8-5E5D8A477EA4}" srcId="{E9E0DE00-5C86-BF43-B524-6E4ACE90931E}" destId="{5A640BDD-273A-4D92-9606-E86A169E00BF}" srcOrd="2" destOrd="0" parTransId="{315DF1AD-F64A-4174-8438-ED2061DEBA56}" sibTransId="{9AE6C062-EE66-457B-909C-890461F57C7B}"/>
    <dgm:cxn modelId="{3DAA6FC5-DE94-7B4F-8602-03F5F0E9E141}" type="presOf" srcId="{D939590F-DE7C-434F-A2DE-BE2772CB605D}" destId="{BD91550B-CA3E-A441-8E94-FEFAE0053E5B}" srcOrd="0" destOrd="0" presId="urn:microsoft.com/office/officeart/2005/8/layout/bList2#3"/>
    <dgm:cxn modelId="{CDA21129-70E7-AF45-9072-221B9AFB87D5}" srcId="{5D9B8B27-B9BD-5447-8DFF-3925ECA5A317}" destId="{88C013CD-263D-B546-8DB8-6742A78223FD}" srcOrd="0" destOrd="0" parTransId="{EBCE4A8A-292A-4645-B5ED-ABC129C1D58A}" sibTransId="{42E8AD40-9C7E-2E4B-9249-0111149674B4}"/>
    <dgm:cxn modelId="{F8CEC71F-1FA8-354E-BC22-10B70CFE024C}" type="presOf" srcId="{932D533E-E466-D046-804F-4DFB18EF61CA}" destId="{85ED5E4C-79A5-7A4D-85E8-C5748FDCED5C}" srcOrd="0" destOrd="0" presId="urn:microsoft.com/office/officeart/2005/8/layout/bList2#3"/>
    <dgm:cxn modelId="{72B90F0C-A529-734C-8268-661F7216CE47}" type="presOf" srcId="{B824297E-31D8-FA4F-881B-B3F1CAE5E366}" destId="{DAFB7145-5DF3-0740-B424-3B6C5F05A1F2}" srcOrd="0" destOrd="1" presId="urn:microsoft.com/office/officeart/2005/8/layout/bList2#3"/>
    <dgm:cxn modelId="{B6AA8C45-44F2-4842-AE0D-AF079A807E55}" type="presOf" srcId="{E9E0DE00-5C86-BF43-B524-6E4ACE90931E}" destId="{7413F182-F618-F04C-997C-511E0C931129}" srcOrd="0" destOrd="0" presId="urn:microsoft.com/office/officeart/2005/8/layout/bList2#3"/>
    <dgm:cxn modelId="{A8E37645-3D15-D647-AFB7-691C887C03F7}" srcId="{B4EEB42E-0B4A-5F4E-9403-B6034CADBB58}" destId="{15836649-8B9A-2B41-B57F-3A72787F1D87}" srcOrd="0" destOrd="0" parTransId="{72C6B1FB-E92B-5444-AB80-423555E6F03E}" sibTransId="{CF5E3A1A-606A-EA49-96F8-A89261CB510B}"/>
    <dgm:cxn modelId="{8AB3DB1C-126A-CD42-B5BE-381893BCC5A2}" srcId="{D939590F-DE7C-434F-A2DE-BE2772CB605D}" destId="{B4EEB42E-0B4A-5F4E-9403-B6034CADBB58}" srcOrd="0" destOrd="0" parTransId="{507832E7-6F9E-534F-8C34-D17EBCEB13B4}" sibTransId="{12A1D626-568E-5A48-9D13-4323FE520C87}"/>
    <dgm:cxn modelId="{52B3DDFF-672D-5C48-82D0-D13481BA7EBE}" type="presOf" srcId="{5A640BDD-273A-4D92-9606-E86A169E00BF}" destId="{85ED5E4C-79A5-7A4D-85E8-C5748FDCED5C}" srcOrd="0" destOrd="2" presId="urn:microsoft.com/office/officeart/2005/8/layout/bList2#3"/>
    <dgm:cxn modelId="{2F32A6F1-0337-8341-999A-C665A9F15E20}" srcId="{D939590F-DE7C-434F-A2DE-BE2772CB605D}" destId="{8D050561-5B93-4849-8BC6-0310050867B8}" srcOrd="2" destOrd="0" parTransId="{80EC0BD1-B5BD-D24D-ADA8-3477076AB421}" sibTransId="{308BE6AD-DBEE-F44D-BABC-823E36B9DD77}"/>
    <dgm:cxn modelId="{721B9734-D504-FC48-B675-CC786188CB6E}" type="presOf" srcId="{E9E0DE00-5C86-BF43-B524-6E4ACE90931E}" destId="{0FD386EA-1BBE-9340-8A8C-2CAF89491210}" srcOrd="1" destOrd="0" presId="urn:microsoft.com/office/officeart/2005/8/layout/bList2#3"/>
    <dgm:cxn modelId="{B3FC7BD8-6001-2E47-964F-7191E3BE9FA5}" type="presOf" srcId="{88C013CD-263D-B546-8DB8-6742A78223FD}" destId="{DE2AE619-14A1-4944-84CC-D8F7A2D7E727}" srcOrd="0" destOrd="0" presId="urn:microsoft.com/office/officeart/2005/8/layout/bList2#3"/>
    <dgm:cxn modelId="{6D3FB29C-693F-1448-90DE-F409FC731DD9}" type="presOf" srcId="{1D66B57C-3FEF-1142-9C9E-B029F80AD594}" destId="{85A2AFF9-6E2C-0749-B9C0-FFFE3B264E31}" srcOrd="0" destOrd="0" presId="urn:microsoft.com/office/officeart/2005/8/layout/bList2#3"/>
    <dgm:cxn modelId="{80F0C78D-994A-DC41-9C27-5371558FCD35}" type="presOf" srcId="{62738DBD-296C-C942-AF2D-DF81658886DA}" destId="{1F69FD28-31EA-9144-AD54-BA4056817753}" srcOrd="0" destOrd="0" presId="urn:microsoft.com/office/officeart/2005/8/layout/bList2#3"/>
    <dgm:cxn modelId="{BAE2A2F6-10F9-2142-BA25-9857A4DD0233}" srcId="{8D050561-5B93-4849-8BC6-0310050867B8}" destId="{7CC662DF-F92D-2B4C-9729-EEB05AAC8507}" srcOrd="1" destOrd="0" parTransId="{0ED4EBA5-E554-DC40-9398-F90D8CDD86B9}" sibTransId="{62A276BE-603D-AA4C-99BF-E2B9AECFBF6D}"/>
    <dgm:cxn modelId="{0A64BAA3-27C3-1B44-87D9-0AC37512BC22}" type="presOf" srcId="{D0AB9728-E999-EA4D-A85E-7BFE9004CF99}" destId="{DAFB7145-5DF3-0740-B424-3B6C5F05A1F2}" srcOrd="0" destOrd="0" presId="urn:microsoft.com/office/officeart/2005/8/layout/bList2#3"/>
    <dgm:cxn modelId="{86177390-3A9C-A94D-A5A9-EF82B98EF260}" type="presOf" srcId="{308BE6AD-DBEE-F44D-BABC-823E36B9DD77}" destId="{C79E7FE1-C6EC-4E4F-8184-6241EE34DE14}" srcOrd="0" destOrd="0" presId="urn:microsoft.com/office/officeart/2005/8/layout/bList2#3"/>
    <dgm:cxn modelId="{83D5EFDB-E762-C342-8D5F-9CAD09B568B0}" type="presOf" srcId="{FD854D0F-44BD-4017-A987-8136D1F26C95}" destId="{B64443F8-CE0F-3D4D-800E-ADDFEF360038}" srcOrd="0" destOrd="1" presId="urn:microsoft.com/office/officeart/2005/8/layout/bList2#3"/>
    <dgm:cxn modelId="{6F9B14CB-51AB-634A-90DC-2CC9F7073532}" type="presOf" srcId="{B4EEB42E-0B4A-5F4E-9403-B6034CADBB58}" destId="{845B7004-0E47-9047-8FA8-021E4DCF43E5}" srcOrd="0" destOrd="0" presId="urn:microsoft.com/office/officeart/2005/8/layout/bList2#3"/>
    <dgm:cxn modelId="{9CBAE74F-CDEA-8A41-A9FC-7B58BC817742}" srcId="{4DE25EFA-794B-6E43-90AC-56C6319DDD87}" destId="{D0AB9728-E999-EA4D-A85E-7BFE9004CF99}" srcOrd="0" destOrd="0" parTransId="{A30E122F-25EF-8A4E-93F5-A1DF1C3215DF}" sibTransId="{C9049E3B-C867-E540-9427-DE3253F24747}"/>
    <dgm:cxn modelId="{60DB89F0-BCA2-4280-8D12-ADEAB95D0AC8}" srcId="{B4EEB42E-0B4A-5F4E-9403-B6034CADBB58}" destId="{FD854D0F-44BD-4017-A987-8136D1F26C95}" srcOrd="1" destOrd="0" parTransId="{85EA730D-2C8A-4550-91C5-E1F096D70A58}" sibTransId="{3EE5FFC4-13C3-4C39-B306-BD1008B6A7A9}"/>
    <dgm:cxn modelId="{D4518E10-1CD6-EC45-8577-090CCC67A6A8}" type="presOf" srcId="{5D9B8B27-B9BD-5447-8DFF-3925ECA5A317}" destId="{449FC2F2-6FBE-6049-98AB-0FC5882558EC}" srcOrd="1" destOrd="0" presId="urn:microsoft.com/office/officeart/2005/8/layout/bList2#3"/>
    <dgm:cxn modelId="{21DFCE7D-474F-4C4E-9C56-FEEECE973EDC}" type="presOf" srcId="{12A1D626-568E-5A48-9D13-4323FE520C87}" destId="{23E953BC-975C-184D-87C6-0EB8E816D3BF}" srcOrd="0" destOrd="0" presId="urn:microsoft.com/office/officeart/2005/8/layout/bList2#3"/>
    <dgm:cxn modelId="{68E6F6F3-45D7-674A-9A94-0322DDCA2788}" type="presOf" srcId="{8D050561-5B93-4849-8BC6-0310050867B8}" destId="{90D5A473-3BD2-6246-9F5A-CA632783766E}" srcOrd="0" destOrd="0" presId="urn:microsoft.com/office/officeart/2005/8/layout/bList2#3"/>
    <dgm:cxn modelId="{E571CDBB-C678-0445-9BD3-C30FB91E2D79}" srcId="{E9E0DE00-5C86-BF43-B524-6E4ACE90931E}" destId="{F48F8669-396E-DF40-BB57-31775CB903FB}" srcOrd="1" destOrd="0" parTransId="{52318456-AE92-DF46-A749-79367041BB74}" sibTransId="{575441BE-8A67-7748-A0A9-542C08E23B9D}"/>
    <dgm:cxn modelId="{C414208E-8AF9-364E-941A-D7EDA067D097}" type="presOf" srcId="{A5263CCC-B9CA-8F48-A4DE-47CFE65A3283}" destId="{A4110D54-5D19-F14B-A0A2-8235ED2B4967}" srcOrd="0" destOrd="0" presId="urn:microsoft.com/office/officeart/2005/8/layout/bList2#3"/>
    <dgm:cxn modelId="{53412D30-AB0D-A74D-B49E-C98C45D504E3}" srcId="{D939590F-DE7C-434F-A2DE-BE2772CB605D}" destId="{E9E0DE00-5C86-BF43-B524-6E4ACE90931E}" srcOrd="3" destOrd="0" parTransId="{CE71F0BF-C580-3B4E-8971-AB60BC27865A}" sibTransId="{A5263CCC-B9CA-8F48-A4DE-47CFE65A3283}"/>
    <dgm:cxn modelId="{4CE571B0-235C-2148-A280-428F7F99C6CF}" type="presParOf" srcId="{BD91550B-CA3E-A441-8E94-FEFAE0053E5B}" destId="{FC4B4F89-E4B4-3145-96F9-01317FABF38D}" srcOrd="0" destOrd="0" presId="urn:microsoft.com/office/officeart/2005/8/layout/bList2#3"/>
    <dgm:cxn modelId="{9AAA186E-D902-8948-A1AA-37D9A301AFB9}" type="presParOf" srcId="{FC4B4F89-E4B4-3145-96F9-01317FABF38D}" destId="{B64443F8-CE0F-3D4D-800E-ADDFEF360038}" srcOrd="0" destOrd="0" presId="urn:microsoft.com/office/officeart/2005/8/layout/bList2#3"/>
    <dgm:cxn modelId="{25A3B257-CD39-9A47-8090-8A4EF4AA2074}" type="presParOf" srcId="{FC4B4F89-E4B4-3145-96F9-01317FABF38D}" destId="{845B7004-0E47-9047-8FA8-021E4DCF43E5}" srcOrd="1" destOrd="0" presId="urn:microsoft.com/office/officeart/2005/8/layout/bList2#3"/>
    <dgm:cxn modelId="{0AE1DE7D-B3AE-8E44-A239-2E076E683A3C}" type="presParOf" srcId="{FC4B4F89-E4B4-3145-96F9-01317FABF38D}" destId="{277E818B-42A6-E247-8D48-5441AD8021FC}" srcOrd="2" destOrd="0" presId="urn:microsoft.com/office/officeart/2005/8/layout/bList2#3"/>
    <dgm:cxn modelId="{E5D36AA1-AB43-9A48-9D57-9675625348B8}" type="presParOf" srcId="{FC4B4F89-E4B4-3145-96F9-01317FABF38D}" destId="{F4ABA631-214F-6B40-A91F-5942998B754E}" srcOrd="3" destOrd="0" presId="urn:microsoft.com/office/officeart/2005/8/layout/bList2#3"/>
    <dgm:cxn modelId="{1F63335C-96C8-B14D-B3DC-28ED8786B7F1}" type="presParOf" srcId="{BD91550B-CA3E-A441-8E94-FEFAE0053E5B}" destId="{23E953BC-975C-184D-87C6-0EB8E816D3BF}" srcOrd="1" destOrd="0" presId="urn:microsoft.com/office/officeart/2005/8/layout/bList2#3"/>
    <dgm:cxn modelId="{6E3B9395-AB75-8E4E-AB20-141B9DB35CB6}" type="presParOf" srcId="{BD91550B-CA3E-A441-8E94-FEFAE0053E5B}" destId="{DA6D5F5E-F446-2143-826F-6C363E01C108}" srcOrd="2" destOrd="0" presId="urn:microsoft.com/office/officeart/2005/8/layout/bList2#3"/>
    <dgm:cxn modelId="{FECB5C43-19BC-4848-9865-1EB1B25E7D6E}" type="presParOf" srcId="{DA6D5F5E-F446-2143-826F-6C363E01C108}" destId="{DAFB7145-5DF3-0740-B424-3B6C5F05A1F2}" srcOrd="0" destOrd="0" presId="urn:microsoft.com/office/officeart/2005/8/layout/bList2#3"/>
    <dgm:cxn modelId="{4B2B5C66-9BF6-3844-930D-B43A0F684660}" type="presParOf" srcId="{DA6D5F5E-F446-2143-826F-6C363E01C108}" destId="{8CE0D796-A04C-3741-8B6A-1E499E10CBF2}" srcOrd="1" destOrd="0" presId="urn:microsoft.com/office/officeart/2005/8/layout/bList2#3"/>
    <dgm:cxn modelId="{933F3A01-386D-8348-8A78-0B85D55EEFA3}" type="presParOf" srcId="{DA6D5F5E-F446-2143-826F-6C363E01C108}" destId="{9188F5BF-9C2E-CF4F-9110-5A6CB1B5D7B3}" srcOrd="2" destOrd="0" presId="urn:microsoft.com/office/officeart/2005/8/layout/bList2#3"/>
    <dgm:cxn modelId="{9A94EA4F-8BF0-5347-98EC-DCFE666230D0}" type="presParOf" srcId="{DA6D5F5E-F446-2143-826F-6C363E01C108}" destId="{F9E2A866-4A8F-8545-AB7E-7238E570530D}" srcOrd="3" destOrd="0" presId="urn:microsoft.com/office/officeart/2005/8/layout/bList2#3"/>
    <dgm:cxn modelId="{5BE80B46-61B7-474B-8370-63BA8AD57381}" type="presParOf" srcId="{BD91550B-CA3E-A441-8E94-FEFAE0053E5B}" destId="{85A2AFF9-6E2C-0749-B9C0-FFFE3B264E31}" srcOrd="3" destOrd="0" presId="urn:microsoft.com/office/officeart/2005/8/layout/bList2#3"/>
    <dgm:cxn modelId="{E9B10D75-700C-EF41-8BD8-665E4780CDD7}" type="presParOf" srcId="{BD91550B-CA3E-A441-8E94-FEFAE0053E5B}" destId="{51E2C5FD-BEBC-B642-BF4A-80EEB22F9F2A}" srcOrd="4" destOrd="0" presId="urn:microsoft.com/office/officeart/2005/8/layout/bList2#3"/>
    <dgm:cxn modelId="{5796F0BF-904D-9441-BA3D-70EB351AD47D}" type="presParOf" srcId="{51E2C5FD-BEBC-B642-BF4A-80EEB22F9F2A}" destId="{1F69FD28-31EA-9144-AD54-BA4056817753}" srcOrd="0" destOrd="0" presId="urn:microsoft.com/office/officeart/2005/8/layout/bList2#3"/>
    <dgm:cxn modelId="{745106AA-F571-8940-B4EF-A2D611FC623D}" type="presParOf" srcId="{51E2C5FD-BEBC-B642-BF4A-80EEB22F9F2A}" destId="{90D5A473-3BD2-6246-9F5A-CA632783766E}" srcOrd="1" destOrd="0" presId="urn:microsoft.com/office/officeart/2005/8/layout/bList2#3"/>
    <dgm:cxn modelId="{9601C51C-AE55-404A-B578-2334A533D58B}" type="presParOf" srcId="{51E2C5FD-BEBC-B642-BF4A-80EEB22F9F2A}" destId="{41D64EF8-79A3-F747-A33E-4CB52F36856A}" srcOrd="2" destOrd="0" presId="urn:microsoft.com/office/officeart/2005/8/layout/bList2#3"/>
    <dgm:cxn modelId="{EF383607-3A48-844C-981D-D362FDA11259}" type="presParOf" srcId="{51E2C5FD-BEBC-B642-BF4A-80EEB22F9F2A}" destId="{C9460D02-8656-5C4F-860B-6DAAB6B7BA89}" srcOrd="3" destOrd="0" presId="urn:microsoft.com/office/officeart/2005/8/layout/bList2#3"/>
    <dgm:cxn modelId="{05243335-49DE-E748-922D-E0C77A59AD15}" type="presParOf" srcId="{BD91550B-CA3E-A441-8E94-FEFAE0053E5B}" destId="{C79E7FE1-C6EC-4E4F-8184-6241EE34DE14}" srcOrd="5" destOrd="0" presId="urn:microsoft.com/office/officeart/2005/8/layout/bList2#3"/>
    <dgm:cxn modelId="{468BD4EC-A391-9548-9402-EAC91EE6F31C}" type="presParOf" srcId="{BD91550B-CA3E-A441-8E94-FEFAE0053E5B}" destId="{AFB913E9-F32A-DC47-83B5-5D898ACAA059}" srcOrd="6" destOrd="0" presId="urn:microsoft.com/office/officeart/2005/8/layout/bList2#3"/>
    <dgm:cxn modelId="{13A49501-588E-7D4B-95B1-A3794E57D5DE}" type="presParOf" srcId="{AFB913E9-F32A-DC47-83B5-5D898ACAA059}" destId="{85ED5E4C-79A5-7A4D-85E8-C5748FDCED5C}" srcOrd="0" destOrd="0" presId="urn:microsoft.com/office/officeart/2005/8/layout/bList2#3"/>
    <dgm:cxn modelId="{DC53C53F-9A20-5449-B0B5-2D78A0FD5D96}" type="presParOf" srcId="{AFB913E9-F32A-DC47-83B5-5D898ACAA059}" destId="{7413F182-F618-F04C-997C-511E0C931129}" srcOrd="1" destOrd="0" presId="urn:microsoft.com/office/officeart/2005/8/layout/bList2#3"/>
    <dgm:cxn modelId="{2CFCA25D-CEB5-7E4A-BCEB-70BA9810F252}" type="presParOf" srcId="{AFB913E9-F32A-DC47-83B5-5D898ACAA059}" destId="{0FD386EA-1BBE-9340-8A8C-2CAF89491210}" srcOrd="2" destOrd="0" presId="urn:microsoft.com/office/officeart/2005/8/layout/bList2#3"/>
    <dgm:cxn modelId="{05ECEBE4-D450-7E41-9F9B-BFF662CAF3D2}" type="presParOf" srcId="{AFB913E9-F32A-DC47-83B5-5D898ACAA059}" destId="{6599EB3F-4A58-F548-BFF0-153150ADF3CA}" srcOrd="3" destOrd="0" presId="urn:microsoft.com/office/officeart/2005/8/layout/bList2#3"/>
    <dgm:cxn modelId="{5A16D6F9-B540-F64B-AE87-4CE325D70096}" type="presParOf" srcId="{BD91550B-CA3E-A441-8E94-FEFAE0053E5B}" destId="{A4110D54-5D19-F14B-A0A2-8235ED2B4967}" srcOrd="7" destOrd="0" presId="urn:microsoft.com/office/officeart/2005/8/layout/bList2#3"/>
    <dgm:cxn modelId="{34BD3B51-F89C-7243-9EE8-40641929DDFB}" type="presParOf" srcId="{BD91550B-CA3E-A441-8E94-FEFAE0053E5B}" destId="{DB65811F-55AC-EA41-A8F8-44CAC9CE236D}" srcOrd="8" destOrd="0" presId="urn:microsoft.com/office/officeart/2005/8/layout/bList2#3"/>
    <dgm:cxn modelId="{0CB8E208-0B4A-794C-A16B-EB88F820D434}" type="presParOf" srcId="{DB65811F-55AC-EA41-A8F8-44CAC9CE236D}" destId="{DE2AE619-14A1-4944-84CC-D8F7A2D7E727}" srcOrd="0" destOrd="0" presId="urn:microsoft.com/office/officeart/2005/8/layout/bList2#3"/>
    <dgm:cxn modelId="{0D052D56-9B74-2A4F-8468-581464F13861}" type="presParOf" srcId="{DB65811F-55AC-EA41-A8F8-44CAC9CE236D}" destId="{7EDEA934-F2A0-E045-A638-193182351A45}" srcOrd="1" destOrd="0" presId="urn:microsoft.com/office/officeart/2005/8/layout/bList2#3"/>
    <dgm:cxn modelId="{8A71BABE-7CE5-3A40-B5E3-4E52A154C71D}" type="presParOf" srcId="{DB65811F-55AC-EA41-A8F8-44CAC9CE236D}" destId="{449FC2F2-6FBE-6049-98AB-0FC5882558EC}" srcOrd="2" destOrd="0" presId="urn:microsoft.com/office/officeart/2005/8/layout/bList2#3"/>
    <dgm:cxn modelId="{8AD71A58-93A8-B349-A18F-66CE0864A309}" type="presParOf" srcId="{DB65811F-55AC-EA41-A8F8-44CAC9CE236D}" destId="{23153D92-0753-4643-9BBD-93CD9277B6E3}" srcOrd="3" destOrd="0" presId="urn:microsoft.com/office/officeart/2005/8/layout/b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7B89-CC4D-6A46-9EBF-1EA67BA8D914}" type="doc">
      <dgm:prSet loTypeId="urn:microsoft.com/office/officeart/2005/8/layout/gear1" loCatId="relationship" qsTypeId="urn:microsoft.com/office/officeart/2005/8/quickstyle/simple4" qsCatId="simple" csTypeId="urn:microsoft.com/office/officeart/2005/8/colors/accent1_2" csCatId="accent1" phldr="1"/>
      <dgm:spPr/>
      <dgm:t>
        <a:bodyPr/>
        <a:lstStyle/>
        <a:p>
          <a:endParaRPr lang="en-US"/>
        </a:p>
      </dgm:t>
    </dgm:pt>
    <dgm:pt modelId="{D3FBC591-4306-914D-A07E-98BC196FF0D9}">
      <dgm:prSet phldrT="[Text]"/>
      <dgm:spPr/>
      <dgm:t>
        <a:bodyPr/>
        <a:lstStyle/>
        <a:p>
          <a:r>
            <a:rPr lang="en-US" b="1" dirty="0" smtClean="0">
              <a:latin typeface="Cambria" pitchFamily="18" charset="0"/>
            </a:rPr>
            <a:t>Patient Similarity Learning</a:t>
          </a:r>
          <a:endParaRPr lang="en-US" b="1" dirty="0">
            <a:latin typeface="Cambria" pitchFamily="18" charset="0"/>
          </a:endParaRPr>
        </a:p>
      </dgm:t>
    </dgm:pt>
    <dgm:pt modelId="{E34C606F-5AD8-324C-8481-F4DCB724542B}" type="parTrans" cxnId="{186348D1-2A51-C149-A9B5-C222A5C60A4F}">
      <dgm:prSet/>
      <dgm:spPr/>
      <dgm:t>
        <a:bodyPr/>
        <a:lstStyle/>
        <a:p>
          <a:endParaRPr lang="en-US"/>
        </a:p>
      </dgm:t>
    </dgm:pt>
    <dgm:pt modelId="{B9D8F428-EBAE-6049-87BB-2A078CC8910C}" type="sibTrans" cxnId="{186348D1-2A51-C149-A9B5-C222A5C60A4F}">
      <dgm:prSet/>
      <dgm:spPr/>
      <dgm:t>
        <a:bodyPr/>
        <a:lstStyle/>
        <a:p>
          <a:endParaRPr lang="en-US"/>
        </a:p>
      </dgm:t>
    </dgm:pt>
    <dgm:pt modelId="{E73CCBA8-3F1F-EF46-B975-D78D7F514CF8}">
      <dgm:prSet phldrT="[Text]"/>
      <dgm:spPr/>
      <dgm:t>
        <a:bodyPr/>
        <a:lstStyle/>
        <a:p>
          <a:r>
            <a:rPr lang="en-US" b="1" dirty="0" smtClean="0">
              <a:latin typeface="Cambria" pitchFamily="18" charset="0"/>
            </a:rPr>
            <a:t>Physician feedback</a:t>
          </a:r>
          <a:endParaRPr lang="en-US" b="1" dirty="0">
            <a:latin typeface="Cambria" pitchFamily="18" charset="0"/>
          </a:endParaRPr>
        </a:p>
      </dgm:t>
    </dgm:pt>
    <dgm:pt modelId="{C04FD076-78F7-DF43-A25E-5B1A38BDC250}" type="parTrans" cxnId="{5253AAC9-F076-AB47-BE2C-0D78D413BADD}">
      <dgm:prSet/>
      <dgm:spPr/>
      <dgm:t>
        <a:bodyPr/>
        <a:lstStyle/>
        <a:p>
          <a:endParaRPr lang="en-US"/>
        </a:p>
      </dgm:t>
    </dgm:pt>
    <dgm:pt modelId="{4C51A0E3-7ADC-0341-9E2B-3AE6A950FF12}" type="sibTrans" cxnId="{5253AAC9-F076-AB47-BE2C-0D78D413BADD}">
      <dgm:prSet/>
      <dgm:spPr/>
      <dgm:t>
        <a:bodyPr/>
        <a:lstStyle/>
        <a:p>
          <a:endParaRPr lang="en-US"/>
        </a:p>
      </dgm:t>
    </dgm:pt>
    <dgm:pt modelId="{DA3AE204-BF4F-FE4F-ABCB-2A49DABA12D7}">
      <dgm:prSet phldrT="[Text]" custT="1"/>
      <dgm:spPr/>
      <dgm:t>
        <a:bodyPr/>
        <a:lstStyle/>
        <a:p>
          <a:r>
            <a:rPr lang="en-US" sz="1200" dirty="0" smtClean="0">
              <a:latin typeface="Cambria" pitchFamily="18" charset="0"/>
            </a:rPr>
            <a:t>Generating patient cohorts such that the patients within the same cohort are similar to each other</a:t>
          </a:r>
          <a:endParaRPr lang="en-US" sz="1200" dirty="0">
            <a:latin typeface="Cambria" pitchFamily="18" charset="0"/>
          </a:endParaRPr>
        </a:p>
      </dgm:t>
    </dgm:pt>
    <dgm:pt modelId="{6DF7FA68-DF2C-FB44-A914-711E0786125F}" type="parTrans" cxnId="{4CEFAF67-F89E-E740-86FE-1F8C19A5486A}">
      <dgm:prSet/>
      <dgm:spPr/>
      <dgm:t>
        <a:bodyPr/>
        <a:lstStyle/>
        <a:p>
          <a:endParaRPr lang="en-US"/>
        </a:p>
      </dgm:t>
    </dgm:pt>
    <dgm:pt modelId="{5065B494-5341-7E41-810C-EFA0B7C3DC43}" type="sibTrans" cxnId="{4CEFAF67-F89E-E740-86FE-1F8C19A5486A}">
      <dgm:prSet/>
      <dgm:spPr/>
      <dgm:t>
        <a:bodyPr/>
        <a:lstStyle/>
        <a:p>
          <a:endParaRPr lang="en-US"/>
        </a:p>
      </dgm:t>
    </dgm:pt>
    <dgm:pt modelId="{DE6045E0-B724-EC46-B591-8FD50FD0964C}">
      <dgm:prSet phldrT="[Text]" custT="1"/>
      <dgm:spPr/>
      <dgm:t>
        <a:bodyPr/>
        <a:lstStyle/>
        <a:p>
          <a:r>
            <a:rPr lang="en-US" sz="1200" dirty="0" smtClean="0">
              <a:latin typeface="Cambria" pitchFamily="18" charset="0"/>
            </a:rPr>
            <a:t>Explain why they are similar</a:t>
          </a:r>
          <a:endParaRPr lang="en-US" sz="1200" dirty="0">
            <a:latin typeface="Cambria" pitchFamily="18" charset="0"/>
          </a:endParaRPr>
        </a:p>
      </dgm:t>
    </dgm:pt>
    <dgm:pt modelId="{69F4F2EC-7B1C-C44D-AAA7-DCF0BA55CD1F}" type="parTrans" cxnId="{F4AFEF72-E020-8E40-8F66-C6F618A9F05F}">
      <dgm:prSet/>
      <dgm:spPr/>
      <dgm:t>
        <a:bodyPr/>
        <a:lstStyle/>
        <a:p>
          <a:endParaRPr lang="en-US"/>
        </a:p>
      </dgm:t>
    </dgm:pt>
    <dgm:pt modelId="{6E7A409D-F96A-1B4D-8755-45EE57490759}" type="sibTrans" cxnId="{F4AFEF72-E020-8E40-8F66-C6F618A9F05F}">
      <dgm:prSet/>
      <dgm:spPr/>
      <dgm:t>
        <a:bodyPr/>
        <a:lstStyle/>
        <a:p>
          <a:endParaRPr lang="en-US"/>
        </a:p>
      </dgm:t>
    </dgm:pt>
    <dgm:pt modelId="{34E2B50D-252C-A34F-8236-AFD83A2963CD}">
      <dgm:prSet phldrT="[Text]" custT="1"/>
      <dgm:spPr/>
      <dgm:t>
        <a:bodyPr/>
        <a:lstStyle/>
        <a:p>
          <a:r>
            <a:rPr lang="en-US" sz="1200" dirty="0" smtClean="0">
              <a:latin typeface="Cambria" pitchFamily="18" charset="0"/>
            </a:rPr>
            <a:t>Leverage historical data about the similar patients to diagnose the query patient</a:t>
          </a:r>
          <a:endParaRPr lang="en-US" sz="1200" dirty="0">
            <a:latin typeface="Cambria" pitchFamily="18" charset="0"/>
          </a:endParaRPr>
        </a:p>
      </dgm:t>
    </dgm:pt>
    <dgm:pt modelId="{9682E0EC-1309-EC4E-8F71-3DDB1BB29E39}" type="parTrans" cxnId="{351547DE-6482-A74E-AEDE-E07DD880F087}">
      <dgm:prSet/>
      <dgm:spPr/>
      <dgm:t>
        <a:bodyPr/>
        <a:lstStyle/>
        <a:p>
          <a:endParaRPr lang="en-US"/>
        </a:p>
      </dgm:t>
    </dgm:pt>
    <dgm:pt modelId="{49E0C979-83F9-3842-8AAD-09A6181922D4}" type="sibTrans" cxnId="{351547DE-6482-A74E-AEDE-E07DD880F087}">
      <dgm:prSet/>
      <dgm:spPr/>
      <dgm:t>
        <a:bodyPr/>
        <a:lstStyle/>
        <a:p>
          <a:endParaRPr lang="en-US"/>
        </a:p>
      </dgm:t>
    </dgm:pt>
    <dgm:pt modelId="{68875784-A69F-A846-A976-DD0A82A09B76}">
      <dgm:prSet phldrT="[Text]" custT="1"/>
      <dgm:spPr/>
      <dgm:t>
        <a:bodyPr/>
        <a:lstStyle/>
        <a:p>
          <a:r>
            <a:rPr lang="en-US" sz="1200" b="0" dirty="0" smtClean="0">
              <a:latin typeface="Cambria" pitchFamily="18" charset="0"/>
            </a:rPr>
            <a:t>Provide positive/negative feedback about the similar patient results</a:t>
          </a:r>
          <a:endParaRPr lang="en-US" sz="1200" b="0" dirty="0">
            <a:latin typeface="Cambria" pitchFamily="18" charset="0"/>
          </a:endParaRPr>
        </a:p>
      </dgm:t>
    </dgm:pt>
    <dgm:pt modelId="{63204218-A09E-CC4C-8439-B01931AB9A44}" type="parTrans" cxnId="{121C64E5-E645-D945-9546-261B2D10DF3E}">
      <dgm:prSet/>
      <dgm:spPr/>
      <dgm:t>
        <a:bodyPr/>
        <a:lstStyle/>
        <a:p>
          <a:endParaRPr lang="en-US"/>
        </a:p>
      </dgm:t>
    </dgm:pt>
    <dgm:pt modelId="{21728F63-8D94-1046-A3F9-CBE0A6FE626F}" type="sibTrans" cxnId="{121C64E5-E645-D945-9546-261B2D10DF3E}">
      <dgm:prSet/>
      <dgm:spPr/>
      <dgm:t>
        <a:bodyPr/>
        <a:lstStyle/>
        <a:p>
          <a:endParaRPr lang="en-US"/>
        </a:p>
      </dgm:t>
    </dgm:pt>
    <dgm:pt modelId="{944FB927-C4D5-3B4F-BF26-B690753AE5A9}" type="pres">
      <dgm:prSet presAssocID="{95C47B89-CC4D-6A46-9EBF-1EA67BA8D914}" presName="composite" presStyleCnt="0">
        <dgm:presLayoutVars>
          <dgm:chMax val="3"/>
          <dgm:animLvl val="lvl"/>
          <dgm:resizeHandles val="exact"/>
        </dgm:presLayoutVars>
      </dgm:prSet>
      <dgm:spPr/>
      <dgm:t>
        <a:bodyPr/>
        <a:lstStyle/>
        <a:p>
          <a:endParaRPr lang="en-US"/>
        </a:p>
      </dgm:t>
    </dgm:pt>
    <dgm:pt modelId="{638520FC-1078-A641-8FCD-91E7B1547C8D}" type="pres">
      <dgm:prSet presAssocID="{D3FBC591-4306-914D-A07E-98BC196FF0D9}" presName="gear1" presStyleLbl="node1" presStyleIdx="0" presStyleCnt="2" custLinFactNeighborX="-596" custLinFactNeighborY="9538">
        <dgm:presLayoutVars>
          <dgm:chMax val="1"/>
          <dgm:bulletEnabled val="1"/>
        </dgm:presLayoutVars>
      </dgm:prSet>
      <dgm:spPr/>
      <dgm:t>
        <a:bodyPr/>
        <a:lstStyle/>
        <a:p>
          <a:endParaRPr lang="en-US"/>
        </a:p>
      </dgm:t>
    </dgm:pt>
    <dgm:pt modelId="{D05849BB-4689-CB4D-9A35-D68325908B3B}" type="pres">
      <dgm:prSet presAssocID="{D3FBC591-4306-914D-A07E-98BC196FF0D9}" presName="gear1srcNode" presStyleLbl="node1" presStyleIdx="0" presStyleCnt="2"/>
      <dgm:spPr/>
      <dgm:t>
        <a:bodyPr/>
        <a:lstStyle/>
        <a:p>
          <a:endParaRPr lang="en-US"/>
        </a:p>
      </dgm:t>
    </dgm:pt>
    <dgm:pt modelId="{E1025AAB-AE50-2747-8306-C5E26F1253E3}" type="pres">
      <dgm:prSet presAssocID="{D3FBC591-4306-914D-A07E-98BC196FF0D9}" presName="gear1dstNode" presStyleLbl="node1" presStyleIdx="0" presStyleCnt="2"/>
      <dgm:spPr/>
      <dgm:t>
        <a:bodyPr/>
        <a:lstStyle/>
        <a:p>
          <a:endParaRPr lang="en-US"/>
        </a:p>
      </dgm:t>
    </dgm:pt>
    <dgm:pt modelId="{975738D0-A192-C249-A6F8-486F34A9B14E}" type="pres">
      <dgm:prSet presAssocID="{D3FBC591-4306-914D-A07E-98BC196FF0D9}" presName="gear1ch" presStyleLbl="fgAcc1" presStyleIdx="0" presStyleCnt="2" custScaleX="168074" custScaleY="94167" custLinFactNeighborX="-27951" custLinFactNeighborY="55642">
        <dgm:presLayoutVars>
          <dgm:chMax val="0"/>
          <dgm:bulletEnabled val="1"/>
        </dgm:presLayoutVars>
      </dgm:prSet>
      <dgm:spPr/>
      <dgm:t>
        <a:bodyPr/>
        <a:lstStyle/>
        <a:p>
          <a:endParaRPr lang="en-US"/>
        </a:p>
      </dgm:t>
    </dgm:pt>
    <dgm:pt modelId="{3F610DB8-C7C0-BB42-B55A-DDBA0EB076D8}" type="pres">
      <dgm:prSet presAssocID="{E73CCBA8-3F1F-EF46-B975-D78D7F514CF8}" presName="gear2" presStyleLbl="node1" presStyleIdx="1" presStyleCnt="2">
        <dgm:presLayoutVars>
          <dgm:chMax val="1"/>
          <dgm:bulletEnabled val="1"/>
        </dgm:presLayoutVars>
      </dgm:prSet>
      <dgm:spPr/>
      <dgm:t>
        <a:bodyPr/>
        <a:lstStyle/>
        <a:p>
          <a:endParaRPr lang="en-US"/>
        </a:p>
      </dgm:t>
    </dgm:pt>
    <dgm:pt modelId="{66215334-5BC5-F64F-B663-72BBED312326}" type="pres">
      <dgm:prSet presAssocID="{E73CCBA8-3F1F-EF46-B975-D78D7F514CF8}" presName="gear2srcNode" presStyleLbl="node1" presStyleIdx="1" presStyleCnt="2"/>
      <dgm:spPr/>
      <dgm:t>
        <a:bodyPr/>
        <a:lstStyle/>
        <a:p>
          <a:endParaRPr lang="en-US"/>
        </a:p>
      </dgm:t>
    </dgm:pt>
    <dgm:pt modelId="{8874D29B-0AE3-6E44-8751-E9FF573D32B9}" type="pres">
      <dgm:prSet presAssocID="{E73CCBA8-3F1F-EF46-B975-D78D7F514CF8}" presName="gear2dstNode" presStyleLbl="node1" presStyleIdx="1" presStyleCnt="2"/>
      <dgm:spPr/>
      <dgm:t>
        <a:bodyPr/>
        <a:lstStyle/>
        <a:p>
          <a:endParaRPr lang="en-US"/>
        </a:p>
      </dgm:t>
    </dgm:pt>
    <dgm:pt modelId="{085744A3-93E9-5144-B5E0-E365985871CF}" type="pres">
      <dgm:prSet presAssocID="{E73CCBA8-3F1F-EF46-B975-D78D7F514CF8}" presName="gear2ch" presStyleLbl="fgAcc1" presStyleIdx="1" presStyleCnt="2" custScaleX="194845" custScaleY="95873" custLinFactNeighborX="25054" custLinFactNeighborY="-58517">
        <dgm:presLayoutVars>
          <dgm:chMax val="0"/>
          <dgm:bulletEnabled val="1"/>
        </dgm:presLayoutVars>
      </dgm:prSet>
      <dgm:spPr/>
      <dgm:t>
        <a:bodyPr/>
        <a:lstStyle/>
        <a:p>
          <a:endParaRPr lang="en-US"/>
        </a:p>
      </dgm:t>
    </dgm:pt>
    <dgm:pt modelId="{D21C1750-D7EE-7949-827D-5D18CBE7626D}" type="pres">
      <dgm:prSet presAssocID="{B9D8F428-EBAE-6049-87BB-2A078CC8910C}" presName="connector1" presStyleLbl="sibTrans2D1" presStyleIdx="0" presStyleCnt="2"/>
      <dgm:spPr/>
      <dgm:t>
        <a:bodyPr/>
        <a:lstStyle/>
        <a:p>
          <a:endParaRPr lang="en-US"/>
        </a:p>
      </dgm:t>
    </dgm:pt>
    <dgm:pt modelId="{E882CBFB-6664-BA49-807A-BF09B563956E}" type="pres">
      <dgm:prSet presAssocID="{4C51A0E3-7ADC-0341-9E2B-3AE6A950FF12}" presName="connector2" presStyleLbl="sibTrans2D1" presStyleIdx="1" presStyleCnt="2"/>
      <dgm:spPr/>
      <dgm:t>
        <a:bodyPr/>
        <a:lstStyle/>
        <a:p>
          <a:endParaRPr lang="en-US"/>
        </a:p>
      </dgm:t>
    </dgm:pt>
  </dgm:ptLst>
  <dgm:cxnLst>
    <dgm:cxn modelId="{F74CA9F7-1831-9245-BCC3-7B625BBCAE06}" type="presOf" srcId="{E73CCBA8-3F1F-EF46-B975-D78D7F514CF8}" destId="{8874D29B-0AE3-6E44-8751-E9FF573D32B9}" srcOrd="2" destOrd="0" presId="urn:microsoft.com/office/officeart/2005/8/layout/gear1"/>
    <dgm:cxn modelId="{9FAB0E39-CE7C-0B4A-AFE9-88EFDE49B84C}" type="presOf" srcId="{DA3AE204-BF4F-FE4F-ABCB-2A49DABA12D7}" destId="{975738D0-A192-C249-A6F8-486F34A9B14E}" srcOrd="0" destOrd="0" presId="urn:microsoft.com/office/officeart/2005/8/layout/gear1"/>
    <dgm:cxn modelId="{9427C8E2-9CC0-5641-BC9D-C87C72221EB2}" type="presOf" srcId="{68875784-A69F-A846-A976-DD0A82A09B76}" destId="{085744A3-93E9-5144-B5E0-E365985871CF}" srcOrd="0" destOrd="1" presId="urn:microsoft.com/office/officeart/2005/8/layout/gear1"/>
    <dgm:cxn modelId="{5253AAC9-F076-AB47-BE2C-0D78D413BADD}" srcId="{95C47B89-CC4D-6A46-9EBF-1EA67BA8D914}" destId="{E73CCBA8-3F1F-EF46-B975-D78D7F514CF8}" srcOrd="1" destOrd="0" parTransId="{C04FD076-78F7-DF43-A25E-5B1A38BDC250}" sibTransId="{4C51A0E3-7ADC-0341-9E2B-3AE6A950FF12}"/>
    <dgm:cxn modelId="{376F0236-D21B-DB44-AF9F-D8608C85D59B}" type="presOf" srcId="{DE6045E0-B724-EC46-B591-8FD50FD0964C}" destId="{975738D0-A192-C249-A6F8-486F34A9B14E}" srcOrd="0" destOrd="1" presId="urn:microsoft.com/office/officeart/2005/8/layout/gear1"/>
    <dgm:cxn modelId="{186348D1-2A51-C149-A9B5-C222A5C60A4F}" srcId="{95C47B89-CC4D-6A46-9EBF-1EA67BA8D914}" destId="{D3FBC591-4306-914D-A07E-98BC196FF0D9}" srcOrd="0" destOrd="0" parTransId="{E34C606F-5AD8-324C-8481-F4DCB724542B}" sibTransId="{B9D8F428-EBAE-6049-87BB-2A078CC8910C}"/>
    <dgm:cxn modelId="{73966919-5757-7D4A-8266-E55A3A81EEDE}" type="presOf" srcId="{E73CCBA8-3F1F-EF46-B975-D78D7F514CF8}" destId="{66215334-5BC5-F64F-B663-72BBED312326}" srcOrd="1" destOrd="0" presId="urn:microsoft.com/office/officeart/2005/8/layout/gear1"/>
    <dgm:cxn modelId="{435A23D6-5CE5-B24A-A139-042D23D28595}" type="presOf" srcId="{B9D8F428-EBAE-6049-87BB-2A078CC8910C}" destId="{D21C1750-D7EE-7949-827D-5D18CBE7626D}" srcOrd="0" destOrd="0" presId="urn:microsoft.com/office/officeart/2005/8/layout/gear1"/>
    <dgm:cxn modelId="{0068A25C-5C5D-DB46-8338-EC9FFE67D4BE}" type="presOf" srcId="{34E2B50D-252C-A34F-8236-AFD83A2963CD}" destId="{085744A3-93E9-5144-B5E0-E365985871CF}" srcOrd="0" destOrd="0" presId="urn:microsoft.com/office/officeart/2005/8/layout/gear1"/>
    <dgm:cxn modelId="{4CEFAF67-F89E-E740-86FE-1F8C19A5486A}" srcId="{D3FBC591-4306-914D-A07E-98BC196FF0D9}" destId="{DA3AE204-BF4F-FE4F-ABCB-2A49DABA12D7}" srcOrd="0" destOrd="0" parTransId="{6DF7FA68-DF2C-FB44-A914-711E0786125F}" sibTransId="{5065B494-5341-7E41-810C-EFA0B7C3DC43}"/>
    <dgm:cxn modelId="{F5A5BC10-CB52-444C-9287-2D0E5DAAFFB2}" type="presOf" srcId="{D3FBC591-4306-914D-A07E-98BC196FF0D9}" destId="{D05849BB-4689-CB4D-9A35-D68325908B3B}" srcOrd="1" destOrd="0" presId="urn:microsoft.com/office/officeart/2005/8/layout/gear1"/>
    <dgm:cxn modelId="{F4AFEF72-E020-8E40-8F66-C6F618A9F05F}" srcId="{D3FBC591-4306-914D-A07E-98BC196FF0D9}" destId="{DE6045E0-B724-EC46-B591-8FD50FD0964C}" srcOrd="1" destOrd="0" parTransId="{69F4F2EC-7B1C-C44D-AAA7-DCF0BA55CD1F}" sibTransId="{6E7A409D-F96A-1B4D-8755-45EE57490759}"/>
    <dgm:cxn modelId="{5A34BE61-D36F-DE4E-B204-556BE992811E}" type="presOf" srcId="{4C51A0E3-7ADC-0341-9E2B-3AE6A950FF12}" destId="{E882CBFB-6664-BA49-807A-BF09B563956E}" srcOrd="0" destOrd="0" presId="urn:microsoft.com/office/officeart/2005/8/layout/gear1"/>
    <dgm:cxn modelId="{BAD98284-5F47-194C-8410-5E07952F14D6}" type="presOf" srcId="{95C47B89-CC4D-6A46-9EBF-1EA67BA8D914}" destId="{944FB927-C4D5-3B4F-BF26-B690753AE5A9}" srcOrd="0" destOrd="0" presId="urn:microsoft.com/office/officeart/2005/8/layout/gear1"/>
    <dgm:cxn modelId="{D067EAF6-F2C4-4840-9BE5-6E000D794693}" type="presOf" srcId="{E73CCBA8-3F1F-EF46-B975-D78D7F514CF8}" destId="{3F610DB8-C7C0-BB42-B55A-DDBA0EB076D8}" srcOrd="0" destOrd="0" presId="urn:microsoft.com/office/officeart/2005/8/layout/gear1"/>
    <dgm:cxn modelId="{D2868620-714A-EC43-81F2-0868E466C6F0}" type="presOf" srcId="{D3FBC591-4306-914D-A07E-98BC196FF0D9}" destId="{638520FC-1078-A641-8FCD-91E7B1547C8D}" srcOrd="0" destOrd="0" presId="urn:microsoft.com/office/officeart/2005/8/layout/gear1"/>
    <dgm:cxn modelId="{121C64E5-E645-D945-9546-261B2D10DF3E}" srcId="{E73CCBA8-3F1F-EF46-B975-D78D7F514CF8}" destId="{68875784-A69F-A846-A976-DD0A82A09B76}" srcOrd="1" destOrd="0" parTransId="{63204218-A09E-CC4C-8439-B01931AB9A44}" sibTransId="{21728F63-8D94-1046-A3F9-CBE0A6FE626F}"/>
    <dgm:cxn modelId="{351547DE-6482-A74E-AEDE-E07DD880F087}" srcId="{E73CCBA8-3F1F-EF46-B975-D78D7F514CF8}" destId="{34E2B50D-252C-A34F-8236-AFD83A2963CD}" srcOrd="0" destOrd="0" parTransId="{9682E0EC-1309-EC4E-8F71-3DDB1BB29E39}" sibTransId="{49E0C979-83F9-3842-8AAD-09A6181922D4}"/>
    <dgm:cxn modelId="{2331261E-CD0C-F84C-981C-A9F6E9A67184}" type="presOf" srcId="{D3FBC591-4306-914D-A07E-98BC196FF0D9}" destId="{E1025AAB-AE50-2747-8306-C5E26F1253E3}" srcOrd="2" destOrd="0" presId="urn:microsoft.com/office/officeart/2005/8/layout/gear1"/>
    <dgm:cxn modelId="{0B03161B-A02B-8441-8C1B-325F7934A402}" type="presParOf" srcId="{944FB927-C4D5-3B4F-BF26-B690753AE5A9}" destId="{638520FC-1078-A641-8FCD-91E7B1547C8D}" srcOrd="0" destOrd="0" presId="urn:microsoft.com/office/officeart/2005/8/layout/gear1"/>
    <dgm:cxn modelId="{035ACAFC-1BCA-2847-9A5B-4AC695D659CC}" type="presParOf" srcId="{944FB927-C4D5-3B4F-BF26-B690753AE5A9}" destId="{D05849BB-4689-CB4D-9A35-D68325908B3B}" srcOrd="1" destOrd="0" presId="urn:microsoft.com/office/officeart/2005/8/layout/gear1"/>
    <dgm:cxn modelId="{AB6FBEF2-AD9D-2644-A18F-CBE4E16FF5DA}" type="presParOf" srcId="{944FB927-C4D5-3B4F-BF26-B690753AE5A9}" destId="{E1025AAB-AE50-2747-8306-C5E26F1253E3}" srcOrd="2" destOrd="0" presId="urn:microsoft.com/office/officeart/2005/8/layout/gear1"/>
    <dgm:cxn modelId="{1991FE12-F607-CF4B-B6DC-4560BD101C07}" type="presParOf" srcId="{944FB927-C4D5-3B4F-BF26-B690753AE5A9}" destId="{975738D0-A192-C249-A6F8-486F34A9B14E}" srcOrd="3" destOrd="0" presId="urn:microsoft.com/office/officeart/2005/8/layout/gear1"/>
    <dgm:cxn modelId="{3BC995FB-2908-5144-932F-AF9174360254}" type="presParOf" srcId="{944FB927-C4D5-3B4F-BF26-B690753AE5A9}" destId="{3F610DB8-C7C0-BB42-B55A-DDBA0EB076D8}" srcOrd="4" destOrd="0" presId="urn:microsoft.com/office/officeart/2005/8/layout/gear1"/>
    <dgm:cxn modelId="{3E08A2DC-6036-1D48-9C10-D592350D08EF}" type="presParOf" srcId="{944FB927-C4D5-3B4F-BF26-B690753AE5A9}" destId="{66215334-5BC5-F64F-B663-72BBED312326}" srcOrd="5" destOrd="0" presId="urn:microsoft.com/office/officeart/2005/8/layout/gear1"/>
    <dgm:cxn modelId="{867778B5-58F7-6C4A-9FCE-53D5E488FFC8}" type="presParOf" srcId="{944FB927-C4D5-3B4F-BF26-B690753AE5A9}" destId="{8874D29B-0AE3-6E44-8751-E9FF573D32B9}" srcOrd="6" destOrd="0" presId="urn:microsoft.com/office/officeart/2005/8/layout/gear1"/>
    <dgm:cxn modelId="{E57FBEE9-35CB-2940-AEAD-118ED3DA8FA6}" type="presParOf" srcId="{944FB927-C4D5-3B4F-BF26-B690753AE5A9}" destId="{085744A3-93E9-5144-B5E0-E365985871CF}" srcOrd="7" destOrd="0" presId="urn:microsoft.com/office/officeart/2005/8/layout/gear1"/>
    <dgm:cxn modelId="{FC304A20-A11C-7C49-ACE1-AA0B421B27AC}" type="presParOf" srcId="{944FB927-C4D5-3B4F-BF26-B690753AE5A9}" destId="{D21C1750-D7EE-7949-827D-5D18CBE7626D}" srcOrd="8" destOrd="0" presId="urn:microsoft.com/office/officeart/2005/8/layout/gear1"/>
    <dgm:cxn modelId="{8F31927F-99E9-2F4D-8B58-8650947ACAF4}" type="presParOf" srcId="{944FB927-C4D5-3B4F-BF26-B690753AE5A9}" destId="{E882CBFB-6664-BA49-807A-BF09B563956E}" srcOrd="9"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443F8-CE0F-3D4D-800E-ADDFEF360038}">
      <dsp:nvSpPr>
        <dsp:cNvPr id="0" name=""/>
        <dsp:cNvSpPr/>
      </dsp:nvSpPr>
      <dsp:spPr>
        <a:xfrm>
          <a:off x="0" y="1742592"/>
          <a:ext cx="1720775" cy="764034"/>
        </a:xfrm>
        <a:prstGeom prst="round2SameRect">
          <a:avLst>
            <a:gd name="adj1" fmla="val 8000"/>
            <a:gd name="adj2" fmla="val 0"/>
          </a:avLst>
        </a:prstGeom>
        <a:solidFill>
          <a:schemeClr val="accent1">
            <a:lumMod val="40000"/>
            <a:lumOff val="60000"/>
            <a:alpha val="90000"/>
          </a:schemeClr>
        </a:solidFill>
        <a:ln w="9525" cap="flat" cmpd="sng" algn="ctr">
          <a:noFill/>
          <a:prstDash val="solid"/>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latin typeface="Cambria" pitchFamily="18" charset="0"/>
            </a:rPr>
            <a:t>ICD9, </a:t>
          </a:r>
          <a:r>
            <a:rPr lang="en-US" sz="1400" b="1" kern="1200" dirty="0" err="1" smtClean="0">
              <a:latin typeface="Cambria" pitchFamily="18" charset="0"/>
            </a:rPr>
            <a:t>DxGroup</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latin typeface="Cambria" pitchFamily="18" charset="0"/>
            </a:rPr>
            <a:t>HCC, Hierarchy</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solidFill>
                <a:srgbClr val="FF0000"/>
              </a:solidFill>
              <a:latin typeface="Cambria" pitchFamily="18" charset="0"/>
            </a:rPr>
            <a:t>Date of Service</a:t>
          </a:r>
          <a:endParaRPr lang="en-US" sz="1400" b="1" kern="1200" dirty="0">
            <a:solidFill>
              <a:srgbClr val="FF0000"/>
            </a:solidFill>
            <a:latin typeface="Cambria" pitchFamily="18" charset="0"/>
          </a:endParaRPr>
        </a:p>
      </dsp:txBody>
      <dsp:txXfrm>
        <a:off x="17902" y="1760494"/>
        <a:ext cx="1684971" cy="746132"/>
      </dsp:txXfrm>
    </dsp:sp>
    <dsp:sp modelId="{277E818B-42A6-E247-8D48-5441AD8021FC}">
      <dsp:nvSpPr>
        <dsp:cNvPr id="0" name=""/>
        <dsp:cNvSpPr/>
      </dsp:nvSpPr>
      <dsp:spPr>
        <a:xfrm>
          <a:off x="0" y="2501040"/>
          <a:ext cx="1720775" cy="5523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b="1" kern="1200" dirty="0" smtClean="0">
              <a:latin typeface="Cambria" pitchFamily="18" charset="0"/>
            </a:rPr>
            <a:t>Diagnosis</a:t>
          </a:r>
          <a:endParaRPr lang="en-US" sz="1800" b="1" kern="1200" dirty="0">
            <a:latin typeface="Cambria" pitchFamily="18" charset="0"/>
          </a:endParaRPr>
        </a:p>
      </dsp:txBody>
      <dsp:txXfrm>
        <a:off x="0" y="2501040"/>
        <a:ext cx="1211813" cy="552344"/>
      </dsp:txXfrm>
    </dsp:sp>
    <dsp:sp modelId="{F4ABA631-214F-6B40-A91F-5942998B754E}">
      <dsp:nvSpPr>
        <dsp:cNvPr id="0" name=""/>
        <dsp:cNvSpPr/>
      </dsp:nvSpPr>
      <dsp:spPr>
        <a:xfrm>
          <a:off x="1115407" y="2482912"/>
          <a:ext cx="602271" cy="602271"/>
        </a:xfrm>
        <a:prstGeom prst="ellipse">
          <a:avLst/>
        </a:prstGeom>
        <a:blipFill rotWithShape="0">
          <a:blip xmlns:r="http://schemas.openxmlformats.org/officeDocument/2006/relationships" r:embed="rId1"/>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FB7145-5DF3-0740-B424-3B6C5F05A1F2}">
      <dsp:nvSpPr>
        <dsp:cNvPr id="0" name=""/>
        <dsp:cNvSpPr/>
      </dsp:nvSpPr>
      <dsp:spPr>
        <a:xfrm>
          <a:off x="1989456" y="191569"/>
          <a:ext cx="1720775" cy="573462"/>
        </a:xfrm>
        <a:prstGeom prst="round2SameRect">
          <a:avLst>
            <a:gd name="adj1" fmla="val 8000"/>
            <a:gd name="adj2" fmla="val 0"/>
          </a:avLst>
        </a:prstGeom>
        <a:solidFill>
          <a:schemeClr val="accent1">
            <a:lumMod val="40000"/>
            <a:lumOff val="60000"/>
            <a:alpha val="90000"/>
          </a:schemeClr>
        </a:solidFill>
        <a:ln w="9525" cap="flat" cmpd="sng" algn="ctr">
          <a:noFill/>
          <a:prstDash val="solid"/>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latin typeface="Cambria" pitchFamily="18" charset="0"/>
            </a:rPr>
            <a:t>CPT</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solidFill>
                <a:srgbClr val="FF0000"/>
              </a:solidFill>
              <a:latin typeface="Cambria" pitchFamily="18" charset="0"/>
            </a:rPr>
            <a:t>Date of Service</a:t>
          </a:r>
          <a:endParaRPr lang="en-US" sz="1400" b="1" kern="1200" dirty="0">
            <a:solidFill>
              <a:srgbClr val="FF0000"/>
            </a:solidFill>
            <a:latin typeface="Cambria" pitchFamily="18" charset="0"/>
          </a:endParaRPr>
        </a:p>
      </dsp:txBody>
      <dsp:txXfrm>
        <a:off x="2002893" y="205006"/>
        <a:ext cx="1693901" cy="560025"/>
      </dsp:txXfrm>
    </dsp:sp>
    <dsp:sp modelId="{9188F5BF-9C2E-CF4F-9110-5A6CB1B5D7B3}">
      <dsp:nvSpPr>
        <dsp:cNvPr id="0" name=""/>
        <dsp:cNvSpPr/>
      </dsp:nvSpPr>
      <dsp:spPr>
        <a:xfrm>
          <a:off x="1986978" y="788956"/>
          <a:ext cx="1720775" cy="5523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b="1" kern="1200" dirty="0" smtClean="0">
              <a:latin typeface="Cambria" pitchFamily="18" charset="0"/>
            </a:rPr>
            <a:t>Procedure</a:t>
          </a:r>
          <a:endParaRPr lang="en-US" sz="1800" b="1" kern="1200" dirty="0">
            <a:latin typeface="Cambria" pitchFamily="18" charset="0"/>
          </a:endParaRPr>
        </a:p>
      </dsp:txBody>
      <dsp:txXfrm>
        <a:off x="1986978" y="788956"/>
        <a:ext cx="1211813" cy="552344"/>
      </dsp:txXfrm>
    </dsp:sp>
    <dsp:sp modelId="{F9E2A866-4A8F-8545-AB7E-7238E570530D}">
      <dsp:nvSpPr>
        <dsp:cNvPr id="0" name=""/>
        <dsp:cNvSpPr/>
      </dsp:nvSpPr>
      <dsp:spPr>
        <a:xfrm>
          <a:off x="3120399" y="760220"/>
          <a:ext cx="602271" cy="602271"/>
        </a:xfrm>
        <a:prstGeom prst="ellipse">
          <a:avLst/>
        </a:prstGeom>
        <a:blipFill rotWithShape="0">
          <a:blip xmlns:r="http://schemas.openxmlformats.org/officeDocument/2006/relationships" r:embed="rId2"/>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69FD28-31EA-9144-AD54-BA4056817753}">
      <dsp:nvSpPr>
        <dsp:cNvPr id="0" name=""/>
        <dsp:cNvSpPr/>
      </dsp:nvSpPr>
      <dsp:spPr>
        <a:xfrm>
          <a:off x="4105845" y="1558154"/>
          <a:ext cx="1720775" cy="1562210"/>
        </a:xfrm>
        <a:prstGeom prst="round2SameRect">
          <a:avLst>
            <a:gd name="adj1" fmla="val 8000"/>
            <a:gd name="adj2" fmla="val 0"/>
          </a:avLst>
        </a:prstGeom>
        <a:solidFill>
          <a:schemeClr val="accent1">
            <a:lumMod val="40000"/>
            <a:lumOff val="60000"/>
            <a:alpha val="90000"/>
          </a:schemeClr>
        </a:solidFill>
        <a:ln w="9525" cap="flat" cmpd="sng" algn="ctr">
          <a:noFill/>
          <a:prstDash val="solid"/>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latin typeface="Cambria" pitchFamily="18" charset="0"/>
            </a:rPr>
            <a:t>NDC</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latin typeface="Cambria" pitchFamily="18" charset="0"/>
            </a:rPr>
            <a:t>Ingredient</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solidFill>
                <a:srgbClr val="FF0000"/>
              </a:solidFill>
              <a:latin typeface="Cambria" pitchFamily="18" charset="0"/>
            </a:rPr>
            <a:t>Days of Supplies</a:t>
          </a:r>
          <a:endParaRPr lang="en-US" sz="1400" b="1" kern="1200" dirty="0">
            <a:solidFill>
              <a:srgbClr val="FF0000"/>
            </a:solidFill>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solidFill>
                <a:srgbClr val="FF0000"/>
              </a:solidFill>
              <a:latin typeface="Cambria" pitchFamily="18" charset="0"/>
            </a:rPr>
            <a:t>Date Filled</a:t>
          </a:r>
          <a:endParaRPr lang="en-US" sz="1400" b="1" kern="1200" dirty="0">
            <a:solidFill>
              <a:srgbClr val="FF0000"/>
            </a:solidFill>
            <a:latin typeface="Cambria" pitchFamily="18" charset="0"/>
          </a:endParaRPr>
        </a:p>
      </dsp:txBody>
      <dsp:txXfrm>
        <a:off x="4142449" y="1594758"/>
        <a:ext cx="1647567" cy="1525606"/>
      </dsp:txXfrm>
    </dsp:sp>
    <dsp:sp modelId="{41D64EF8-79A3-F747-A33E-4CB52F36856A}">
      <dsp:nvSpPr>
        <dsp:cNvPr id="0" name=""/>
        <dsp:cNvSpPr/>
      </dsp:nvSpPr>
      <dsp:spPr>
        <a:xfrm>
          <a:off x="4091339" y="2700584"/>
          <a:ext cx="1720775" cy="5523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b="1" kern="1200" dirty="0" smtClean="0">
              <a:latin typeface="Cambria" pitchFamily="18" charset="0"/>
            </a:rPr>
            <a:t>Pharmacy</a:t>
          </a:r>
          <a:endParaRPr lang="en-US" sz="1800" b="1" kern="1200" dirty="0">
            <a:latin typeface="Cambria" pitchFamily="18" charset="0"/>
          </a:endParaRPr>
        </a:p>
      </dsp:txBody>
      <dsp:txXfrm>
        <a:off x="4091339" y="2700584"/>
        <a:ext cx="1211813" cy="552344"/>
      </dsp:txXfrm>
    </dsp:sp>
    <dsp:sp modelId="{C9460D02-8656-5C4F-860B-6DAAB6B7BA89}">
      <dsp:nvSpPr>
        <dsp:cNvPr id="0" name=""/>
        <dsp:cNvSpPr/>
      </dsp:nvSpPr>
      <dsp:spPr>
        <a:xfrm>
          <a:off x="5175934" y="2682438"/>
          <a:ext cx="602271" cy="602271"/>
        </a:xfrm>
        <a:prstGeom prst="ellipse">
          <a:avLst/>
        </a:prstGeom>
        <a:blipFill rotWithShape="0">
          <a:blip xmlns:r="http://schemas.openxmlformats.org/officeDocument/2006/relationships" r:embed="rId3"/>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5ED5E4C-79A5-7A4D-85E8-C5748FDCED5C}">
      <dsp:nvSpPr>
        <dsp:cNvPr id="0" name=""/>
        <dsp:cNvSpPr/>
      </dsp:nvSpPr>
      <dsp:spPr>
        <a:xfrm>
          <a:off x="787185" y="3677025"/>
          <a:ext cx="1720775" cy="948889"/>
        </a:xfrm>
        <a:prstGeom prst="round2SameRect">
          <a:avLst>
            <a:gd name="adj1" fmla="val 8000"/>
            <a:gd name="adj2" fmla="val 0"/>
          </a:avLst>
        </a:prstGeom>
        <a:solidFill>
          <a:schemeClr val="accent1">
            <a:lumMod val="40000"/>
            <a:lumOff val="60000"/>
            <a:alpha val="90000"/>
          </a:schemeClr>
        </a:solidFill>
        <a:ln w="9525" cap="flat" cmpd="sng" algn="ctr">
          <a:noFill/>
          <a:prstDash val="solid"/>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latin typeface="Cambria" pitchFamily="18" charset="0"/>
            </a:rPr>
            <a:t>Lab results</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latin typeface="Cambria" pitchFamily="18" charset="0"/>
            </a:rPr>
            <a:t>Break down by age and sex groups</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solidFill>
                <a:srgbClr val="FF0000"/>
              </a:solidFill>
              <a:latin typeface="Cambria" pitchFamily="18" charset="0"/>
            </a:rPr>
            <a:t>Date of test</a:t>
          </a:r>
          <a:endParaRPr lang="en-US" sz="1400" b="1" kern="1200" dirty="0">
            <a:solidFill>
              <a:srgbClr val="FF0000"/>
            </a:solidFill>
            <a:latin typeface="Cambria" pitchFamily="18" charset="0"/>
          </a:endParaRPr>
        </a:p>
      </dsp:txBody>
      <dsp:txXfrm>
        <a:off x="809419" y="3699259"/>
        <a:ext cx="1676307" cy="926655"/>
      </dsp:txXfrm>
    </dsp:sp>
    <dsp:sp modelId="{0FD386EA-1BBE-9340-8A8C-2CAF89491210}">
      <dsp:nvSpPr>
        <dsp:cNvPr id="0" name=""/>
        <dsp:cNvSpPr/>
      </dsp:nvSpPr>
      <dsp:spPr>
        <a:xfrm>
          <a:off x="799265" y="4604265"/>
          <a:ext cx="1720775" cy="5523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n-US" sz="1800" b="1" kern="1200" dirty="0" smtClean="0">
              <a:latin typeface="Cambria" pitchFamily="18" charset="0"/>
            </a:rPr>
            <a:t>Lab</a:t>
          </a:r>
          <a:endParaRPr lang="en-US" sz="1800" b="1" kern="1200" dirty="0">
            <a:latin typeface="Cambria" pitchFamily="18" charset="0"/>
          </a:endParaRPr>
        </a:p>
      </dsp:txBody>
      <dsp:txXfrm>
        <a:off x="799265" y="4604265"/>
        <a:ext cx="1211813" cy="552344"/>
      </dsp:txXfrm>
    </dsp:sp>
    <dsp:sp modelId="{6599EB3F-4A58-F548-BFF0-153150ADF3CA}">
      <dsp:nvSpPr>
        <dsp:cNvPr id="0" name=""/>
        <dsp:cNvSpPr/>
      </dsp:nvSpPr>
      <dsp:spPr>
        <a:xfrm>
          <a:off x="1934568" y="4586122"/>
          <a:ext cx="602271" cy="602271"/>
        </a:xfrm>
        <a:prstGeom prst="ellipse">
          <a:avLst/>
        </a:prstGeom>
        <a:blipFill rotWithShape="0">
          <a:blip xmlns:r="http://schemas.openxmlformats.org/officeDocument/2006/relationships" r:embed="rId4"/>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E2AE619-14A1-4944-84CC-D8F7A2D7E727}">
      <dsp:nvSpPr>
        <dsp:cNvPr id="0" name=""/>
        <dsp:cNvSpPr/>
      </dsp:nvSpPr>
      <dsp:spPr>
        <a:xfrm>
          <a:off x="3209864" y="3745818"/>
          <a:ext cx="1927578" cy="673719"/>
        </a:xfrm>
        <a:prstGeom prst="round2SameRect">
          <a:avLst>
            <a:gd name="adj1" fmla="val 8000"/>
            <a:gd name="adj2" fmla="val 0"/>
          </a:avLst>
        </a:prstGeom>
        <a:solidFill>
          <a:schemeClr val="accent1">
            <a:lumMod val="40000"/>
            <a:lumOff val="60000"/>
            <a:alpha val="90000"/>
          </a:schemeClr>
        </a:solidFill>
        <a:ln w="9525" cap="flat" cmpd="sng" algn="ctr">
          <a:noFill/>
          <a:prstDash val="solid"/>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latin typeface="Cambria" pitchFamily="18" charset="0"/>
            </a:rPr>
            <a:t>Age</a:t>
          </a:r>
          <a:endParaRPr lang="en-US" sz="1400" b="1" kern="1200" dirty="0">
            <a:latin typeface="Cambria" pitchFamily="18" charset="0"/>
          </a:endParaRPr>
        </a:p>
        <a:p>
          <a:pPr marL="114300" lvl="1" indent="-114300" algn="l" defTabSz="622300">
            <a:lnSpc>
              <a:spcPct val="90000"/>
            </a:lnSpc>
            <a:spcBef>
              <a:spcPct val="0"/>
            </a:spcBef>
            <a:spcAft>
              <a:spcPct val="15000"/>
            </a:spcAft>
            <a:buChar char="••"/>
          </a:pPr>
          <a:r>
            <a:rPr lang="en-US" sz="1400" b="1" kern="1200" dirty="0" smtClean="0">
              <a:latin typeface="Cambria" pitchFamily="18" charset="0"/>
            </a:rPr>
            <a:t>Gender</a:t>
          </a:r>
        </a:p>
        <a:p>
          <a:pPr marL="114300" lvl="1" indent="-114300" algn="l" defTabSz="622300">
            <a:lnSpc>
              <a:spcPct val="90000"/>
            </a:lnSpc>
            <a:spcBef>
              <a:spcPct val="0"/>
            </a:spcBef>
            <a:spcAft>
              <a:spcPct val="15000"/>
            </a:spcAft>
            <a:buChar char="••"/>
          </a:pPr>
          <a:r>
            <a:rPr lang="en-US" sz="1300" kern="1200" dirty="0" smtClean="0"/>
            <a:t>	</a:t>
          </a:r>
          <a:endParaRPr lang="en-US" sz="1300" kern="1200" dirty="0"/>
        </a:p>
      </dsp:txBody>
      <dsp:txXfrm>
        <a:off x="3225650" y="3761604"/>
        <a:ext cx="1896006" cy="657933"/>
      </dsp:txXfrm>
    </dsp:sp>
    <dsp:sp modelId="{449FC2F2-6FBE-6049-98AB-0FC5882558EC}">
      <dsp:nvSpPr>
        <dsp:cNvPr id="0" name=""/>
        <dsp:cNvSpPr/>
      </dsp:nvSpPr>
      <dsp:spPr>
        <a:xfrm>
          <a:off x="3209649" y="4397751"/>
          <a:ext cx="1928008" cy="55234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b="1" kern="1200" dirty="0" smtClean="0">
              <a:latin typeface="Cambria" pitchFamily="18" charset="0"/>
            </a:rPr>
            <a:t>Demography</a:t>
          </a:r>
          <a:endParaRPr lang="en-US" sz="1600" b="1" kern="1200" dirty="0">
            <a:latin typeface="Cambria" pitchFamily="18" charset="0"/>
          </a:endParaRPr>
        </a:p>
      </dsp:txBody>
      <dsp:txXfrm>
        <a:off x="3209649" y="4397751"/>
        <a:ext cx="1357752" cy="552344"/>
      </dsp:txXfrm>
    </dsp:sp>
    <dsp:sp modelId="{23153D92-0753-4643-9BBD-93CD9277B6E3}">
      <dsp:nvSpPr>
        <dsp:cNvPr id="0" name=""/>
        <dsp:cNvSpPr/>
      </dsp:nvSpPr>
      <dsp:spPr>
        <a:xfrm>
          <a:off x="4552571" y="4390154"/>
          <a:ext cx="602271" cy="602271"/>
        </a:xfrm>
        <a:prstGeom prst="ellipse">
          <a:avLst/>
        </a:prstGeom>
        <a:blipFill rotWithShape="0">
          <a:blip xmlns:r="http://schemas.openxmlformats.org/officeDocument/2006/relationships" r:embed="rId5"/>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520FC-1078-A641-8FCD-91E7B1547C8D}">
      <dsp:nvSpPr>
        <dsp:cNvPr id="0" name=""/>
        <dsp:cNvSpPr/>
      </dsp:nvSpPr>
      <dsp:spPr>
        <a:xfrm>
          <a:off x="2015396" y="2166465"/>
          <a:ext cx="2481337" cy="2481337"/>
        </a:xfrm>
        <a:prstGeom prst="gear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latin typeface="Cambria" pitchFamily="18" charset="0"/>
            </a:rPr>
            <a:t>Patient Similarity Learning</a:t>
          </a:r>
          <a:endParaRPr lang="en-US" sz="1500" b="1" kern="1200" dirty="0">
            <a:latin typeface="Cambria" pitchFamily="18" charset="0"/>
          </a:endParaRPr>
        </a:p>
      </dsp:txBody>
      <dsp:txXfrm>
        <a:off x="2514255" y="2747706"/>
        <a:ext cx="1483619" cy="1275459"/>
      </dsp:txXfrm>
    </dsp:sp>
    <dsp:sp modelId="{975738D0-A192-C249-A6F8-486F34A9B14E}">
      <dsp:nvSpPr>
        <dsp:cNvPr id="0" name=""/>
        <dsp:cNvSpPr/>
      </dsp:nvSpPr>
      <dsp:spPr>
        <a:xfrm>
          <a:off x="735567" y="4018508"/>
          <a:ext cx="2653944" cy="89215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latin typeface="Cambria" pitchFamily="18" charset="0"/>
            </a:rPr>
            <a:t>Generating patient cohorts such that the patients within the same cohort are similar to each other</a:t>
          </a:r>
          <a:endParaRPr lang="en-US" sz="1200" kern="1200" dirty="0">
            <a:latin typeface="Cambria" pitchFamily="18" charset="0"/>
          </a:endParaRPr>
        </a:p>
        <a:p>
          <a:pPr marL="114300" lvl="1" indent="-114300" algn="l" defTabSz="533400">
            <a:lnSpc>
              <a:spcPct val="90000"/>
            </a:lnSpc>
            <a:spcBef>
              <a:spcPct val="0"/>
            </a:spcBef>
            <a:spcAft>
              <a:spcPct val="15000"/>
            </a:spcAft>
            <a:buChar char="••"/>
          </a:pPr>
          <a:r>
            <a:rPr lang="en-US" sz="1200" kern="1200" dirty="0" smtClean="0">
              <a:latin typeface="Cambria" pitchFamily="18" charset="0"/>
            </a:rPr>
            <a:t>Explain why they are similar</a:t>
          </a:r>
          <a:endParaRPr lang="en-US" sz="1200" kern="1200" dirty="0">
            <a:latin typeface="Cambria" pitchFamily="18" charset="0"/>
          </a:endParaRPr>
        </a:p>
      </dsp:txBody>
      <dsp:txXfrm>
        <a:off x="761697" y="4044638"/>
        <a:ext cx="2601684" cy="839896"/>
      </dsp:txXfrm>
    </dsp:sp>
    <dsp:sp modelId="{3F610DB8-C7C0-BB42-B55A-DDBA0EB076D8}">
      <dsp:nvSpPr>
        <dsp:cNvPr id="0" name=""/>
        <dsp:cNvSpPr/>
      </dsp:nvSpPr>
      <dsp:spPr>
        <a:xfrm>
          <a:off x="586497" y="1343297"/>
          <a:ext cx="1804609" cy="1804609"/>
        </a:xfrm>
        <a:prstGeom prst="gear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latin typeface="Cambria" pitchFamily="18" charset="0"/>
            </a:rPr>
            <a:t>Physician feedback</a:t>
          </a:r>
          <a:endParaRPr lang="en-US" sz="1500" b="1" kern="1200" dirty="0">
            <a:latin typeface="Cambria" pitchFamily="18" charset="0"/>
          </a:endParaRPr>
        </a:p>
      </dsp:txBody>
      <dsp:txXfrm>
        <a:off x="1040813" y="1800359"/>
        <a:ext cx="895977" cy="890485"/>
      </dsp:txXfrm>
    </dsp:sp>
    <dsp:sp modelId="{085744A3-93E9-5144-B5E0-E365985871CF}">
      <dsp:nvSpPr>
        <dsp:cNvPr id="0" name=""/>
        <dsp:cNvSpPr/>
      </dsp:nvSpPr>
      <dsp:spPr>
        <a:xfrm>
          <a:off x="1180711" y="447524"/>
          <a:ext cx="3076666" cy="90831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latin typeface="Cambria" pitchFamily="18" charset="0"/>
            </a:rPr>
            <a:t>Leverage historical data about the similar patients to diagnose the query patient</a:t>
          </a:r>
          <a:endParaRPr lang="en-US" sz="1200" kern="1200" dirty="0">
            <a:latin typeface="Cambria" pitchFamily="18" charset="0"/>
          </a:endParaRPr>
        </a:p>
        <a:p>
          <a:pPr marL="114300" lvl="1" indent="-114300" algn="l" defTabSz="533400">
            <a:lnSpc>
              <a:spcPct val="90000"/>
            </a:lnSpc>
            <a:spcBef>
              <a:spcPct val="0"/>
            </a:spcBef>
            <a:spcAft>
              <a:spcPct val="15000"/>
            </a:spcAft>
            <a:buChar char="••"/>
          </a:pPr>
          <a:r>
            <a:rPr lang="en-US" sz="1200" b="0" kern="1200" dirty="0" smtClean="0">
              <a:latin typeface="Cambria" pitchFamily="18" charset="0"/>
            </a:rPr>
            <a:t>Provide positive/negative feedback about the similar patient results</a:t>
          </a:r>
          <a:endParaRPr lang="en-US" sz="1200" b="0" kern="1200" dirty="0">
            <a:latin typeface="Cambria" pitchFamily="18" charset="0"/>
          </a:endParaRPr>
        </a:p>
      </dsp:txBody>
      <dsp:txXfrm>
        <a:off x="1207315" y="474128"/>
        <a:ext cx="3023458" cy="855111"/>
      </dsp:txXfrm>
    </dsp:sp>
    <dsp:sp modelId="{D21C1750-D7EE-7949-827D-5D18CBE7626D}">
      <dsp:nvSpPr>
        <dsp:cNvPr id="0" name=""/>
        <dsp:cNvSpPr/>
      </dsp:nvSpPr>
      <dsp:spPr>
        <a:xfrm>
          <a:off x="2153743" y="1502377"/>
          <a:ext cx="3052045" cy="3052045"/>
        </a:xfrm>
        <a:prstGeom prst="circularArrow">
          <a:avLst>
            <a:gd name="adj1" fmla="val 4878"/>
            <a:gd name="adj2" fmla="val 312630"/>
            <a:gd name="adj3" fmla="val 3166398"/>
            <a:gd name="adj4" fmla="val 15189323"/>
            <a:gd name="adj5" fmla="val 569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882CBFB-6664-BA49-807A-BF09B563956E}">
      <dsp:nvSpPr>
        <dsp:cNvPr id="0" name=""/>
        <dsp:cNvSpPr/>
      </dsp:nvSpPr>
      <dsp:spPr>
        <a:xfrm>
          <a:off x="266905" y="942644"/>
          <a:ext cx="2307644" cy="2307644"/>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1.emf"/></Relationships>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9-02-28T19:56:44.210"/>
    </inkml:context>
    <inkml:brush xml:id="br0">
      <inkml:brushProperty name="width" value="0.05292" units="cm"/>
      <inkml:brushProperty name="height" value="0.05292" units="cm"/>
      <inkml:brushProperty name="fitToCurve" value="1"/>
    </inkml:brush>
  </inkml:definitions>
  <inkml:trace contextRef="#ctx0" brushRef="#br0">45 796 27,'0'0'7,"0"0"0,0 0-1,0 0 1,0 0-1,0 0-1,0 0-1,0 0 0,0 0 1,2-9-2,-2 9 2,0 0-2,0 0 0,0 0 1,0 0 0,0 0 0,0 0 1,0 0-1,0 0 0,0 0-1,0 0 1,0 0-2,0 0 0,0 0-1,0 0 0,0 0 1,0 0-1,0 0 0,0 0 1,-7-9 0,7 9 0,0 0 0,0 0 0,0 0 0,0 0-1,0 0 0,4-16 0,-4 16 0,4-14 0,-1 2-1,2 1 0,2-1 1,-1 1-1,-1-2 1,1 2-1,1-2 1,-2 1-1,1-1 0,1 1 1,0-2-1,1 3 0,0-2 0,0 2 0,4-1 1,-3 1-1,2 1 0,-2-1 0,1 3 0,0-2 0,-1 0 0,1 2 0,-10 8-1,17-14 1,-17 14 0,17-8 0,-17 8-1,14-5 1,-14 5 0,15-2 0,-15 2 0,14 0 0,-14 0 0,17 2 0,-7-1-1,1 2 1,0 0 0,1 0 0,0 1 0,1 2 0,-1-2 0,1 1 0,0-1 0,-1 2 0,0 0 0,-1 1 0,2 0 0,-4-2 1,4 3-1,-3-2 0,1 0 1,2-1-1,-2-1 1,0 3 0,0-2-1,4 1 1,-4-1-1,3 2 0,-2 0 1,0-1-1,2 0 1,2 1 0,-4-3-1,2 0 1,-1-1 0,1 0 0,0-4 0,2-1 0,-2-2 0,1-1 0,0-3-1,3 0 2,0-1-1,0-2 0,-1 1-1,0 1 1,-2-2-1,1 3 0,-4-2 1,0 1-1,-2 1 0,-10 8 0,19-17 0,-19 17 0,17-14-1,-17 14 1,18-12 0,-18 12 0,16-10 0,-16 10-1,9-9-3,-9 9-3,0 0-7,9 0-16,-9 0-1,0 0-1,-19-4 1</inkml:trace>
  <inkml:trace contextRef="#ctx0" brushRef="#br0" timeOffset="1687">-1 178 22,'0'0'6,"11"11"-1,-11-11 0,0 0 1,0 0 0,0 0 0,0 0 0,0 0-1,0 0-1,0 0 0,0 0-2,2 9 0,-2-9-1,0 0 0,0 0-1,0 0 1,-2 12 0,2-12 2,0 0-1,-2 9 0,2-9 0,0 0 0,0 0 1,-3 10-1,3-10 1,0 0 0,0 0 1,0 0 0,0 0 0,0 0 1,0 0-2,0 0 1,0 0-1,0 0-1,3-9-1,-3 9 0,6-13 0,-2 3-1,2-1 0,2-1 0,-1 0 1,0-1-1,1 1 0,1-1 0,-3 2 0,0 0 0,0 2 0,-6 9 0,12-18 0,-12 18 0,10-13 0,-10 13 0,11-11 0,-11 11 0,10-9 0,-10 9-1,11-8 1,-11 8 0,13-8 0,-4 5-1,-9 3 1,16-2 0,-16 2-1,15 0 2,-15 0-1,18-3 0,-18 3 0,16-1 0,-7 1 0,-9 0 0,18 1 0,-18-1-1,14 5 1,-14-5 0,15 7 0,-15-7 0,13 5 0,-13-5 0,15 5 0,-15-5 0,15 6 0,-15-6 0,17 10 0,-17-10 0,16 7 0,-16-7 0,15 7 0,-15-7 1,17 10-1,-8-7 1,0 1-1,2 0 0,-2 2 1,1 2-1,0-3 1,-1 1-1,2-1 0,-2 1 0,1 1 0,0 1 0,1 0 1,2 2-1,-3-2 0,3 1 1,-13-9-1,17 17 1,-17-17-1,16 16 0,-16-16 1,13 14-1,-13-14 0,14 16 1,-14-16-1,13 14 0,-13-14 0,13 13 1,-13-13-1,12 10 0,-12-10 1,12 8-1,-12-8 1,15 7-1,-15-7 0,16 5 1,-16-5-1,17 4 1,-17-4 0,16 0 0,-16 0-1,14-2 1,-14 2 0,13-4-1,-13 4 1,13-6-1,-13 6 1,13-7-1,-13 7 0,13-8 0,-13 8 1,11-9-1,-11 9 1,12-11-1,-12 11 0,12-11 1,-12 11-1,12-15 1,-8 6-1,-4 9 0,12-14 0,-12 14 0,8-13 0,-8 13 0,12-13 0,-12 13 0,10-16 0,-6 6 0,-4 10-1,11-17 1,-11 17-1,10-17 0,-10 17-1,5-12 1,-5 12-1,0 0 1,2-13-1,-2 13 1,0 0 0,1-9-2,-1 9-1,0 0-4,0 0-9,-4-11-10,4 11-1,0 0 0</inkml:trace>
  <inkml:trace contextRef="#ctx0" brushRef="#br0" timeOffset="3922">117 112 25,'0'0'7,"9"-7"0,-9 7-1,9-4 0,-9 4-1,11-5 0,-11 5-1,14-4 0,-14 4 0,19-7-2,-19 7 1,15-5-2,-15 5 1,17-4-1,-7 2 0,0 0 1,0 2-2,0-1 1,0 0 0,2 0 0,-2 1-1,-1 1 1,-9-1-1,15 1 1,-15-1 0,9 6 0,-9-6-1,11 9 1,-11-9 0,10 8 1,-10-8 0,12 9 0,-12-9-1,14 8 2,-14-8-1,12 7 0,-12-7-1,14 7 1,-14-7 0,13 11 0,-13-11 0,16 11 0,-16-11 0,18 12 1,-18-12-1,16 12 0,-16-12-1,20 9 0,-10-4 0,-10-5 0,18 8 0,-18-8 0,19 9 0,-10-7 1,-9-2-2,17 7 2,-17-7-1,16 5-1,-16-5 1,16 6 0,-16-6 0,12 6 0,-12-6 1,11 6-1,-11-6 0,10 5 0,-10-5 0,12 5-1,-12-5 1,13 5-1,-13-5 0,18 7 0,-18-7 1,15 6 0,-15-6-1,16 3 2,-16-3-1,16 1 0,-16-1 0,14-6 1,-5 0-1,3 0 0,-1-1 0,1-5 0,0 1 0,1-3 0,-3-1-1,1 0 1,1 0-1,-2 1 0,1 0 0,-1 1 1,-1 1-1,2-1 0,-2 3 0,-1-1 0,-1 1 0,-7 10 2,12-18-2,-12 18 0,9-18 0,-9 18 0,9-11 0,-9 11 0,6-11-2,-6 11 0,0 0-2,4-11-4,-4 11-8,0 0-14,0 0-2,-1 17 2,1-17 0</inkml:trace>
  <inkml:trace contextRef="#ctx0" brushRef="#br0" timeOffset="5015">802 148 15,'2'-13'16,"11"2"-5,-4 0-6,4-2 0,-1 1 0,2-1-1,-2 3-2,-2 1-1,0 0-3,-10 9-5,13-10-4,-13 10-2,0 0 0</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9-02-28T19:56:44.210"/>
    </inkml:context>
    <inkml:brush xml:id="br0">
      <inkml:brushProperty name="width" value="0.05292" units="cm"/>
      <inkml:brushProperty name="height" value="0.05292" units="cm"/>
      <inkml:brushProperty name="fitToCurve" value="1"/>
    </inkml:brush>
  </inkml:definitions>
  <inkml:trace contextRef="#ctx0" brushRef="#br0">45 796 27,'0'0'7,"0"0"0,0 0-1,0 0 1,0 0-1,0 0-1,0 0-1,0 0 0,0 0 1,2-9-2,-2 9 2,0 0-2,0 0 0,0 0 1,0 0 0,0 0 0,0 0 1,0 0-1,0 0 0,0 0-1,0 0 1,0 0-2,0 0 0,0 0-1,0 0 0,0 0 1,0 0-1,0 0 0,0 0 1,-7-9 0,7 9 0,0 0 0,0 0 0,0 0 0,0 0-1,0 0 0,4-16 0,-4 16 0,4-14 0,-1 2-1,2 1 0,2-1 1,-1 1-1,-1-2 1,1 2-1,1-2 1,-2 1-1,1-1 0,1 1 1,0-2-1,1 3 0,0-2 0,0 2 0,4-1 1,-3 1-1,2 1 0,-2-1 0,1 3 0,0-2 0,-1 0 0,1 2 0,-10 8-1,17-14 1,-17 14 0,17-8 0,-17 8-1,14-5 1,-14 5 0,15-2 0,-15 2 0,14 0 0,-14 0 0,17 2 0,-7-1-1,1 2 1,0 0 0,1 0 0,0 1 0,1 2 0,-1-2 0,1 1 0,0-1 0,-1 2 0,0 0 0,-1 1 0,2 0 0,-4-2 1,4 3-1,-3-2 0,1 0 1,2-1-1,-2-1 1,0 3 0,0-2-1,4 1 1,-4-1-1,3 2 0,-2 0 1,0-1-1,2 0 1,2 1 0,-4-3-1,2 0 1,-1-1 0,1 0 0,0-4 0,2-1 0,-2-2 0,1-1 0,0-3-1,3 0 2,0-1-1,0-2 0,-1 1-1,0 1 1,-2-2-1,1 3 0,-4-2 1,0 1-1,-2 1 0,-10 8 0,19-17 0,-19 17 0,17-14-1,-17 14 1,18-12 0,-18 12 0,16-10 0,-16 10-1,9-9-3,-9 9-3,0 0-7,9 0-16,-9 0-1,0 0-1,-19-4 1</inkml:trace>
  <inkml:trace contextRef="#ctx0" brushRef="#br0" timeOffset="1687">-1 178 22,'0'0'6,"11"11"-1,-11-11 0,0 0 1,0 0 0,0 0 0,0 0 0,0 0-1,0 0-1,0 0 0,0 0-2,2 9 0,-2-9-1,0 0 0,0 0-1,0 0 1,-2 12 0,2-12 2,0 0-1,-2 9 0,2-9 0,0 0 0,0 0 1,-3 10-1,3-10 1,0 0 0,0 0 1,0 0 0,0 0 0,0 0 1,0 0-2,0 0 1,0 0-1,0 0-1,3-9-1,-3 9 0,6-13 0,-2 3-1,2-1 0,2-1 0,-1 0 1,0-1-1,1 1 0,1-1 0,-3 2 0,0 0 0,0 2 0,-6 9 0,12-18 0,-12 18 0,10-13 0,-10 13 0,11-11 0,-11 11 0,10-9 0,-10 9-1,11-8 1,-11 8 0,13-8 0,-4 5-1,-9 3 1,16-2 0,-16 2-1,15 0 2,-15 0-1,18-3 0,-18 3 0,16-1 0,-7 1 0,-9 0 0,18 1 0,-18-1-1,14 5 1,-14-5 0,15 7 0,-15-7 0,13 5 0,-13-5 0,15 5 0,-15-5 0,15 6 0,-15-6 0,17 10 0,-17-10 0,16 7 0,-16-7 0,15 7 0,-15-7 1,17 10-1,-8-7 1,0 1-1,2 0 0,-2 2 1,1 2-1,0-3 1,-1 1-1,2-1 0,-2 1 0,1 1 0,0 1 0,1 0 1,2 2-1,-3-2 0,3 1 1,-13-9-1,17 17 1,-17-17-1,16 16 0,-16-16 1,13 14-1,-13-14 0,14 16 1,-14-16-1,13 14 0,-13-14 0,13 13 1,-13-13-1,12 10 0,-12-10 1,12 8-1,-12-8 1,15 7-1,-15-7 0,16 5 1,-16-5-1,17 4 1,-17-4 0,16 0 0,-16 0-1,14-2 1,-14 2 0,13-4-1,-13 4 1,13-6-1,-13 6 1,13-7-1,-13 7 0,13-8 0,-13 8 1,11-9-1,-11 9 1,12-11-1,-12 11 0,12-11 1,-12 11-1,12-15 1,-8 6-1,-4 9 0,12-14 0,-12 14 0,8-13 0,-8 13 0,12-13 0,-12 13 0,10-16 0,-6 6 0,-4 10-1,11-17 1,-11 17-1,10-17 0,-10 17-1,5-12 1,-5 12-1,0 0 1,2-13-1,-2 13 1,0 0 0,1-9-2,-1 9-1,0 0-4,0 0-9,-4-11-10,4 11-1,0 0 0</inkml:trace>
  <inkml:trace contextRef="#ctx0" brushRef="#br0" timeOffset="3922">117 112 25,'0'0'7,"9"-7"0,-9 7-1,9-4 0,-9 4-1,11-5 0,-11 5-1,14-4 0,-14 4 0,19-7-2,-19 7 1,15-5-2,-15 5 1,17-4-1,-7 2 0,0 0 1,0 2-2,0-1 1,0 0 0,2 0 0,-2 1-1,-1 1 1,-9-1-1,15 1 1,-15-1 0,9 6 0,-9-6-1,11 9 1,-11-9 0,10 8 1,-10-8 0,12 9 0,-12-9-1,14 8 2,-14-8-1,12 7 0,-12-7-1,14 7 1,-14-7 0,13 11 0,-13-11 0,16 11 0,-16-11 0,18 12 1,-18-12-1,16 12 0,-16-12-1,20 9 0,-10-4 0,-10-5 0,18 8 0,-18-8 0,19 9 0,-10-7 1,-9-2-2,17 7 2,-17-7-1,16 5-1,-16-5 1,16 6 0,-16-6 0,12 6 0,-12-6 1,11 6-1,-11-6 0,10 5 0,-10-5 0,12 5-1,-12-5 1,13 5-1,-13-5 0,18 7 0,-18-7 1,15 6 0,-15-6-1,16 3 2,-16-3-1,16 1 0,-16-1 0,14-6 1,-5 0-1,3 0 0,-1-1 0,1-5 0,0 1 0,1-3 0,-3-1-1,1 0 1,1 0-1,-2 1 0,1 0 0,-1 1 1,-1 1-1,2-1 0,-2 3 0,-1-1 0,-1 1 0,-7 10 2,12-18-2,-12 18 0,9-18 0,-9 18 0,9-11 0,-9 11 0,6-11-2,-6 11 0,0 0-2,4-11-4,-4 11-8,0 0-14,0 0-2,-1 17 2,1-17 0</inkml:trace>
  <inkml:trace contextRef="#ctx0" brushRef="#br0" timeOffset="5015">802 148 15,'2'-13'16,"11"2"-5,-4 0-6,4-2 0,-1 1 0,2-1-1,-2 3-2,-2 1-1,0 0-3,-10 9-5,13-10-4,-13 10-2,0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59CCC-0F87-0645-9BE3-C5DF994ADD3C}" type="datetimeFigureOut">
              <a:rPr lang="en-US" smtClean="0"/>
              <a:t>5/3/13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C59A44-EAD4-E14B-866D-2D10C7045104}" type="slidenum">
              <a:rPr lang="en-US" smtClean="0"/>
              <a:t>‹#›</a:t>
            </a:fld>
            <a:endParaRPr lang="en-US"/>
          </a:p>
        </p:txBody>
      </p:sp>
    </p:spTree>
    <p:extLst>
      <p:ext uri="{BB962C8B-B14F-4D97-AF65-F5344CB8AC3E}">
        <p14:creationId xmlns:p14="http://schemas.microsoft.com/office/powerpoint/2010/main" val="19276335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www.google.com/gwt/n?u=en.infoanda.com/link.php?lh=A1UCAgEBDAgH"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 Id="rId3" Type="http://schemas.openxmlformats.org/officeDocument/2006/relationships/hyperlink" Target="http://www.guardian.co.uk/uk/interactive/2011/dec/07/london-riots-twitt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informatik.uni-trier.de/~ley/pers/hd/k/Kang:U=.html" TargetMode="External"/><Relationship Id="rId4" Type="http://schemas.openxmlformats.org/officeDocument/2006/relationships/hyperlink" Target="http://www.informatik.uni-trier.de/~ley/pers/hd/s/Sun:Jimeng.html" TargetMode="External"/><Relationship Id="rId5" Type="http://schemas.openxmlformats.org/officeDocument/2006/relationships/hyperlink" Target="http://www.informatik.uni-trier.de/~ley/pers/hd/l/Lin:Ching=Yung.html" TargetMode="External"/><Relationship Id="rId6" Type="http://schemas.openxmlformats.org/officeDocument/2006/relationships/hyperlink" Target="http://www.informatik.uni-trier.de/~ley/pers/hd/f/Faloutsos:Christos.html" TargetMode="External"/><Relationship Id="rId7" Type="http://schemas.openxmlformats.org/officeDocument/2006/relationships/hyperlink" Target="http://www.informatik.uni-trier.de/~ley/db/conf/kdd/kdd2011.html%23KangTSLF11" TargetMode="External"/><Relationship Id="rId8" Type="http://schemas.openxmlformats.org/officeDocument/2006/relationships/hyperlink" Target="http://www.informatik.uni-trier.de/~ley/db/journals/vldb/vldb21.html%23KangTSLF12" TargetMode="External"/><Relationship Id="rId9" Type="http://schemas.openxmlformats.org/officeDocument/2006/relationships/hyperlink" Target="http://www.informatik.uni-trier.de/~ley/pers/hd/t/Tsourakakis:Charalampos_E=.html" TargetMode="External"/><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5</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RWR, let’s say, if we want to measure</a:t>
            </a:r>
            <a:r>
              <a:rPr lang="en-US" baseline="0" dirty="0" smtClean="0"/>
              <a:t> </a:t>
            </a:r>
            <a:r>
              <a:rPr lang="en-US" baseline="0" dirty="0" err="1" smtClean="0"/>
              <a:t>prox</a:t>
            </a:r>
            <a:r>
              <a:rPr lang="en-US" baseline="0" dirty="0" smtClean="0"/>
              <a:t> for node 4 in the right graph.</a:t>
            </a:r>
          </a:p>
          <a:p>
            <a:r>
              <a:rPr lang="en-US" baseline="0" dirty="0" smtClean="0"/>
              <a:t>First, we will spill/land a drop of wine on the query node, and then let it spread/diffuse to its </a:t>
            </a:r>
            <a:r>
              <a:rPr lang="en-US" baseline="0" dirty="0" err="1" smtClean="0"/>
              <a:t>neighborhod</a:t>
            </a:r>
            <a:r>
              <a:rPr lang="en-US" baseline="0" dirty="0" smtClean="0"/>
              <a:t>.</a:t>
            </a:r>
          </a:p>
          <a:p>
            <a:r>
              <a:rPr lang="en-US" baseline="0" dirty="0" smtClean="0"/>
              <a:t>Eventually, closer nodes will receivers more red/wines, and therefore higher proximity</a:t>
            </a:r>
            <a:endParaRPr lang="en-US" dirty="0"/>
          </a:p>
        </p:txBody>
      </p:sp>
      <p:sp>
        <p:nvSpPr>
          <p:cNvPr id="4" name="Slide Number Placeholder 3"/>
          <p:cNvSpPr>
            <a:spLocks noGrp="1"/>
          </p:cNvSpPr>
          <p:nvPr>
            <p:ph type="sldNum" sz="quarter" idx="10"/>
          </p:nvPr>
        </p:nvSpPr>
        <p:spPr/>
        <p:txBody>
          <a:bodyPr/>
          <a:lstStyle/>
          <a:p>
            <a:pPr>
              <a:defRPr/>
            </a:pPr>
            <a:fld id="{EEE7882B-940D-439D-A578-A6109F02A8D5}"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CF7C55B-77E7-4ECE-A014-F64C2B105333}" type="slidenum">
              <a:rPr lang="en-US" smtClean="0">
                <a:solidFill>
                  <a:prstClr val="black"/>
                </a:solidFill>
              </a:rPr>
              <a:pPr/>
              <a:t>19</a:t>
            </a:fld>
            <a:endParaRPr lang="en-US" smtClean="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altLang="zh-CN" dirty="0" smtClean="0"/>
              <a:t>More formally, in order to measure proximity from node</a:t>
            </a:r>
            <a:r>
              <a:rPr lang="en-US" altLang="zh-CN" baseline="0" dirty="0" smtClean="0"/>
              <a:t> 4,  let a random particle, starting from node 4, do </a:t>
            </a:r>
            <a:r>
              <a:rPr lang="en-US" altLang="zh-CN" baseline="0" dirty="0" err="1" smtClean="0"/>
              <a:t>romdom</a:t>
            </a:r>
            <a:r>
              <a:rPr lang="en-US" altLang="zh-CN" baseline="0" dirty="0" smtClean="0"/>
              <a:t> surfing on this graph. </a:t>
            </a:r>
            <a:endParaRPr lang="en-US" altLang="zh-CN" dirty="0" smtClean="0"/>
          </a:p>
          <a:p>
            <a:pPr eaLnBrk="1" hangingPunct="1"/>
            <a:endParaRPr lang="en-US" altLang="zh-CN" dirty="0" smtClean="0"/>
          </a:p>
          <a:p>
            <a:pPr eaLnBrk="1" hangingPunct="1"/>
            <a:r>
              <a:rPr lang="en-US" altLang="zh-CN" dirty="0" smtClean="0"/>
              <a:t>Basically, it is a random walk on the graph, with some small probability to return to the query node at each step.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solidFill>
                  <a:prstClr val="black"/>
                </a:solidFill>
              </a:rPr>
              <a:t>ICDM2006 Dec, 18-22, HongKong</a:t>
            </a:r>
          </a:p>
        </p:txBody>
      </p:sp>
      <p:sp>
        <p:nvSpPr>
          <p:cNvPr id="7" name="Rectangle 7"/>
          <p:cNvSpPr>
            <a:spLocks noGrp="1" noChangeArrowheads="1"/>
          </p:cNvSpPr>
          <p:nvPr>
            <p:ph type="sldNum" sz="quarter" idx="5"/>
          </p:nvPr>
        </p:nvSpPr>
        <p:spPr>
          <a:ln/>
        </p:spPr>
        <p:txBody>
          <a:bodyPr/>
          <a:lstStyle/>
          <a:p>
            <a:fld id="{CAB56B44-0148-4542-B3BE-88090C27B458}" type="slidenum">
              <a:rPr lang="en-US">
                <a:solidFill>
                  <a:prstClr val="black"/>
                </a:solidFill>
              </a:rPr>
              <a:pPr/>
              <a:t>21</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So far it’s good. Now, let’s turn to the computational issue of rwr. (Well, here is the definition of rwr. (Given a query node i, how can we compute its relevance score with every other node j, in other words, how can we can the ranking vector r_i;)</a:t>
            </a:r>
          </a:p>
          <a:p>
            <a:r>
              <a:rPr lang="en-US" altLang="zh-CN"/>
              <a:t>OK, here is the definition of random walk with restart, such that r is n x 1, where n is the # of the nodes in the graph, ranking vector, W-tuda is n x n normalized adjacent matrix, e_i is n x 1 starting vector, and 1-c is the restarting prob. by setting the different starting vector, we can get the different ranking vector for different query node (For example, setting the 4^th element of e_i to be 1 and 0 for all others, we can get the ranking vector query node 4.)</a:t>
            </a:r>
          </a:p>
          <a:p>
            <a:endParaRPr lang="en-US" altLang="zh-CN"/>
          </a:p>
          <a:p>
            <a:r>
              <a:rPr lang="en-US" altLang="zh-CN"/>
              <a:t>So, given a query node, or equivalently given a starting vector, how can we solve this linear system?</a:t>
            </a:r>
            <a:endParaRPr lang="en-US">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t>
            </a:r>
            <a:r>
              <a:rPr lang="en-US" dirty="0" err="1" smtClean="0"/>
              <a:t>Hanghang</a:t>
            </a:r>
            <a:r>
              <a:rPr lang="en-US" dirty="0" smtClean="0"/>
              <a:t>.</a:t>
            </a:r>
            <a:r>
              <a:rPr lang="en-US" baseline="0" dirty="0" smtClean="0"/>
              <a:t> I’m </a:t>
            </a:r>
            <a:r>
              <a:rPr lang="en-US" baseline="0" dirty="0" err="1" smtClean="0"/>
              <a:t>gonna</a:t>
            </a:r>
            <a:r>
              <a:rPr lang="en-US" baseline="0" dirty="0" smtClean="0"/>
              <a:t> continue the technique overview. </a:t>
            </a:r>
          </a:p>
          <a:p>
            <a:endParaRPr lang="en-US" baseline="0" dirty="0" smtClean="0"/>
          </a:p>
          <a:p>
            <a:r>
              <a:rPr lang="en-US" baseline="0" dirty="0" smtClean="0"/>
              <a:t>The second technique we want to mention here is low rank approximation of the data matrices. We give two examples here on why low rank approximation is needed. In collaborative filtering, it is commonly believed that only a few factors contribute to anyone’s taste or preference; in health informatics, usually the progression of disease is highly associated with a certain set of risk factors.</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25</a:t>
            </a:fld>
            <a:endParaRPr lang="en-US"/>
          </a:p>
        </p:txBody>
      </p:sp>
    </p:spTree>
    <p:extLst>
      <p:ext uri="{BB962C8B-B14F-4D97-AF65-F5344CB8AC3E}">
        <p14:creationId xmlns:p14="http://schemas.microsoft.com/office/powerpoint/2010/main" val="2402687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typical low rank approximation technique is nonnegative matrix factorization, which is a very hot research area in data mining in recent years, tons of papers come out from this topic. This is a very famous figure from the nature paper of lee and </a:t>
            </a:r>
            <a:r>
              <a:rPr lang="en-US" dirty="0" err="1" smtClean="0"/>
              <a:t>seung</a:t>
            </a:r>
            <a:r>
              <a:rPr lang="en-US" dirty="0" smtClean="0"/>
              <a:t>, where the</a:t>
            </a:r>
            <a:r>
              <a:rPr lang="en-US" baseline="0" dirty="0" smtClean="0"/>
              <a:t> right part is the basis images learned by NMF from a set of face images, which clearly</a:t>
            </a:r>
            <a:r>
              <a:rPr lang="en-US" dirty="0" smtClean="0"/>
              <a:t> correspond to different part of the faces. The figure in the middle is the reconstruction coefficients for this image using those learned basis, and this is the reconstructed face</a:t>
            </a:r>
            <a:r>
              <a:rPr lang="en-US" baseline="0" dirty="0" smtClean="0"/>
              <a:t> image, which is very close to the original image shown on the top</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26</a:t>
            </a:fld>
            <a:endParaRPr lang="en-US"/>
          </a:p>
        </p:txBody>
      </p:sp>
    </p:spTree>
    <p:extLst>
      <p:ext uri="{BB962C8B-B14F-4D97-AF65-F5344CB8AC3E}">
        <p14:creationId xmlns:p14="http://schemas.microsoft.com/office/powerpoint/2010/main" val="1030705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concretely, suppose we have a set of n face</a:t>
            </a:r>
            <a:r>
              <a:rPr lang="en-US" baseline="0" dirty="0" smtClean="0"/>
              <a:t> images with each image stretched as a vector, the entries in these vectors correspond to the pixel intensities, and X is the matrix constructed by concatenating all those vectors, which is clearly nonnegative </a:t>
            </a:r>
          </a:p>
          <a:p>
            <a:endParaRPr lang="en-US" baseline="0" dirty="0" smtClean="0"/>
          </a:p>
          <a:p>
            <a:r>
              <a:rPr lang="en-US" baseline="0" dirty="0" smtClean="0"/>
              <a:t>let F be a set of k basis images we want to learn from X, and G be the reconstruction coefficients.  Then the goal of NMF is to approximate X by the product of F and G transpose with F and G constrained to be nonnegative. </a:t>
            </a:r>
          </a:p>
          <a:p>
            <a:endParaRPr lang="en-US" baseline="0" dirty="0" smtClean="0"/>
          </a:p>
          <a:p>
            <a:r>
              <a:rPr lang="en-US" baseline="0" dirty="0" smtClean="0"/>
              <a:t>Part of the reason why NMF can result in part based representation is because we constrain the reconstruction coefficients to be nonnegative, this means that each face can be reconstructed by adding a set of basis images, there won</a:t>
            </a:r>
            <a:r>
              <a:rPr lang="fr-FR" baseline="0" dirty="0" smtClean="0"/>
              <a:t>’</a:t>
            </a:r>
            <a:r>
              <a:rPr lang="en-US" baseline="0" dirty="0" smtClean="0"/>
              <a:t>t be any cancellations. Thus ideally those basis should correspond to different parts of the face.</a:t>
            </a:r>
          </a:p>
          <a:p>
            <a:endParaRPr lang="en-US" baseline="0" dirty="0" smtClean="0"/>
          </a:p>
          <a:p>
            <a:r>
              <a:rPr lang="en-US" baseline="0" dirty="0" smtClean="0"/>
              <a:t>Here the loss function to measure the approximation error is square loss, we can also use other loss functions such as KL divergence. Unfortunately this optimization problem is not convex and in the following we will review two typical strategies to solve this problem.</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27</a:t>
            </a:fld>
            <a:endParaRPr lang="en-US"/>
          </a:p>
        </p:txBody>
      </p:sp>
    </p:spTree>
    <p:extLst>
      <p:ext uri="{BB962C8B-B14F-4D97-AF65-F5344CB8AC3E}">
        <p14:creationId xmlns:p14="http://schemas.microsoft.com/office/powerpoint/2010/main" val="371721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popular approach is multiplicative updates</a:t>
            </a:r>
            <a:r>
              <a:rPr lang="en-US" baseline="0" dirty="0" smtClean="0"/>
              <a:t> proposed in lee and </a:t>
            </a:r>
            <a:r>
              <a:rPr lang="en-US" baseline="0" dirty="0" err="1" smtClean="0"/>
              <a:t>seung’s</a:t>
            </a:r>
            <a:r>
              <a:rPr lang="en-US" baseline="0" dirty="0" smtClean="0"/>
              <a:t> nips paper, this approach starts by nonnegative initialization of F and G, and then iteratively updates them according to multiplicative rules like this. This is the rule when the approximation loss is square loss. The convergence of this method can be understood from an auxiliary function minimization point of view, also recently there is one paper pointing out that this algorithm can also be understood from the </a:t>
            </a:r>
            <a:r>
              <a:rPr lang="en-US" baseline="0" dirty="0" err="1" smtClean="0"/>
              <a:t>majorization-minorization</a:t>
            </a:r>
            <a:r>
              <a:rPr lang="en-US" baseline="0" dirty="0" smtClean="0"/>
              <a:t> perspective.</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28</a:t>
            </a:fld>
            <a:endParaRPr lang="en-US"/>
          </a:p>
        </p:txBody>
      </p:sp>
    </p:spTree>
    <p:extLst>
      <p:ext uri="{BB962C8B-B14F-4D97-AF65-F5344CB8AC3E}">
        <p14:creationId xmlns:p14="http://schemas.microsoft.com/office/powerpoint/2010/main" val="378229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type of strategy for solving NMF problem under least square</a:t>
            </a:r>
            <a:r>
              <a:rPr lang="en-US" baseline="0" dirty="0" smtClean="0"/>
              <a:t> loss is this alternating nonnegative least square procedure. </a:t>
            </a:r>
          </a:p>
          <a:p>
            <a:endParaRPr lang="en-US" baseline="0" dirty="0" smtClean="0"/>
          </a:p>
          <a:p>
            <a:r>
              <a:rPr lang="en-US" baseline="0" dirty="0" smtClean="0"/>
              <a:t>With proper initializations of F and G, this approaches alternatively solves a nonnegative least square problem with respect to either F or G with the other variable fixed.</a:t>
            </a:r>
          </a:p>
          <a:p>
            <a:endParaRPr lang="en-US" baseline="0" dirty="0" smtClean="0"/>
          </a:p>
          <a:p>
            <a:r>
              <a:rPr lang="en-US" baseline="0" dirty="0" smtClean="0"/>
              <a:t>Many approaches following this strategy have been proposed in recent years, some representative ones including projected gradient, Newtown type of method and block principal pivoting. For your information I have listed the links for the </a:t>
            </a:r>
            <a:r>
              <a:rPr lang="en-US" baseline="0" dirty="0" err="1" smtClean="0"/>
              <a:t>softwares</a:t>
            </a:r>
            <a:r>
              <a:rPr lang="en-US" baseline="0" dirty="0" smtClean="0"/>
              <a:t> of those methods, which are kindly provided by the authors</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29</a:t>
            </a:fld>
            <a:endParaRPr lang="en-US"/>
          </a:p>
        </p:txBody>
      </p:sp>
    </p:spTree>
    <p:extLst>
      <p:ext uri="{BB962C8B-B14F-4D97-AF65-F5344CB8AC3E}">
        <p14:creationId xmlns:p14="http://schemas.microsoft.com/office/powerpoint/2010/main" val="2182445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40</a:t>
            </a:fld>
            <a:endParaRPr lang="en-US"/>
          </a:p>
        </p:txBody>
      </p:sp>
    </p:spTree>
    <p:extLst>
      <p:ext uri="{BB962C8B-B14F-4D97-AF65-F5344CB8AC3E}">
        <p14:creationId xmlns:p14="http://schemas.microsoft.com/office/powerpoint/2010/main" val="290094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ea typeface="ＭＳ Ｐゴシック" charset="0"/>
            </a:endParaRPr>
          </a:p>
        </p:txBody>
      </p:sp>
      <p:sp>
        <p:nvSpPr>
          <p:cNvPr id="62468" name="Slide Number Placeholder 3"/>
          <p:cNvSpPr>
            <a:spLocks noGrp="1"/>
          </p:cNvSpPr>
          <p:nvPr>
            <p:ph type="sldNum" sz="quarter" idx="5"/>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68DB9580-D0DC-E94F-BAA5-0615F7BF9A78}" type="slidenum">
              <a:rPr lang="he-IL" altLang="zh-CN" sz="1200">
                <a:solidFill>
                  <a:schemeClr val="tx1"/>
                </a:solidFill>
              </a:rPr>
              <a:pPr eaLnBrk="1" hangingPunct="1"/>
              <a:t>48</a:t>
            </a:fld>
            <a:endParaRPr lang="en-US" altLang="zh-CN" sz="120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6</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More</a:t>
            </a:r>
            <a:r>
              <a:rPr lang="en-US" baseline="0" dirty="0" smtClean="0"/>
              <a:t> recently, we have been exploring graph analytics to explore the rich knowledge from un-structured clinical notes. </a:t>
            </a:r>
          </a:p>
          <a:p>
            <a:endParaRPr lang="en-US" baseline="0" dirty="0" smtClean="0"/>
          </a:p>
          <a:p>
            <a:r>
              <a:rPr lang="en-US" baseline="0" dirty="0" smtClean="0"/>
              <a:t>Here is the current flowchart for mining soap section of the clinical notes. Given the original raw clinical notes, we first extract/identify the symptom from it, then we construct a so-called symptom graph, (basically based on their co-occurrence together with </a:t>
            </a:r>
            <a:r>
              <a:rPr lang="en-US" baseline="0" dirty="0" err="1" smtClean="0"/>
              <a:t>localition</a:t>
            </a:r>
            <a:r>
              <a:rPr lang="en-US" baseline="0" dirty="0" smtClean="0"/>
              <a:t> proximity). Then, given such a symptom graph, and some initial symptoms for a patient, we can identify more related symptom – symptom </a:t>
            </a:r>
            <a:r>
              <a:rPr lang="en-US" baseline="0" dirty="0" err="1" smtClean="0"/>
              <a:t>expanson</a:t>
            </a:r>
            <a:endParaRPr lang="en-US" dirty="0" smtClean="0"/>
          </a:p>
          <a:p>
            <a:endParaRPr lang="en-US" dirty="0" smtClean="0"/>
          </a:p>
          <a:p>
            <a:r>
              <a:rPr lang="en-US" dirty="0" smtClean="0"/>
              <a:t>By symptom we really mean any (keywords) physical symptoms/medical conditions/diseases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dirty="0" smtClean="0"/>
          </a:p>
          <a:p>
            <a:endParaRPr lang="en-US" altLang="zh-CN" dirty="0" smtClean="0"/>
          </a:p>
          <a:p>
            <a:endParaRPr lang="en-US" altLang="zh-CN" dirty="0" smtClean="0"/>
          </a:p>
          <a:p>
            <a:r>
              <a:rPr lang="en-US" altLang="zh-CN" dirty="0" smtClean="0"/>
              <a:t>The key idea of symptom expansion is to turn it into a graph node proximity problem. </a:t>
            </a:r>
          </a:p>
          <a:p>
            <a:endParaRPr lang="en-US" altLang="zh-CN" dirty="0" smtClean="0"/>
          </a:p>
          <a:p>
            <a:r>
              <a:rPr lang="en-US" altLang="zh-CN" dirty="0" smtClean="0"/>
              <a:t>For example, in this illustrative symptom graph, given</a:t>
            </a:r>
            <a:r>
              <a:rPr lang="en-US" altLang="zh-CN" baseline="0" dirty="0" smtClean="0"/>
              <a:t> two initial symptoms (the red nodes), the related symptoms could be cough, chest pain and heart attack.</a:t>
            </a:r>
            <a:endParaRPr lang="en-US" altLang="zh-CN"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CHF affecting 1 out of 5 US adult, the single most costly</a:t>
            </a:r>
            <a:r>
              <a:rPr lang="en-US" altLang="zh-CN" baseline="0" dirty="0" smtClean="0"/>
              <a:t> problem in (CMS) us centers of </a:t>
            </a:r>
            <a:r>
              <a:rPr lang="en-US" altLang="zh-CN" baseline="0" dirty="0" err="1" smtClean="0"/>
              <a:t>medicare</a:t>
            </a:r>
            <a:r>
              <a:rPr lang="en-US" altLang="zh-CN" baseline="0" dirty="0" smtClean="0"/>
              <a:t> and </a:t>
            </a:r>
            <a:r>
              <a:rPr lang="en-US" altLang="zh-CN" baseline="0" dirty="0" err="1" smtClean="0"/>
              <a:t>medicaid</a:t>
            </a:r>
            <a:r>
              <a:rPr lang="en-US" altLang="zh-CN" baseline="0" dirty="0" smtClean="0"/>
              <a:t> services</a:t>
            </a:r>
            <a:endParaRPr lang="en-US" altLang="zh-CN" dirty="0" smtClean="0"/>
          </a:p>
          <a:p>
            <a:endParaRPr lang="en-US" altLang="zh-CN" dirty="0" smtClean="0"/>
          </a:p>
          <a:p>
            <a:r>
              <a:rPr lang="en-US" altLang="zh-CN" dirty="0" smtClean="0"/>
              <a:t>Framingham Symptom</a:t>
            </a:r>
            <a:r>
              <a:rPr lang="en-US" altLang="zh-CN" baseline="0" dirty="0" smtClean="0"/>
              <a:t> is established in 1971 based on clinical notes in 50s and 60s</a:t>
            </a:r>
            <a:endParaRPr lang="en-US" altLang="zh-CN" dirty="0" smtClean="0"/>
          </a:p>
          <a:p>
            <a:endParaRPr lang="en-US" altLang="zh-CN" dirty="0" smtClean="0"/>
          </a:p>
          <a:p>
            <a:endParaRPr lang="en-US" altLang="zh-CN" dirty="0" smtClean="0"/>
          </a:p>
          <a:p>
            <a:r>
              <a:rPr lang="en-US" altLang="zh-CN" dirty="0" smtClean="0"/>
              <a:t>We evaluated our method for </a:t>
            </a:r>
            <a:r>
              <a:rPr lang="en-US" altLang="zh-CN" dirty="0" err="1" smtClean="0"/>
              <a:t>framingham</a:t>
            </a:r>
            <a:r>
              <a:rPr lang="en-US" altLang="zh-CN" dirty="0" smtClean="0"/>
              <a:t> symptom expansion,</a:t>
            </a:r>
            <a:r>
              <a:rPr lang="en-US" altLang="zh-CN" baseline="0" dirty="0" smtClean="0"/>
              <a:t> and found that in most cases, it achieves a much higher precision and recall. When we evaluated it for CHF prediction, it also achieves much higher AUC. </a:t>
            </a:r>
            <a:endParaRPr lang="en-US" altLang="zh-CN" dirty="0" smtClean="0"/>
          </a:p>
          <a:p>
            <a:endParaRPr lang="en-US" altLang="zh-CN" dirty="0" smtClean="0"/>
          </a:p>
          <a:p>
            <a:r>
              <a:rPr lang="en-US" altLang="zh-CN" dirty="0" smtClean="0"/>
              <a:t>CHF: congestive heart failure</a:t>
            </a:r>
          </a:p>
          <a:p>
            <a:endParaRPr lang="en-US" altLang="zh-CN"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t>64</a:t>
            </a:fld>
            <a:endParaRPr lang="en-US"/>
          </a:p>
        </p:txBody>
      </p:sp>
    </p:spTree>
    <p:extLst>
      <p:ext uri="{BB962C8B-B14F-4D97-AF65-F5344CB8AC3E}">
        <p14:creationId xmlns:p14="http://schemas.microsoft.com/office/powerpoint/2010/main" val="253566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B18CB583-0253-453F-B8E9-E5A2E0D11DAB}" type="slidenum">
              <a:rPr lang="zh-CN" altLang="en-US" smtClean="0">
                <a:solidFill>
                  <a:prstClr val="black"/>
                </a:solidFill>
              </a:rPr>
              <a:pPr>
                <a:defRPr/>
              </a:pPr>
              <a:t>72</a:t>
            </a:fld>
            <a:endParaRPr lang="en-US" altLang="zh-CN" smtClean="0">
              <a:solidFill>
                <a:prstClr val="black"/>
              </a:solidFill>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136" indent="-228136"/>
            <a:r>
              <a:rPr lang="en-US" altLang="zh-CN" smtClean="0"/>
              <a:t>In the first application, the ceps</a:t>
            </a:r>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6F8897E4-BFA0-4230-A9D8-F48244FE4055}" type="slidenum">
              <a:rPr lang="zh-CN" altLang="en-US" smtClean="0">
                <a:solidFill>
                  <a:prstClr val="black"/>
                </a:solidFill>
              </a:rPr>
              <a:pPr>
                <a:defRPr/>
              </a:pPr>
              <a:t>74</a:t>
            </a:fld>
            <a:endParaRPr lang="en-US" altLang="zh-CN" smtClean="0">
              <a:solidFill>
                <a:prstClr val="black"/>
              </a:solidFill>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6F8897E4-BFA0-4230-A9D8-F48244FE4055}" type="slidenum">
              <a:rPr lang="zh-CN" altLang="en-US" smtClean="0">
                <a:solidFill>
                  <a:prstClr val="black"/>
                </a:solidFill>
              </a:rPr>
              <a:pPr>
                <a:defRPr/>
              </a:pPr>
              <a:t>75</a:t>
            </a:fld>
            <a:endParaRPr lang="en-US" altLang="zh-CN" smtClean="0">
              <a:solidFill>
                <a:prstClr val="black"/>
              </a:solidFill>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043">
              <a:defRPr/>
            </a:pPr>
            <a:r>
              <a:rPr lang="en-US" dirty="0"/>
              <a:t>7.5 percent of U.S. adults lost money as a result of some sort of financial fraud in 2008 </a:t>
            </a:r>
            <a:br>
              <a:rPr lang="en-US" dirty="0"/>
            </a:br>
            <a:r>
              <a:rPr lang="en-US" dirty="0"/>
              <a:t>http://www.consumeraffairs.com/news04/2009/03/financial_breach.html</a:t>
            </a:r>
          </a:p>
          <a:p>
            <a:pPr defTabSz="900043">
              <a:defRPr/>
            </a:pPr>
            <a:endParaRPr lang="en-US" dirty="0"/>
          </a:p>
          <a:p>
            <a:pPr defTabSz="900043">
              <a:defRPr/>
            </a:pPr>
            <a:r>
              <a:rPr lang="en-US" dirty="0">
                <a:hlinkClick r:id="rId3"/>
              </a:rPr>
              <a:t>Global financial crisis to cost $4 trillion: IMF</a:t>
            </a:r>
            <a:endParaRPr lang="en-US" dirty="0"/>
          </a:p>
          <a:p>
            <a:pPr defTabSz="900043">
              <a:defRPr/>
            </a:pPr>
            <a:r>
              <a:rPr lang="en-US" dirty="0"/>
              <a:t>http://en.infoanda.com/link.php?lh=A1UCAgEBDAgH</a:t>
            </a:r>
          </a:p>
          <a:p>
            <a:pPr defTabSz="900043">
              <a:defRPr/>
            </a:pPr>
            <a:endParaRPr lang="en-US" dirty="0"/>
          </a:p>
          <a:p>
            <a:pPr defTabSz="900043">
              <a:defRPr/>
            </a:pPr>
            <a:r>
              <a:rPr lang="en-US" dirty="0"/>
              <a:t>A 2005 study by Glass Lewis found that investors lost almost $ 1 trillion during 1999-2004 due to accountancy related frauds. </a:t>
            </a:r>
          </a:p>
          <a:p>
            <a:pPr defTabSz="900043">
              <a:defRPr/>
            </a:pPr>
            <a:r>
              <a:rPr lang="en-US" dirty="0"/>
              <a:t>http://www.pafkiet.edu.pk/LinkClick.aspx?fileticket=M%2BR1WW9MzjA%3D&amp;tabid=153&amp;mid=1540</a:t>
            </a:r>
            <a:br>
              <a:rPr lang="en-US" dirty="0"/>
            </a:b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a:defRPr/>
            </a:pPr>
            <a:fld id="{EEE7882B-940D-439D-A578-A6109F02A8D5}" type="slidenum">
              <a:rPr lang="en-US" smtClean="0">
                <a:solidFill>
                  <a:prstClr val="black"/>
                </a:solidFill>
              </a:rPr>
              <a:pPr>
                <a:defRPr/>
              </a:pPr>
              <a:t>78</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a:ln/>
        </p:spPr>
      </p:sp>
      <p:sp>
        <p:nvSpPr>
          <p:cNvPr id="322562" name="Notes Placeholder 2"/>
          <p:cNvSpPr>
            <a:spLocks noGrp="1"/>
          </p:cNvSpPr>
          <p:nvPr>
            <p:ph type="body" idx="1"/>
          </p:nvPr>
        </p:nvSpPr>
        <p:spPr>
          <a:noFill/>
          <a:ln/>
        </p:spPr>
        <p:txBody>
          <a:bodyPr/>
          <a:lstStyle/>
          <a:p>
            <a:r>
              <a:rPr lang="en-US" altLang="zh-CN" smtClean="0"/>
              <a:t>Here, we want to find ceo, sec, acc and manager, where the matching ceo talks to the matching sec and accountant, while the matching sec talks to the match manager so on and so forth. And we allow some interception, that is the connection between two matching nodes are not necessarily direct. </a:t>
            </a:r>
          </a:p>
          <a:p>
            <a:endParaRPr lang="en-US" altLang="zh-CN" smtClean="0"/>
          </a:p>
          <a:p>
            <a:r>
              <a:rPr lang="en-US" altLang="zh-CN" smtClean="0"/>
              <a:t>Imagine in such a scenario, where,  the nodes are people &amp; bank,…</a:t>
            </a:r>
          </a:p>
        </p:txBody>
      </p:sp>
      <p:sp>
        <p:nvSpPr>
          <p:cNvPr id="322563" name="Slide Number Placeholder 3"/>
          <p:cNvSpPr>
            <a:spLocks noGrp="1"/>
          </p:cNvSpPr>
          <p:nvPr>
            <p:ph type="sldNum" sz="quarter" idx="5"/>
          </p:nvPr>
        </p:nvSpPr>
        <p:spPr>
          <a:noFill/>
        </p:spPr>
        <p:txBody>
          <a:bodyPr/>
          <a:lstStyle/>
          <a:p>
            <a:fld id="{C2C2213F-8437-4051-8513-7B358B0212AF}" type="slidenum">
              <a:rPr lang="zh-CN" altLang="en-US">
                <a:solidFill>
                  <a:prstClr val="black"/>
                </a:solidFill>
              </a:rPr>
              <a:pPr/>
              <a:t>79</a:t>
            </a:fld>
            <a:endParaRPr lang="en-US" altLang="zh-CN">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p>
            <a:fld id="{812CFA68-226E-4042-9960-FCB5B49A490B}" type="slidenum">
              <a:rPr lang="zh-CN" altLang="en-US">
                <a:solidFill>
                  <a:prstClr val="black"/>
                </a:solidFill>
              </a:rPr>
              <a:pPr/>
              <a:t>81</a:t>
            </a:fld>
            <a:endParaRPr lang="en-US" altLang="zh-CN">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687028" y="4342939"/>
            <a:ext cx="5483946" cy="4114588"/>
          </a:xfrm>
          <a:noFill/>
          <a:ln/>
        </p:spPr>
        <p:txBody>
          <a:bodyPr/>
          <a:lstStyle/>
          <a:p>
            <a:pPr eaLnBrk="1" hangingPunct="1"/>
            <a:r>
              <a:rPr lang="en-US" altLang="zh-CN" smtClean="0"/>
              <a:t>Here is a star-query, we want to a star-shape group of co-authors, with one author coming from each of PODS, IAT and ISBMS. We see Dr. Phillips Yu is in the center and the rest matching authors being well known domain experts in each conf.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7</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p:spPr>
        <p:txBody>
          <a:bodyPr/>
          <a:lstStyle/>
          <a:p>
            <a:r>
              <a:rPr lang="en-US" altLang="zh-CN" smtClean="0">
                <a:latin typeface="Arial" pitchFamily="34" charset="0"/>
                <a:cs typeface="Arial" pitchFamily="34" charset="0"/>
              </a:rPr>
              <a:t>If we want to recommend person B as ”alternative” to Person A, in a Team T, we will say it is a good recommendation if B is ’similar’ to A, in the sense</a:t>
            </a:r>
          </a:p>
          <a:p>
            <a:r>
              <a:rPr lang="en-US" altLang="zh-CN" smtClean="0">
                <a:latin typeface="Arial" pitchFamily="34" charset="0"/>
                <a:cs typeface="Arial" pitchFamily="34" charset="0"/>
              </a:rPr>
              <a:t>that (1) B has similar expertise as A in the context of team T (2) B has similar network structure as A in the context of team T</a:t>
            </a:r>
          </a:p>
          <a:p>
            <a:endParaRPr lang="en-US" altLang="zh-CN" smtClean="0">
              <a:latin typeface="Arial" pitchFamily="34" charset="0"/>
              <a:cs typeface="Arial" pitchFamily="34" charset="0"/>
            </a:endParaRPr>
          </a:p>
          <a:p>
            <a:r>
              <a:rPr lang="en-US" altLang="zh-CN" smtClean="0">
                <a:latin typeface="Arial" pitchFamily="34" charset="0"/>
                <a:cs typeface="Arial" pitchFamily="34" charset="0"/>
              </a:rPr>
              <a:t>We can further specify the above two types of similarities: (1) B has similar expertise as A in the context of team T, if B has the same subset of skills as A which matter</a:t>
            </a:r>
          </a:p>
          <a:p>
            <a:r>
              <a:rPr lang="en-US" altLang="zh-CN" smtClean="0">
                <a:latin typeface="Arial" pitchFamily="34" charset="0"/>
                <a:cs typeface="Arial" pitchFamily="34" charset="0"/>
              </a:rPr>
              <a:t>team T (i.e., if A has skills on HCI, data mining, system, hardware and only the skills of HCI, data mining are important to team T, we will say B is a good alternative in</a:t>
            </a:r>
          </a:p>
          <a:p>
            <a:r>
              <a:rPr lang="en-US" altLang="zh-CN" smtClean="0">
                <a:latin typeface="Arial" pitchFamily="34" charset="0"/>
                <a:cs typeface="Arial" pitchFamily="34" charset="0"/>
              </a:rPr>
              <a:t>terms of expertise similarity as long as s/he matches these two specific skills (i.e., we do not care what kinds of other skills s/he has). (2) B has similar network structure as</a:t>
            </a:r>
          </a:p>
          <a:p>
            <a:r>
              <a:rPr lang="en-US" altLang="zh-CN" smtClean="0">
                <a:latin typeface="Arial" pitchFamily="34" charset="0"/>
                <a:cs typeface="Arial" pitchFamily="34" charset="0"/>
              </a:rPr>
              <a:t>A in the context of team T, if B plays a similar role as A in connecting with the other team members (e.g., either a central lead, or leaf node, etc) as well as in connecting the</a:t>
            </a:r>
          </a:p>
          <a:p>
            <a:r>
              <a:rPr lang="en-US" altLang="zh-CN" smtClean="0">
                <a:latin typeface="Arial" pitchFamily="34" charset="0"/>
                <a:cs typeface="Arial" pitchFamily="34" charset="0"/>
              </a:rPr>
              <a:t>team with the rest of the world.</a:t>
            </a:r>
          </a:p>
          <a:p>
            <a:endParaRPr lang="en-US" altLang="zh-CN" smtClean="0">
              <a:latin typeface="Arial" pitchFamily="34" charset="0"/>
              <a:cs typeface="Arial" pitchFamily="34" charset="0"/>
            </a:endParaRPr>
          </a:p>
          <a:p>
            <a:r>
              <a:rPr lang="en-US" altLang="zh-CN" b="1" smtClean="0">
                <a:latin typeface="Arial" pitchFamily="34" charset="0"/>
                <a:cs typeface="Arial" pitchFamily="34" charset="0"/>
              </a:rPr>
              <a:t>Problem 1 (Team Alternative/Replacement)</a:t>
            </a:r>
          </a:p>
          <a:p>
            <a:pPr marL="1125053" lvl="2" indent="-225010"/>
            <a:r>
              <a:rPr lang="en-US" altLang="zh-CN" b="1" smtClean="0">
                <a:latin typeface="Arial" pitchFamily="34" charset="0"/>
                <a:cs typeface="Arial" pitchFamily="34" charset="0"/>
              </a:rPr>
              <a:t>Given: </a:t>
            </a:r>
            <a:r>
              <a:rPr lang="en-US" altLang="zh-CN" i="1" smtClean="0">
                <a:latin typeface="Arial" pitchFamily="34" charset="0"/>
                <a:cs typeface="Arial" pitchFamily="34" charset="0"/>
              </a:rPr>
              <a:t>(1) A social network</a:t>
            </a:r>
            <a:r>
              <a:rPr lang="en-US" altLang="zh-CN" smtClean="0">
                <a:latin typeface="Arial" pitchFamily="34" charset="0"/>
                <a:cs typeface="Arial" pitchFamily="34" charset="0"/>
              </a:rPr>
              <a:t>An×n </a:t>
            </a:r>
            <a:r>
              <a:rPr lang="en-US" altLang="zh-CN" i="1" smtClean="0">
                <a:latin typeface="Arial" pitchFamily="34" charset="0"/>
                <a:cs typeface="Arial" pitchFamily="34" charset="0"/>
              </a:rPr>
              <a:t>describing the relationship between </a:t>
            </a:r>
            <a:r>
              <a:rPr lang="en-US" altLang="zh-CN" smtClean="0">
                <a:latin typeface="Arial" pitchFamily="34" charset="0"/>
                <a:cs typeface="Arial" pitchFamily="34" charset="0"/>
              </a:rPr>
              <a:t>n </a:t>
            </a:r>
            <a:r>
              <a:rPr lang="en-US" altLang="zh-CN" i="1" smtClean="0">
                <a:latin typeface="Arial" pitchFamily="34" charset="0"/>
                <a:cs typeface="Arial" pitchFamily="34" charset="0"/>
              </a:rPr>
              <a:t>persons (i.e., </a:t>
            </a:r>
            <a:r>
              <a:rPr lang="en-US" altLang="zh-CN" smtClean="0">
                <a:latin typeface="Arial" pitchFamily="34" charset="0"/>
                <a:cs typeface="Arial" pitchFamily="34" charset="0"/>
              </a:rPr>
              <a:t>A </a:t>
            </a:r>
            <a:r>
              <a:rPr lang="en-US" altLang="zh-CN" i="1" smtClean="0">
                <a:latin typeface="Arial" pitchFamily="34" charset="0"/>
                <a:cs typeface="Arial" pitchFamily="34" charset="0"/>
              </a:rPr>
              <a:t>is the connectivity matrix); (2) A skill indicator table/matrix </a:t>
            </a:r>
            <a:r>
              <a:rPr lang="en-US" altLang="zh-CN" smtClean="0">
                <a:latin typeface="Arial" pitchFamily="34" charset="0"/>
                <a:cs typeface="Arial" pitchFamily="34" charset="0"/>
              </a:rPr>
              <a:t>Sn×l</a:t>
            </a:r>
            <a:r>
              <a:rPr lang="en-US" altLang="zh-CN" i="1" smtClean="0">
                <a:latin typeface="Arial" pitchFamily="34" charset="0"/>
                <a:cs typeface="Arial" pitchFamily="34" charset="0"/>
              </a:rPr>
              <a:t>, with each</a:t>
            </a:r>
          </a:p>
          <a:p>
            <a:pPr marL="1125053" lvl="2" indent="-225010"/>
            <a:r>
              <a:rPr lang="en-US" altLang="zh-CN" smtClean="0">
                <a:latin typeface="Arial" pitchFamily="34" charset="0"/>
                <a:cs typeface="Arial" pitchFamily="34" charset="0"/>
              </a:rPr>
              <a:t>S(i, j) </a:t>
            </a:r>
            <a:r>
              <a:rPr lang="en-US" altLang="zh-CN" i="1" smtClean="0">
                <a:latin typeface="Arial" pitchFamily="34" charset="0"/>
                <a:cs typeface="Arial" pitchFamily="34" charset="0"/>
              </a:rPr>
              <a:t>being the strength of </a:t>
            </a:r>
            <a:r>
              <a:rPr lang="en-US" altLang="zh-CN" smtClean="0">
                <a:latin typeface="Arial" pitchFamily="34" charset="0"/>
                <a:cs typeface="Arial" pitchFamily="34" charset="0"/>
              </a:rPr>
              <a:t>i</a:t>
            </a:r>
            <a:r>
              <a:rPr lang="en-US" altLang="zh-CN" i="1" smtClean="0">
                <a:latin typeface="Arial" pitchFamily="34" charset="0"/>
                <a:cs typeface="Arial" pitchFamily="34" charset="0"/>
              </a:rPr>
              <a:t>th person wrt the </a:t>
            </a:r>
            <a:r>
              <a:rPr lang="en-US" altLang="zh-CN" smtClean="0">
                <a:latin typeface="Arial" pitchFamily="34" charset="0"/>
                <a:cs typeface="Arial" pitchFamily="34" charset="0"/>
              </a:rPr>
              <a:t>j</a:t>
            </a:r>
            <a:r>
              <a:rPr lang="en-US" altLang="zh-CN" i="1" smtClean="0">
                <a:latin typeface="Arial" pitchFamily="34" charset="0"/>
                <a:cs typeface="Arial" pitchFamily="34" charset="0"/>
              </a:rPr>
              <a:t>th skill and </a:t>
            </a:r>
            <a:r>
              <a:rPr lang="en-US" altLang="zh-CN" smtClean="0">
                <a:latin typeface="Arial" pitchFamily="34" charset="0"/>
                <a:cs typeface="Arial" pitchFamily="34" charset="0"/>
              </a:rPr>
              <a:t>l </a:t>
            </a:r>
            <a:r>
              <a:rPr lang="en-US" altLang="zh-CN" i="1" smtClean="0">
                <a:latin typeface="Arial" pitchFamily="34" charset="0"/>
                <a:cs typeface="Arial" pitchFamily="34" charset="0"/>
              </a:rPr>
              <a:t>is the total number of skill; (3) a team </a:t>
            </a:r>
            <a:r>
              <a:rPr lang="en-US" altLang="zh-CN" smtClean="0">
                <a:latin typeface="Arial" pitchFamily="34" charset="0"/>
                <a:cs typeface="Arial" pitchFamily="34" charset="0"/>
              </a:rPr>
              <a:t>T </a:t>
            </a:r>
            <a:r>
              <a:rPr lang="en-US" altLang="zh-CN" i="1" smtClean="0">
                <a:latin typeface="Arial" pitchFamily="34" charset="0"/>
                <a:cs typeface="Arial" pitchFamily="34" charset="0"/>
              </a:rPr>
              <a:t>which is a group of people; and (4) a team member </a:t>
            </a:r>
            <a:r>
              <a:rPr lang="en-US" altLang="zh-CN" smtClean="0">
                <a:latin typeface="Arial" pitchFamily="34" charset="0"/>
                <a:cs typeface="Arial" pitchFamily="34" charset="0"/>
              </a:rPr>
              <a:t>i0 </a:t>
            </a:r>
            <a:r>
              <a:rPr lang="en-US" altLang="zh-CN" i="1" smtClean="0">
                <a:latin typeface="Arial" pitchFamily="34" charset="0"/>
                <a:cs typeface="Arial" pitchFamily="34" charset="0"/>
              </a:rPr>
              <a:t>from</a:t>
            </a:r>
          </a:p>
          <a:p>
            <a:pPr marL="1125053" lvl="2" indent="-225010"/>
            <a:r>
              <a:rPr lang="en-US" altLang="zh-CN" smtClean="0">
                <a:latin typeface="Arial" pitchFamily="34" charset="0"/>
                <a:cs typeface="Arial" pitchFamily="34" charset="0"/>
              </a:rPr>
              <a:t>T </a:t>
            </a:r>
            <a:r>
              <a:rPr lang="en-US" altLang="zh-CN" i="1" smtClean="0">
                <a:latin typeface="Arial" pitchFamily="34" charset="0"/>
                <a:cs typeface="Arial" pitchFamily="34" charset="0"/>
              </a:rPr>
              <a:t>who for some reason will leave the team. </a:t>
            </a:r>
          </a:p>
          <a:p>
            <a:pPr marL="1125053" lvl="2" indent="-225010"/>
            <a:r>
              <a:rPr lang="en-US" altLang="zh-CN" b="1" smtClean="0">
                <a:latin typeface="Arial" pitchFamily="34" charset="0"/>
                <a:cs typeface="Arial" pitchFamily="34" charset="0"/>
              </a:rPr>
              <a:t>Output: </a:t>
            </a:r>
            <a:r>
              <a:rPr lang="en-US" altLang="zh-CN" i="1" smtClean="0">
                <a:latin typeface="Arial" pitchFamily="34" charset="0"/>
                <a:cs typeface="Arial" pitchFamily="34" charset="0"/>
              </a:rPr>
              <a:t>A “best” alternative person </a:t>
            </a:r>
            <a:r>
              <a:rPr lang="en-US" altLang="zh-CN" smtClean="0">
                <a:latin typeface="Arial" pitchFamily="34" charset="0"/>
                <a:cs typeface="Arial" pitchFamily="34" charset="0"/>
              </a:rPr>
              <a:t>t </a:t>
            </a:r>
            <a:r>
              <a:rPr lang="en-US" altLang="zh-CN" i="1" smtClean="0">
                <a:latin typeface="Arial" pitchFamily="34" charset="0"/>
                <a:cs typeface="Arial" pitchFamily="34" charset="0"/>
              </a:rPr>
              <a:t>who can serve the similar role of person </a:t>
            </a:r>
            <a:r>
              <a:rPr lang="en-US" altLang="zh-CN" smtClean="0">
                <a:latin typeface="Arial" pitchFamily="34" charset="0"/>
                <a:cs typeface="Arial" pitchFamily="34" charset="0"/>
              </a:rPr>
              <a:t>i0 </a:t>
            </a:r>
            <a:r>
              <a:rPr lang="en-US" altLang="zh-CN" i="1" smtClean="0">
                <a:latin typeface="Arial" pitchFamily="34" charset="0"/>
                <a:cs typeface="Arial" pitchFamily="34" charset="0"/>
              </a:rPr>
              <a:t>in team </a:t>
            </a:r>
            <a:r>
              <a:rPr lang="en-US" altLang="zh-CN" smtClean="0">
                <a:latin typeface="Arial" pitchFamily="34" charset="0"/>
                <a:cs typeface="Arial" pitchFamily="34" charset="0"/>
              </a:rPr>
              <a:t>T </a:t>
            </a:r>
            <a:r>
              <a:rPr lang="en-US" altLang="zh-CN" i="1" smtClean="0">
                <a:latin typeface="Arial" pitchFamily="34" charset="0"/>
                <a:cs typeface="Arial" pitchFamily="34" charset="0"/>
              </a:rPr>
              <a:t>.</a:t>
            </a:r>
          </a:p>
          <a:p>
            <a:endParaRPr lang="en-US" altLang="zh-CN" smtClean="0">
              <a:latin typeface="Arial" pitchFamily="34" charset="0"/>
              <a:cs typeface="Arial" pitchFamily="34" charset="0"/>
            </a:endParaRPr>
          </a:p>
          <a:p>
            <a:pPr eaLnBrk="1" hangingPunct="1">
              <a:spcBef>
                <a:spcPct val="0"/>
              </a:spcBef>
            </a:pPr>
            <a:endParaRPr lang="en-US" altLang="zh-CN" smtClean="0">
              <a:latin typeface="Arial" pitchFamily="34" charset="0"/>
              <a:cs typeface="Arial" pitchFamily="34" charset="0"/>
            </a:endParaRPr>
          </a:p>
          <a:p>
            <a:pPr eaLnBrk="1" hangingPunct="1">
              <a:spcBef>
                <a:spcPct val="0"/>
              </a:spcBef>
            </a:pPr>
            <a:endParaRPr lang="en-US" altLang="zh-CN" smtClean="0">
              <a:latin typeface="Arial" pitchFamily="34" charset="0"/>
              <a:cs typeface="Arial" pitchFamily="34" charset="0"/>
            </a:endParaRPr>
          </a:p>
          <a:p>
            <a:pPr eaLnBrk="1" hangingPunct="1">
              <a:spcBef>
                <a:spcPct val="0"/>
              </a:spcBef>
            </a:pPr>
            <a:endParaRPr lang="zh-CN" altLang="en-US" smtClean="0">
              <a:latin typeface="Arial" pitchFamily="34" charset="0"/>
              <a:cs typeface="Arial" pitchFamily="34" charset="0"/>
            </a:endParaRPr>
          </a:p>
        </p:txBody>
      </p:sp>
      <p:sp>
        <p:nvSpPr>
          <p:cNvPr id="163844" name="Slide Number Placeholder 3"/>
          <p:cNvSpPr txBox="1">
            <a:spLocks noGrp="1"/>
          </p:cNvSpPr>
          <p:nvPr/>
        </p:nvSpPr>
        <p:spPr bwMode="auto">
          <a:xfrm>
            <a:off x="3885681" y="8685234"/>
            <a:ext cx="297076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nchor="b"/>
          <a:lstStyle>
            <a:lvl1pPr defTabSz="927100" eaLnBrk="0" hangingPunct="0">
              <a:defRPr sz="1600" b="1">
                <a:solidFill>
                  <a:schemeClr val="tx1"/>
                </a:solidFill>
                <a:latin typeface="Arial" pitchFamily="34" charset="0"/>
                <a:cs typeface="Arial" pitchFamily="34" charset="0"/>
              </a:defRPr>
            </a:lvl1pPr>
            <a:lvl2pPr marL="742950" indent="-285750" defTabSz="927100" eaLnBrk="0" hangingPunct="0">
              <a:defRPr sz="1600" b="1">
                <a:solidFill>
                  <a:schemeClr val="tx1"/>
                </a:solidFill>
                <a:latin typeface="Arial" pitchFamily="34" charset="0"/>
                <a:cs typeface="Arial" pitchFamily="34" charset="0"/>
              </a:defRPr>
            </a:lvl2pPr>
            <a:lvl3pPr marL="1143000" indent="-228600" defTabSz="927100" eaLnBrk="0" hangingPunct="0">
              <a:defRPr sz="1600" b="1">
                <a:solidFill>
                  <a:schemeClr val="tx1"/>
                </a:solidFill>
                <a:latin typeface="Arial" pitchFamily="34" charset="0"/>
                <a:cs typeface="Arial" pitchFamily="34" charset="0"/>
              </a:defRPr>
            </a:lvl3pPr>
            <a:lvl4pPr marL="1600200" indent="-228600" defTabSz="927100" eaLnBrk="0" hangingPunct="0">
              <a:defRPr sz="1600" b="1">
                <a:solidFill>
                  <a:schemeClr val="tx1"/>
                </a:solidFill>
                <a:latin typeface="Arial" pitchFamily="34" charset="0"/>
                <a:cs typeface="Arial" pitchFamily="34" charset="0"/>
              </a:defRPr>
            </a:lvl4pPr>
            <a:lvl5pPr marL="2057400" indent="-228600" defTabSz="927100" eaLnBrk="0" hangingPunct="0">
              <a:defRPr sz="1600" b="1">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fontAlgn="base" hangingPunct="1">
              <a:spcBef>
                <a:spcPct val="0"/>
              </a:spcBef>
              <a:spcAft>
                <a:spcPct val="0"/>
              </a:spcAft>
            </a:pPr>
            <a:fld id="{7B8D2216-FD65-4C23-869A-D27CE233B4B2}" type="slidenum">
              <a:rPr lang="zh-CN" altLang="en-US" sz="1200">
                <a:solidFill>
                  <a:prstClr val="black"/>
                </a:solidFill>
                <a:latin typeface="Calibri" pitchFamily="34" charset="0"/>
              </a:rPr>
              <a:pPr algn="r" eaLnBrk="1" fontAlgn="base" hangingPunct="1">
                <a:spcBef>
                  <a:spcPct val="0"/>
                </a:spcBef>
                <a:spcAft>
                  <a:spcPct val="0"/>
                </a:spcAft>
              </a:pPr>
              <a:t>82</a:t>
            </a:fld>
            <a:endParaRPr lang="en-US" altLang="zh-CN" sz="1200">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pPr eaLnBrk="1" hangingPunct="1">
              <a:lnSpc>
                <a:spcPct val="80000"/>
              </a:lnSpc>
              <a:spcBef>
                <a:spcPct val="0"/>
              </a:spcBef>
            </a:pPr>
            <a:endParaRPr lang="zh-CN" altLang="en-US" sz="700" dirty="0">
              <a:latin typeface="Arial" pitchFamily="34" charset="0"/>
              <a:cs typeface="Arial" pitchFamily="34" charset="0"/>
            </a:endParaRPr>
          </a:p>
        </p:txBody>
      </p:sp>
      <p:sp>
        <p:nvSpPr>
          <p:cNvPr id="164868" name="Slide Number Placeholder 3"/>
          <p:cNvSpPr txBox="1">
            <a:spLocks noGrp="1"/>
          </p:cNvSpPr>
          <p:nvPr/>
        </p:nvSpPr>
        <p:spPr bwMode="auto">
          <a:xfrm>
            <a:off x="3885681" y="8685234"/>
            <a:ext cx="297076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nchor="b"/>
          <a:lstStyle>
            <a:lvl1pPr defTabSz="927100" eaLnBrk="0" hangingPunct="0">
              <a:defRPr sz="1600" b="1">
                <a:solidFill>
                  <a:schemeClr val="tx1"/>
                </a:solidFill>
                <a:latin typeface="Arial" pitchFamily="34" charset="0"/>
                <a:cs typeface="Arial" pitchFamily="34" charset="0"/>
              </a:defRPr>
            </a:lvl1pPr>
            <a:lvl2pPr marL="742950" indent="-285750" defTabSz="927100" eaLnBrk="0" hangingPunct="0">
              <a:defRPr sz="1600" b="1">
                <a:solidFill>
                  <a:schemeClr val="tx1"/>
                </a:solidFill>
                <a:latin typeface="Arial" pitchFamily="34" charset="0"/>
                <a:cs typeface="Arial" pitchFamily="34" charset="0"/>
              </a:defRPr>
            </a:lvl2pPr>
            <a:lvl3pPr marL="1143000" indent="-228600" defTabSz="927100" eaLnBrk="0" hangingPunct="0">
              <a:defRPr sz="1600" b="1">
                <a:solidFill>
                  <a:schemeClr val="tx1"/>
                </a:solidFill>
                <a:latin typeface="Arial" pitchFamily="34" charset="0"/>
                <a:cs typeface="Arial" pitchFamily="34" charset="0"/>
              </a:defRPr>
            </a:lvl3pPr>
            <a:lvl4pPr marL="1600200" indent="-228600" defTabSz="927100" eaLnBrk="0" hangingPunct="0">
              <a:defRPr sz="1600" b="1">
                <a:solidFill>
                  <a:schemeClr val="tx1"/>
                </a:solidFill>
                <a:latin typeface="Arial" pitchFamily="34" charset="0"/>
                <a:cs typeface="Arial" pitchFamily="34" charset="0"/>
              </a:defRPr>
            </a:lvl4pPr>
            <a:lvl5pPr marL="2057400" indent="-228600" defTabSz="927100" eaLnBrk="0" hangingPunct="0">
              <a:defRPr sz="1600" b="1">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1600" b="1">
                <a:solidFill>
                  <a:schemeClr val="tx1"/>
                </a:solidFill>
                <a:latin typeface="Arial" pitchFamily="34" charset="0"/>
                <a:cs typeface="Arial" pitchFamily="34" charset="0"/>
              </a:defRPr>
            </a:lvl9pPr>
          </a:lstStyle>
          <a:p>
            <a:pPr algn="r" eaLnBrk="1" fontAlgn="base" hangingPunct="1">
              <a:spcBef>
                <a:spcPct val="0"/>
              </a:spcBef>
              <a:spcAft>
                <a:spcPct val="0"/>
              </a:spcAft>
            </a:pPr>
            <a:fld id="{3F3779FA-2EB6-4418-AD2B-DEF6A9D7D37B}" type="slidenum">
              <a:rPr lang="zh-CN" altLang="en-US" sz="1200">
                <a:solidFill>
                  <a:prstClr val="black"/>
                </a:solidFill>
                <a:latin typeface="Calibri" pitchFamily="34" charset="0"/>
              </a:rPr>
              <a:pPr algn="r" eaLnBrk="1" fontAlgn="base" hangingPunct="1">
                <a:spcBef>
                  <a:spcPct val="0"/>
                </a:spcBef>
                <a:spcAft>
                  <a:spcPct val="0"/>
                </a:spcAft>
              </a:pPr>
              <a:t>83</a:t>
            </a:fld>
            <a:endParaRPr lang="en-US" altLang="zh-CN" sz="1200">
              <a:solidFill>
                <a:prstClr val="black"/>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xfrm>
            <a:off x="685800" y="4343399"/>
            <a:ext cx="5486400" cy="4116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000"/>
              <a:t>A very powerful tool for this purpose is the matrix factorization for the adjacency matrix of the graph A, that is, we want to decompose the adjacency matrix A by the multiplication of two low-rank matrices F &amp; G, plus some residual matrix R, where F and G are often good indicator for finding regular patterns, such as communities, and the residual matrix R is often a good indicator for irregular pattern, i.e., anomalies.</a:t>
            </a:r>
          </a:p>
          <a:p>
            <a:endParaRPr lang="en-US" altLang="zh-CN" sz="1000"/>
          </a:p>
          <a:p>
            <a:r>
              <a:rPr lang="en-US" altLang="zh-CN" sz="1000"/>
              <a:t>For example…</a:t>
            </a:r>
          </a:p>
          <a:p>
            <a:endParaRPr lang="en-US" altLang="zh-CN" sz="1000"/>
          </a:p>
          <a:p>
            <a:r>
              <a:rPr lang="en-US" altLang="zh-CN" sz="1000"/>
              <a:t>A recent trend is to improve the usability/interpretation for the discovered graph pattern by imposing some additional constraints on the factorization, </a:t>
            </a:r>
          </a:p>
          <a:p>
            <a:r>
              <a:rPr lang="en-US" altLang="zh-CN" sz="1000"/>
              <a:t>(largely in many real applications, the ground-truth does not exist, and the data analyst has to spend a lot of time to interpret the results). </a:t>
            </a:r>
          </a:p>
          <a:p>
            <a:endParaRPr lang="en-US" altLang="zh-CN" sz="1000"/>
          </a:p>
          <a:p>
            <a:r>
              <a:rPr lang="en-US" altLang="zh-CN" sz="1000"/>
              <a:t>It is now widely realized that non-negativity is a high desired property for interpretation. For the task of community detection, non-negative matrix factorization (by restricting the two low-rank matrices F and G to be non-negative) often lead to part/sub-community-based results.</a:t>
            </a:r>
          </a:p>
          <a:p>
            <a:endParaRPr lang="en-US" altLang="zh-CN" sz="1000"/>
          </a:p>
          <a:p>
            <a:r>
              <a:rPr lang="en-US" altLang="zh-CN" sz="1000"/>
              <a:t>However, little, if any, is known for the task of anomaly detection. Can we impose the non negative constrains on the residual matrix R, instead of, the two low-rank matrices F &amp; G to improve the usability of anomaly detection. For example, if the residual matrix R is non-negative, we can present the result as an intuitive residual graph, instead of an abstract residual matrix which may contain both positive and negative values, for the data analyst to consume the detection result. This is exactly the main contribution of this disclosure.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hdr" sz="quarter" idx="4294967295"/>
          </p:nvPr>
        </p:nvSpPr>
        <p:spPr bwMode="auto">
          <a:xfrm>
            <a:off x="2" y="1"/>
            <a:ext cx="2972098" cy="4565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72" tIns="46836" rIns="93672" bIns="46836"/>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r>
              <a:rPr kumimoji="0" lang="en-US" altLang="zh-CN" sz="1200">
                <a:solidFill>
                  <a:prstClr val="black"/>
                </a:solidFill>
              </a:rPr>
              <a:t>Faloutsos, Tong</a:t>
            </a:r>
          </a:p>
        </p:txBody>
      </p:sp>
      <p:sp>
        <p:nvSpPr>
          <p:cNvPr id="133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fld id="{1932DACA-F291-4527-A4EB-368BF9A68C36}" type="slidenum">
              <a:rPr kumimoji="0" lang="zh-CN" altLang="en-US" sz="1200">
                <a:solidFill>
                  <a:prstClr val="black"/>
                </a:solidFill>
              </a:rPr>
              <a:pPr eaLnBrk="1" hangingPunct="1"/>
              <a:t>88</a:t>
            </a:fld>
            <a:endParaRPr kumimoji="0" lang="en-US" altLang="zh-CN" sz="1200">
              <a:solidFill>
                <a:prstClr val="black"/>
              </a:solidFill>
            </a:endParaRPr>
          </a:p>
        </p:txBody>
      </p:sp>
      <p:sp>
        <p:nvSpPr>
          <p:cNvPr id="133124" name="Rectangle 2"/>
          <p:cNvSpPr>
            <a:spLocks noGrp="1" noRot="1" noChangeAspect="1" noChangeArrowheads="1" noTextEdit="1"/>
          </p:cNvSpPr>
          <p:nvPr>
            <p:ph type="sldImg"/>
          </p:nvPr>
        </p:nvSpPr>
        <p:spPr>
          <a:xfrm>
            <a:off x="1144588" y="685800"/>
            <a:ext cx="4570412" cy="3429000"/>
          </a:xfrm>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idx="4294967295"/>
          </p:nvPr>
        </p:nvSpPr>
        <p:spPr bwMode="auto">
          <a:xfrm>
            <a:off x="2" y="1"/>
            <a:ext cx="2972098" cy="4565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72" tIns="46836" rIns="93672" bIns="46836"/>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r>
              <a:rPr kumimoji="0" lang="en-US" altLang="zh-CN" sz="1200">
                <a:solidFill>
                  <a:prstClr val="black"/>
                </a:solidFill>
              </a:rPr>
              <a:t>Faloutsos, Tong</a:t>
            </a:r>
          </a:p>
        </p:txBody>
      </p:sp>
      <p:sp>
        <p:nvSpPr>
          <p:cNvPr id="136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fld id="{F231AC49-2832-4821-9FA7-CB8E96DFBB81}" type="slidenum">
              <a:rPr kumimoji="0" lang="zh-CN" altLang="en-US" sz="1200">
                <a:solidFill>
                  <a:prstClr val="black"/>
                </a:solidFill>
              </a:rPr>
              <a:pPr eaLnBrk="1" hangingPunct="1"/>
              <a:t>89</a:t>
            </a:fld>
            <a:endParaRPr kumimoji="0" lang="en-US" altLang="zh-CN" sz="1200">
              <a:solidFill>
                <a:prstClr val="black"/>
              </a:solidFill>
            </a:endParaRPr>
          </a:p>
        </p:txBody>
      </p:sp>
      <p:sp>
        <p:nvSpPr>
          <p:cNvPr id="136196" name="Rectangle 2"/>
          <p:cNvSpPr>
            <a:spLocks noGrp="1" noRot="1" noChangeAspect="1" noChangeArrowheads="1" noTextEdit="1"/>
          </p:cNvSpPr>
          <p:nvPr>
            <p:ph type="sldImg"/>
          </p:nvPr>
        </p:nvSpPr>
        <p:spPr>
          <a:xfrm>
            <a:off x="1144588" y="685800"/>
            <a:ext cx="4570412" cy="3429000"/>
          </a:xfrm>
          <a:ln/>
        </p:spPr>
      </p:sp>
      <p:sp>
        <p:nvSpPr>
          <p:cNvPr id="136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44588" y="685800"/>
            <a:ext cx="4568825" cy="3427413"/>
          </a:xfrm>
          <a:ln/>
        </p:spPr>
      </p:sp>
      <p:sp>
        <p:nvSpPr>
          <p:cNvPr id="109571" name="Notes Placeholder 2"/>
          <p:cNvSpPr>
            <a:spLocks noGrp="1"/>
          </p:cNvSpPr>
          <p:nvPr>
            <p:ph type="body" idx="1"/>
          </p:nvPr>
        </p:nvSpPr>
        <p:spPr>
          <a:noFill/>
          <a:ln/>
        </p:spPr>
        <p:txBody>
          <a:bodyPr/>
          <a:lstStyle/>
          <a:p>
            <a:pPr eaLnBrk="1" hangingPunct="1"/>
            <a:r>
              <a:rPr lang="en-US" smtClean="0"/>
              <a:t>CMD is an improved version of cur.</a:t>
            </a:r>
          </a:p>
          <a:p>
            <a:pPr eaLnBrk="1" hangingPunct="1"/>
            <a:r>
              <a:rPr lang="en-US" smtClean="0"/>
              <a:t>Both cur and cmn are special case of colibri-S</a:t>
            </a:r>
          </a:p>
          <a:p>
            <a:pPr eaLnBrk="1" hangingPunct="1"/>
            <a:r>
              <a:rPr lang="en-US" smtClean="0"/>
              <a:t>We do not present the result by svd, since for the same reconstruction accuracy, svd needs more time &amp; space than cur</a:t>
            </a:r>
          </a:p>
        </p:txBody>
      </p:sp>
      <p:sp>
        <p:nvSpPr>
          <p:cNvPr id="70660" name="Slide Number Placeholder 3"/>
          <p:cNvSpPr>
            <a:spLocks noGrp="1"/>
          </p:cNvSpPr>
          <p:nvPr>
            <p:ph type="sldNum" sz="quarter" idx="5"/>
          </p:nvPr>
        </p:nvSpPr>
        <p:spPr/>
        <p:txBody>
          <a:bodyPr/>
          <a:lstStyle/>
          <a:p>
            <a:pPr>
              <a:defRPr/>
            </a:pPr>
            <a:fld id="{E6C56EE3-24FD-4121-8EED-05722DA915A7}" type="slidenum">
              <a:rPr lang="en-US" smtClean="0">
                <a:solidFill>
                  <a:prstClr val="black"/>
                </a:solidFill>
              </a:rPr>
              <a:pPr>
                <a:defRPr/>
              </a:pPr>
              <a:t>91</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hdr" sz="quarter" idx="4294967295"/>
          </p:nvPr>
        </p:nvSpPr>
        <p:spPr bwMode="auto">
          <a:xfrm>
            <a:off x="2" y="1"/>
            <a:ext cx="2972098" cy="4565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72" tIns="46836" rIns="93672" bIns="46836"/>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r>
              <a:rPr kumimoji="0" lang="en-US" altLang="zh-CN" sz="1200">
                <a:solidFill>
                  <a:prstClr val="black"/>
                </a:solidFill>
              </a:rPr>
              <a:t>Faloutsos, Tong</a:t>
            </a:r>
          </a:p>
        </p:txBody>
      </p:sp>
      <p:sp>
        <p:nvSpPr>
          <p:cNvPr id="133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833" eaLnBrk="0" hangingPunct="0">
              <a:defRPr kumimoji="1" sz="2500">
                <a:solidFill>
                  <a:schemeClr val="tx1"/>
                </a:solidFill>
                <a:latin typeface="Arial" pitchFamily="34" charset="0"/>
              </a:defRPr>
            </a:lvl1pPr>
            <a:lvl2pPr marL="702625" indent="-270240" defTabSz="936833" eaLnBrk="0" hangingPunct="0">
              <a:defRPr kumimoji="1" sz="2500">
                <a:solidFill>
                  <a:schemeClr val="tx1"/>
                </a:solidFill>
                <a:latin typeface="Arial" pitchFamily="34" charset="0"/>
              </a:defRPr>
            </a:lvl2pPr>
            <a:lvl3pPr marL="1080962" indent="-216192" defTabSz="936833" eaLnBrk="0" hangingPunct="0">
              <a:defRPr kumimoji="1" sz="2500">
                <a:solidFill>
                  <a:schemeClr val="tx1"/>
                </a:solidFill>
                <a:latin typeface="Arial" pitchFamily="34" charset="0"/>
              </a:defRPr>
            </a:lvl3pPr>
            <a:lvl4pPr marL="1513346" indent="-216192" defTabSz="936833" eaLnBrk="0" hangingPunct="0">
              <a:defRPr kumimoji="1" sz="2500">
                <a:solidFill>
                  <a:schemeClr val="tx1"/>
                </a:solidFill>
                <a:latin typeface="Arial" pitchFamily="34" charset="0"/>
              </a:defRPr>
            </a:lvl4pPr>
            <a:lvl5pPr marL="1945730" indent="-216192" defTabSz="936833" eaLnBrk="0" hangingPunct="0">
              <a:defRPr kumimoji="1" sz="2500">
                <a:solidFill>
                  <a:schemeClr val="tx1"/>
                </a:solidFill>
                <a:latin typeface="Arial" pitchFamily="34" charset="0"/>
              </a:defRPr>
            </a:lvl5pPr>
            <a:lvl6pPr marL="2378115" indent="-216192" algn="ctr" defTabSz="936833" eaLnBrk="0" fontAlgn="base" hangingPunct="0">
              <a:spcBef>
                <a:spcPct val="0"/>
              </a:spcBef>
              <a:spcAft>
                <a:spcPct val="0"/>
              </a:spcAft>
              <a:defRPr kumimoji="1" sz="2500">
                <a:solidFill>
                  <a:schemeClr val="tx1"/>
                </a:solidFill>
                <a:latin typeface="Arial" pitchFamily="34" charset="0"/>
              </a:defRPr>
            </a:lvl6pPr>
            <a:lvl7pPr marL="2810500" indent="-216192" algn="ctr" defTabSz="936833" eaLnBrk="0" fontAlgn="base" hangingPunct="0">
              <a:spcBef>
                <a:spcPct val="0"/>
              </a:spcBef>
              <a:spcAft>
                <a:spcPct val="0"/>
              </a:spcAft>
              <a:defRPr kumimoji="1" sz="2500">
                <a:solidFill>
                  <a:schemeClr val="tx1"/>
                </a:solidFill>
                <a:latin typeface="Arial" pitchFamily="34" charset="0"/>
              </a:defRPr>
            </a:lvl7pPr>
            <a:lvl8pPr marL="3242883" indent="-216192" algn="ctr" defTabSz="936833" eaLnBrk="0" fontAlgn="base" hangingPunct="0">
              <a:spcBef>
                <a:spcPct val="0"/>
              </a:spcBef>
              <a:spcAft>
                <a:spcPct val="0"/>
              </a:spcAft>
              <a:defRPr kumimoji="1" sz="2500">
                <a:solidFill>
                  <a:schemeClr val="tx1"/>
                </a:solidFill>
                <a:latin typeface="Arial" pitchFamily="34" charset="0"/>
              </a:defRPr>
            </a:lvl8pPr>
            <a:lvl9pPr marL="3675268" indent="-216192" algn="ctr" defTabSz="936833" eaLnBrk="0" fontAlgn="base" hangingPunct="0">
              <a:spcBef>
                <a:spcPct val="0"/>
              </a:spcBef>
              <a:spcAft>
                <a:spcPct val="0"/>
              </a:spcAft>
              <a:defRPr kumimoji="1" sz="2500">
                <a:solidFill>
                  <a:schemeClr val="tx1"/>
                </a:solidFill>
                <a:latin typeface="Arial" pitchFamily="34" charset="0"/>
              </a:defRPr>
            </a:lvl9pPr>
          </a:lstStyle>
          <a:p>
            <a:pPr eaLnBrk="1" hangingPunct="1"/>
            <a:fld id="{1932DACA-F291-4527-A4EB-368BF9A68C36}" type="slidenum">
              <a:rPr kumimoji="0" lang="zh-CN" altLang="en-US" sz="1200">
                <a:solidFill>
                  <a:prstClr val="black"/>
                </a:solidFill>
              </a:rPr>
              <a:pPr eaLnBrk="1" hangingPunct="1"/>
              <a:t>92</a:t>
            </a:fld>
            <a:endParaRPr kumimoji="0" lang="en-US" altLang="zh-CN" sz="1200">
              <a:solidFill>
                <a:prstClr val="black"/>
              </a:solidFill>
            </a:endParaRPr>
          </a:p>
        </p:txBody>
      </p:sp>
      <p:sp>
        <p:nvSpPr>
          <p:cNvPr id="133124" name="Rectangle 2"/>
          <p:cNvSpPr>
            <a:spLocks noGrp="1" noRot="1" noChangeAspect="1" noChangeArrowheads="1" noTextEdit="1"/>
          </p:cNvSpPr>
          <p:nvPr>
            <p:ph type="sldImg"/>
          </p:nvPr>
        </p:nvSpPr>
        <p:spPr>
          <a:xfrm>
            <a:off x="1144588" y="685800"/>
            <a:ext cx="4570412" cy="3429000"/>
          </a:xfrm>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hlinkClick r:id="rId3"/>
              </a:rPr>
              <a:t>http://www.guardian.co.uk/uk/interactive/2011/dec/07/london-riots-twitter</a:t>
            </a:r>
            <a:r>
              <a:rPr lang="en-US" altLang="zh-CN" smtClean="0"/>
              <a:t> </a:t>
            </a:r>
            <a:endParaRPr lang="zh-CN"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http://en.wikipedia.org/wiki/Severe_acute_respiratory_syndrome</a:t>
            </a:r>
          </a:p>
          <a:p>
            <a:r>
              <a:rPr lang="en-US" altLang="zh-CN" smtClean="0"/>
              <a:t>http://www.independent.co.uk/news/business/news/sars-costs-asia-11bn-and-the-bill-is-still-rising-594954.html</a:t>
            </a:r>
          </a:p>
          <a:p>
            <a:r>
              <a:rPr lang="en-US" altLang="zh-CN" smtClean="0"/>
              <a:t>http://news.yahoo.com/s/ynews/20090428/bs_ynews/ynews_bs317</a:t>
            </a:r>
          </a:p>
        </p:txBody>
      </p:sp>
      <p:sp>
        <p:nvSpPr>
          <p:cNvPr id="87044" name="Slide Number Placeholder 3"/>
          <p:cNvSpPr txBox="1">
            <a:spLocks noGrp="1"/>
          </p:cNvSpPr>
          <p:nvPr/>
        </p:nvSpPr>
        <p:spPr bwMode="auto">
          <a:xfrm>
            <a:off x="3884125" y="8685236"/>
            <a:ext cx="29723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1" tIns="45745" rIns="91491" bIns="4574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899965" eaLnBrk="1" hangingPunct="1"/>
            <a:fld id="{1B403FAF-81FB-4D82-A025-1BE95FBBBE03}" type="slidenum">
              <a:rPr lang="zh-CN" altLang="en-US" sz="1200">
                <a:solidFill>
                  <a:prstClr val="black"/>
                </a:solidFill>
                <a:latin typeface="Calibri" pitchFamily="34" charset="0"/>
              </a:rPr>
              <a:pPr algn="r" defTabSz="899965" eaLnBrk="1" hangingPunct="1"/>
              <a:t>99</a:t>
            </a:fld>
            <a:endParaRPr lang="en-US" altLang="zh-CN" sz="1200">
              <a:solidFill>
                <a:prstClr val="black"/>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http://en.wikipedia.org/wiki/Severe_acute_respiratory_syndrome</a:t>
            </a:r>
          </a:p>
          <a:p>
            <a:r>
              <a:rPr lang="en-US" altLang="zh-CN" smtClean="0"/>
              <a:t>http://www.independent.co.uk/news/business/news/sars-costs-asia-11bn-and-the-bill-is-still-rising-594954.html</a:t>
            </a:r>
          </a:p>
          <a:p>
            <a:r>
              <a:rPr lang="en-US" altLang="zh-CN" smtClean="0"/>
              <a:t>http://news.yahoo.com/s/ynews/20090428/bs_ynews/ynews_bs317</a:t>
            </a:r>
          </a:p>
          <a:p>
            <a:r>
              <a:rPr lang="en-US" altLang="zh-CN" smtClean="0"/>
              <a:t>http://www.stimson.org/globalhealth/?SN=GH200905112048</a:t>
            </a:r>
          </a:p>
          <a:p>
            <a:endParaRPr lang="en-US" altLang="zh-CN" smtClean="0"/>
          </a:p>
          <a:p>
            <a:r>
              <a:rPr lang="en-US" altLang="zh-CN" smtClean="0"/>
              <a:t>We find that closing all schools in the U.S. for four weeks could cost between $10 and $47 billion dollars (0.1-0.3% of GDP) and lead to a reduction of 6% to 19% in key health care personnel. </a:t>
            </a:r>
          </a:p>
        </p:txBody>
      </p:sp>
      <p:sp>
        <p:nvSpPr>
          <p:cNvPr id="88068" name="Slide Number Placeholder 3"/>
          <p:cNvSpPr txBox="1">
            <a:spLocks noGrp="1"/>
          </p:cNvSpPr>
          <p:nvPr/>
        </p:nvSpPr>
        <p:spPr bwMode="auto">
          <a:xfrm>
            <a:off x="3884125" y="8685236"/>
            <a:ext cx="29723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91" tIns="45745" rIns="91491" bIns="4574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899965" eaLnBrk="1" hangingPunct="1"/>
            <a:fld id="{5D108022-76A6-44BF-A177-993232CE9E0E}" type="slidenum">
              <a:rPr lang="zh-CN" altLang="en-US" sz="1200">
                <a:solidFill>
                  <a:prstClr val="black"/>
                </a:solidFill>
                <a:latin typeface="Calibri" pitchFamily="34" charset="0"/>
              </a:rPr>
              <a:pPr algn="r" defTabSz="899965" eaLnBrk="1" hangingPunct="1"/>
              <a:t>100</a:t>
            </a:fld>
            <a:endParaRPr lang="en-US" altLang="zh-CN" sz="1200">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8</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a:p>
            <a:r>
              <a:rPr lang="en-US" altLang="zh-CN" smtClean="0"/>
              <a:t>We can show that by the reduction from the independent node set problem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115</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a:t>
            </a:r>
            <a:r>
              <a:rPr lang="en-US" dirty="0" err="1" smtClean="0"/>
              <a:t>rwr</a:t>
            </a:r>
            <a:r>
              <a:rPr lang="en-US" dirty="0" smtClean="0"/>
              <a:t>, we count the paths with different lengths on a homogenous graph as the base to measure proximity</a:t>
            </a:r>
            <a:r>
              <a:rPr lang="en-US" baseline="0" dirty="0" smtClean="0"/>
              <a:t> </a:t>
            </a:r>
            <a:r>
              <a:rPr lang="en-US" baseline="0" dirty="0" smtClean="0">
                <a:sym typeface="Wingdings" pitchFamily="2" charset="2"/>
              </a:rPr>
              <a:t> </a:t>
            </a:r>
            <a:r>
              <a:rPr lang="en-US" baseline="0" dirty="0" err="1" smtClean="0">
                <a:sym typeface="Wingdings" pitchFamily="2" charset="2"/>
              </a:rPr>
              <a:t>correponding</a:t>
            </a:r>
            <a:r>
              <a:rPr lang="en-US" baseline="0" dirty="0" smtClean="0">
                <a:sym typeface="Wingdings" pitchFamily="2" charset="2"/>
              </a:rPr>
              <a:t> two matrix power (the multiplication of the matrix with itself)</a:t>
            </a:r>
          </a:p>
          <a:p>
            <a:endParaRPr lang="en-US" baseline="0" dirty="0" smtClean="0">
              <a:sym typeface="Wingdings" pitchFamily="2" charset="2"/>
            </a:endParaRPr>
          </a:p>
          <a:p>
            <a:r>
              <a:rPr lang="en-US" baseline="0" dirty="0" smtClean="0">
                <a:sym typeface="Wingdings" pitchFamily="2" charset="2"/>
              </a:rPr>
              <a:t>We the network has rich structure, e.g., different types of nodes – the so-called . We can generalize this idea by </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033245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hlinkClick r:id="rId3"/>
              </a:rPr>
              <a:t>U. Kang</a:t>
            </a:r>
            <a:r>
              <a:rPr lang="en-US" sz="1200" b="0" i="0" kern="1200" dirty="0" smtClean="0">
                <a:solidFill>
                  <a:schemeClr val="tx1"/>
                </a:solidFill>
                <a:effectLst/>
                <a:latin typeface="+mn-lt"/>
                <a:ea typeface="+mn-ea"/>
                <a:cs typeface="+mn-cs"/>
              </a:rPr>
              <a:t>, H. Tong, </a:t>
            </a:r>
            <a:r>
              <a:rPr lang="en-US" sz="1200" b="0" i="0" kern="1200" dirty="0" smtClean="0">
                <a:solidFill>
                  <a:schemeClr val="tx1"/>
                </a:solidFill>
                <a:effectLst/>
                <a:latin typeface="+mn-lt"/>
                <a:ea typeface="+mn-ea"/>
                <a:cs typeface="+mn-cs"/>
                <a:hlinkClick r:id="rId4"/>
              </a:rPr>
              <a:t>J. Sun</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5"/>
              </a:rPr>
              <a:t>C. Lin</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6"/>
              </a:rPr>
              <a:t>C. </a:t>
            </a:r>
            <a:r>
              <a:rPr lang="en-US" sz="1200" b="0" i="0" kern="1200" dirty="0" err="1" smtClean="0">
                <a:solidFill>
                  <a:schemeClr val="tx1"/>
                </a:solidFill>
                <a:effectLst/>
                <a:latin typeface="+mn-lt"/>
                <a:ea typeface="+mn-ea"/>
                <a:cs typeface="+mn-cs"/>
                <a:hlinkClick r:id="rId6"/>
              </a:rPr>
              <a:t>Faloutsos</a:t>
            </a:r>
            <a:r>
              <a:rPr lang="en-US" sz="1200" b="0" i="0" kern="1200" dirty="0" smtClean="0">
                <a:solidFill>
                  <a:schemeClr val="tx1"/>
                </a:solidFill>
                <a:effectLst/>
                <a:latin typeface="+mn-lt"/>
                <a:ea typeface="+mn-ea"/>
                <a:cs typeface="+mn-cs"/>
              </a:rPr>
              <a:t>: GBASE: a scalable and general graph management system. </a:t>
            </a:r>
            <a:r>
              <a:rPr lang="en-US" sz="1200" b="0" i="0" kern="1200" dirty="0" smtClean="0">
                <a:solidFill>
                  <a:schemeClr val="tx1"/>
                </a:solidFill>
                <a:effectLst/>
                <a:latin typeface="+mn-lt"/>
                <a:ea typeface="+mn-ea"/>
                <a:cs typeface="+mn-cs"/>
                <a:hlinkClick r:id="rId7"/>
              </a:rPr>
              <a:t>KDD 2011</a:t>
            </a:r>
            <a:r>
              <a:rPr lang="en-US" sz="1200" b="0" i="0" kern="1200" dirty="0" smtClean="0">
                <a:solidFill>
                  <a:schemeClr val="tx1"/>
                </a:solidFill>
                <a:effectLst/>
                <a:latin typeface="+mn-lt"/>
                <a:ea typeface="+mn-ea"/>
                <a:cs typeface="+mn-cs"/>
              </a:rPr>
              <a:t>: 1091-1099</a:t>
            </a:r>
          </a:p>
          <a:p>
            <a:r>
              <a:rPr lang="en-US" sz="1200" b="0" i="0" u="none" strike="noStrike" kern="1200" dirty="0" smtClean="0">
                <a:solidFill>
                  <a:schemeClr val="tx1"/>
                </a:solidFill>
                <a:effectLst/>
                <a:latin typeface="+mn-lt"/>
                <a:ea typeface="+mn-ea"/>
                <a:cs typeface="+mn-cs"/>
                <a:hlinkClick r:id="rId3"/>
              </a:rPr>
              <a:t>U. Kang</a:t>
            </a:r>
            <a:r>
              <a:rPr lang="en-US" sz="1200" b="0" i="0" kern="1200" dirty="0" smtClean="0">
                <a:solidFill>
                  <a:schemeClr val="tx1"/>
                </a:solidFill>
                <a:effectLst/>
                <a:latin typeface="+mn-lt"/>
                <a:ea typeface="+mn-ea"/>
                <a:cs typeface="+mn-cs"/>
              </a:rPr>
              <a:t>, H. Tong, </a:t>
            </a:r>
            <a:r>
              <a:rPr lang="en-US" sz="1200" b="0" i="0" kern="1200" dirty="0" smtClean="0">
                <a:solidFill>
                  <a:schemeClr val="tx1"/>
                </a:solidFill>
                <a:effectLst/>
                <a:latin typeface="+mn-lt"/>
                <a:ea typeface="+mn-ea"/>
                <a:cs typeface="+mn-cs"/>
                <a:hlinkClick r:id="rId4"/>
              </a:rPr>
              <a:t>J. Sun</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5"/>
              </a:rPr>
              <a:t>C. Lin</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6"/>
              </a:rPr>
              <a:t>C. </a:t>
            </a:r>
            <a:r>
              <a:rPr lang="en-US" sz="1200" b="0" i="0" kern="1200" dirty="0" err="1" smtClean="0">
                <a:solidFill>
                  <a:schemeClr val="tx1"/>
                </a:solidFill>
                <a:effectLst/>
                <a:latin typeface="+mn-lt"/>
                <a:ea typeface="+mn-ea"/>
                <a:cs typeface="+mn-cs"/>
                <a:hlinkClick r:id="rId6"/>
              </a:rPr>
              <a:t>Faloutsos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gbase</a:t>
            </a:r>
            <a:r>
              <a:rPr lang="en-US" sz="1200" b="0" i="0" kern="1200" dirty="0" smtClean="0">
                <a:solidFill>
                  <a:schemeClr val="tx1"/>
                </a:solidFill>
                <a:effectLst/>
                <a:latin typeface="+mn-lt"/>
                <a:ea typeface="+mn-ea"/>
                <a:cs typeface="+mn-cs"/>
              </a:rPr>
              <a:t>: an efficient analysis platform for large graphs. </a:t>
            </a:r>
            <a:r>
              <a:rPr lang="en-US" sz="1200" b="0" i="0" kern="1200" dirty="0" smtClean="0">
                <a:solidFill>
                  <a:schemeClr val="tx1"/>
                </a:solidFill>
                <a:effectLst/>
                <a:latin typeface="+mn-lt"/>
                <a:ea typeface="+mn-ea"/>
                <a:cs typeface="+mn-cs"/>
                <a:hlinkClick r:id="rId8"/>
              </a:rPr>
              <a:t>VLDB J. 21</a:t>
            </a:r>
            <a:r>
              <a:rPr lang="en-US" sz="1200" b="0" i="0" kern="1200" dirty="0" smtClean="0">
                <a:solidFill>
                  <a:schemeClr val="tx1"/>
                </a:solidFill>
                <a:effectLst/>
                <a:latin typeface="+mn-lt"/>
                <a:ea typeface="+mn-ea"/>
                <a:cs typeface="+mn-cs"/>
              </a:rPr>
              <a:t>(5): 637-650 (2012)</a:t>
            </a:r>
            <a:endParaRPr lang="zh-CN" altLang="en-US" dirty="0" smtClean="0"/>
          </a:p>
          <a:p>
            <a:r>
              <a:rPr lang="en-US" sz="1200" b="0" i="0" kern="1200" dirty="0" smtClean="0">
                <a:solidFill>
                  <a:schemeClr val="tx1"/>
                </a:solidFill>
                <a:effectLst/>
                <a:latin typeface="+mn-lt"/>
                <a:ea typeface="+mn-ea"/>
                <a:cs typeface="+mn-cs"/>
              </a:rPr>
              <a:t>U. Kang, </a:t>
            </a:r>
            <a:r>
              <a:rPr lang="en-US" sz="1200" b="0" i="0" kern="1200" dirty="0" smtClean="0">
                <a:solidFill>
                  <a:schemeClr val="tx1"/>
                </a:solidFill>
                <a:effectLst/>
                <a:latin typeface="+mn-lt"/>
                <a:ea typeface="+mn-ea"/>
                <a:cs typeface="+mn-cs"/>
                <a:hlinkClick r:id="rId9"/>
              </a:rPr>
              <a:t>C. </a:t>
            </a:r>
            <a:r>
              <a:rPr lang="en-US" sz="1200" b="0" i="0" kern="1200" dirty="0" err="1" smtClean="0">
                <a:solidFill>
                  <a:schemeClr val="tx1"/>
                </a:solidFill>
                <a:effectLst/>
                <a:latin typeface="+mn-lt"/>
                <a:ea typeface="+mn-ea"/>
                <a:cs typeface="+mn-cs"/>
                <a:hlinkClick r:id="rId9"/>
              </a:rPr>
              <a:t>Tsourakakis</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6"/>
              </a:rPr>
              <a:t>C. </a:t>
            </a:r>
            <a:r>
              <a:rPr lang="en-US" sz="1200" b="0" i="0" kern="1200" dirty="0" err="1" smtClean="0">
                <a:solidFill>
                  <a:schemeClr val="tx1"/>
                </a:solidFill>
                <a:effectLst/>
                <a:latin typeface="+mn-lt"/>
                <a:ea typeface="+mn-ea"/>
                <a:cs typeface="+mn-cs"/>
                <a:hlinkClick r:id="rId6"/>
              </a:rPr>
              <a:t>Faloutsos</a:t>
            </a:r>
            <a:r>
              <a:rPr lang="en-US" sz="1200" b="0" i="0" kern="1200" dirty="0" smtClean="0">
                <a:solidFill>
                  <a:schemeClr val="tx1"/>
                </a:solidFill>
                <a:effectLst/>
                <a:latin typeface="+mn-lt"/>
                <a:ea typeface="+mn-ea"/>
                <a:cs typeface="+mn-cs"/>
              </a:rPr>
              <a:t>: PEGASUS: mining </a:t>
            </a:r>
            <a:r>
              <a:rPr lang="en-US" sz="1200" b="0" i="0" kern="1200" dirty="0" err="1" smtClean="0">
                <a:solidFill>
                  <a:schemeClr val="tx1"/>
                </a:solidFill>
                <a:effectLst/>
                <a:latin typeface="+mn-lt"/>
                <a:ea typeface="+mn-ea"/>
                <a:cs typeface="+mn-cs"/>
              </a:rPr>
              <a:t>peta</a:t>
            </a:r>
            <a:r>
              <a:rPr lang="en-US" sz="1200" b="0" i="0" kern="1200" dirty="0" smtClean="0">
                <a:solidFill>
                  <a:schemeClr val="tx1"/>
                </a:solidFill>
                <a:effectLst/>
                <a:latin typeface="+mn-lt"/>
                <a:ea typeface="+mn-ea"/>
                <a:cs typeface="+mn-cs"/>
              </a:rPr>
              <a:t>-scale graphs. KAIS</a:t>
            </a:r>
            <a:r>
              <a:rPr lang="en-US" sz="1200" b="0" i="0" kern="1200" baseline="0" dirty="0" smtClean="0">
                <a:solidFill>
                  <a:schemeClr val="tx1"/>
                </a:solidFill>
                <a:effectLst/>
                <a:latin typeface="+mn-lt"/>
                <a:ea typeface="+mn-ea"/>
                <a:cs typeface="+mn-cs"/>
              </a:rPr>
              <a:t> 2011</a:t>
            </a:r>
            <a:endParaRPr lang="en-US" dirty="0"/>
          </a:p>
        </p:txBody>
      </p:sp>
      <p:sp>
        <p:nvSpPr>
          <p:cNvPr id="4" name="Slide Number Placeholder 3"/>
          <p:cNvSpPr>
            <a:spLocks noGrp="1"/>
          </p:cNvSpPr>
          <p:nvPr>
            <p:ph type="sldNum" sz="quarter" idx="10"/>
          </p:nvPr>
        </p:nvSpPr>
        <p:spPr/>
        <p:txBody>
          <a:bodyPr/>
          <a:lstStyle/>
          <a:p>
            <a:fld id="{71C59A44-EAD4-E14B-866D-2D10C7045104}"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654654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zh-CN" altLang="en-US" smtClean="0">
              <a:latin typeface="Arial" pitchFamily="34" charset="0"/>
              <a:cs typeface="Arial" pitchFamily="34" charset="0"/>
            </a:endParaRPr>
          </a:p>
          <a:p>
            <a:r>
              <a:rPr lang="en-US" altLang="zh-CN" smtClean="0">
                <a:latin typeface="Arial" pitchFamily="34" charset="0"/>
                <a:cs typeface="Arial" pitchFamily="34" charset="0"/>
              </a:rPr>
              <a:t>In this relatively simple case, the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Image Placeholder 1"/>
          <p:cNvSpPr>
            <a:spLocks noGrp="1" noRot="1" noChangeAspect="1" noTextEdit="1"/>
          </p:cNvSpPr>
          <p:nvPr>
            <p:ph type="sldImg"/>
          </p:nvPr>
        </p:nvSpPr>
        <p:spPr>
          <a:ln/>
        </p:spPr>
      </p:sp>
      <p:sp>
        <p:nvSpPr>
          <p:cNvPr id="605187" name="Notes Placeholder 2"/>
          <p:cNvSpPr>
            <a:spLocks noGrp="1"/>
          </p:cNvSpPr>
          <p:nvPr>
            <p:ph type="body" idx="1"/>
          </p:nvPr>
        </p:nvSpPr>
        <p:spPr>
          <a:noFill/>
        </p:spPr>
        <p:txBody>
          <a:bodyPr lIns="91415" tIns="45708" rIns="91415" bIns="45708"/>
          <a:lstStyle/>
          <a:p>
            <a:pPr>
              <a:spcBef>
                <a:spcPct val="0"/>
              </a:spcBef>
            </a:pPr>
            <a:r>
              <a:rPr lang="en-US" altLang="zh-CN" smtClean="0">
                <a:latin typeface="Arial" pitchFamily="34" charset="0"/>
                <a:cs typeface="Arial" pitchFamily="34" charset="0"/>
              </a:rPr>
              <a:t>Money laundry ring</a:t>
            </a:r>
          </a:p>
        </p:txBody>
      </p:sp>
      <p:sp>
        <p:nvSpPr>
          <p:cNvPr id="605188" name="Slide Number Placeholder 3"/>
          <p:cNvSpPr txBox="1">
            <a:spLocks noGrp="1"/>
          </p:cNvSpPr>
          <p:nvPr/>
        </p:nvSpPr>
        <p:spPr bwMode="auto">
          <a:xfrm>
            <a:off x="3884125" y="8685236"/>
            <a:ext cx="29723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nchor="b"/>
          <a:lstStyle>
            <a:lvl1pPr defTabSz="928688" eaLnBrk="0" hangingPunct="0">
              <a:defRPr>
                <a:solidFill>
                  <a:schemeClr val="tx1"/>
                </a:solidFill>
                <a:latin typeface="Arial" pitchFamily="34" charset="0"/>
                <a:cs typeface="Arial" pitchFamily="34" charset="0"/>
              </a:defRPr>
            </a:lvl1pPr>
            <a:lvl2pPr marL="755650" indent="-292100" defTabSz="928688" eaLnBrk="0" hangingPunct="0">
              <a:defRPr>
                <a:solidFill>
                  <a:schemeClr val="tx1"/>
                </a:solidFill>
                <a:latin typeface="Arial" pitchFamily="34" charset="0"/>
                <a:cs typeface="Arial" pitchFamily="34" charset="0"/>
              </a:defRPr>
            </a:lvl2pPr>
            <a:lvl3pPr marL="1160463" indent="-231775" defTabSz="928688" eaLnBrk="0" hangingPunct="0">
              <a:defRPr>
                <a:solidFill>
                  <a:schemeClr val="tx1"/>
                </a:solidFill>
                <a:latin typeface="Arial" pitchFamily="34" charset="0"/>
                <a:cs typeface="Arial" pitchFamily="34" charset="0"/>
              </a:defRPr>
            </a:lvl3pPr>
            <a:lvl4pPr marL="1625600" indent="-233363" defTabSz="928688" eaLnBrk="0" hangingPunct="0">
              <a:defRPr>
                <a:solidFill>
                  <a:schemeClr val="tx1"/>
                </a:solidFill>
                <a:latin typeface="Arial" pitchFamily="34" charset="0"/>
                <a:cs typeface="Arial" pitchFamily="34" charset="0"/>
              </a:defRPr>
            </a:lvl4pPr>
            <a:lvl5pPr marL="2089150" indent="-231775" defTabSz="928688" eaLnBrk="0" hangingPunct="0">
              <a:defRPr>
                <a:solidFill>
                  <a:schemeClr val="tx1"/>
                </a:solidFill>
                <a:latin typeface="Arial" pitchFamily="34" charset="0"/>
                <a:cs typeface="Arial" pitchFamily="34" charset="0"/>
              </a:defRPr>
            </a:lvl5pPr>
            <a:lvl6pPr marL="2546350" indent="-231775" defTabSz="928688" eaLnBrk="0" fontAlgn="base" hangingPunct="0">
              <a:spcBef>
                <a:spcPct val="0"/>
              </a:spcBef>
              <a:spcAft>
                <a:spcPct val="0"/>
              </a:spcAft>
              <a:defRPr>
                <a:solidFill>
                  <a:schemeClr val="tx1"/>
                </a:solidFill>
                <a:latin typeface="Arial" pitchFamily="34" charset="0"/>
                <a:cs typeface="Arial" pitchFamily="34" charset="0"/>
              </a:defRPr>
            </a:lvl6pPr>
            <a:lvl7pPr marL="3003550" indent="-231775" defTabSz="928688" eaLnBrk="0" fontAlgn="base" hangingPunct="0">
              <a:spcBef>
                <a:spcPct val="0"/>
              </a:spcBef>
              <a:spcAft>
                <a:spcPct val="0"/>
              </a:spcAft>
              <a:defRPr>
                <a:solidFill>
                  <a:schemeClr val="tx1"/>
                </a:solidFill>
                <a:latin typeface="Arial" pitchFamily="34" charset="0"/>
                <a:cs typeface="Arial" pitchFamily="34" charset="0"/>
              </a:defRPr>
            </a:lvl7pPr>
            <a:lvl8pPr marL="3460750" indent="-231775" defTabSz="928688" eaLnBrk="0" fontAlgn="base" hangingPunct="0">
              <a:spcBef>
                <a:spcPct val="0"/>
              </a:spcBef>
              <a:spcAft>
                <a:spcPct val="0"/>
              </a:spcAft>
              <a:defRPr>
                <a:solidFill>
                  <a:schemeClr val="tx1"/>
                </a:solidFill>
                <a:latin typeface="Arial" pitchFamily="34" charset="0"/>
                <a:cs typeface="Arial" pitchFamily="34" charset="0"/>
              </a:defRPr>
            </a:lvl8pPr>
            <a:lvl9pPr marL="3917950" indent="-231775" defTabSz="9286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FC2CC02-EC81-4CB0-A974-D24B22BFB3C0}" type="slidenum">
              <a:rPr lang="en-US" altLang="zh-CN" sz="1200">
                <a:solidFill>
                  <a:prstClr val="black"/>
                </a:solidFill>
                <a:latin typeface="Calibri" pitchFamily="34" charset="0"/>
              </a:rPr>
              <a:pPr algn="r" eaLnBrk="1" hangingPunct="1"/>
              <a:t>127</a:t>
            </a:fld>
            <a:endParaRPr lang="en-US" altLang="zh-CN" sz="1200">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ln/>
        </p:spPr>
      </p:sp>
      <p:sp>
        <p:nvSpPr>
          <p:cNvPr id="603139" name="Notes Placeholder 2"/>
          <p:cNvSpPr>
            <a:spLocks noGrp="1"/>
          </p:cNvSpPr>
          <p:nvPr>
            <p:ph type="body" idx="1"/>
          </p:nvPr>
        </p:nvSpPr>
        <p:spPr/>
        <p:txBody>
          <a:bodyPr lIns="91415" tIns="45708" rIns="91415" bIns="45708"/>
          <a:lstStyle/>
          <a:p>
            <a:pPr>
              <a:spcBef>
                <a:spcPct val="0"/>
              </a:spcBef>
            </a:pPr>
            <a:endParaRPr lang="en-US" altLang="zh-CN" smtClean="0">
              <a:latin typeface="Arial" pitchFamily="34" charset="0"/>
              <a:cs typeface="Arial" pitchFamily="34" charset="0"/>
            </a:endParaRPr>
          </a:p>
          <a:p>
            <a:pPr>
              <a:spcBef>
                <a:spcPct val="0"/>
              </a:spcBef>
            </a:pPr>
            <a:endParaRPr lang="en-US" altLang="zh-CN" smtClean="0">
              <a:latin typeface="Arial" pitchFamily="34" charset="0"/>
              <a:cs typeface="Arial" pitchFamily="34" charset="0"/>
            </a:endParaRPr>
          </a:p>
          <a:p>
            <a:pPr>
              <a:spcBef>
                <a:spcPct val="0"/>
              </a:spcBef>
            </a:pPr>
            <a:r>
              <a:rPr lang="en-US" altLang="zh-CN" smtClean="0">
                <a:latin typeface="Arial" pitchFamily="34" charset="0"/>
                <a:cs typeface="Arial" pitchFamily="34" charset="0"/>
              </a:rPr>
              <a:t>Collusion type of fraud from on-line auction (ebay)</a:t>
            </a:r>
          </a:p>
        </p:txBody>
      </p:sp>
      <p:sp>
        <p:nvSpPr>
          <p:cNvPr id="603140" name="Slide Number Placeholder 3"/>
          <p:cNvSpPr txBox="1">
            <a:spLocks noGrp="1"/>
          </p:cNvSpPr>
          <p:nvPr/>
        </p:nvSpPr>
        <p:spPr bwMode="auto">
          <a:xfrm>
            <a:off x="3884125" y="8685236"/>
            <a:ext cx="29723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nchor="b"/>
          <a:lstStyle>
            <a:lvl1pPr defTabSz="928688" eaLnBrk="0" hangingPunct="0">
              <a:defRPr>
                <a:solidFill>
                  <a:schemeClr val="tx1"/>
                </a:solidFill>
                <a:latin typeface="Arial" pitchFamily="34" charset="0"/>
                <a:cs typeface="Arial" pitchFamily="34" charset="0"/>
              </a:defRPr>
            </a:lvl1pPr>
            <a:lvl2pPr marL="755650" indent="-292100" defTabSz="928688" eaLnBrk="0" hangingPunct="0">
              <a:defRPr>
                <a:solidFill>
                  <a:schemeClr val="tx1"/>
                </a:solidFill>
                <a:latin typeface="Arial" pitchFamily="34" charset="0"/>
                <a:cs typeface="Arial" pitchFamily="34" charset="0"/>
              </a:defRPr>
            </a:lvl2pPr>
            <a:lvl3pPr marL="1160463" indent="-231775" defTabSz="928688" eaLnBrk="0" hangingPunct="0">
              <a:defRPr>
                <a:solidFill>
                  <a:schemeClr val="tx1"/>
                </a:solidFill>
                <a:latin typeface="Arial" pitchFamily="34" charset="0"/>
                <a:cs typeface="Arial" pitchFamily="34" charset="0"/>
              </a:defRPr>
            </a:lvl3pPr>
            <a:lvl4pPr marL="1625600" indent="-233363" defTabSz="928688" eaLnBrk="0" hangingPunct="0">
              <a:defRPr>
                <a:solidFill>
                  <a:schemeClr val="tx1"/>
                </a:solidFill>
                <a:latin typeface="Arial" pitchFamily="34" charset="0"/>
                <a:cs typeface="Arial" pitchFamily="34" charset="0"/>
              </a:defRPr>
            </a:lvl4pPr>
            <a:lvl5pPr marL="2089150" indent="-231775" defTabSz="928688" eaLnBrk="0" hangingPunct="0">
              <a:defRPr>
                <a:solidFill>
                  <a:schemeClr val="tx1"/>
                </a:solidFill>
                <a:latin typeface="Arial" pitchFamily="34" charset="0"/>
                <a:cs typeface="Arial" pitchFamily="34" charset="0"/>
              </a:defRPr>
            </a:lvl5pPr>
            <a:lvl6pPr marL="2546350" indent="-231775" defTabSz="928688" eaLnBrk="0" fontAlgn="base" hangingPunct="0">
              <a:spcBef>
                <a:spcPct val="0"/>
              </a:spcBef>
              <a:spcAft>
                <a:spcPct val="0"/>
              </a:spcAft>
              <a:defRPr>
                <a:solidFill>
                  <a:schemeClr val="tx1"/>
                </a:solidFill>
                <a:latin typeface="Arial" pitchFamily="34" charset="0"/>
                <a:cs typeface="Arial" pitchFamily="34" charset="0"/>
              </a:defRPr>
            </a:lvl6pPr>
            <a:lvl7pPr marL="3003550" indent="-231775" defTabSz="928688" eaLnBrk="0" fontAlgn="base" hangingPunct="0">
              <a:spcBef>
                <a:spcPct val="0"/>
              </a:spcBef>
              <a:spcAft>
                <a:spcPct val="0"/>
              </a:spcAft>
              <a:defRPr>
                <a:solidFill>
                  <a:schemeClr val="tx1"/>
                </a:solidFill>
                <a:latin typeface="Arial" pitchFamily="34" charset="0"/>
                <a:cs typeface="Arial" pitchFamily="34" charset="0"/>
              </a:defRPr>
            </a:lvl7pPr>
            <a:lvl8pPr marL="3460750" indent="-231775" defTabSz="928688" eaLnBrk="0" fontAlgn="base" hangingPunct="0">
              <a:spcBef>
                <a:spcPct val="0"/>
              </a:spcBef>
              <a:spcAft>
                <a:spcPct val="0"/>
              </a:spcAft>
              <a:defRPr>
                <a:solidFill>
                  <a:schemeClr val="tx1"/>
                </a:solidFill>
                <a:latin typeface="Arial" pitchFamily="34" charset="0"/>
                <a:cs typeface="Arial" pitchFamily="34" charset="0"/>
              </a:defRPr>
            </a:lvl8pPr>
            <a:lvl9pPr marL="3917950" indent="-231775" defTabSz="9286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171DE85A-F6AE-413B-A2E3-1DFB68E3C2DC}" type="slidenum">
              <a:rPr lang="en-US" altLang="zh-CN" sz="1200">
                <a:solidFill>
                  <a:prstClr val="black"/>
                </a:solidFill>
                <a:latin typeface="Calibri" pitchFamily="34" charset="0"/>
              </a:rPr>
              <a:pPr algn="r" eaLnBrk="1" hangingPunct="1"/>
              <a:t>128</a:t>
            </a:fld>
            <a:endParaRPr lang="en-US" altLang="zh-CN" sz="1200">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9</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10</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r>
              <a:rPr lang="en-US" dirty="0" smtClean="0">
                <a:latin typeface="Arial" charset="0"/>
                <a:cs typeface="Arial" charset="0"/>
              </a:rPr>
              <a:t>comorbidity</a:t>
            </a:r>
            <a:endParaRPr lang="en-US" dirty="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746FCC8-6FCE-4048-BCF6-FF46ADC5797D}" type="slidenum">
              <a:rPr lang="en-US">
                <a:solidFill>
                  <a:prstClr val="black"/>
                </a:solidFill>
              </a:rPr>
              <a:pPr/>
              <a:t>11</a:t>
            </a:fld>
            <a:endParaRPr lang="en-US">
              <a:solidFill>
                <a:prstClr val="black"/>
              </a:solidFill>
            </a:endParaRPr>
          </a:p>
        </p:txBody>
      </p:sp>
      <p:sp>
        <p:nvSpPr>
          <p:cNvPr id="73729" name="Rectangle 1"/>
          <p:cNvSpPr txBox="1">
            <a:spLocks noGrp="1" noRot="1" noChangeAspect="1" noChangeArrowheads="1"/>
          </p:cNvSpPr>
          <p:nvPr>
            <p:ph type="sldImg"/>
          </p:nvPr>
        </p:nvSpPr>
        <p:spPr bwMode="auto">
          <a:xfrm>
            <a:off x="1141413" y="685800"/>
            <a:ext cx="4573587" cy="3430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Grp="1" noChangeArrowheads="1"/>
          </p:cNvSpPr>
          <p:nvPr>
            <p:ph type="body" idx="1"/>
          </p:nvPr>
        </p:nvSpPr>
        <p:spPr bwMode="auto">
          <a:xfrm>
            <a:off x="685957" y="4344144"/>
            <a:ext cx="5487647" cy="41155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2" tIns="45716" rIns="91432" bIns="4571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ts val="443"/>
              </a:spcBef>
            </a:pPr>
            <a:endParaRPr lang="en-US" dirty="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2B2AF506-09BE-4226-8184-E6BF80E2936A}" type="slidenum">
              <a:rPr lang="en-US" smtClean="0">
                <a:solidFill>
                  <a:prstClr val="black"/>
                </a:solidFill>
              </a:rPr>
              <a:pPr>
                <a:defRPr/>
              </a:pPr>
              <a:t>16</a:t>
            </a:fld>
            <a:endParaRPr lang="en-US" smtClean="0">
              <a:solidFill>
                <a:prstClr val="black"/>
              </a:solidFill>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In the next 4-5 foils, I</a:t>
            </a:r>
            <a:r>
              <a:rPr lang="en-US" baseline="0" dirty="0" smtClean="0"/>
              <a:t> will give you some intuitions of </a:t>
            </a:r>
            <a:r>
              <a:rPr lang="en-US" baseline="0" dirty="0" err="1" smtClean="0"/>
              <a:t>rwr</a:t>
            </a:r>
            <a:r>
              <a:rPr lang="en-US" baseline="0" dirty="0" smtClean="0"/>
              <a:t>, </a:t>
            </a:r>
            <a:r>
              <a:rPr lang="en-US" baseline="0" dirty="0" err="1" smtClean="0"/>
              <a:t>althought</a:t>
            </a:r>
            <a:r>
              <a:rPr lang="en-US" baseline="0" dirty="0" smtClean="0"/>
              <a:t> I know that it might be a strategic mistake to talk about background in </a:t>
            </a:r>
            <a:r>
              <a:rPr lang="en-US" baseline="0" smtClean="0"/>
              <a:t>an intervie</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EE7882B-940D-439D-A578-A6109F02A8D5}" type="slidenum">
              <a:rPr lang="en-US" smtClean="0">
                <a:solidFill>
                  <a:prstClr val="black"/>
                </a:solidFill>
              </a:rPr>
              <a:pPr>
                <a:defRPr/>
              </a:p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1st-4th, 2013 </a:t>
            </a:r>
            <a:endParaRPr lang="en-US" dirty="0"/>
          </a:p>
        </p:txBody>
      </p:sp>
      <p:sp>
        <p:nvSpPr>
          <p:cNvPr id="5" name="Footer Placeholder 4"/>
          <p:cNvSpPr>
            <a:spLocks noGrp="1"/>
          </p:cNvSpPr>
          <p:nvPr>
            <p:ph type="ftr" sz="quarter" idx="11"/>
          </p:nvPr>
        </p:nvSpPr>
        <p:spPr/>
        <p:txBody>
          <a:bodyPr/>
          <a:lstStyle/>
          <a:p>
            <a:r>
              <a:rPr lang="en-US" dirty="0" smtClean="0"/>
              <a:t>SDM 2013, Austin, Texas</a:t>
            </a:r>
            <a:endParaRPr lang="en-US" dirty="0"/>
          </a:p>
        </p:txBody>
      </p:sp>
      <p:sp>
        <p:nvSpPr>
          <p:cNvPr id="6" name="Slide Number Placeholder 5"/>
          <p:cNvSpPr>
            <a:spLocks noGrp="1"/>
          </p:cNvSpPr>
          <p:nvPr>
            <p:ph type="sldNum" sz="quarter" idx="12"/>
          </p:nvPr>
        </p:nvSpPr>
        <p:spPr/>
        <p:txBody>
          <a:bodyPr/>
          <a:lstStyle/>
          <a:p>
            <a:fld id="{18B8E69E-CB69-B648-A963-29116CD159D2}" type="slidenum">
              <a:rPr lang="en-US" smtClean="0"/>
              <a:t>‹#›</a:t>
            </a:fld>
            <a:endParaRPr lang="en-US"/>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3330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3594298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8850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518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908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9777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4797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0579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874838"/>
            <a:ext cx="4264025" cy="4475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8988" y="1874838"/>
            <a:ext cx="4265612" cy="2160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8988" y="4187825"/>
            <a:ext cx="4265612" cy="216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182563" y="6537325"/>
            <a:ext cx="361950" cy="365125"/>
          </a:xfrm>
        </p:spPr>
        <p:txBody>
          <a:bodyPr/>
          <a:lstStyle>
            <a:lvl1pPr>
              <a:defRPr/>
            </a:lvl1pPr>
          </a:lstStyle>
          <a:p>
            <a:fld id="{C66F8835-C12F-410F-9ED5-5A085FEBE012}" type="slidenum">
              <a:rPr lang="en-US">
                <a:solidFill>
                  <a:prstClr val="black">
                    <a:tint val="75000"/>
                  </a:prstClr>
                </a:solidFill>
              </a:rPr>
              <a:pPr/>
              <a:t>‹#›</a:t>
            </a:fld>
            <a:endParaRPr lang="en-US">
              <a:solidFill>
                <a:prstClr val="black">
                  <a:tint val="75000"/>
                </a:prstClr>
              </a:solidFill>
            </a:endParaRPr>
          </a:p>
        </p:txBody>
      </p:sp>
      <p:sp>
        <p:nvSpPr>
          <p:cNvPr id="7" name="Footer Placeholder 6"/>
          <p:cNvSpPr>
            <a:spLocks noGrp="1"/>
          </p:cNvSpPr>
          <p:nvPr>
            <p:ph type="ftr" idx="11"/>
          </p:nvPr>
        </p:nvSpPr>
        <p:spPr>
          <a:xfrm>
            <a:off x="2286000" y="6537325"/>
            <a:ext cx="5938838" cy="638175"/>
          </a:xfrm>
          <a:prstGeom prst="rect">
            <a:avLst/>
          </a:prstGeom>
        </p:spPr>
        <p:txBody>
          <a:bodyPr/>
          <a:lstStyle>
            <a:lvl1pPr>
              <a:defRPr/>
            </a:lvl1pPr>
          </a:lstStyle>
          <a:p>
            <a:r>
              <a:rPr lang="en-US" smtClean="0">
                <a:solidFill>
                  <a:prstClr val="black">
                    <a:tint val="75000"/>
                  </a:prstClr>
                </a:solidFill>
              </a:rPr>
              <a:t>SDM 2013, Austin, Texas</a:t>
            </a:r>
            <a:endParaRPr lang="en-US" dirty="0">
              <a:solidFill>
                <a:prstClr val="black">
                  <a:tint val="75000"/>
                </a:prstClr>
              </a:solidFill>
            </a:endParaRPr>
          </a:p>
        </p:txBody>
      </p:sp>
      <p:sp>
        <p:nvSpPr>
          <p:cNvPr id="8" name="Date Placeholder 7"/>
          <p:cNvSpPr>
            <a:spLocks noGrp="1"/>
          </p:cNvSpPr>
          <p:nvPr>
            <p:ph type="dt" idx="12"/>
          </p:nvPr>
        </p:nvSpPr>
        <p:spPr>
          <a:xfrm>
            <a:off x="549275" y="6537325"/>
            <a:ext cx="1000125" cy="365125"/>
          </a:xfrm>
        </p:spPr>
        <p:txBody>
          <a:bodyPr/>
          <a:lstStyle>
            <a:lvl1pPr>
              <a:defRPr/>
            </a:lvl1pPr>
          </a:lstStyle>
          <a:p>
            <a:r>
              <a:rPr lang="en-US" smtClean="0">
                <a:solidFill>
                  <a:prstClr val="black">
                    <a:tint val="75000"/>
                  </a:prstClr>
                </a:solidFill>
              </a:rPr>
              <a:t>May 1st-4th, 2013 </a:t>
            </a:r>
            <a:endParaRPr lang="en-US">
              <a:solidFill>
                <a:prstClr val="black">
                  <a:tint val="75000"/>
                </a:prstClr>
              </a:solidFill>
            </a:endParaRPr>
          </a:p>
        </p:txBody>
      </p:sp>
    </p:spTree>
    <p:extLst>
      <p:ext uri="{BB962C8B-B14F-4D97-AF65-F5344CB8AC3E}">
        <p14:creationId xmlns:p14="http://schemas.microsoft.com/office/powerpoint/2010/main" val="1848400925"/>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0285701"/>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59324"/>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0486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3988732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523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87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7945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7573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838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227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34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732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4342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874838"/>
            <a:ext cx="4264025" cy="4475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8988" y="1874838"/>
            <a:ext cx="4265612" cy="2160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8988" y="4187825"/>
            <a:ext cx="4265612" cy="216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182563" y="6537325"/>
            <a:ext cx="361950" cy="365125"/>
          </a:xfrm>
        </p:spPr>
        <p:txBody>
          <a:bodyPr/>
          <a:lstStyle>
            <a:lvl1pPr>
              <a:defRPr/>
            </a:lvl1pPr>
          </a:lstStyle>
          <a:p>
            <a:fld id="{C66F8835-C12F-410F-9ED5-5A085FEBE012}" type="slidenum">
              <a:rPr lang="en-US">
                <a:solidFill>
                  <a:prstClr val="black">
                    <a:tint val="75000"/>
                  </a:prstClr>
                </a:solidFill>
              </a:rPr>
              <a:pPr/>
              <a:t>‹#›</a:t>
            </a:fld>
            <a:endParaRPr lang="en-US">
              <a:solidFill>
                <a:prstClr val="black">
                  <a:tint val="75000"/>
                </a:prstClr>
              </a:solidFill>
            </a:endParaRPr>
          </a:p>
        </p:txBody>
      </p:sp>
      <p:sp>
        <p:nvSpPr>
          <p:cNvPr id="7" name="Footer Placeholder 6"/>
          <p:cNvSpPr>
            <a:spLocks noGrp="1"/>
          </p:cNvSpPr>
          <p:nvPr>
            <p:ph type="ftr" idx="11"/>
          </p:nvPr>
        </p:nvSpPr>
        <p:spPr>
          <a:xfrm>
            <a:off x="2286000" y="6537325"/>
            <a:ext cx="5938838" cy="638175"/>
          </a:xfrm>
          <a:prstGeom prst="rect">
            <a:avLst/>
          </a:prstGeom>
        </p:spPr>
        <p:txBody>
          <a:bodyPr/>
          <a:lstStyle>
            <a:lvl1pPr>
              <a:defRPr/>
            </a:lvl1pPr>
          </a:lstStyle>
          <a:p>
            <a:r>
              <a:rPr lang="en-US" smtClean="0">
                <a:solidFill>
                  <a:prstClr val="black">
                    <a:tint val="75000"/>
                  </a:prstClr>
                </a:solidFill>
              </a:rPr>
              <a:t>SDM 2013, Austin, Texas</a:t>
            </a:r>
            <a:endParaRPr lang="en-US" dirty="0">
              <a:solidFill>
                <a:prstClr val="black">
                  <a:tint val="75000"/>
                </a:prstClr>
              </a:solidFill>
            </a:endParaRPr>
          </a:p>
        </p:txBody>
      </p:sp>
      <p:sp>
        <p:nvSpPr>
          <p:cNvPr id="8" name="Date Placeholder 7"/>
          <p:cNvSpPr>
            <a:spLocks noGrp="1"/>
          </p:cNvSpPr>
          <p:nvPr>
            <p:ph type="dt" idx="12"/>
          </p:nvPr>
        </p:nvSpPr>
        <p:spPr>
          <a:xfrm>
            <a:off x="549275" y="6537325"/>
            <a:ext cx="1000125" cy="365125"/>
          </a:xfrm>
        </p:spPr>
        <p:txBody>
          <a:bodyPr/>
          <a:lstStyle>
            <a:lvl1pPr>
              <a:defRPr/>
            </a:lvl1pPr>
          </a:lstStyle>
          <a:p>
            <a:r>
              <a:rPr lang="en-US" smtClean="0">
                <a:solidFill>
                  <a:prstClr val="black">
                    <a:tint val="75000"/>
                  </a:prstClr>
                </a:solidFill>
              </a:rPr>
              <a:t>May 1st-4th, 2013 </a:t>
            </a:r>
            <a:endParaRPr lang="en-US">
              <a:solidFill>
                <a:prstClr val="black">
                  <a:tint val="75000"/>
                </a:prstClr>
              </a:solidFill>
            </a:endParaRPr>
          </a:p>
        </p:txBody>
      </p:sp>
    </p:spTree>
    <p:extLst>
      <p:ext uri="{BB962C8B-B14F-4D97-AF65-F5344CB8AC3E}">
        <p14:creationId xmlns:p14="http://schemas.microsoft.com/office/powerpoint/2010/main" val="1829261683"/>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874838"/>
            <a:ext cx="4264025" cy="4475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8988" y="1874838"/>
            <a:ext cx="4265612" cy="2160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8988" y="4187825"/>
            <a:ext cx="4265612" cy="216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182563" y="6537325"/>
            <a:ext cx="361950" cy="365125"/>
          </a:xfrm>
        </p:spPr>
        <p:txBody>
          <a:bodyPr/>
          <a:lstStyle>
            <a:lvl1pPr>
              <a:defRPr/>
            </a:lvl1pPr>
          </a:lstStyle>
          <a:p>
            <a:fld id="{C66F8835-C12F-410F-9ED5-5A085FEBE012}" type="slidenum">
              <a:rPr lang="en-US"/>
              <a:pPr/>
              <a:t>‹#›</a:t>
            </a:fld>
            <a:endParaRPr lang="en-US"/>
          </a:p>
        </p:txBody>
      </p:sp>
      <p:sp>
        <p:nvSpPr>
          <p:cNvPr id="7" name="Footer Placeholder 6"/>
          <p:cNvSpPr>
            <a:spLocks noGrp="1"/>
          </p:cNvSpPr>
          <p:nvPr>
            <p:ph type="ftr" idx="11"/>
          </p:nvPr>
        </p:nvSpPr>
        <p:spPr>
          <a:xfrm>
            <a:off x="2286000" y="6537325"/>
            <a:ext cx="5938838" cy="638175"/>
          </a:xfrm>
          <a:prstGeom prst="rect">
            <a:avLst/>
          </a:prstGeom>
        </p:spPr>
        <p:txBody>
          <a:bodyPr/>
          <a:lstStyle>
            <a:lvl1pPr>
              <a:defRPr/>
            </a:lvl1pPr>
          </a:lstStyle>
          <a:p>
            <a:r>
              <a:rPr lang="en-US" smtClean="0"/>
              <a:t>SDM 2013, Austin, Texas</a:t>
            </a:r>
            <a:endParaRPr lang="en-US" dirty="0"/>
          </a:p>
        </p:txBody>
      </p:sp>
      <p:sp>
        <p:nvSpPr>
          <p:cNvPr id="8" name="Date Placeholder 7"/>
          <p:cNvSpPr>
            <a:spLocks noGrp="1"/>
          </p:cNvSpPr>
          <p:nvPr>
            <p:ph type="dt" idx="12"/>
          </p:nvPr>
        </p:nvSpPr>
        <p:spPr>
          <a:xfrm>
            <a:off x="549275" y="6537325"/>
            <a:ext cx="1000125" cy="365125"/>
          </a:xfrm>
        </p:spPr>
        <p:txBody>
          <a:bodyPr/>
          <a:lstStyle>
            <a:lvl1pPr>
              <a:defRPr/>
            </a:lvl1pPr>
          </a:lstStyle>
          <a:p>
            <a:r>
              <a:rPr lang="en-US" smtClean="0"/>
              <a:t>May 1st-4th, 2013 </a:t>
            </a:r>
            <a:endParaRPr lang="en-US"/>
          </a:p>
        </p:txBody>
      </p:sp>
    </p:spTree>
    <p:extLst>
      <p:ext uri="{BB962C8B-B14F-4D97-AF65-F5344CB8AC3E}">
        <p14:creationId xmlns:p14="http://schemas.microsoft.com/office/powerpoint/2010/main" val="3175071747"/>
      </p:ext>
    </p:extLst>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408619"/>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59324"/>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048644"/>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5233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872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7945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757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8386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227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3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8172531"/>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732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434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874838"/>
            <a:ext cx="4264025" cy="4475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8988" y="1874838"/>
            <a:ext cx="4265612" cy="2160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8988" y="4187825"/>
            <a:ext cx="4265612" cy="216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182563" y="6537325"/>
            <a:ext cx="361950" cy="365125"/>
          </a:xfrm>
        </p:spPr>
        <p:txBody>
          <a:bodyPr/>
          <a:lstStyle>
            <a:lvl1pPr>
              <a:defRPr/>
            </a:lvl1pPr>
          </a:lstStyle>
          <a:p>
            <a:fld id="{C66F8835-C12F-410F-9ED5-5A085FEBE012}" type="slidenum">
              <a:rPr lang="en-US">
                <a:solidFill>
                  <a:prstClr val="black">
                    <a:tint val="75000"/>
                  </a:prstClr>
                </a:solidFill>
              </a:rPr>
              <a:pPr/>
              <a:t>‹#›</a:t>
            </a:fld>
            <a:endParaRPr lang="en-US">
              <a:solidFill>
                <a:prstClr val="black">
                  <a:tint val="75000"/>
                </a:prstClr>
              </a:solidFill>
            </a:endParaRPr>
          </a:p>
        </p:txBody>
      </p:sp>
      <p:sp>
        <p:nvSpPr>
          <p:cNvPr id="7" name="Footer Placeholder 6"/>
          <p:cNvSpPr>
            <a:spLocks noGrp="1"/>
          </p:cNvSpPr>
          <p:nvPr>
            <p:ph type="ftr" idx="11"/>
          </p:nvPr>
        </p:nvSpPr>
        <p:spPr>
          <a:xfrm>
            <a:off x="2286000" y="6537325"/>
            <a:ext cx="5938838" cy="638175"/>
          </a:xfrm>
          <a:prstGeom prst="rect">
            <a:avLst/>
          </a:prstGeom>
        </p:spPr>
        <p:txBody>
          <a:bodyPr/>
          <a:lstStyle>
            <a:lvl1pPr>
              <a:defRPr/>
            </a:lvl1pPr>
          </a:lstStyle>
          <a:p>
            <a:r>
              <a:rPr lang="en-US" smtClean="0">
                <a:solidFill>
                  <a:prstClr val="black">
                    <a:tint val="75000"/>
                  </a:prstClr>
                </a:solidFill>
              </a:rPr>
              <a:t>SDM 2013, Austin, Texas</a:t>
            </a:r>
            <a:endParaRPr lang="en-US" dirty="0">
              <a:solidFill>
                <a:prstClr val="black">
                  <a:tint val="75000"/>
                </a:prstClr>
              </a:solidFill>
            </a:endParaRPr>
          </a:p>
        </p:txBody>
      </p:sp>
      <p:sp>
        <p:nvSpPr>
          <p:cNvPr id="8" name="Date Placeholder 7"/>
          <p:cNvSpPr>
            <a:spLocks noGrp="1"/>
          </p:cNvSpPr>
          <p:nvPr>
            <p:ph type="dt" idx="12"/>
          </p:nvPr>
        </p:nvSpPr>
        <p:spPr>
          <a:xfrm>
            <a:off x="549275" y="6537325"/>
            <a:ext cx="1000125" cy="365125"/>
          </a:xfrm>
        </p:spPr>
        <p:txBody>
          <a:bodyPr/>
          <a:lstStyle>
            <a:lvl1pPr>
              <a:defRPr/>
            </a:lvl1pPr>
          </a:lstStyle>
          <a:p>
            <a:r>
              <a:rPr lang="en-US" smtClean="0">
                <a:solidFill>
                  <a:prstClr val="black">
                    <a:tint val="75000"/>
                  </a:prstClr>
                </a:solidFill>
              </a:rPr>
              <a:t>May 1st-4th, 2013 </a:t>
            </a:r>
            <a:endParaRPr lang="en-US">
              <a:solidFill>
                <a:prstClr val="black">
                  <a:tint val="75000"/>
                </a:prstClr>
              </a:solidFill>
            </a:endParaRPr>
          </a:p>
        </p:txBody>
      </p:sp>
    </p:spTree>
    <p:extLst>
      <p:ext uri="{BB962C8B-B14F-4D97-AF65-F5344CB8AC3E}">
        <p14:creationId xmlns:p14="http://schemas.microsoft.com/office/powerpoint/2010/main" val="1829261683"/>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40861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9FF34-897B-49E2-A9E4-C6588A3B7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52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12CC82-6A21-4C15-A9DF-59CA368916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41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AEE764-500D-446B-89B2-0F5240AF5C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4651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73A08-A785-46A2-8B8A-67226CA25D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954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041B546-9A00-4C99-BDA3-2093C6C6FB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8930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879F73-B461-4029-B528-8D39A616CF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894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54105931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A7448D-6D22-43E1-9372-A3B0722AA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916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A8D28E-5EAA-4135-870F-38800087C2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83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573726-8D35-4108-9079-A695233870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76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7C76D6-6E7F-48AA-A413-C29A9DECBB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315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0C602B-053E-4829-A22D-5DCC99008A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6637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r>
              <a:rPr lang="en-US">
                <a:solidFill>
                  <a:prstClr val="black">
                    <a:tint val="75000"/>
                  </a:prstClr>
                </a:solidFill>
              </a:rPr>
              <a:t>3-</a:t>
            </a:r>
            <a:fld id="{8D5C5029-C88A-4C1A-951E-5F81DDD9C5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002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411CE-3C22-4F6F-9002-0B1D3A5825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3651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9FF34-897B-49E2-A9E4-C6588A3B7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199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12CC82-6A21-4C15-A9DF-59CA368916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4814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AEE764-500D-446B-89B2-0F5240AF5C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73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690404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73A08-A785-46A2-8B8A-67226CA25D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8331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041B546-9A00-4C99-BDA3-2093C6C6FB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0587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879F73-B461-4029-B528-8D39A616CF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1513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A7448D-6D22-43E1-9372-A3B0722AA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1540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A8D28E-5EAA-4135-870F-38800087C2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9838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573726-8D35-4108-9079-A695233870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0678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7C76D6-6E7F-48AA-A413-C29A9DECBB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7642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0C602B-053E-4829-A22D-5DCC99008A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993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r>
              <a:rPr lang="en-US">
                <a:solidFill>
                  <a:prstClr val="black">
                    <a:tint val="75000"/>
                  </a:prstClr>
                </a:solidFill>
              </a:rPr>
              <a:t>3-</a:t>
            </a:r>
            <a:fld id="{8D5C5029-C88A-4C1A-951E-5F81DDD9C5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3561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411CE-3C22-4F6F-9002-0B1D3A5825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533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1st-4th, 2013 </a:t>
            </a:r>
            <a:endParaRPr lang="en-US"/>
          </a:p>
        </p:txBody>
      </p:sp>
      <p:sp>
        <p:nvSpPr>
          <p:cNvPr id="6" name="Footer Placeholder 5"/>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814502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085863"/>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09108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661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912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96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99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203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594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512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62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1st-4th, 2013 </a:t>
            </a:r>
            <a:endParaRPr lang="en-US"/>
          </a:p>
        </p:txBody>
      </p:sp>
      <p:sp>
        <p:nvSpPr>
          <p:cNvPr id="8" name="Footer Placeholder 7"/>
          <p:cNvSpPr>
            <a:spLocks noGrp="1"/>
          </p:cNvSpPr>
          <p:nvPr>
            <p:ph type="ftr" sz="quarter" idx="11"/>
          </p:nvPr>
        </p:nvSpPr>
        <p:spPr/>
        <p:txBody>
          <a:bodyPr/>
          <a:lstStyle/>
          <a:p>
            <a:r>
              <a:rPr lang="en-US" smtClean="0"/>
              <a:t>SDM 2013, Austin, Texas</a:t>
            </a:r>
            <a:endParaRPr lang="en-US"/>
          </a:p>
        </p:txBody>
      </p:sp>
      <p:sp>
        <p:nvSpPr>
          <p:cNvPr id="9" name="Slide Number Placeholder 8"/>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3638549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696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563" y="1874838"/>
            <a:ext cx="4264025" cy="4475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8988" y="1874838"/>
            <a:ext cx="4265612" cy="2160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8988" y="4187825"/>
            <a:ext cx="4265612" cy="216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0"/>
          </p:nvPr>
        </p:nvSpPr>
        <p:spPr>
          <a:xfrm>
            <a:off x="182563" y="6537325"/>
            <a:ext cx="361950" cy="365125"/>
          </a:xfrm>
        </p:spPr>
        <p:txBody>
          <a:bodyPr/>
          <a:lstStyle>
            <a:lvl1pPr>
              <a:defRPr/>
            </a:lvl1pPr>
          </a:lstStyle>
          <a:p>
            <a:fld id="{C66F8835-C12F-410F-9ED5-5A085FEBE012}" type="slidenum">
              <a:rPr lang="en-US">
                <a:solidFill>
                  <a:prstClr val="black">
                    <a:tint val="75000"/>
                  </a:prstClr>
                </a:solidFill>
              </a:rPr>
              <a:pPr/>
              <a:t>‹#›</a:t>
            </a:fld>
            <a:endParaRPr lang="en-US">
              <a:solidFill>
                <a:prstClr val="black">
                  <a:tint val="75000"/>
                </a:prstClr>
              </a:solidFill>
            </a:endParaRPr>
          </a:p>
        </p:txBody>
      </p:sp>
      <p:sp>
        <p:nvSpPr>
          <p:cNvPr id="7" name="Footer Placeholder 6"/>
          <p:cNvSpPr>
            <a:spLocks noGrp="1"/>
          </p:cNvSpPr>
          <p:nvPr>
            <p:ph type="ftr" idx="11"/>
          </p:nvPr>
        </p:nvSpPr>
        <p:spPr>
          <a:xfrm>
            <a:off x="2286000" y="6537325"/>
            <a:ext cx="5938838" cy="638175"/>
          </a:xfrm>
          <a:prstGeom prst="rect">
            <a:avLst/>
          </a:prstGeom>
        </p:spPr>
        <p:txBody>
          <a:bodyPr/>
          <a:lstStyle>
            <a:lvl1pPr>
              <a:defRPr/>
            </a:lvl1pPr>
          </a:lstStyle>
          <a:p>
            <a:r>
              <a:rPr lang="en-US" smtClean="0">
                <a:solidFill>
                  <a:prstClr val="black">
                    <a:tint val="75000"/>
                  </a:prstClr>
                </a:solidFill>
              </a:rPr>
              <a:t>SDM 2013, Austin, Texas</a:t>
            </a:r>
            <a:endParaRPr lang="en-US" dirty="0">
              <a:solidFill>
                <a:prstClr val="black">
                  <a:tint val="75000"/>
                </a:prstClr>
              </a:solidFill>
            </a:endParaRPr>
          </a:p>
        </p:txBody>
      </p:sp>
      <p:sp>
        <p:nvSpPr>
          <p:cNvPr id="8" name="Date Placeholder 7"/>
          <p:cNvSpPr>
            <a:spLocks noGrp="1"/>
          </p:cNvSpPr>
          <p:nvPr>
            <p:ph type="dt" idx="12"/>
          </p:nvPr>
        </p:nvSpPr>
        <p:spPr>
          <a:xfrm>
            <a:off x="549275" y="6537325"/>
            <a:ext cx="1000125" cy="365125"/>
          </a:xfrm>
        </p:spPr>
        <p:txBody>
          <a:bodyPr/>
          <a:lstStyle>
            <a:lvl1pPr>
              <a:defRPr/>
            </a:lvl1pPr>
          </a:lstStyle>
          <a:p>
            <a:r>
              <a:rPr lang="en-US" smtClean="0">
                <a:solidFill>
                  <a:prstClr val="black">
                    <a:tint val="75000"/>
                  </a:prstClr>
                </a:solidFill>
              </a:rPr>
              <a:t>May 1st-4th, 2013 </a:t>
            </a:r>
            <a:endParaRPr lang="en-US">
              <a:solidFill>
                <a:prstClr val="black">
                  <a:tint val="75000"/>
                </a:prstClr>
              </a:solidFill>
            </a:endParaRPr>
          </a:p>
        </p:txBody>
      </p:sp>
    </p:spTree>
    <p:extLst>
      <p:ext uri="{BB962C8B-B14F-4D97-AF65-F5344CB8AC3E}">
        <p14:creationId xmlns:p14="http://schemas.microsoft.com/office/powerpoint/2010/main" val="103226040"/>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508706"/>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A18FE207-3BCF-4AB5-9437-5CC5C6B3EB80}" type="slidenum">
              <a:rPr lang="zh-CN" altLang="en-US"/>
              <a:pPr>
                <a:defRPr/>
              </a:pPr>
              <a:t>‹#›</a:t>
            </a:fld>
            <a:endParaRPr lang="en-US" altLang="zh-CN"/>
          </a:p>
        </p:txBody>
      </p:sp>
    </p:spTree>
    <p:extLst>
      <p:ext uri="{BB962C8B-B14F-4D97-AF65-F5344CB8AC3E}">
        <p14:creationId xmlns:p14="http://schemas.microsoft.com/office/powerpoint/2010/main" val="1202114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70C0A8FC-E70D-4D55-B10B-3193F1CDBB6C}" type="slidenum">
              <a:rPr lang="zh-CN" altLang="en-US"/>
              <a:pPr>
                <a:defRPr/>
              </a:pPr>
              <a:t>‹#›</a:t>
            </a:fld>
            <a:endParaRPr lang="en-US" altLang="zh-CN"/>
          </a:p>
        </p:txBody>
      </p:sp>
    </p:spTree>
    <p:extLst>
      <p:ext uri="{BB962C8B-B14F-4D97-AF65-F5344CB8AC3E}">
        <p14:creationId xmlns:p14="http://schemas.microsoft.com/office/powerpoint/2010/main" val="2090684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77340601-8993-47CD-ACD9-97D2B687A577}" type="slidenum">
              <a:rPr lang="zh-CN" altLang="en-US"/>
              <a:pPr>
                <a:defRPr/>
              </a:pPr>
              <a:t>‹#›</a:t>
            </a:fld>
            <a:endParaRPr lang="en-US" altLang="zh-CN"/>
          </a:p>
        </p:txBody>
      </p:sp>
    </p:spTree>
    <p:extLst>
      <p:ext uri="{BB962C8B-B14F-4D97-AF65-F5344CB8AC3E}">
        <p14:creationId xmlns:p14="http://schemas.microsoft.com/office/powerpoint/2010/main" val="2388116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75B6B7D-1F46-4339-8E8E-99C5241F594C}" type="slidenum">
              <a:rPr lang="zh-CN" altLang="en-US"/>
              <a:pPr>
                <a:defRPr/>
              </a:pPr>
              <a:t>‹#›</a:t>
            </a:fld>
            <a:endParaRPr lang="en-US" altLang="zh-CN"/>
          </a:p>
        </p:txBody>
      </p:sp>
    </p:spTree>
    <p:extLst>
      <p:ext uri="{BB962C8B-B14F-4D97-AF65-F5344CB8AC3E}">
        <p14:creationId xmlns:p14="http://schemas.microsoft.com/office/powerpoint/2010/main" val="917406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17C3F468-1E19-4704-92EB-409C1BD82ADF}" type="slidenum">
              <a:rPr lang="zh-CN" altLang="en-US"/>
              <a:pPr>
                <a:defRPr/>
              </a:pPr>
              <a:t>‹#›</a:t>
            </a:fld>
            <a:endParaRPr lang="en-US" altLang="zh-CN"/>
          </a:p>
        </p:txBody>
      </p:sp>
    </p:spTree>
    <p:extLst>
      <p:ext uri="{BB962C8B-B14F-4D97-AF65-F5344CB8AC3E}">
        <p14:creationId xmlns:p14="http://schemas.microsoft.com/office/powerpoint/2010/main" val="3131286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13D3AB3E-D778-4FAB-ADD8-E3EE1CCAFE92}" type="slidenum">
              <a:rPr lang="zh-CN" altLang="en-US"/>
              <a:pPr>
                <a:defRPr/>
              </a:pPr>
              <a:t>‹#›</a:t>
            </a:fld>
            <a:endParaRPr lang="en-US" altLang="zh-CN"/>
          </a:p>
        </p:txBody>
      </p:sp>
    </p:spTree>
    <p:extLst>
      <p:ext uri="{BB962C8B-B14F-4D97-AF65-F5344CB8AC3E}">
        <p14:creationId xmlns:p14="http://schemas.microsoft.com/office/powerpoint/2010/main" val="4154588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D9545564-3968-4730-ADED-D7A7FCBCBE8B}" type="slidenum">
              <a:rPr lang="zh-CN" altLang="en-US"/>
              <a:pPr>
                <a:defRPr/>
              </a:pPr>
              <a:t>‹#›</a:t>
            </a:fld>
            <a:endParaRPr lang="en-US" altLang="zh-CN"/>
          </a:p>
        </p:txBody>
      </p:sp>
    </p:spTree>
    <p:extLst>
      <p:ext uri="{BB962C8B-B14F-4D97-AF65-F5344CB8AC3E}">
        <p14:creationId xmlns:p14="http://schemas.microsoft.com/office/powerpoint/2010/main" val="25291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1st-4th, 2013 </a:t>
            </a:r>
            <a:endParaRPr lang="en-US"/>
          </a:p>
        </p:txBody>
      </p:sp>
      <p:sp>
        <p:nvSpPr>
          <p:cNvPr id="4" name="Footer Placeholder 3"/>
          <p:cNvSpPr>
            <a:spLocks noGrp="1"/>
          </p:cNvSpPr>
          <p:nvPr>
            <p:ph type="ftr" sz="quarter" idx="11"/>
          </p:nvPr>
        </p:nvSpPr>
        <p:spPr/>
        <p:txBody>
          <a:bodyPr/>
          <a:lstStyle/>
          <a:p>
            <a:r>
              <a:rPr lang="en-US" smtClean="0"/>
              <a:t>SDM 2013, Austin, Texas</a:t>
            </a:r>
            <a:endParaRPr lang="en-US"/>
          </a:p>
        </p:txBody>
      </p:sp>
      <p:sp>
        <p:nvSpPr>
          <p:cNvPr id="5" name="Slide Number Placeholder 4"/>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2031002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0E0968C0-67DE-40CA-AB4D-2A8332013C54}" type="slidenum">
              <a:rPr lang="zh-CN" altLang="en-US"/>
              <a:pPr>
                <a:defRPr/>
              </a:pPr>
              <a:t>‹#›</a:t>
            </a:fld>
            <a:endParaRPr lang="en-US" altLang="zh-CN"/>
          </a:p>
        </p:txBody>
      </p:sp>
    </p:spTree>
    <p:extLst>
      <p:ext uri="{BB962C8B-B14F-4D97-AF65-F5344CB8AC3E}">
        <p14:creationId xmlns:p14="http://schemas.microsoft.com/office/powerpoint/2010/main" val="3310067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A2F4EA69-82AA-441A-9D67-36C7460C7171}" type="slidenum">
              <a:rPr lang="zh-CN" altLang="en-US"/>
              <a:pPr>
                <a:defRPr/>
              </a:pPr>
              <a:t>‹#›</a:t>
            </a:fld>
            <a:endParaRPr lang="en-US" altLang="zh-CN"/>
          </a:p>
        </p:txBody>
      </p:sp>
    </p:spTree>
    <p:extLst>
      <p:ext uri="{BB962C8B-B14F-4D97-AF65-F5344CB8AC3E}">
        <p14:creationId xmlns:p14="http://schemas.microsoft.com/office/powerpoint/2010/main" val="761582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4C539F36-46C6-41AF-A2FC-DDC7D21720C3}" type="slidenum">
              <a:rPr lang="zh-CN" altLang="en-US"/>
              <a:pPr>
                <a:defRPr/>
              </a:pPr>
              <a:t>‹#›</a:t>
            </a:fld>
            <a:endParaRPr lang="en-US" altLang="zh-CN"/>
          </a:p>
        </p:txBody>
      </p:sp>
    </p:spTree>
    <p:extLst>
      <p:ext uri="{BB962C8B-B14F-4D97-AF65-F5344CB8AC3E}">
        <p14:creationId xmlns:p14="http://schemas.microsoft.com/office/powerpoint/2010/main" val="950533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9F35CE2A-82AB-4D98-B2B0-E6F73856FF9A}" type="slidenum">
              <a:rPr lang="zh-CN" altLang="en-US"/>
              <a:pPr>
                <a:defRPr/>
              </a:pPr>
              <a:t>‹#›</a:t>
            </a:fld>
            <a:endParaRPr lang="en-US" altLang="zh-CN"/>
          </a:p>
        </p:txBody>
      </p:sp>
    </p:spTree>
    <p:extLst>
      <p:ext uri="{BB962C8B-B14F-4D97-AF65-F5344CB8AC3E}">
        <p14:creationId xmlns:p14="http://schemas.microsoft.com/office/powerpoint/2010/main" val="338022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6A98450E-6A2C-4AB9-945C-1B37F308D3A3}" type="slidenum">
              <a:rPr lang="zh-CN" altLang="en-US"/>
              <a:pPr>
                <a:defRPr/>
              </a:pPr>
              <a:t>‹#›</a:t>
            </a:fld>
            <a:endParaRPr lang="en-US" altLang="zh-CN"/>
          </a:p>
        </p:txBody>
      </p:sp>
    </p:spTree>
    <p:extLst>
      <p:ext uri="{BB962C8B-B14F-4D97-AF65-F5344CB8AC3E}">
        <p14:creationId xmlns:p14="http://schemas.microsoft.com/office/powerpoint/2010/main" val="3882593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267991AD-7FD3-4761-BD21-D09A60F5DF01}" type="slidenum">
              <a:rPr lang="zh-CN" altLang="en-US"/>
              <a:pPr>
                <a:defRPr/>
              </a:pPr>
              <a:t>‹#›</a:t>
            </a:fld>
            <a:endParaRPr lang="en-US" altLang="zh-CN"/>
          </a:p>
        </p:txBody>
      </p:sp>
    </p:spTree>
    <p:extLst>
      <p:ext uri="{BB962C8B-B14F-4D97-AF65-F5344CB8AC3E}">
        <p14:creationId xmlns:p14="http://schemas.microsoft.com/office/powerpoint/2010/main" val="3841652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ooter Placeholder 4"/>
          <p:cNvSpPr txBox="1">
            <a:spLocks/>
          </p:cNvSpPr>
          <p:nvPr userDrawn="1"/>
        </p:nvSpPr>
        <p:spPr bwMode="auto">
          <a:xfrm>
            <a:off x="3444875" y="6888163"/>
            <a:ext cx="3190875" cy="503237"/>
          </a:xfrm>
          <a:prstGeom prst="rect">
            <a:avLst/>
          </a:prstGeom>
          <a:noFill/>
          <a:ln w="9525">
            <a:noFill/>
            <a:miter lim="800000"/>
            <a:headEnd/>
            <a:tailEnd/>
          </a:ln>
          <a:effectLst/>
        </p:spPr>
        <p:txBody>
          <a:bodyPr/>
          <a:lstStyle/>
          <a:p>
            <a:pPr algn="ctr" defTabSz="914400" fontAlgn="base">
              <a:spcBef>
                <a:spcPct val="0"/>
              </a:spcBef>
              <a:spcAft>
                <a:spcPct val="0"/>
              </a:spcAft>
              <a:defRPr/>
            </a:pPr>
            <a:endParaRPr lang="en-US" sz="1400">
              <a:solidFill>
                <a:srgbClr val="000000"/>
              </a:solidFill>
              <a:ea typeface="SimSun" pitchFamily="2" charset="-122"/>
              <a:cs typeface="Arial" charset="0"/>
            </a:endParaRPr>
          </a:p>
        </p:txBody>
      </p:sp>
      <p:pic>
        <p:nvPicPr>
          <p:cNvPr id="5" name="Picture 18" descr="5300_IBMpos_black_PPT_bkgd"/>
          <p:cNvPicPr>
            <a:picLocks noChangeAspect="1" noChangeArrowheads="1"/>
          </p:cNvPicPr>
          <p:nvPr userDrawn="1"/>
        </p:nvPicPr>
        <p:blipFill>
          <a:blip r:embed="rId2"/>
          <a:srcRect/>
          <a:stretch>
            <a:fillRect/>
          </a:stretch>
        </p:blipFill>
        <p:spPr bwMode="auto">
          <a:xfrm>
            <a:off x="8218488" y="122238"/>
            <a:ext cx="849312" cy="341312"/>
          </a:xfrm>
          <a:prstGeom prst="rect">
            <a:avLst/>
          </a:prstGeom>
          <a:noFill/>
          <a:ln w="9525">
            <a:noFill/>
            <a:miter lim="800000"/>
            <a:headEnd/>
            <a:tailEnd/>
          </a:ln>
        </p:spPr>
      </p:pic>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Title 1"/>
          <p:cNvSpPr>
            <a:spLocks noGrp="1"/>
          </p:cNvSpPr>
          <p:nvPr>
            <p:ph type="ctrTitle"/>
          </p:nvPr>
        </p:nvSpPr>
        <p:spPr>
          <a:xfrm>
            <a:off x="755650" y="2347913"/>
            <a:ext cx="8569325" cy="1620837"/>
          </a:xfrm>
        </p:spPr>
        <p:txBody>
          <a:bodyPr/>
          <a:lstStyle>
            <a:lvl1pPr>
              <a:defRPr sz="4900">
                <a:solidFill>
                  <a:srgbClr val="C00000"/>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6" name="Rectangle 5"/>
          <p:cNvSpPr>
            <a:spLocks noGrp="1" noChangeArrowheads="1"/>
          </p:cNvSpPr>
          <p:nvPr>
            <p:ph type="ftr" sz="quarter" idx="10"/>
          </p:nvPr>
        </p:nvSpPr>
        <p:spPr/>
        <p:txBody>
          <a:bodyPr/>
          <a:lstStyle>
            <a:lvl1pPr>
              <a:defRPr dirty="0">
                <a:ea typeface="SimSun" pitchFamily="2" charset="-122"/>
              </a:defRPr>
            </a:lvl1pPr>
          </a:lstStyle>
          <a:p>
            <a:pPr>
              <a:defRPr/>
            </a:pPr>
            <a:endParaRPr lang="en-US" altLang="zh-CN">
              <a:solidFill>
                <a:srgbClr val="000000"/>
              </a:solidFill>
            </a:endParaRPr>
          </a:p>
        </p:txBody>
      </p:sp>
      <p:sp>
        <p:nvSpPr>
          <p:cNvPr id="7" name="Rectangle 6"/>
          <p:cNvSpPr>
            <a:spLocks noGrp="1" noChangeArrowheads="1"/>
          </p:cNvSpPr>
          <p:nvPr>
            <p:ph type="sldNum" sz="quarter" idx="11"/>
          </p:nvPr>
        </p:nvSpPr>
        <p:spPr/>
        <p:txBody>
          <a:bodyPr/>
          <a:lstStyle>
            <a:lvl1pPr>
              <a:defRPr/>
            </a:lvl1pPr>
          </a:lstStyle>
          <a:p>
            <a:fld id="{CC74BEF7-33F6-4FFB-97FC-8EAF280027A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8921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69B701FB-4682-4782-87F1-6CF15F75F032}"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874072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A4B2D03C-940D-4836-8300-90472368030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44140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A077F31-E9EE-4F88-8A43-1954070457B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5186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336089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7258537B-9194-4AE2-818E-B005CF1263D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5571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1951B910-7074-46E6-853A-4017C254CF3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4503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5F815884-974E-4E35-B371-CF40E2CB915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81899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2238B3C3-1157-4BB2-95A3-7AFE7ACB930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95482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7BDCFAC8-61AC-423C-8980-62DAC1C36BFF}"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1328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03107496-4DFF-47DD-856F-7D85DA74A05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5448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97AD1B22-3BF4-44BA-80F8-324F5C72332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92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59EB913C-A751-4791-86D9-C9615E81EA2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28459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79E7FD92-8C41-47E1-964D-258D821CDC0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84687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B18A9B5E-064B-4E4B-AA9C-80921CA04BA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630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1st-4th, 2013 </a:t>
            </a:r>
            <a:endParaRPr lang="en-US"/>
          </a:p>
        </p:txBody>
      </p:sp>
      <p:sp>
        <p:nvSpPr>
          <p:cNvPr id="6" name="Footer Placeholder 5"/>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4225631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5CEA772D-B455-4A12-82E0-133E4A66170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8974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E01214D-6DB6-42EF-BE17-726740D921B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6820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9FF34-897B-49E2-A9E4-C6588A3B7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4247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12CC82-6A21-4C15-A9DF-59CA368916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6669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AEE764-500D-446B-89B2-0F5240AF5C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7479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73A08-A785-46A2-8B8A-67226CA25D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5249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041B546-9A00-4C99-BDA3-2093C6C6FB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5177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879F73-B461-4029-B528-8D39A616CF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7436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A7448D-6D22-43E1-9372-A3B0722AA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3921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A8D28E-5EAA-4135-870F-38800087C2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86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1st-4th, 2013 </a:t>
            </a:r>
            <a:endParaRPr lang="en-US"/>
          </a:p>
        </p:txBody>
      </p:sp>
      <p:sp>
        <p:nvSpPr>
          <p:cNvPr id="6" name="Footer Placeholder 5"/>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a:t>
            </a:fld>
            <a:endParaRPr lang="en-US"/>
          </a:p>
        </p:txBody>
      </p:sp>
    </p:spTree>
    <p:extLst>
      <p:ext uri="{BB962C8B-B14F-4D97-AF65-F5344CB8AC3E}">
        <p14:creationId xmlns:p14="http://schemas.microsoft.com/office/powerpoint/2010/main" val="1058006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573726-8D35-4108-9079-A695233870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0189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7C76D6-6E7F-48AA-A413-C29A9DECBB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55502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0C602B-053E-4829-A22D-5DCC99008A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34517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r>
              <a:rPr lang="en-US">
                <a:solidFill>
                  <a:prstClr val="black">
                    <a:tint val="75000"/>
                  </a:prstClr>
                </a:solidFill>
              </a:rPr>
              <a:t>3-</a:t>
            </a:r>
            <a:fld id="{8D5C5029-C88A-4C1A-951E-5F81DDD9C5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1137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C00000"/>
                </a:solidFill>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411CE-3C22-4F6F-9002-0B1D3A5825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1077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37964"/>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947699"/>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9802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773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045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0.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theme" Target="../theme/theme4.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theme" Target="../theme/theme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slideLayout" Target="../slideLayouts/slideLayout81.xml"/><Relationship Id="rId17" Type="http://schemas.openxmlformats.org/officeDocument/2006/relationships/theme" Target="../theme/theme6.xml"/><Relationship Id="rId18" Type="http://schemas.openxmlformats.org/officeDocument/2006/relationships/image" Target="../media/image3.jpe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7.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8.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9.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mtClean="0"/>
              <a:t>May 1st-4th, 2013 </a:t>
            </a:r>
            <a:endParaRPr lang="en-US" dirty="0"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SDM 2013, Austin, Texas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8E69E-CB69-B648-A963-29116CD159D2}" type="slidenum">
              <a:rPr lang="en-US" smtClean="0"/>
              <a:t>‹#›</a:t>
            </a:fld>
            <a:endParaRPr lang="en-US"/>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TAWs40w2GQctfzBLPJmkspYzrxq1gF5LbKB2ewifdG7xrwyQn4wA"/>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44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mtClean="0">
                <a:solidFill>
                  <a:prstClr val="black">
                    <a:tint val="75000"/>
                  </a:prstClr>
                </a:solidFill>
              </a:rPr>
              <a:t>May 1st-4th, 2013 </a:t>
            </a:r>
            <a:endParaRPr lang="en-US" dirty="0"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TAWs40w2GQctfzBLPJmkspYzrxq1gF5LbKB2ewifdG7xrwyQn4wA"/>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1004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90115995-487E-4762-8F3C-441457DBC299}"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5994193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90115995-487E-4762-8F3C-441457DBC299}"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251133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mtClean="0">
                <a:solidFill>
                  <a:prstClr val="black">
                    <a:tint val="75000"/>
                  </a:prstClr>
                </a:solidFill>
              </a:rPr>
              <a:t>May 1st-4th, 2013 </a:t>
            </a:r>
            <a:endParaRPr lang="en-US" dirty="0"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TAWs40w2GQctfzBLPJmkspYzrxq1gF5LbKB2ewifdG7xrwyQn4wA"/>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9444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914400" fontAlgn="base">
              <a:spcBef>
                <a:spcPct val="0"/>
              </a:spcBef>
              <a:spcAft>
                <a:spcPct val="0"/>
              </a:spcAft>
              <a:defRPr/>
            </a:pPr>
            <a:endParaRPr lang="zh-CN" alt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914400" fontAlgn="base">
              <a:spcBef>
                <a:spcPct val="0"/>
              </a:spcBef>
              <a:spcAft>
                <a:spcPct val="0"/>
              </a:spcAft>
              <a:defRPr/>
            </a:pPr>
            <a:endParaRPr lang="zh-CN" alt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914400" fontAlgn="base">
              <a:spcBef>
                <a:spcPct val="0"/>
              </a:spcBef>
              <a:spcAft>
                <a:spcPct val="0"/>
              </a:spcAft>
              <a:defRPr/>
            </a:pPr>
            <a:fld id="{AC79CF1F-0466-4E0B-B17F-2752C5143E6A}" type="slidenum">
              <a:rPr lang="zh-CN" altLang="en-US">
                <a:cs typeface="Arial" charset="0"/>
              </a:rPr>
              <a:pPr defTabSz="914400" fontAlgn="base">
                <a:spcBef>
                  <a:spcPct val="0"/>
                </a:spcBef>
                <a:spcAft>
                  <a:spcPct val="0"/>
                </a:spcAft>
                <a:defRPr/>
              </a:pPr>
              <a:t>‹#›</a:t>
            </a:fld>
            <a:endParaRPr lang="en-US" altLang="zh-CN">
              <a:cs typeface="Arial" charset="0"/>
            </a:endParaRPr>
          </a:p>
        </p:txBody>
      </p:sp>
    </p:spTree>
    <p:extLst>
      <p:ext uri="{BB962C8B-B14F-4D97-AF65-F5344CB8AC3E}">
        <p14:creationId xmlns:p14="http://schemas.microsoft.com/office/powerpoint/2010/main" val="35281975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lvl1pPr algn="ctr" rtl="0" eaLnBrk="0" fontAlgn="base" hangingPunct="0">
        <a:spcBef>
          <a:spcPct val="0"/>
        </a:spcBef>
        <a:spcAft>
          <a:spcPct val="0"/>
        </a:spcAft>
        <a:defRPr sz="44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alibri" pitchFamily="34" charset="0"/>
        </a:defRPr>
      </a:lvl2pPr>
      <a:lvl3pPr algn="ctr" rtl="0" eaLnBrk="0" fontAlgn="base" hangingPunct="0">
        <a:spcBef>
          <a:spcPct val="0"/>
        </a:spcBef>
        <a:spcAft>
          <a:spcPct val="0"/>
        </a:spcAft>
        <a:defRPr sz="4400">
          <a:solidFill>
            <a:schemeClr val="accent2"/>
          </a:solidFill>
          <a:latin typeface="Calibri" pitchFamily="34" charset="0"/>
        </a:defRPr>
      </a:lvl3pPr>
      <a:lvl4pPr algn="ctr" rtl="0" eaLnBrk="0" fontAlgn="base" hangingPunct="0">
        <a:spcBef>
          <a:spcPct val="0"/>
        </a:spcBef>
        <a:spcAft>
          <a:spcPct val="0"/>
        </a:spcAft>
        <a:defRPr sz="4400">
          <a:solidFill>
            <a:schemeClr val="accent2"/>
          </a:solidFill>
          <a:latin typeface="Calibri" pitchFamily="34" charset="0"/>
        </a:defRPr>
      </a:lvl4pPr>
      <a:lvl5pPr algn="ctr" rtl="0" eaLnBrk="0" fontAlgn="base" hangingPunct="0">
        <a:spcBef>
          <a:spcPct val="0"/>
        </a:spcBef>
        <a:spcAft>
          <a:spcPct val="0"/>
        </a:spcAft>
        <a:defRPr sz="4400">
          <a:solidFill>
            <a:schemeClr val="accent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宋体" charset="-122"/>
                <a:cs typeface="+mn-cs"/>
              </a:defRPr>
            </a:lvl1pPr>
          </a:lstStyle>
          <a:p>
            <a:pPr defTabSz="914400" fontAlgn="base">
              <a:spcBef>
                <a:spcPct val="0"/>
              </a:spcBef>
              <a:spcAft>
                <a:spcPct val="0"/>
              </a:spcAft>
              <a:defRPr/>
            </a:pPr>
            <a:endParaRPr lang="en-US" altLang="zh-CN">
              <a:solidFill>
                <a:srgbClr val="000000"/>
              </a:solidFill>
            </a:endParaRPr>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defTabSz="914400" fontAlgn="base">
              <a:spcBef>
                <a:spcPct val="0"/>
              </a:spcBef>
              <a:spcAft>
                <a:spcPct val="0"/>
              </a:spcAft>
            </a:pPr>
            <a:fld id="{BAB9DCCE-9C56-4208-A447-A841C5E1269E}" type="slidenum">
              <a:rPr lang="zh-CN" altLang="en-US">
                <a:solidFill>
                  <a:srgbClr val="000000"/>
                </a:solidFill>
                <a:cs typeface="Arial" charset="0"/>
              </a:rPr>
              <a:pPr defTabSz="914400" fontAlgn="base">
                <a:spcBef>
                  <a:spcPct val="0"/>
                </a:spcBef>
                <a:spcAft>
                  <a:spcPct val="0"/>
                </a:spcAft>
              </a:pPr>
              <a:t>‹#›</a:t>
            </a:fld>
            <a:endParaRPr lang="en-US" altLang="zh-CN">
              <a:solidFill>
                <a:srgbClr val="000000"/>
              </a:solidFill>
              <a:cs typeface="Arial" charset="0"/>
            </a:endParaRPr>
          </a:p>
        </p:txBody>
      </p:sp>
      <p:pic>
        <p:nvPicPr>
          <p:cNvPr id="1034" name="Picture 18" descr="5300_IBMpos_black_PPT_bkgd"/>
          <p:cNvPicPr>
            <a:picLocks noChangeAspect="1" noChangeArrowheads="1"/>
          </p:cNvPicPr>
          <p:nvPr userDrawn="1"/>
        </p:nvPicPr>
        <p:blipFill>
          <a:blip r:embed="rId18"/>
          <a:srcRect/>
          <a:stretch>
            <a:fillRect/>
          </a:stretch>
        </p:blipFill>
        <p:spPr bwMode="auto">
          <a:xfrm>
            <a:off x="8218488" y="122238"/>
            <a:ext cx="849312" cy="341312"/>
          </a:xfrm>
          <a:prstGeom prst="rect">
            <a:avLst/>
          </a:prstGeom>
          <a:noFill/>
          <a:ln w="9525">
            <a:noFill/>
            <a:miter lim="800000"/>
            <a:headEnd/>
            <a:tailEnd/>
          </a:ln>
        </p:spPr>
      </p:pic>
    </p:spTree>
    <p:extLst>
      <p:ext uri="{BB962C8B-B14F-4D97-AF65-F5344CB8AC3E}">
        <p14:creationId xmlns:p14="http://schemas.microsoft.com/office/powerpoint/2010/main" val="429116305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hdr="0"/>
  <p:txStyles>
    <p:titleStyle>
      <a:lvl1pPr algn="ctr" rtl="0" eaLnBrk="0" fontAlgn="base" hangingPunct="0">
        <a:spcBef>
          <a:spcPct val="0"/>
        </a:spcBef>
        <a:spcAft>
          <a:spcPct val="0"/>
        </a:spcAft>
        <a:defRPr sz="4400">
          <a:solidFill>
            <a:srgbClr val="CC0000"/>
          </a:solidFill>
          <a:latin typeface="+mj-lt"/>
          <a:ea typeface="+mj-ea"/>
          <a:cs typeface="+mj-cs"/>
        </a:defRPr>
      </a:lvl1pPr>
      <a:lvl2pPr algn="ctr" rtl="0" eaLnBrk="0" fontAlgn="base" hangingPunct="0">
        <a:spcBef>
          <a:spcPct val="0"/>
        </a:spcBef>
        <a:spcAft>
          <a:spcPct val="0"/>
        </a:spcAft>
        <a:defRPr sz="4400">
          <a:solidFill>
            <a:srgbClr val="CC0000"/>
          </a:solidFill>
          <a:latin typeface="Arial" charset="0"/>
        </a:defRPr>
      </a:lvl2pPr>
      <a:lvl3pPr algn="ctr" rtl="0" eaLnBrk="0" fontAlgn="base" hangingPunct="0">
        <a:spcBef>
          <a:spcPct val="0"/>
        </a:spcBef>
        <a:spcAft>
          <a:spcPct val="0"/>
        </a:spcAft>
        <a:defRPr sz="4400">
          <a:solidFill>
            <a:srgbClr val="CC0000"/>
          </a:solidFill>
          <a:latin typeface="Arial" charset="0"/>
        </a:defRPr>
      </a:lvl3pPr>
      <a:lvl4pPr algn="ctr" rtl="0" eaLnBrk="0" fontAlgn="base" hangingPunct="0">
        <a:spcBef>
          <a:spcPct val="0"/>
        </a:spcBef>
        <a:spcAft>
          <a:spcPct val="0"/>
        </a:spcAft>
        <a:defRPr sz="4400">
          <a:solidFill>
            <a:srgbClr val="CC0000"/>
          </a:solidFill>
          <a:latin typeface="Arial" charset="0"/>
        </a:defRPr>
      </a:lvl4pPr>
      <a:lvl5pPr algn="ctr" rtl="0" eaLnBrk="0" fontAlgn="base" hangingPunct="0">
        <a:spcBef>
          <a:spcPct val="0"/>
        </a:spcBef>
        <a:spcAft>
          <a:spcPct val="0"/>
        </a:spcAft>
        <a:defRPr sz="4400">
          <a:solidFill>
            <a:srgbClr val="CC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90115995-487E-4762-8F3C-441457DBC299}"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8035980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mtClean="0">
                <a:solidFill>
                  <a:prstClr val="black">
                    <a:tint val="75000"/>
                  </a:prstClr>
                </a:solidFill>
              </a:rPr>
              <a:t>May 1st-4th, 2013 </a:t>
            </a:r>
            <a:endParaRPr lang="en-US" dirty="0"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TAWs40w2GQctfzBLPJmkspYzrxq1gF5LbKB2ewifdG7xrwyQn4wA"/>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771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mtClean="0">
                <a:solidFill>
                  <a:prstClr val="black">
                    <a:tint val="75000"/>
                  </a:prstClr>
                </a:solidFill>
              </a:rPr>
              <a:t>May 1st-4th, 2013 </a:t>
            </a:r>
            <a:endParaRPr lang="en-US" dirty="0"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8E69E-CB69-B648-A963-29116CD159D2}"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s://encrypted-tbn0.gstatic.com/images?q=tbn:ANd9GcSuCP0i3Irp1xog_ayzEc1ZmHfyW6NNBRrS4W6NLCI4EYj7e7QUsx081fyMiQ"/>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encrypted-tbn0.gstatic.com/images?q=tbn:ANd9GcTAWs40w2GQctfzBLPJmkspYzrxq1gF5LbKB2ewifdG7xrwyQn4wA"/>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1004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3" Type="http://schemas.openxmlformats.org/officeDocument/2006/relationships/hyperlink" Target="http://images.google.com/imgres?imgurl=http://newscoma.com/wp-content/uploads/2009/04/whooping-cough.jpg&amp;imgrefurl=http://newscoma.com/2009/04/&amp;usg=__m-D-1VIbVwVRhQsNlJZ1gw52pSY=&amp;h=350&amp;w=315&amp;sz=68&amp;hl=en&amp;start=3&amp;um=1&amp;tbnid=DvSaKUuCMp_swM:&amp;tbnh=120&amp;tbnw=108&amp;prev=/images?q=cough&amp;hl=en&amp;sa=N&amp;um=1" TargetMode="External"/><Relationship Id="rId4" Type="http://schemas.openxmlformats.org/officeDocument/2006/relationships/image" Target="../media/image168.jpeg"/><Relationship Id="rId5" Type="http://schemas.openxmlformats.org/officeDocument/2006/relationships/hyperlink" Target="http://www.clker.com/cliparts/3/a/0/7/1194984764384665883shield_matt_todd_01.svg.med.png" TargetMode="External"/><Relationship Id="rId6" Type="http://schemas.openxmlformats.org/officeDocument/2006/relationships/image" Target="../media/image169.jpeg"/><Relationship Id="rId7"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png"/><Relationship Id="rId3" Type="http://schemas.openxmlformats.org/officeDocument/2006/relationships/image" Target="../media/image164.png"/></Relationships>
</file>

<file path=ppt/slides/_rels/slide102.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png"/><Relationship Id="rId3" Type="http://schemas.openxmlformats.org/officeDocument/2006/relationships/image" Target="../media/image164.png"/></Relationships>
</file>

<file path=ppt/slides/_rels/slide104.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64.pn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s>
</file>

<file path=ppt/slides/_rels/slide107.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59.xml"/><Relationship Id="rId2" Type="http://schemas.openxmlformats.org/officeDocument/2006/relationships/image" Target="../media/image17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64.png"/><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 Id="rId3" Type="http://schemas.openxmlformats.org/officeDocument/2006/relationships/image" Target="../media/image16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86.png"/></Relationships>
</file>

<file path=ppt/slides/_rels/slide117.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9.png"/></Relationships>
</file>

<file path=ppt/slides/_rels/slide119.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png"/><Relationship Id="rId3" Type="http://schemas.openxmlformats.org/officeDocument/2006/relationships/chart" Target="../charts/char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125.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7" Type="http://schemas.openxmlformats.org/officeDocument/2006/relationships/image" Target="../media/image202.png"/><Relationship Id="rId1" Type="http://schemas.openxmlformats.org/officeDocument/2006/relationships/slideLayout" Target="../slideLayouts/slideLayout12.xml"/><Relationship Id="rId2" Type="http://schemas.openxmlformats.org/officeDocument/2006/relationships/image" Target="../media/image197.png"/></Relationships>
</file>

<file path=ppt/slides/_rels/slide126.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205.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128.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oleObject" Target="../embeddings/oleObject1.bin"/><Relationship Id="rId5" Type="http://schemas.openxmlformats.org/officeDocument/2006/relationships/image" Target="../media/image19.emf"/><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vmlDrawing" Target="../drawings/vmlDrawing1.vml"/><Relationship Id="rId2"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tags" Target="../tags/tag2.xml"/><Relationship Id="rId2"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3.jpeg"/><Relationship Id="rId5" Type="http://schemas.openxmlformats.org/officeDocument/2006/relationships/image" Target="../media/image22.jpeg"/><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tags" Target="../tags/tag3.xml"/><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png"/><Relationship Id="rId5" Type="http://schemas.openxmlformats.org/officeDocument/2006/relationships/image" Target="../media/image1.jpeg"/><Relationship Id="rId6" Type="http://schemas.openxmlformats.org/officeDocument/2006/relationships/image" Target="../media/image2.jpeg"/><Relationship Id="rId1" Type="http://schemas.openxmlformats.org/officeDocument/2006/relationships/tags" Target="../tags/tag4.xml"/><Relationship Id="rId2"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oleObject" Target="../embeddings/oleObject2.bin"/><Relationship Id="rId5" Type="http://schemas.openxmlformats.org/officeDocument/2006/relationships/image" Target="../media/image19.emf"/><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vmlDrawing" Target="../drawings/vmlDrawing2.vml"/><Relationship Id="rId2"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slideLayout" Target="../slideLayouts/slideLayout30.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hyperlink" Target="http://www.csie.ntu.edu.tw/~cjlin/nmf/" TargetMode="External"/><Relationship Id="rId8" Type="http://schemas.openxmlformats.org/officeDocument/2006/relationships/hyperlink" Target="http://www.cs.utexas.edu/users/dmkim/Source/software/nnma/index.html" TargetMode="External"/><Relationship Id="rId9" Type="http://schemas.openxmlformats.org/officeDocument/2006/relationships/hyperlink" Target="https://sites.google.com/site/jingukim/nmf_bpas.zip?attredirects=0"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3.xml.rels><?xml version="1.0" encoding="UTF-8" standalone="yes"?>
<Relationships xmlns="http://schemas.openxmlformats.org/package/2006/relationships"><Relationship Id="rId3" Type="http://schemas.openxmlformats.org/officeDocument/2006/relationships/hyperlink" Target="http://www.public.asu.edu/~jye02/Software/SLEP/index.htm" TargetMode="External"/><Relationship Id="rId4" Type="http://schemas.openxmlformats.org/officeDocument/2006/relationships/hyperlink" Target="http://abel.ee.ucla.edu/cvxopt/applications/nucnrm/" TargetMode="External"/><Relationship Id="rId1" Type="http://schemas.openxmlformats.org/officeDocument/2006/relationships/slideLayout" Target="../slideLayouts/slideLayout2.xml"/><Relationship Id="rId2" Type="http://schemas.openxmlformats.org/officeDocument/2006/relationships/hyperlink" Target="http://svt.stanford.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ublic.asu.edu/~jye02/Software/SLEP/"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irisa.fr/sage/bernard/publis/SVD-Chapter06.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xiv.org/abs/1103.4204v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63.png"/><Relationship Id="rId8" Type="http://schemas.openxmlformats.org/officeDocument/2006/relationships/image" Target="../media/image64.wmf"/><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7.xml.rels><?xml version="1.0" encoding="UTF-8" standalone="yes"?>
<Relationships xmlns="http://schemas.openxmlformats.org/package/2006/relationships"><Relationship Id="rId11" Type="http://schemas.openxmlformats.org/officeDocument/2006/relationships/image" Target="../media/image76.wmf"/><Relationship Id="rId12" Type="http://schemas.openxmlformats.org/officeDocument/2006/relationships/image" Target="../media/image77.wmf"/><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wmf"/><Relationship Id="rId4" Type="http://schemas.openxmlformats.org/officeDocument/2006/relationships/image" Target="../media/image69.wmf"/><Relationship Id="rId5" Type="http://schemas.openxmlformats.org/officeDocument/2006/relationships/image" Target="../media/image70.wmf"/><Relationship Id="rId6" Type="http://schemas.openxmlformats.org/officeDocument/2006/relationships/image" Target="../media/image71.png"/><Relationship Id="rId7" Type="http://schemas.openxmlformats.org/officeDocument/2006/relationships/image" Target="../media/image72.wmf"/><Relationship Id="rId8" Type="http://schemas.openxmlformats.org/officeDocument/2006/relationships/image" Target="../media/image73.png"/><Relationship Id="rId9" Type="http://schemas.openxmlformats.org/officeDocument/2006/relationships/image" Target="../media/image74.wmf"/><Relationship Id="rId10"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1" Type="http://schemas.openxmlformats.org/officeDocument/2006/relationships/image" Target="../media/image79.emf"/><Relationship Id="rId12" Type="http://schemas.openxmlformats.org/officeDocument/2006/relationships/oleObject" Target="../embeddings/oleObject4.bin"/><Relationship Id="rId13" Type="http://schemas.openxmlformats.org/officeDocument/2006/relationships/image" Target="../media/image80.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wmf"/><Relationship Id="rId7" Type="http://schemas.openxmlformats.org/officeDocument/2006/relationships/image" Target="../media/image85.wmf"/><Relationship Id="rId8" Type="http://schemas.openxmlformats.org/officeDocument/2006/relationships/image" Target="../media/image86.wmf"/><Relationship Id="rId9" Type="http://schemas.openxmlformats.org/officeDocument/2006/relationships/image" Target="../media/image87.png"/><Relationship Id="rId10"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tags" Target="../tags/tag6.xml"/><Relationship Id="rId2"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1" Type="http://schemas.openxmlformats.org/officeDocument/2006/relationships/image" Target="../media/image125.png"/><Relationship Id="rId12" Type="http://schemas.openxmlformats.org/officeDocument/2006/relationships/image" Target="../media/image1.jpeg"/><Relationship Id="rId13" Type="http://schemas.openxmlformats.org/officeDocument/2006/relationships/image" Target="../media/image2.jpeg"/><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hyperlink" Target="http://www.cs.cmu.edu/~htong/soft.htm" TargetMode="External"/><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png"/></Relationships>
</file>

<file path=ppt/slides/_rels/slide75.xml.rels><?xml version="1.0" encoding="UTF-8" standalone="yes"?>
<Relationships xmlns="http://schemas.openxmlformats.org/package/2006/relationships"><Relationship Id="rId11" Type="http://schemas.openxmlformats.org/officeDocument/2006/relationships/image" Target="../media/image128.jpeg"/><Relationship Id="rId12" Type="http://schemas.openxmlformats.org/officeDocument/2006/relationships/image" Target="../media/image119.png"/><Relationship Id="rId13" Type="http://schemas.openxmlformats.org/officeDocument/2006/relationships/image" Target="../media/image129.jpeg"/><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vmlDrawing" Target="../drawings/vmlDrawing4.vml"/><Relationship Id="rId2" Type="http://schemas.openxmlformats.org/officeDocument/2006/relationships/slideLayout" Target="../slideLayouts/slideLayout26.xml"/><Relationship Id="rId3" Type="http://schemas.openxmlformats.org/officeDocument/2006/relationships/notesSlide" Target="../notesSlides/notesSlide26.xml"/><Relationship Id="rId4" Type="http://schemas.openxmlformats.org/officeDocument/2006/relationships/oleObject" Target="../embeddings/oleObject5.bin"/><Relationship Id="rId5" Type="http://schemas.openxmlformats.org/officeDocument/2006/relationships/image" Target="../media/image126.emf"/><Relationship Id="rId6" Type="http://schemas.openxmlformats.org/officeDocument/2006/relationships/hyperlink" Target="http://www.cs.cmu.edu/~htong/soft.htm" TargetMode="External"/><Relationship Id="rId7" Type="http://schemas.openxmlformats.org/officeDocument/2006/relationships/image" Target="../media/image118.png"/><Relationship Id="rId8" Type="http://schemas.openxmlformats.org/officeDocument/2006/relationships/image" Target="../media/image121.png"/><Relationship Id="rId9" Type="http://schemas.openxmlformats.org/officeDocument/2006/relationships/image" Target="../media/image127.jpeg"/><Relationship Id="rId10"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tags" Target="../tags/tag7.xml"/><Relationship Id="rId2"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30.png"/><Relationship Id="rId5" Type="http://schemas.openxmlformats.org/officeDocument/2006/relationships/image" Target="../media/image1.jpeg"/><Relationship Id="rId6" Type="http://schemas.openxmlformats.org/officeDocument/2006/relationships/image" Target="../media/image2.jpeg"/><Relationship Id="rId1" Type="http://schemas.openxmlformats.org/officeDocument/2006/relationships/tags" Target="../tags/tag8.xml"/><Relationship Id="rId2"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notesSlide" Target="../notesSlides/notesSlide28.xml"/><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oleObject" Target="../embeddings/oleObject6.bin"/><Relationship Id="rId9" Type="http://schemas.openxmlformats.org/officeDocument/2006/relationships/image" Target="../media/image131.emf"/><Relationship Id="rId1" Type="http://schemas.openxmlformats.org/officeDocument/2006/relationships/vmlDrawing" Target="../drawings/vmlDrawing5.vml"/><Relationship Id="rId2" Type="http://schemas.openxmlformats.org/officeDocument/2006/relationships/tags" Target="../tags/tag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67.xml"/><Relationship Id="rId2"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jpeg"/><Relationship Id="rId6" Type="http://schemas.openxmlformats.org/officeDocument/2006/relationships/image" Target="../media/image2.jpeg"/><Relationship Id="rId1" Type="http://schemas.openxmlformats.org/officeDocument/2006/relationships/slideLayout" Target="../slideLayouts/slideLayout67.xml"/><Relationship Id="rId2" Type="http://schemas.openxmlformats.org/officeDocument/2006/relationships/notesSlide" Target="../notesSlides/notesSlide29.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2.xml"/><Relationship Id="rId2" Type="http://schemas.openxmlformats.org/officeDocument/2006/relationships/notesSlide" Target="../notesSlides/notesSlide30.xml"/></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slideLayout" Target="../slideLayouts/slideLayout72.xml"/><Relationship Id="rId2" Type="http://schemas.openxmlformats.org/officeDocument/2006/relationships/notesSlide" Target="../notesSlides/notesSlide31.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jpeg"/><Relationship Id="rId7" Type="http://schemas.openxmlformats.org/officeDocument/2006/relationships/image" Target="../media/image2.jpeg"/><Relationship Id="rId1" Type="http://schemas.openxmlformats.org/officeDocument/2006/relationships/slideLayout" Target="../slideLayouts/slideLayout54.xml"/><Relationship Id="rId2" Type="http://schemas.openxmlformats.org/officeDocument/2006/relationships/notesSlide" Target="../notesSlides/notesSlide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44.w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customXml" Target="../ink/ink1.xml"/><Relationship Id="rId5" Type="http://schemas.openxmlformats.org/officeDocument/2006/relationships/image" Target="../media/image830.emf"/><Relationship Id="rId6" Type="http://schemas.openxmlformats.org/officeDocument/2006/relationships/customXml" Target="../ink/ink2.xml"/><Relationship Id="rId7" Type="http://schemas.openxmlformats.org/officeDocument/2006/relationships/image" Target="../media/image1.jpeg"/><Relationship Id="rId8" Type="http://schemas.openxmlformats.org/officeDocument/2006/relationships/image" Target="../media/image2.jpeg"/><Relationship Id="rId1" Type="http://schemas.openxmlformats.org/officeDocument/2006/relationships/slideLayout" Target="../slideLayouts/slideLayout88.xml"/><Relationship Id="rId2" Type="http://schemas.openxmlformats.org/officeDocument/2006/relationships/notesSlide" Target="../notesSlides/notesSlide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6.xml"/><Relationship Id="rId3" Type="http://schemas.openxmlformats.org/officeDocument/2006/relationships/image" Target="../media/image15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5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99.xml.rels><?xml version="1.0" encoding="UTF-8" standalone="yes"?>
<Relationships xmlns="http://schemas.openxmlformats.org/package/2006/relationships"><Relationship Id="rId3" Type="http://schemas.openxmlformats.org/officeDocument/2006/relationships/hyperlink" Target="http://images.google.com/imgres?imgurl=http://newscoma.com/wp-content/uploads/2009/04/whooping-cough.jpg&amp;imgrefurl=http://newscoma.com/2009/04/&amp;usg=__m-D-1VIbVwVRhQsNlJZ1gw52pSY=&amp;h=350&amp;w=315&amp;sz=68&amp;hl=en&amp;start=3&amp;um=1&amp;tbnid=DvSaKUuCMp_swM:&amp;tbnh=120&amp;tbnw=108&amp;prev=/images?q=cough&amp;hl=en&amp;sa=N&amp;um=1" TargetMode="External"/><Relationship Id="rId4" Type="http://schemas.openxmlformats.org/officeDocument/2006/relationships/image" Target="../media/image168.jpeg"/><Relationship Id="rId5"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solidFill>
                  <a:srgbClr val="FF0000"/>
                </a:solidFill>
              </a:rPr>
              <a:t>Recent</a:t>
            </a:r>
            <a:r>
              <a:rPr lang="en-US" sz="4800" dirty="0" smtClean="0"/>
              <a:t> Advances in </a:t>
            </a:r>
            <a:r>
              <a:rPr lang="en-US" sz="4800" b="1" dirty="0" smtClean="0">
                <a:solidFill>
                  <a:srgbClr val="FF0000"/>
                </a:solidFill>
              </a:rPr>
              <a:t>Applied</a:t>
            </a:r>
            <a:r>
              <a:rPr lang="en-US" sz="4800" dirty="0" smtClean="0"/>
              <a:t> </a:t>
            </a:r>
            <a:r>
              <a:rPr lang="en-US" sz="4800" b="1" i="1" dirty="0" smtClean="0">
                <a:solidFill>
                  <a:srgbClr val="FF0000"/>
                </a:solidFill>
              </a:rPr>
              <a:t>Matrix</a:t>
            </a:r>
            <a:r>
              <a:rPr lang="en-US" sz="4800" dirty="0" smtClean="0"/>
              <a:t> Technologies</a:t>
            </a:r>
            <a:endParaRPr lang="en-US" sz="4800" dirty="0"/>
          </a:p>
        </p:txBody>
      </p:sp>
      <p:sp>
        <p:nvSpPr>
          <p:cNvPr id="3" name="Subtitle 2"/>
          <p:cNvSpPr>
            <a:spLocks noGrp="1"/>
          </p:cNvSpPr>
          <p:nvPr>
            <p:ph type="subTitle" idx="1"/>
          </p:nvPr>
        </p:nvSpPr>
        <p:spPr/>
        <p:txBody>
          <a:bodyPr>
            <a:normAutofit/>
          </a:bodyPr>
          <a:lstStyle/>
          <a:p>
            <a:endParaRPr lang="en-US" dirty="0" smtClean="0"/>
          </a:p>
          <a:p>
            <a:r>
              <a:rPr lang="en-US" dirty="0" err="1" smtClean="0"/>
              <a:t>Fei</a:t>
            </a:r>
            <a:r>
              <a:rPr lang="en-US" dirty="0" smtClean="0"/>
              <a:t> Wang               </a:t>
            </a:r>
            <a:r>
              <a:rPr lang="en-US" dirty="0" err="1" smtClean="0"/>
              <a:t>Hanghang</a:t>
            </a:r>
            <a:r>
              <a:rPr lang="en-US" dirty="0" smtClean="0"/>
              <a:t> Tong</a:t>
            </a:r>
          </a:p>
        </p:txBody>
      </p:sp>
      <p:sp>
        <p:nvSpPr>
          <p:cNvPr id="5" name="Date Placeholder 4"/>
          <p:cNvSpPr>
            <a:spLocks noGrp="1"/>
          </p:cNvSpPr>
          <p:nvPr>
            <p:ph type="dt" sz="half" idx="10"/>
          </p:nvPr>
        </p:nvSpPr>
        <p:spPr/>
        <p:txBody>
          <a:bodyPr/>
          <a:lstStyle/>
          <a:p>
            <a:r>
              <a:rPr lang="en-US" smtClean="0"/>
              <a:t>May 1st-4th, 2013 </a:t>
            </a:r>
            <a:endParaRPr lang="en-US" dirty="0"/>
          </a:p>
        </p:txBody>
      </p:sp>
      <p:sp>
        <p:nvSpPr>
          <p:cNvPr id="6" name="Footer Placeholder 5"/>
          <p:cNvSpPr>
            <a:spLocks noGrp="1"/>
          </p:cNvSpPr>
          <p:nvPr>
            <p:ph type="ftr" sz="quarter" idx="11"/>
          </p:nvPr>
        </p:nvSpPr>
        <p:spPr/>
        <p:txBody>
          <a:bodyPr/>
          <a:lstStyle/>
          <a:p>
            <a:r>
              <a:rPr lang="en-US" smtClean="0"/>
              <a:t>SDM 2013, Austin, Texas</a:t>
            </a:r>
            <a:endParaRPr lang="en-US" dirty="0"/>
          </a:p>
        </p:txBody>
      </p:sp>
      <p:sp>
        <p:nvSpPr>
          <p:cNvPr id="7" name="Slide Number Placeholder 6"/>
          <p:cNvSpPr>
            <a:spLocks noGrp="1"/>
          </p:cNvSpPr>
          <p:nvPr>
            <p:ph type="sldNum" sz="quarter" idx="12"/>
          </p:nvPr>
        </p:nvSpPr>
        <p:spPr/>
        <p:txBody>
          <a:bodyPr/>
          <a:lstStyle/>
          <a:p>
            <a:fld id="{18B8E69E-CB69-B648-A963-29116CD159D2}" type="slidenum">
              <a:rPr lang="en-US" smtClean="0"/>
              <a:t>1</a:t>
            </a:fld>
            <a:endParaRPr lang="en-US"/>
          </a:p>
        </p:txBody>
      </p:sp>
      <p:sp>
        <p:nvSpPr>
          <p:cNvPr id="8" name="Rectangle 7"/>
          <p:cNvSpPr/>
          <p:nvPr/>
        </p:nvSpPr>
        <p:spPr>
          <a:xfrm>
            <a:off x="1900224" y="5049003"/>
            <a:ext cx="5643564" cy="369332"/>
          </a:xfrm>
          <a:prstGeom prst="rect">
            <a:avLst/>
          </a:prstGeom>
        </p:spPr>
        <p:txBody>
          <a:bodyPr wrap="square">
            <a:spAutoFit/>
          </a:bodyPr>
          <a:lstStyle/>
          <a:p>
            <a:r>
              <a:rPr lang="en-US" dirty="0"/>
              <a:t>IBM Research                          </a:t>
            </a:r>
            <a:r>
              <a:rPr lang="en-US" dirty="0" smtClean="0"/>
              <a:t>        </a:t>
            </a:r>
            <a:r>
              <a:rPr lang="en-US" dirty="0"/>
              <a:t>City College, CUNY   </a:t>
            </a:r>
          </a:p>
        </p:txBody>
      </p:sp>
    </p:spTree>
    <p:extLst>
      <p:ext uri="{BB962C8B-B14F-4D97-AF65-F5344CB8AC3E}">
        <p14:creationId xmlns:p14="http://schemas.microsoft.com/office/powerpoint/2010/main" val="15240604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3" y="450845"/>
            <a:ext cx="8686800" cy="639763"/>
          </a:xfrm>
          <a:ln/>
        </p:spPr>
        <p:txBody>
          <a:bodyPr>
            <a:no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Healthcare </a:t>
            </a:r>
            <a:r>
              <a:rPr lang="en-US" sz="2400" dirty="0" smtClean="0"/>
              <a:t>[Fei+ 2011]</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10</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1718"/>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find clinically similar patients? </a:t>
            </a:r>
          </a:p>
          <a:p>
            <a:r>
              <a:rPr lang="en-US" sz="2800" b="1" dirty="0" smtClean="0">
                <a:solidFill>
                  <a:srgbClr val="FF6600"/>
                </a:solidFill>
              </a:rPr>
              <a:t>Matrices</a:t>
            </a:r>
            <a:r>
              <a:rPr lang="en-US" sz="2800" dirty="0" smtClean="0">
                <a:solidFill>
                  <a:prstClr val="white"/>
                </a:solidFill>
              </a:rPr>
              <a:t>: rows: patients; cols: clinical features; entries: values</a:t>
            </a:r>
          </a:p>
          <a:p>
            <a:r>
              <a:rPr lang="en-US" sz="2800" b="1" dirty="0" smtClean="0">
                <a:solidFill>
                  <a:srgbClr val="FF6600"/>
                </a:solidFill>
              </a:rPr>
              <a:t>Matrix Tools</a:t>
            </a:r>
            <a:r>
              <a:rPr lang="en-US" sz="2800" dirty="0" smtClean="0">
                <a:solidFill>
                  <a:prstClr val="white"/>
                </a:solidFill>
              </a:rPr>
              <a:t>: eigenvalue decomposition</a:t>
            </a:r>
            <a:endParaRPr lang="en-US" sz="2800" dirty="0">
              <a:solidFill>
                <a:prstClr val="white"/>
              </a:solidFill>
            </a:endParaRPr>
          </a:p>
        </p:txBody>
      </p:sp>
      <p:pic>
        <p:nvPicPr>
          <p:cNvPr id="2" name="Picture 1"/>
          <p:cNvPicPr>
            <a:picLocks noChangeAspect="1"/>
          </p:cNvPicPr>
          <p:nvPr/>
        </p:nvPicPr>
        <p:blipFill>
          <a:blip r:embed="rId3"/>
          <a:stretch>
            <a:fillRect/>
          </a:stretch>
        </p:blipFill>
        <p:spPr>
          <a:xfrm>
            <a:off x="965200" y="1447800"/>
            <a:ext cx="1193800" cy="1193800"/>
          </a:xfrm>
          <a:prstGeom prst="rect">
            <a:avLst/>
          </a:prstGeom>
        </p:spPr>
      </p:pic>
      <p:sp>
        <p:nvSpPr>
          <p:cNvPr id="5" name="TextBox 4"/>
          <p:cNvSpPr txBox="1"/>
          <p:nvPr/>
        </p:nvSpPr>
        <p:spPr>
          <a:xfrm>
            <a:off x="1854200" y="1485900"/>
            <a:ext cx="1765300" cy="646331"/>
          </a:xfrm>
          <a:prstGeom prst="rect">
            <a:avLst/>
          </a:prstGeom>
          <a:noFill/>
        </p:spPr>
        <p:txBody>
          <a:bodyPr wrap="square" rtlCol="0">
            <a:spAutoFit/>
          </a:bodyPr>
          <a:lstStyle/>
          <a:p>
            <a:r>
              <a:rPr lang="en-US" dirty="0" smtClean="0"/>
              <a:t>John, Male, 53</a:t>
            </a:r>
          </a:p>
          <a:p>
            <a:r>
              <a:rPr lang="en-US" dirty="0" smtClean="0"/>
              <a:t>Heart Failure</a:t>
            </a:r>
            <a:endParaRPr lang="en-US" dirty="0"/>
          </a:p>
        </p:txBody>
      </p:sp>
      <p:pic>
        <p:nvPicPr>
          <p:cNvPr id="6" name="Picture 5"/>
          <p:cNvPicPr>
            <a:picLocks noChangeAspect="1"/>
          </p:cNvPicPr>
          <p:nvPr/>
        </p:nvPicPr>
        <p:blipFill>
          <a:blip r:embed="rId4"/>
          <a:stretch>
            <a:fillRect/>
          </a:stretch>
        </p:blipFill>
        <p:spPr>
          <a:xfrm>
            <a:off x="4216400" y="1090608"/>
            <a:ext cx="1168400" cy="1168400"/>
          </a:xfrm>
          <a:prstGeom prst="rect">
            <a:avLst/>
          </a:prstGeom>
        </p:spPr>
      </p:pic>
      <p:sp>
        <p:nvSpPr>
          <p:cNvPr id="42" name="TextBox 41"/>
          <p:cNvSpPr txBox="1"/>
          <p:nvPr/>
        </p:nvSpPr>
        <p:spPr>
          <a:xfrm>
            <a:off x="5511800" y="1263134"/>
            <a:ext cx="1765300" cy="646331"/>
          </a:xfrm>
          <a:prstGeom prst="rect">
            <a:avLst/>
          </a:prstGeom>
          <a:noFill/>
        </p:spPr>
        <p:txBody>
          <a:bodyPr wrap="square" rtlCol="0">
            <a:spAutoFit/>
          </a:bodyPr>
          <a:lstStyle/>
          <a:p>
            <a:r>
              <a:rPr lang="en-US" dirty="0" smtClean="0"/>
              <a:t>Tom, Male, 30</a:t>
            </a:r>
          </a:p>
          <a:p>
            <a:r>
              <a:rPr lang="en-US" dirty="0" smtClean="0"/>
              <a:t>Hypertension</a:t>
            </a:r>
            <a:endParaRPr lang="en-US" dirty="0"/>
          </a:p>
        </p:txBody>
      </p:sp>
      <p:pic>
        <p:nvPicPr>
          <p:cNvPr id="7" name="Picture 6"/>
          <p:cNvPicPr>
            <a:picLocks noChangeAspect="1"/>
          </p:cNvPicPr>
          <p:nvPr/>
        </p:nvPicPr>
        <p:blipFill>
          <a:blip r:embed="rId5"/>
          <a:stretch>
            <a:fillRect/>
          </a:stretch>
        </p:blipFill>
        <p:spPr>
          <a:xfrm>
            <a:off x="2832100" y="2819400"/>
            <a:ext cx="1016000" cy="1016000"/>
          </a:xfrm>
          <a:prstGeom prst="rect">
            <a:avLst/>
          </a:prstGeom>
        </p:spPr>
      </p:pic>
      <p:sp>
        <p:nvSpPr>
          <p:cNvPr id="43" name="TextBox 42"/>
          <p:cNvSpPr txBox="1"/>
          <p:nvPr/>
        </p:nvSpPr>
        <p:spPr>
          <a:xfrm>
            <a:off x="3619500" y="2819400"/>
            <a:ext cx="1765300" cy="646331"/>
          </a:xfrm>
          <a:prstGeom prst="rect">
            <a:avLst/>
          </a:prstGeom>
          <a:noFill/>
        </p:spPr>
        <p:txBody>
          <a:bodyPr wrap="square" rtlCol="0">
            <a:spAutoFit/>
          </a:bodyPr>
          <a:lstStyle/>
          <a:p>
            <a:r>
              <a:rPr lang="en-US" dirty="0" smtClean="0"/>
              <a:t>Roy, Male, 40</a:t>
            </a:r>
          </a:p>
          <a:p>
            <a:r>
              <a:rPr lang="en-US" dirty="0" smtClean="0"/>
              <a:t>Sepsis</a:t>
            </a:r>
            <a:endParaRPr lang="en-US" dirty="0"/>
          </a:p>
        </p:txBody>
      </p:sp>
      <p:pic>
        <p:nvPicPr>
          <p:cNvPr id="8" name="Picture 7"/>
          <p:cNvPicPr>
            <a:picLocks noChangeAspect="1"/>
          </p:cNvPicPr>
          <p:nvPr/>
        </p:nvPicPr>
        <p:blipFill>
          <a:blip r:embed="rId6"/>
          <a:stretch>
            <a:fillRect/>
          </a:stretch>
        </p:blipFill>
        <p:spPr>
          <a:xfrm>
            <a:off x="5651500" y="2537262"/>
            <a:ext cx="1056838" cy="1056838"/>
          </a:xfrm>
          <a:prstGeom prst="rect">
            <a:avLst/>
          </a:prstGeom>
        </p:spPr>
      </p:pic>
      <p:sp>
        <p:nvSpPr>
          <p:cNvPr id="44" name="TextBox 43"/>
          <p:cNvSpPr txBox="1"/>
          <p:nvPr/>
        </p:nvSpPr>
        <p:spPr>
          <a:xfrm>
            <a:off x="2146300" y="4086662"/>
            <a:ext cx="2341563" cy="646331"/>
          </a:xfrm>
          <a:prstGeom prst="rect">
            <a:avLst/>
          </a:prstGeom>
          <a:noFill/>
        </p:spPr>
        <p:txBody>
          <a:bodyPr wrap="square" rtlCol="0">
            <a:spAutoFit/>
          </a:bodyPr>
          <a:lstStyle/>
          <a:p>
            <a:r>
              <a:rPr lang="en-US" dirty="0" smtClean="0"/>
              <a:t>Sara, Female, 28</a:t>
            </a:r>
          </a:p>
          <a:p>
            <a:r>
              <a:rPr lang="en-US" dirty="0" smtClean="0"/>
              <a:t>Asthma</a:t>
            </a:r>
            <a:endParaRPr lang="en-US" dirty="0"/>
          </a:p>
        </p:txBody>
      </p:sp>
      <p:pic>
        <p:nvPicPr>
          <p:cNvPr id="22" name="Picture 21"/>
          <p:cNvPicPr>
            <a:picLocks noChangeAspect="1"/>
          </p:cNvPicPr>
          <p:nvPr/>
        </p:nvPicPr>
        <p:blipFill>
          <a:blip r:embed="rId7"/>
          <a:stretch>
            <a:fillRect/>
          </a:stretch>
        </p:blipFill>
        <p:spPr>
          <a:xfrm>
            <a:off x="965200" y="3835400"/>
            <a:ext cx="1193800" cy="1193800"/>
          </a:xfrm>
          <a:prstGeom prst="rect">
            <a:avLst/>
          </a:prstGeom>
        </p:spPr>
      </p:pic>
      <p:sp>
        <p:nvSpPr>
          <p:cNvPr id="45" name="TextBox 44"/>
          <p:cNvSpPr txBox="1"/>
          <p:nvPr/>
        </p:nvSpPr>
        <p:spPr>
          <a:xfrm>
            <a:off x="6680199" y="2689662"/>
            <a:ext cx="2341563" cy="646331"/>
          </a:xfrm>
          <a:prstGeom prst="rect">
            <a:avLst/>
          </a:prstGeom>
          <a:noFill/>
        </p:spPr>
        <p:txBody>
          <a:bodyPr wrap="square" rtlCol="0">
            <a:spAutoFit/>
          </a:bodyPr>
          <a:lstStyle/>
          <a:p>
            <a:r>
              <a:rPr lang="en-US" dirty="0" smtClean="0"/>
              <a:t>Natasha, Female, 42</a:t>
            </a:r>
          </a:p>
          <a:p>
            <a:r>
              <a:rPr lang="en-US" dirty="0" smtClean="0"/>
              <a:t>Hyperlipidemia</a:t>
            </a:r>
            <a:endParaRPr lang="en-US" dirty="0"/>
          </a:p>
        </p:txBody>
      </p:sp>
      <p:pic>
        <p:nvPicPr>
          <p:cNvPr id="23" name="Picture 22"/>
          <p:cNvPicPr>
            <a:picLocks noChangeAspect="1"/>
          </p:cNvPicPr>
          <p:nvPr/>
        </p:nvPicPr>
        <p:blipFill>
          <a:blip r:embed="rId8"/>
          <a:stretch>
            <a:fillRect/>
          </a:stretch>
        </p:blipFill>
        <p:spPr>
          <a:xfrm>
            <a:off x="4711700" y="3835400"/>
            <a:ext cx="1168400" cy="1168400"/>
          </a:xfrm>
          <a:prstGeom prst="rect">
            <a:avLst/>
          </a:prstGeom>
        </p:spPr>
      </p:pic>
      <p:sp>
        <p:nvSpPr>
          <p:cNvPr id="18" name="TextBox 17"/>
          <p:cNvSpPr txBox="1"/>
          <p:nvPr/>
        </p:nvSpPr>
        <p:spPr>
          <a:xfrm>
            <a:off x="5670550" y="3968234"/>
            <a:ext cx="1765300" cy="646331"/>
          </a:xfrm>
          <a:prstGeom prst="rect">
            <a:avLst/>
          </a:prstGeom>
          <a:noFill/>
        </p:spPr>
        <p:txBody>
          <a:bodyPr wrap="square" rtlCol="0">
            <a:spAutoFit/>
          </a:bodyPr>
          <a:lstStyle/>
          <a:p>
            <a:r>
              <a:rPr lang="en-US" dirty="0" smtClean="0"/>
              <a:t>Jack, Male, 30</a:t>
            </a:r>
          </a:p>
          <a:p>
            <a:r>
              <a:rPr lang="en-US" dirty="0" smtClean="0"/>
              <a:t>Pneumonia</a:t>
            </a:r>
            <a:endParaRPr lang="en-US" dirty="0"/>
          </a:p>
        </p:txBody>
      </p:sp>
      <p:cxnSp>
        <p:nvCxnSpPr>
          <p:cNvPr id="9" name="Straight Connector 8"/>
          <p:cNvCxnSpPr/>
          <p:nvPr/>
        </p:nvCxnSpPr>
        <p:spPr>
          <a:xfrm flipV="1">
            <a:off x="2146300" y="1909465"/>
            <a:ext cx="2070100" cy="47813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146300" y="4841438"/>
            <a:ext cx="2679700"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778000" y="3465731"/>
            <a:ext cx="1181100" cy="36967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790950" y="3580032"/>
            <a:ext cx="1035050" cy="7506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133600" y="2540001"/>
            <a:ext cx="825500" cy="59689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384800" y="2181440"/>
            <a:ext cx="285750" cy="508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619500" y="2259008"/>
            <a:ext cx="868363" cy="56039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92836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400" eaLnBrk="1" hangingPunct="1">
              <a:buClrTx/>
              <a:buSzTx/>
              <a:buFontTx/>
              <a:buNone/>
            </a:pPr>
            <a:fld id="{D448C523-228C-42E6-AC61-0DCF3AFE010E}" type="slidenum">
              <a:rPr lang="zh-CN" altLang="en-US" sz="1200">
                <a:solidFill>
                  <a:srgbClr val="898989"/>
                </a:solidFill>
                <a:latin typeface="Calibri" pitchFamily="34" charset="0"/>
              </a:rPr>
              <a:pPr algn="r" defTabSz="914400" eaLnBrk="1" hangingPunct="1">
                <a:buClrTx/>
                <a:buSzTx/>
                <a:buFontTx/>
                <a:buNone/>
              </a:pPr>
              <a:t>100</a:t>
            </a:fld>
            <a:endParaRPr lang="en-US" altLang="zh-CN" sz="1200">
              <a:solidFill>
                <a:srgbClr val="898989"/>
              </a:solidFill>
              <a:latin typeface="Calibri" pitchFamily="34" charset="0"/>
            </a:endParaRPr>
          </a:p>
        </p:txBody>
      </p:sp>
      <p:sp>
        <p:nvSpPr>
          <p:cNvPr id="5" name="Oval 4"/>
          <p:cNvSpPr/>
          <p:nvPr/>
        </p:nvSpPr>
        <p:spPr>
          <a:xfrm>
            <a:off x="2209800" y="3886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34</a:t>
            </a:r>
          </a:p>
        </p:txBody>
      </p:sp>
      <p:sp>
        <p:nvSpPr>
          <p:cNvPr id="6" name="Oval 5"/>
          <p:cNvSpPr/>
          <p:nvPr/>
        </p:nvSpPr>
        <p:spPr>
          <a:xfrm>
            <a:off x="1828800" y="4648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33</a:t>
            </a:r>
          </a:p>
        </p:txBody>
      </p:sp>
      <p:sp>
        <p:nvSpPr>
          <p:cNvPr id="7" name="Oval 6"/>
          <p:cNvSpPr/>
          <p:nvPr/>
        </p:nvSpPr>
        <p:spPr>
          <a:xfrm>
            <a:off x="1828800" y="2971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25</a:t>
            </a:r>
          </a:p>
        </p:txBody>
      </p:sp>
      <p:sp>
        <p:nvSpPr>
          <p:cNvPr id="8" name="Oval 7"/>
          <p:cNvSpPr/>
          <p:nvPr/>
        </p:nvSpPr>
        <p:spPr>
          <a:xfrm>
            <a:off x="990600" y="32004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26</a:t>
            </a:r>
          </a:p>
        </p:txBody>
      </p:sp>
      <p:sp>
        <p:nvSpPr>
          <p:cNvPr id="9" name="Oval 8"/>
          <p:cNvSpPr/>
          <p:nvPr/>
        </p:nvSpPr>
        <p:spPr>
          <a:xfrm>
            <a:off x="457200" y="3657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27</a:t>
            </a:r>
          </a:p>
        </p:txBody>
      </p:sp>
      <p:sp>
        <p:nvSpPr>
          <p:cNvPr id="10" name="Oval 9"/>
          <p:cNvSpPr/>
          <p:nvPr/>
        </p:nvSpPr>
        <p:spPr>
          <a:xfrm>
            <a:off x="228600" y="4419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28</a:t>
            </a:r>
          </a:p>
        </p:txBody>
      </p:sp>
      <p:sp>
        <p:nvSpPr>
          <p:cNvPr id="11" name="Oval 10"/>
          <p:cNvSpPr/>
          <p:nvPr/>
        </p:nvSpPr>
        <p:spPr>
          <a:xfrm>
            <a:off x="334963" y="5105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29</a:t>
            </a:r>
          </a:p>
        </p:txBody>
      </p:sp>
      <p:sp>
        <p:nvSpPr>
          <p:cNvPr id="12" name="Oval 11"/>
          <p:cNvSpPr/>
          <p:nvPr/>
        </p:nvSpPr>
        <p:spPr>
          <a:xfrm>
            <a:off x="762000" y="5638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30</a:t>
            </a:r>
          </a:p>
        </p:txBody>
      </p:sp>
      <p:sp>
        <p:nvSpPr>
          <p:cNvPr id="13" name="Oval 12"/>
          <p:cNvSpPr/>
          <p:nvPr/>
        </p:nvSpPr>
        <p:spPr>
          <a:xfrm>
            <a:off x="1706563" y="60499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31</a:t>
            </a:r>
          </a:p>
        </p:txBody>
      </p:sp>
      <p:sp>
        <p:nvSpPr>
          <p:cNvPr id="14" name="Oval 13"/>
          <p:cNvSpPr/>
          <p:nvPr/>
        </p:nvSpPr>
        <p:spPr>
          <a:xfrm>
            <a:off x="2438400" y="6019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32</a:t>
            </a:r>
          </a:p>
        </p:txBody>
      </p:sp>
      <p:sp>
        <p:nvSpPr>
          <p:cNvPr id="15" name="Oval 14"/>
          <p:cNvSpPr/>
          <p:nvPr/>
        </p:nvSpPr>
        <p:spPr>
          <a:xfrm>
            <a:off x="2590800" y="30480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22</a:t>
            </a:r>
          </a:p>
        </p:txBody>
      </p:sp>
      <p:sp>
        <p:nvSpPr>
          <p:cNvPr id="16" name="Oval 15"/>
          <p:cNvSpPr/>
          <p:nvPr/>
        </p:nvSpPr>
        <p:spPr>
          <a:xfrm>
            <a:off x="3352800" y="3352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21</a:t>
            </a:r>
          </a:p>
        </p:txBody>
      </p:sp>
      <p:sp>
        <p:nvSpPr>
          <p:cNvPr id="17" name="Oval 16"/>
          <p:cNvSpPr/>
          <p:nvPr/>
        </p:nvSpPr>
        <p:spPr>
          <a:xfrm>
            <a:off x="3810000" y="3886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20</a:t>
            </a:r>
          </a:p>
        </p:txBody>
      </p:sp>
      <p:sp>
        <p:nvSpPr>
          <p:cNvPr id="18" name="Oval 17"/>
          <p:cNvSpPr/>
          <p:nvPr/>
        </p:nvSpPr>
        <p:spPr>
          <a:xfrm>
            <a:off x="3886200" y="4800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19</a:t>
            </a:r>
          </a:p>
        </p:txBody>
      </p:sp>
      <p:sp>
        <p:nvSpPr>
          <p:cNvPr id="19" name="Oval 18"/>
          <p:cNvSpPr/>
          <p:nvPr/>
        </p:nvSpPr>
        <p:spPr>
          <a:xfrm>
            <a:off x="3581400" y="5410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18</a:t>
            </a:r>
          </a:p>
        </p:txBody>
      </p:sp>
      <p:sp>
        <p:nvSpPr>
          <p:cNvPr id="20" name="Oval 19"/>
          <p:cNvSpPr/>
          <p:nvPr/>
        </p:nvSpPr>
        <p:spPr>
          <a:xfrm>
            <a:off x="3048000" y="5791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17</a:t>
            </a:r>
          </a:p>
        </p:txBody>
      </p:sp>
      <p:sp>
        <p:nvSpPr>
          <p:cNvPr id="21" name="Oval 20"/>
          <p:cNvSpPr/>
          <p:nvPr/>
        </p:nvSpPr>
        <p:spPr>
          <a:xfrm>
            <a:off x="2239963" y="23161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23</a:t>
            </a:r>
          </a:p>
        </p:txBody>
      </p:sp>
      <p:sp>
        <p:nvSpPr>
          <p:cNvPr id="22" name="Oval 21"/>
          <p:cNvSpPr/>
          <p:nvPr/>
        </p:nvSpPr>
        <p:spPr>
          <a:xfrm>
            <a:off x="3001963" y="23923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24</a:t>
            </a:r>
          </a:p>
        </p:txBody>
      </p:sp>
      <p:sp>
        <p:nvSpPr>
          <p:cNvPr id="23" name="Oval 22"/>
          <p:cNvSpPr/>
          <p:nvPr/>
        </p:nvSpPr>
        <p:spPr>
          <a:xfrm>
            <a:off x="6308725" y="2620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12</a:t>
            </a:r>
          </a:p>
        </p:txBody>
      </p:sp>
      <p:sp>
        <p:nvSpPr>
          <p:cNvPr id="24" name="Oval 23"/>
          <p:cNvSpPr/>
          <p:nvPr/>
        </p:nvSpPr>
        <p:spPr>
          <a:xfrm>
            <a:off x="6858000" y="3001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13</a:t>
            </a:r>
          </a:p>
        </p:txBody>
      </p:sp>
      <p:sp>
        <p:nvSpPr>
          <p:cNvPr id="25" name="Oval 24"/>
          <p:cNvSpPr/>
          <p:nvPr/>
        </p:nvSpPr>
        <p:spPr>
          <a:xfrm>
            <a:off x="7680325" y="2743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14</a:t>
            </a:r>
          </a:p>
        </p:txBody>
      </p:sp>
      <p:sp>
        <p:nvSpPr>
          <p:cNvPr id="26" name="Oval 25"/>
          <p:cNvSpPr/>
          <p:nvPr/>
        </p:nvSpPr>
        <p:spPr>
          <a:xfrm>
            <a:off x="7299325" y="24384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15</a:t>
            </a:r>
          </a:p>
        </p:txBody>
      </p:sp>
      <p:sp>
        <p:nvSpPr>
          <p:cNvPr id="27" name="Oval 26"/>
          <p:cNvSpPr/>
          <p:nvPr/>
        </p:nvSpPr>
        <p:spPr>
          <a:xfrm>
            <a:off x="7954963" y="22098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16</a:t>
            </a:r>
          </a:p>
        </p:txBody>
      </p:sp>
      <p:sp>
        <p:nvSpPr>
          <p:cNvPr id="28" name="Oval 27"/>
          <p:cNvSpPr/>
          <p:nvPr/>
        </p:nvSpPr>
        <p:spPr>
          <a:xfrm>
            <a:off x="6583363" y="4068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a:t>
            </a:r>
          </a:p>
        </p:txBody>
      </p:sp>
      <p:sp>
        <p:nvSpPr>
          <p:cNvPr id="29" name="Oval 28"/>
          <p:cNvSpPr/>
          <p:nvPr/>
        </p:nvSpPr>
        <p:spPr>
          <a:xfrm>
            <a:off x="7726363" y="3581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9</a:t>
            </a:r>
          </a:p>
        </p:txBody>
      </p:sp>
      <p:sp>
        <p:nvSpPr>
          <p:cNvPr id="30" name="Oval 29"/>
          <p:cNvSpPr/>
          <p:nvPr/>
        </p:nvSpPr>
        <p:spPr>
          <a:xfrm>
            <a:off x="4983163" y="39163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10</a:t>
            </a:r>
          </a:p>
        </p:txBody>
      </p:sp>
      <p:sp>
        <p:nvSpPr>
          <p:cNvPr id="31" name="Oval 30"/>
          <p:cNvSpPr/>
          <p:nvPr/>
        </p:nvSpPr>
        <p:spPr>
          <a:xfrm>
            <a:off x="5821363" y="32305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11</a:t>
            </a:r>
          </a:p>
        </p:txBody>
      </p:sp>
      <p:sp>
        <p:nvSpPr>
          <p:cNvPr id="32" name="Oval 31"/>
          <p:cNvSpPr/>
          <p:nvPr/>
        </p:nvSpPr>
        <p:spPr>
          <a:xfrm>
            <a:off x="4983163" y="5211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a:t>
            </a:r>
          </a:p>
        </p:txBody>
      </p:sp>
      <p:sp>
        <p:nvSpPr>
          <p:cNvPr id="33" name="Oval 32"/>
          <p:cNvSpPr/>
          <p:nvPr/>
        </p:nvSpPr>
        <p:spPr>
          <a:xfrm>
            <a:off x="5973763" y="4343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4</a:t>
            </a:r>
          </a:p>
        </p:txBody>
      </p:sp>
      <p:sp>
        <p:nvSpPr>
          <p:cNvPr id="34" name="Oval 33"/>
          <p:cNvSpPr/>
          <p:nvPr/>
        </p:nvSpPr>
        <p:spPr>
          <a:xfrm>
            <a:off x="6096000" y="55165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5</a:t>
            </a:r>
          </a:p>
        </p:txBody>
      </p:sp>
      <p:sp>
        <p:nvSpPr>
          <p:cNvPr id="35" name="Oval 34"/>
          <p:cNvSpPr/>
          <p:nvPr/>
        </p:nvSpPr>
        <p:spPr>
          <a:xfrm>
            <a:off x="6858000" y="5668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6</a:t>
            </a:r>
          </a:p>
        </p:txBody>
      </p:sp>
      <p:sp>
        <p:nvSpPr>
          <p:cNvPr id="36" name="Oval 35"/>
          <p:cNvSpPr/>
          <p:nvPr/>
        </p:nvSpPr>
        <p:spPr>
          <a:xfrm>
            <a:off x="7467600" y="5181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7</a:t>
            </a:r>
          </a:p>
        </p:txBody>
      </p:sp>
      <p:sp>
        <p:nvSpPr>
          <p:cNvPr id="37" name="Oval 36"/>
          <p:cNvSpPr/>
          <p:nvPr/>
        </p:nvSpPr>
        <p:spPr>
          <a:xfrm>
            <a:off x="7650163" y="4449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8</a:t>
            </a:r>
          </a:p>
        </p:txBody>
      </p:sp>
      <p:cxnSp>
        <p:nvCxnSpPr>
          <p:cNvPr id="38" name="Straight Connector 37"/>
          <p:cNvCxnSpPr>
            <a:stCxn id="6" idx="0"/>
            <a:endCxn id="5" idx="3"/>
          </p:cNvCxnSpPr>
          <p:nvPr/>
        </p:nvCxnSpPr>
        <p:spPr bwMode="auto">
          <a:xfrm rot="5400000" flipH="1" flipV="1">
            <a:off x="1843088" y="4241800"/>
            <a:ext cx="528637" cy="284163"/>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 idx="0"/>
            <a:endCxn id="6" idx="4"/>
          </p:cNvCxnSpPr>
          <p:nvPr/>
        </p:nvCxnSpPr>
        <p:spPr bwMode="auto">
          <a:xfrm rot="5400000" flipH="1" flipV="1">
            <a:off x="1341437" y="5426076"/>
            <a:ext cx="1127125" cy="1206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4" idx="0"/>
            <a:endCxn id="5" idx="4"/>
          </p:cNvCxnSpPr>
          <p:nvPr/>
        </p:nvCxnSpPr>
        <p:spPr bwMode="auto">
          <a:xfrm rot="16200000" flipV="1">
            <a:off x="1531144" y="4976019"/>
            <a:ext cx="1858962" cy="2286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4" idx="0"/>
            <a:endCxn id="6" idx="4"/>
          </p:cNvCxnSpPr>
          <p:nvPr/>
        </p:nvCxnSpPr>
        <p:spPr bwMode="auto">
          <a:xfrm rot="16200000" flipV="1">
            <a:off x="1721644" y="5166519"/>
            <a:ext cx="1096962" cy="6096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2" idx="7"/>
            <a:endCxn id="5" idx="3"/>
          </p:cNvCxnSpPr>
          <p:nvPr/>
        </p:nvCxnSpPr>
        <p:spPr bwMode="auto">
          <a:xfrm rot="5400000" flipH="1" flipV="1">
            <a:off x="842963" y="4271963"/>
            <a:ext cx="1558925" cy="12541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2" idx="7"/>
            <a:endCxn id="6" idx="3"/>
          </p:cNvCxnSpPr>
          <p:nvPr/>
        </p:nvCxnSpPr>
        <p:spPr bwMode="auto">
          <a:xfrm rot="5400000" flipH="1" flipV="1">
            <a:off x="1033463" y="4843463"/>
            <a:ext cx="796925" cy="8731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1" idx="6"/>
          </p:cNvCxnSpPr>
          <p:nvPr/>
        </p:nvCxnSpPr>
        <p:spPr bwMode="auto">
          <a:xfrm flipV="1">
            <a:off x="609600" y="4156075"/>
            <a:ext cx="1665288" cy="10858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1" idx="6"/>
            <a:endCxn id="6" idx="3"/>
          </p:cNvCxnSpPr>
          <p:nvPr/>
        </p:nvCxnSpPr>
        <p:spPr bwMode="auto">
          <a:xfrm flipV="1">
            <a:off x="609600" y="4881563"/>
            <a:ext cx="1258888" cy="360362"/>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0" idx="6"/>
            <a:endCxn id="5" idx="3"/>
          </p:cNvCxnSpPr>
          <p:nvPr/>
        </p:nvCxnSpPr>
        <p:spPr bwMode="auto">
          <a:xfrm flipV="1">
            <a:off x="503238" y="4119563"/>
            <a:ext cx="1746250" cy="436562"/>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0" idx="6"/>
            <a:endCxn id="6" idx="3"/>
          </p:cNvCxnSpPr>
          <p:nvPr/>
        </p:nvCxnSpPr>
        <p:spPr bwMode="auto">
          <a:xfrm>
            <a:off x="503238" y="4556125"/>
            <a:ext cx="1365250" cy="325438"/>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8" idx="5"/>
          </p:cNvCxnSpPr>
          <p:nvPr/>
        </p:nvCxnSpPr>
        <p:spPr bwMode="auto">
          <a:xfrm rot="16200000" flipH="1">
            <a:off x="1391444" y="3266282"/>
            <a:ext cx="681037" cy="10160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8" idx="5"/>
            <a:endCxn id="6" idx="0"/>
          </p:cNvCxnSpPr>
          <p:nvPr/>
        </p:nvCxnSpPr>
        <p:spPr bwMode="auto">
          <a:xfrm rot="16200000" flipH="1">
            <a:off x="987425" y="3670301"/>
            <a:ext cx="1214437" cy="741362"/>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7" idx="4"/>
            <a:endCxn id="5" idx="3"/>
          </p:cNvCxnSpPr>
          <p:nvPr/>
        </p:nvCxnSpPr>
        <p:spPr bwMode="auto">
          <a:xfrm rot="16200000" flipH="1">
            <a:off x="1670844" y="3540919"/>
            <a:ext cx="873125" cy="284163"/>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7" idx="4"/>
            <a:endCxn id="8" idx="6"/>
          </p:cNvCxnSpPr>
          <p:nvPr/>
        </p:nvCxnSpPr>
        <p:spPr bwMode="auto">
          <a:xfrm rot="5400000">
            <a:off x="1570038" y="2941638"/>
            <a:ext cx="90487" cy="7000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5" idx="2"/>
            <a:endCxn id="7" idx="6"/>
          </p:cNvCxnSpPr>
          <p:nvPr/>
        </p:nvCxnSpPr>
        <p:spPr bwMode="auto">
          <a:xfrm rot="10800000">
            <a:off x="2103438" y="3108325"/>
            <a:ext cx="487362" cy="76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8" idx="3"/>
            <a:endCxn id="9" idx="7"/>
          </p:cNvCxnSpPr>
          <p:nvPr/>
        </p:nvCxnSpPr>
        <p:spPr bwMode="auto">
          <a:xfrm rot="5400000">
            <a:off x="728663" y="3395663"/>
            <a:ext cx="263525" cy="3397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9" idx="6"/>
            <a:endCxn id="5" idx="3"/>
          </p:cNvCxnSpPr>
          <p:nvPr/>
        </p:nvCxnSpPr>
        <p:spPr bwMode="auto">
          <a:xfrm>
            <a:off x="731838" y="3794125"/>
            <a:ext cx="1517650" cy="325438"/>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7" idx="4"/>
            <a:endCxn id="6" idx="0"/>
          </p:cNvCxnSpPr>
          <p:nvPr/>
        </p:nvCxnSpPr>
        <p:spPr bwMode="auto">
          <a:xfrm rot="5400000">
            <a:off x="1264444" y="3947319"/>
            <a:ext cx="1403350" cy="1588"/>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6" idx="1"/>
            <a:endCxn id="15" idx="6"/>
          </p:cNvCxnSpPr>
          <p:nvPr/>
        </p:nvCxnSpPr>
        <p:spPr bwMode="auto">
          <a:xfrm rot="16200000" flipV="1">
            <a:off x="3024981" y="3024982"/>
            <a:ext cx="207963" cy="5270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17" idx="1"/>
            <a:endCxn id="16" idx="5"/>
          </p:cNvCxnSpPr>
          <p:nvPr/>
        </p:nvCxnSpPr>
        <p:spPr bwMode="auto">
          <a:xfrm rot="16200000" flipV="1">
            <a:off x="3548063" y="3624263"/>
            <a:ext cx="339725" cy="2635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0" idx="6"/>
            <a:endCxn id="19" idx="3"/>
          </p:cNvCxnSpPr>
          <p:nvPr/>
        </p:nvCxnSpPr>
        <p:spPr bwMode="auto">
          <a:xfrm flipV="1">
            <a:off x="3322638" y="5643563"/>
            <a:ext cx="298450" cy="2841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2" idx="2"/>
            <a:endCxn id="21" idx="6"/>
          </p:cNvCxnSpPr>
          <p:nvPr/>
        </p:nvCxnSpPr>
        <p:spPr bwMode="auto">
          <a:xfrm rot="10800000">
            <a:off x="2514600" y="2454275"/>
            <a:ext cx="487363" cy="76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6" idx="1"/>
            <a:endCxn id="21" idx="6"/>
          </p:cNvCxnSpPr>
          <p:nvPr/>
        </p:nvCxnSpPr>
        <p:spPr bwMode="auto">
          <a:xfrm rot="16200000" flipV="1">
            <a:off x="2484437" y="2484438"/>
            <a:ext cx="938213" cy="8778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7" idx="7"/>
            <a:endCxn id="21" idx="4"/>
          </p:cNvCxnSpPr>
          <p:nvPr/>
        </p:nvCxnSpPr>
        <p:spPr bwMode="auto">
          <a:xfrm rot="5400000" flipH="1" flipV="1">
            <a:off x="2009775" y="2643188"/>
            <a:ext cx="420688" cy="3159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5" idx="7"/>
            <a:endCxn id="22" idx="4"/>
          </p:cNvCxnSpPr>
          <p:nvPr/>
        </p:nvCxnSpPr>
        <p:spPr bwMode="auto">
          <a:xfrm rot="5400000" flipH="1" flipV="1">
            <a:off x="2771775" y="2719388"/>
            <a:ext cx="420688" cy="3159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6" idx="1"/>
            <a:endCxn id="22" idx="4"/>
          </p:cNvCxnSpPr>
          <p:nvPr/>
        </p:nvCxnSpPr>
        <p:spPr bwMode="auto">
          <a:xfrm rot="16200000" flipV="1">
            <a:off x="2903538" y="2903537"/>
            <a:ext cx="725488" cy="2524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20" idx="0"/>
            <a:endCxn id="5" idx="4"/>
          </p:cNvCxnSpPr>
          <p:nvPr/>
        </p:nvCxnSpPr>
        <p:spPr bwMode="auto">
          <a:xfrm rot="16200000" flipV="1">
            <a:off x="1950244" y="4556919"/>
            <a:ext cx="1630362" cy="8382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9" idx="1"/>
            <a:endCxn id="5" idx="6"/>
          </p:cNvCxnSpPr>
          <p:nvPr/>
        </p:nvCxnSpPr>
        <p:spPr bwMode="auto">
          <a:xfrm rot="16200000" flipV="1">
            <a:off x="2339181" y="4167982"/>
            <a:ext cx="1427163" cy="11366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8" idx="2"/>
            <a:endCxn id="5" idx="6"/>
          </p:cNvCxnSpPr>
          <p:nvPr/>
        </p:nvCxnSpPr>
        <p:spPr bwMode="auto">
          <a:xfrm rot="10800000">
            <a:off x="2484438" y="4022725"/>
            <a:ext cx="1401762" cy="9144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17" idx="2"/>
            <a:endCxn id="5" idx="6"/>
          </p:cNvCxnSpPr>
          <p:nvPr/>
        </p:nvCxnSpPr>
        <p:spPr bwMode="auto">
          <a:xfrm rot="10800000">
            <a:off x="2484438" y="4022725"/>
            <a:ext cx="1325562" cy="1588"/>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6" idx="3"/>
            <a:endCxn id="5" idx="6"/>
          </p:cNvCxnSpPr>
          <p:nvPr/>
        </p:nvCxnSpPr>
        <p:spPr bwMode="auto">
          <a:xfrm rot="5400000">
            <a:off x="2720182" y="3350419"/>
            <a:ext cx="436562" cy="9080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33" idx="2"/>
            <a:endCxn id="5" idx="6"/>
          </p:cNvCxnSpPr>
          <p:nvPr/>
        </p:nvCxnSpPr>
        <p:spPr bwMode="auto">
          <a:xfrm rot="10800000">
            <a:off x="2484438" y="4022725"/>
            <a:ext cx="3489325" cy="4572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0" idx="0"/>
            <a:endCxn id="6" idx="6"/>
          </p:cNvCxnSpPr>
          <p:nvPr/>
        </p:nvCxnSpPr>
        <p:spPr bwMode="auto">
          <a:xfrm rot="16200000" flipV="1">
            <a:off x="2140744" y="4747419"/>
            <a:ext cx="1006475" cy="1081087"/>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9" idx="1"/>
            <a:endCxn id="6" idx="6"/>
          </p:cNvCxnSpPr>
          <p:nvPr/>
        </p:nvCxnSpPr>
        <p:spPr bwMode="auto">
          <a:xfrm rot="16200000" flipV="1">
            <a:off x="2529681" y="4358482"/>
            <a:ext cx="665163" cy="15176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0" idx="2"/>
            <a:endCxn id="6" idx="6"/>
          </p:cNvCxnSpPr>
          <p:nvPr/>
        </p:nvCxnSpPr>
        <p:spPr bwMode="auto">
          <a:xfrm rot="10800000" flipV="1">
            <a:off x="2103438" y="4054475"/>
            <a:ext cx="2879725" cy="7302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6" idx="3"/>
            <a:endCxn id="6" idx="6"/>
          </p:cNvCxnSpPr>
          <p:nvPr/>
        </p:nvCxnSpPr>
        <p:spPr bwMode="auto">
          <a:xfrm rot="5400000">
            <a:off x="2148682" y="3540919"/>
            <a:ext cx="1198562" cy="12890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3" idx="0"/>
            <a:endCxn id="5" idx="4"/>
          </p:cNvCxnSpPr>
          <p:nvPr/>
        </p:nvCxnSpPr>
        <p:spPr bwMode="auto">
          <a:xfrm rot="5400000" flipH="1" flipV="1">
            <a:off x="1150937" y="4854576"/>
            <a:ext cx="1889125" cy="5016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1" idx="2"/>
            <a:endCxn id="5" idx="6"/>
          </p:cNvCxnSpPr>
          <p:nvPr/>
        </p:nvCxnSpPr>
        <p:spPr bwMode="auto">
          <a:xfrm rot="10800000" flipV="1">
            <a:off x="2484438" y="3368675"/>
            <a:ext cx="3336925" cy="6540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30" idx="4"/>
            <a:endCxn id="19" idx="6"/>
          </p:cNvCxnSpPr>
          <p:nvPr/>
        </p:nvCxnSpPr>
        <p:spPr bwMode="auto">
          <a:xfrm rot="5400000">
            <a:off x="3810794" y="4236244"/>
            <a:ext cx="1355725" cy="1265237"/>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30" idx="4"/>
            <a:endCxn id="18" idx="7"/>
          </p:cNvCxnSpPr>
          <p:nvPr/>
        </p:nvCxnSpPr>
        <p:spPr bwMode="auto">
          <a:xfrm rot="5400000">
            <a:off x="4295775" y="4014788"/>
            <a:ext cx="649288" cy="1001712"/>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0" idx="2"/>
            <a:endCxn id="17" idx="6"/>
          </p:cNvCxnSpPr>
          <p:nvPr/>
        </p:nvCxnSpPr>
        <p:spPr bwMode="auto">
          <a:xfrm rot="10800000">
            <a:off x="4084638" y="4022725"/>
            <a:ext cx="898525" cy="317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30" idx="2"/>
            <a:endCxn id="16" idx="6"/>
          </p:cNvCxnSpPr>
          <p:nvPr/>
        </p:nvCxnSpPr>
        <p:spPr bwMode="auto">
          <a:xfrm rot="10800000">
            <a:off x="3627438" y="3489325"/>
            <a:ext cx="1355725" cy="5651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28" idx="1"/>
            <a:endCxn id="31" idx="5"/>
          </p:cNvCxnSpPr>
          <p:nvPr/>
        </p:nvCxnSpPr>
        <p:spPr bwMode="auto">
          <a:xfrm rot="16200000" flipV="1">
            <a:off x="6018213" y="3503613"/>
            <a:ext cx="644525" cy="5683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8" idx="1"/>
            <a:endCxn id="16" idx="6"/>
          </p:cNvCxnSpPr>
          <p:nvPr/>
        </p:nvCxnSpPr>
        <p:spPr bwMode="auto">
          <a:xfrm rot="16200000" flipV="1">
            <a:off x="4815681" y="2301082"/>
            <a:ext cx="620713" cy="29972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33" idx="2"/>
            <a:endCxn id="19" idx="6"/>
          </p:cNvCxnSpPr>
          <p:nvPr/>
        </p:nvCxnSpPr>
        <p:spPr bwMode="auto">
          <a:xfrm rot="10800000" flipV="1">
            <a:off x="3856038" y="4479925"/>
            <a:ext cx="2117725" cy="10668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32" idx="3"/>
            <a:endCxn id="20" idx="6"/>
          </p:cNvCxnSpPr>
          <p:nvPr/>
        </p:nvCxnSpPr>
        <p:spPr bwMode="auto">
          <a:xfrm rot="5400000">
            <a:off x="3933032" y="4836319"/>
            <a:ext cx="481012" cy="17018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32" idx="0"/>
            <a:endCxn id="31" idx="4"/>
          </p:cNvCxnSpPr>
          <p:nvPr/>
        </p:nvCxnSpPr>
        <p:spPr bwMode="auto">
          <a:xfrm rot="5400000" flipH="1" flipV="1">
            <a:off x="4687093" y="3939382"/>
            <a:ext cx="1706563" cy="8382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4" idx="1"/>
            <a:endCxn id="23" idx="5"/>
          </p:cNvCxnSpPr>
          <p:nvPr/>
        </p:nvCxnSpPr>
        <p:spPr bwMode="auto">
          <a:xfrm rot="16200000" flipV="1">
            <a:off x="6627019" y="2772569"/>
            <a:ext cx="187325" cy="3540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25" idx="3"/>
            <a:endCxn id="24" idx="6"/>
          </p:cNvCxnSpPr>
          <p:nvPr/>
        </p:nvCxnSpPr>
        <p:spPr bwMode="auto">
          <a:xfrm rot="5400000">
            <a:off x="7345363" y="2763838"/>
            <a:ext cx="163512" cy="5889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27" idx="4"/>
            <a:endCxn id="25" idx="7"/>
          </p:cNvCxnSpPr>
          <p:nvPr/>
        </p:nvCxnSpPr>
        <p:spPr bwMode="auto">
          <a:xfrm rot="5400000">
            <a:off x="7854950" y="2544763"/>
            <a:ext cx="298450" cy="177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27" idx="4"/>
            <a:endCxn id="26" idx="6"/>
          </p:cNvCxnSpPr>
          <p:nvPr/>
        </p:nvCxnSpPr>
        <p:spPr bwMode="auto">
          <a:xfrm rot="5400000">
            <a:off x="7788275" y="2270126"/>
            <a:ext cx="90487" cy="5191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25" idx="1"/>
            <a:endCxn id="26" idx="5"/>
          </p:cNvCxnSpPr>
          <p:nvPr/>
        </p:nvCxnSpPr>
        <p:spPr bwMode="auto">
          <a:xfrm rot="16200000" flipV="1">
            <a:off x="7572375" y="2633663"/>
            <a:ext cx="111125" cy="187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26" idx="2"/>
            <a:endCxn id="23" idx="6"/>
          </p:cNvCxnSpPr>
          <p:nvPr/>
        </p:nvCxnSpPr>
        <p:spPr bwMode="auto">
          <a:xfrm rot="10800000" flipV="1">
            <a:off x="6583363" y="2574925"/>
            <a:ext cx="715962" cy="1841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26" idx="4"/>
            <a:endCxn id="28" idx="7"/>
          </p:cNvCxnSpPr>
          <p:nvPr/>
        </p:nvCxnSpPr>
        <p:spPr bwMode="auto">
          <a:xfrm rot="5400000">
            <a:off x="6429376" y="3101975"/>
            <a:ext cx="1397000" cy="6191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25" idx="4"/>
            <a:endCxn id="28" idx="7"/>
          </p:cNvCxnSpPr>
          <p:nvPr/>
        </p:nvCxnSpPr>
        <p:spPr bwMode="auto">
          <a:xfrm rot="5400000">
            <a:off x="6772276" y="3063875"/>
            <a:ext cx="1092200" cy="10001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23" idx="4"/>
            <a:endCxn id="28" idx="0"/>
          </p:cNvCxnSpPr>
          <p:nvPr/>
        </p:nvCxnSpPr>
        <p:spPr bwMode="auto">
          <a:xfrm rot="16200000" flipH="1">
            <a:off x="5997575" y="3344863"/>
            <a:ext cx="1173163" cy="274637"/>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29" idx="3"/>
            <a:endCxn id="28" idx="6"/>
          </p:cNvCxnSpPr>
          <p:nvPr/>
        </p:nvCxnSpPr>
        <p:spPr bwMode="auto">
          <a:xfrm rot="5400000">
            <a:off x="7116763" y="3556000"/>
            <a:ext cx="392112" cy="909638"/>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37" idx="2"/>
            <a:endCxn id="28" idx="6"/>
          </p:cNvCxnSpPr>
          <p:nvPr/>
        </p:nvCxnSpPr>
        <p:spPr bwMode="auto">
          <a:xfrm rot="10800000">
            <a:off x="6858000" y="4206875"/>
            <a:ext cx="792163" cy="3810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37" idx="2"/>
            <a:endCxn id="32" idx="6"/>
          </p:cNvCxnSpPr>
          <p:nvPr/>
        </p:nvCxnSpPr>
        <p:spPr bwMode="auto">
          <a:xfrm rot="10800000" flipV="1">
            <a:off x="5257800" y="4587875"/>
            <a:ext cx="2392363" cy="76200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36" idx="1"/>
            <a:endCxn id="28" idx="4"/>
          </p:cNvCxnSpPr>
          <p:nvPr/>
        </p:nvCxnSpPr>
        <p:spPr bwMode="auto">
          <a:xfrm rot="16200000" flipV="1">
            <a:off x="6675438" y="4389437"/>
            <a:ext cx="877888" cy="785813"/>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36" idx="1"/>
            <a:endCxn id="32" idx="6"/>
          </p:cNvCxnSpPr>
          <p:nvPr/>
        </p:nvCxnSpPr>
        <p:spPr bwMode="auto">
          <a:xfrm rot="16200000" flipH="1" flipV="1">
            <a:off x="6318250" y="4160838"/>
            <a:ext cx="128587" cy="22494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35" idx="1"/>
            <a:endCxn id="34" idx="5"/>
          </p:cNvCxnSpPr>
          <p:nvPr/>
        </p:nvCxnSpPr>
        <p:spPr bwMode="auto">
          <a:xfrm rot="16200000" flipH="1" flipV="1">
            <a:off x="6592888" y="5446713"/>
            <a:ext cx="4127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35" idx="1"/>
            <a:endCxn id="28" idx="4"/>
          </p:cNvCxnSpPr>
          <p:nvPr/>
        </p:nvCxnSpPr>
        <p:spPr bwMode="auto">
          <a:xfrm rot="16200000" flipV="1">
            <a:off x="6126163" y="4938712"/>
            <a:ext cx="1366838" cy="176213"/>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6888163" y="49069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a:t>
            </a:r>
          </a:p>
        </p:txBody>
      </p:sp>
      <p:cxnSp>
        <p:nvCxnSpPr>
          <p:cNvPr id="102" name="Straight Connector 101"/>
          <p:cNvCxnSpPr>
            <a:stCxn id="101" idx="3"/>
            <a:endCxn id="34" idx="7"/>
          </p:cNvCxnSpPr>
          <p:nvPr/>
        </p:nvCxnSpPr>
        <p:spPr bwMode="auto">
          <a:xfrm rot="5400000">
            <a:off x="6421438" y="5049838"/>
            <a:ext cx="415925" cy="6000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28" idx="4"/>
            <a:endCxn id="34" idx="0"/>
          </p:cNvCxnSpPr>
          <p:nvPr/>
        </p:nvCxnSpPr>
        <p:spPr bwMode="auto">
          <a:xfrm rot="5400000">
            <a:off x="5890418" y="4685507"/>
            <a:ext cx="1173163" cy="4889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32" idx="6"/>
            <a:endCxn id="34" idx="2"/>
          </p:cNvCxnSpPr>
          <p:nvPr/>
        </p:nvCxnSpPr>
        <p:spPr bwMode="auto">
          <a:xfrm>
            <a:off x="5257800" y="5349875"/>
            <a:ext cx="838200" cy="304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33" idx="4"/>
            <a:endCxn id="34" idx="0"/>
          </p:cNvCxnSpPr>
          <p:nvPr/>
        </p:nvCxnSpPr>
        <p:spPr bwMode="auto">
          <a:xfrm rot="16200000" flipH="1">
            <a:off x="5722937" y="5006976"/>
            <a:ext cx="898525" cy="120650"/>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30" idx="4"/>
            <a:endCxn id="34" idx="1"/>
          </p:cNvCxnSpPr>
          <p:nvPr/>
        </p:nvCxnSpPr>
        <p:spPr bwMode="auto">
          <a:xfrm rot="16200000" flipH="1">
            <a:off x="4945063" y="4367212"/>
            <a:ext cx="1366838" cy="1014413"/>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33" idx="6"/>
            <a:endCxn id="28" idx="3"/>
          </p:cNvCxnSpPr>
          <p:nvPr/>
        </p:nvCxnSpPr>
        <p:spPr bwMode="auto">
          <a:xfrm flipV="1">
            <a:off x="6248400" y="4303713"/>
            <a:ext cx="376238" cy="176212"/>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32" idx="7"/>
            <a:endCxn id="33" idx="3"/>
          </p:cNvCxnSpPr>
          <p:nvPr/>
        </p:nvCxnSpPr>
        <p:spPr bwMode="auto">
          <a:xfrm rot="5400000" flipH="1" flipV="1">
            <a:off x="5278438" y="4516438"/>
            <a:ext cx="676275" cy="79692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28" idx="4"/>
            <a:endCxn id="32" idx="6"/>
          </p:cNvCxnSpPr>
          <p:nvPr/>
        </p:nvCxnSpPr>
        <p:spPr bwMode="auto">
          <a:xfrm rot="5400000">
            <a:off x="5486400" y="4114800"/>
            <a:ext cx="1006475" cy="1463675"/>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1" idx="2"/>
          </p:cNvCxnSpPr>
          <p:nvPr/>
        </p:nvCxnSpPr>
        <p:spPr bwMode="auto">
          <a:xfrm rot="10800000" flipV="1">
            <a:off x="5562600" y="5045075"/>
            <a:ext cx="1325563" cy="288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32" idx="0"/>
            <a:endCxn id="30" idx="4"/>
          </p:cNvCxnSpPr>
          <p:nvPr/>
        </p:nvCxnSpPr>
        <p:spPr bwMode="auto">
          <a:xfrm rot="5400000" flipH="1" flipV="1">
            <a:off x="4610101" y="4702175"/>
            <a:ext cx="1020762" cy="1587"/>
          </a:xfrm>
          <a:prstGeom prst="line">
            <a:avLst/>
          </a:prstGeom>
          <a:noFill/>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734"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2133600" y="33766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5"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6781800" y="24844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6"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4956175" y="54562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7"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3352800" y="21796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8"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384175" y="31480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9"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7927975" y="17002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0"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1447800" y="56626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1"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7777163" y="49990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2"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8001000" y="33226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3"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5719763" y="26908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4"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1679575" y="24622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45"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6019800" y="49768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0"/>
          <p:cNvGrpSpPr>
            <a:grpSpLocks noChangeAspect="1"/>
          </p:cNvGrpSpPr>
          <p:nvPr/>
        </p:nvGrpSpPr>
        <p:grpSpPr bwMode="auto">
          <a:xfrm>
            <a:off x="1524000" y="4389438"/>
            <a:ext cx="319088" cy="338137"/>
            <a:chOff x="381000" y="304800"/>
            <a:chExt cx="816221" cy="867513"/>
          </a:xfrm>
        </p:grpSpPr>
        <p:pic>
          <p:nvPicPr>
            <p:cNvPr id="26765"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Rectangle 129"/>
            <p:cNvSpPr/>
            <p:nvPr/>
          </p:nvSpPr>
          <p:spPr>
            <a:xfrm>
              <a:off x="381000" y="304800"/>
              <a:ext cx="154310" cy="22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grpSp>
        <p:nvGrpSpPr>
          <p:cNvPr id="112" name="Group 131"/>
          <p:cNvGrpSpPr>
            <a:grpSpLocks noChangeAspect="1"/>
          </p:cNvGrpSpPr>
          <p:nvPr/>
        </p:nvGrpSpPr>
        <p:grpSpPr bwMode="auto">
          <a:xfrm>
            <a:off x="2438400" y="3975100"/>
            <a:ext cx="319088" cy="338138"/>
            <a:chOff x="381000" y="304800"/>
            <a:chExt cx="816221" cy="867513"/>
          </a:xfrm>
        </p:grpSpPr>
        <p:pic>
          <p:nvPicPr>
            <p:cNvPr id="26763"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Rectangle 133"/>
            <p:cNvSpPr/>
            <p:nvPr/>
          </p:nvSpPr>
          <p:spPr>
            <a:xfrm>
              <a:off x="381000" y="304800"/>
              <a:ext cx="154310" cy="228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grpSp>
        <p:nvGrpSpPr>
          <p:cNvPr id="113" name="Group 134"/>
          <p:cNvGrpSpPr>
            <a:grpSpLocks noChangeAspect="1"/>
          </p:cNvGrpSpPr>
          <p:nvPr/>
        </p:nvGrpSpPr>
        <p:grpSpPr bwMode="auto">
          <a:xfrm>
            <a:off x="4953000" y="3551238"/>
            <a:ext cx="319088" cy="338137"/>
            <a:chOff x="381000" y="304800"/>
            <a:chExt cx="816221" cy="867513"/>
          </a:xfrm>
        </p:grpSpPr>
        <p:pic>
          <p:nvPicPr>
            <p:cNvPr id="26761"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Rectangle 136"/>
            <p:cNvSpPr/>
            <p:nvPr/>
          </p:nvSpPr>
          <p:spPr>
            <a:xfrm>
              <a:off x="381000" y="304800"/>
              <a:ext cx="154310" cy="22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grpSp>
        <p:nvGrpSpPr>
          <p:cNvPr id="114" name="Group 137"/>
          <p:cNvGrpSpPr>
            <a:grpSpLocks noChangeAspect="1"/>
          </p:cNvGrpSpPr>
          <p:nvPr/>
        </p:nvGrpSpPr>
        <p:grpSpPr bwMode="auto">
          <a:xfrm>
            <a:off x="5929313" y="3975100"/>
            <a:ext cx="319087" cy="338138"/>
            <a:chOff x="381000" y="304800"/>
            <a:chExt cx="816221" cy="867513"/>
          </a:xfrm>
        </p:grpSpPr>
        <p:pic>
          <p:nvPicPr>
            <p:cNvPr id="26759"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Rectangle 139"/>
            <p:cNvSpPr/>
            <p:nvPr/>
          </p:nvSpPr>
          <p:spPr>
            <a:xfrm>
              <a:off x="381000" y="304800"/>
              <a:ext cx="154311" cy="228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grpSp>
        <p:nvGrpSpPr>
          <p:cNvPr id="115" name="Group 140"/>
          <p:cNvGrpSpPr>
            <a:grpSpLocks noChangeAspect="1"/>
          </p:cNvGrpSpPr>
          <p:nvPr/>
        </p:nvGrpSpPr>
        <p:grpSpPr bwMode="auto">
          <a:xfrm>
            <a:off x="6553200" y="3703638"/>
            <a:ext cx="319088" cy="338137"/>
            <a:chOff x="381000" y="304800"/>
            <a:chExt cx="816221" cy="867513"/>
          </a:xfrm>
        </p:grpSpPr>
        <p:pic>
          <p:nvPicPr>
            <p:cNvPr id="26757"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142"/>
            <p:cNvSpPr/>
            <p:nvPr/>
          </p:nvSpPr>
          <p:spPr>
            <a:xfrm>
              <a:off x="381000" y="304800"/>
              <a:ext cx="154310" cy="22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grpSp>
        <p:nvGrpSpPr>
          <p:cNvPr id="116" name="Group 143"/>
          <p:cNvGrpSpPr>
            <a:grpSpLocks noChangeAspect="1"/>
          </p:cNvGrpSpPr>
          <p:nvPr/>
        </p:nvGrpSpPr>
        <p:grpSpPr bwMode="auto">
          <a:xfrm>
            <a:off x="4724400" y="4922838"/>
            <a:ext cx="319088" cy="338137"/>
            <a:chOff x="381000" y="304800"/>
            <a:chExt cx="816221" cy="867513"/>
          </a:xfrm>
        </p:grpSpPr>
        <p:pic>
          <p:nvPicPr>
            <p:cNvPr id="26755" name="Picture 6"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56" t="4965"/>
            <a:stretch>
              <a:fillRect/>
            </a:stretch>
          </p:blipFill>
          <p:spPr bwMode="auto">
            <a:xfrm>
              <a:off x="457200" y="457200"/>
              <a:ext cx="740021" cy="7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Rectangle 145"/>
            <p:cNvSpPr/>
            <p:nvPr/>
          </p:nvSpPr>
          <p:spPr>
            <a:xfrm>
              <a:off x="381000" y="304800"/>
              <a:ext cx="154310" cy="22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sz="1600">
                <a:solidFill>
                  <a:srgbClr val="FFFFFF"/>
                </a:solidFill>
                <a:cs typeface="Arial" charset="0"/>
              </a:endParaRPr>
            </a:p>
          </p:txBody>
        </p:sp>
      </p:grpSp>
      <p:sp>
        <p:nvSpPr>
          <p:cNvPr id="26753" name="Rectangle 148"/>
          <p:cNvSpPr>
            <a:spLocks noChangeArrowheads="1"/>
          </p:cNvSpPr>
          <p:nvPr/>
        </p:nvSpPr>
        <p:spPr bwMode="auto">
          <a:xfrm>
            <a:off x="0" y="1208088"/>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buClrTx/>
              <a:buSzTx/>
              <a:buFont typeface="Arial" pitchFamily="34" charset="0"/>
              <a:buChar char="•"/>
            </a:pPr>
            <a:r>
              <a:rPr lang="en-US" altLang="zh-CN" sz="3000" b="1">
                <a:solidFill>
                  <a:prstClr val="black"/>
                </a:solidFill>
                <a:latin typeface="Arial" pitchFamily="34" charset="0"/>
                <a:cs typeface="Arial" pitchFamily="34" charset="0"/>
              </a:rPr>
              <a:t>Given</a:t>
            </a:r>
            <a:r>
              <a:rPr lang="en-US" altLang="zh-CN" sz="3000">
                <a:solidFill>
                  <a:prstClr val="black"/>
                </a:solidFill>
                <a:latin typeface="Arial" pitchFamily="34" charset="0"/>
                <a:cs typeface="Arial" pitchFamily="34" charset="0"/>
              </a:rPr>
              <a:t>: a graph </a:t>
            </a:r>
            <a:r>
              <a:rPr lang="en-US" altLang="zh-CN" sz="3000" i="1">
                <a:solidFill>
                  <a:prstClr val="black"/>
                </a:solidFill>
                <a:latin typeface="Arial" pitchFamily="34" charset="0"/>
                <a:cs typeface="Arial" pitchFamily="34" charset="0"/>
              </a:rPr>
              <a:t>A</a:t>
            </a:r>
            <a:r>
              <a:rPr lang="en-US" altLang="zh-CN" sz="3000">
                <a:solidFill>
                  <a:prstClr val="black"/>
                </a:solidFill>
                <a:latin typeface="Arial" pitchFamily="34" charset="0"/>
                <a:cs typeface="Arial" pitchFamily="34" charset="0"/>
              </a:rPr>
              <a:t>, virus prop model and budget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a:t>
            </a:r>
          </a:p>
          <a:p>
            <a:pPr defTabSz="914400">
              <a:buClrTx/>
              <a:buSzTx/>
              <a:buFont typeface="Arial" pitchFamily="34" charset="0"/>
              <a:buChar char="•"/>
            </a:pPr>
            <a:r>
              <a:rPr lang="en-US" altLang="zh-CN" sz="3000" b="1">
                <a:solidFill>
                  <a:prstClr val="black"/>
                </a:solidFill>
                <a:latin typeface="Arial" pitchFamily="34" charset="0"/>
                <a:cs typeface="Arial" pitchFamily="34" charset="0"/>
              </a:rPr>
              <a:t>Find</a:t>
            </a:r>
            <a:r>
              <a:rPr lang="en-US" altLang="zh-CN" sz="3000">
                <a:solidFill>
                  <a:prstClr val="black"/>
                </a:solidFill>
                <a:latin typeface="Arial" pitchFamily="34" charset="0"/>
                <a:cs typeface="Arial" pitchFamily="34" charset="0"/>
              </a:rPr>
              <a:t>: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‘best’ nodes for immunization.</a:t>
            </a:r>
          </a:p>
        </p:txBody>
      </p:sp>
      <p:sp>
        <p:nvSpPr>
          <p:cNvPr id="26754" name="Title 1"/>
          <p:cNvSpPr>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buClrTx/>
              <a:buSzTx/>
              <a:buFontTx/>
              <a:buNone/>
            </a:pPr>
            <a:r>
              <a:rPr lang="en-US" altLang="zh-CN" sz="3600" dirty="0">
                <a:solidFill>
                  <a:srgbClr val="C00000"/>
                </a:solidFill>
                <a:latin typeface="Calibri" pitchFamily="34" charset="0"/>
                <a:cs typeface="Arial" pitchFamily="34" charset="0"/>
              </a:rPr>
              <a:t>Minimizing Propagation: Immunization</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4" name="Footer Placeholder 3"/>
          <p:cNvSpPr>
            <a:spLocks noGrp="1"/>
          </p:cNvSpPr>
          <p:nvPr>
            <p:ph type="ftr" sz="quarter" idx="11"/>
          </p:nvPr>
        </p:nvSpPr>
        <p:spPr/>
        <p:txBody>
          <a:bodyPr/>
          <a:lstStyle/>
          <a:p>
            <a:r>
              <a:rPr lang="en-US" smtClean="0"/>
              <a:t>SDM 2013, Austin, Texas</a:t>
            </a:r>
            <a:endParaRPr lang="en-US"/>
          </a:p>
        </p:txBody>
      </p:sp>
      <p:sp>
        <p:nvSpPr>
          <p:cNvPr id="26720" name="Slide Number Placeholder 26719"/>
          <p:cNvSpPr>
            <a:spLocks noGrp="1"/>
          </p:cNvSpPr>
          <p:nvPr>
            <p:ph type="sldNum" sz="quarter" idx="12"/>
          </p:nvPr>
        </p:nvSpPr>
        <p:spPr/>
        <p:txBody>
          <a:bodyPr/>
          <a:lstStyle/>
          <a:p>
            <a:fld id="{18B8E69E-CB69-B648-A963-29116CD159D2}" type="slidenum">
              <a:rPr lang="en-US" smtClean="0"/>
              <a:t>100</a:t>
            </a:fld>
            <a:endParaRPr lang="en-US"/>
          </a:p>
        </p:txBody>
      </p:sp>
      <p:pic>
        <p:nvPicPr>
          <p:cNvPr id="148" name="Picture 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752" name="TextBox 147"/>
          <p:cNvSpPr txBox="1">
            <a:spLocks noChangeArrowheads="1"/>
          </p:cNvSpPr>
          <p:nvPr/>
        </p:nvSpPr>
        <p:spPr bwMode="auto">
          <a:xfrm>
            <a:off x="0" y="6442075"/>
            <a:ext cx="9144000"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600" dirty="0">
                <a:solidFill>
                  <a:prstClr val="white"/>
                </a:solidFill>
              </a:rPr>
              <a:t>SARS costs 700+ lives; $40+ </a:t>
            </a:r>
            <a:r>
              <a:rPr lang="en-US" altLang="zh-CN" sz="2600" dirty="0" err="1">
                <a:solidFill>
                  <a:prstClr val="white"/>
                </a:solidFill>
              </a:rPr>
              <a:t>Bn</a:t>
            </a:r>
            <a:r>
              <a:rPr lang="en-US" altLang="zh-CN" sz="2600" dirty="0">
                <a:solidFill>
                  <a:prstClr val="white"/>
                </a:solidFill>
              </a:rPr>
              <a:t>; H1N1 costs Mexico $2.3bn</a:t>
            </a:r>
          </a:p>
        </p:txBody>
      </p:sp>
    </p:spTree>
    <p:extLst>
      <p:ext uri="{BB962C8B-B14F-4D97-AF65-F5344CB8AC3E}">
        <p14:creationId xmlns:p14="http://schemas.microsoft.com/office/powerpoint/2010/main" val="2601826465"/>
      </p:ext>
    </p:extLst>
  </p:cSld>
  <p:clrMapOvr>
    <a:masterClrMapping/>
  </p:clrMapOvr>
  <p:transition xmlns:p14="http://schemas.microsoft.com/office/powerpoint/2010/main" advTm="11297"/>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circle(in)">
                                      <p:cBhvr>
                                        <p:cTn id="10" dur="500"/>
                                        <p:tgtEl>
                                          <p:spTgt spid="112"/>
                                        </p:tgtEl>
                                      </p:cBhvr>
                                    </p:animEffect>
                                  </p:childTnLst>
                                </p:cTn>
                              </p:par>
                              <p:par>
                                <p:cTn id="11" presetID="6" presetClass="entr" presetSubtype="16"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circle(in)">
                                      <p:cBhvr>
                                        <p:cTn id="13" dur="500"/>
                                        <p:tgtEl>
                                          <p:spTgt spid="116"/>
                                        </p:tgtEl>
                                      </p:cBhvr>
                                    </p:animEffect>
                                  </p:childTnLst>
                                </p:cTn>
                              </p:par>
                              <p:par>
                                <p:cTn id="14" presetID="6" presetClass="entr" presetSubtype="16"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circle(in)">
                                      <p:cBhvr>
                                        <p:cTn id="16" dur="500"/>
                                        <p:tgtEl>
                                          <p:spTgt spid="113"/>
                                        </p:tgtEl>
                                      </p:cBhvr>
                                    </p:animEffect>
                                  </p:childTnLst>
                                </p:cTn>
                              </p:par>
                              <p:par>
                                <p:cTn id="17" presetID="6" presetClass="entr" presetSubtype="16"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circle(in)">
                                      <p:cBhvr>
                                        <p:cTn id="19" dur="500"/>
                                        <p:tgtEl>
                                          <p:spTgt spid="114"/>
                                        </p:tgtEl>
                                      </p:cBhvr>
                                    </p:animEffect>
                                  </p:childTnLst>
                                </p:cTn>
                              </p:par>
                              <p:par>
                                <p:cTn id="20" presetID="6" presetClass="entr" presetSubtype="16"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circle(in)">
                                      <p:cBhvr>
                                        <p:cTn id="2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r>
              <a:rPr lang="en-US" altLang="zh-CN" sz="4000" dirty="0" smtClean="0">
                <a:solidFill>
                  <a:srgbClr val="C00000"/>
                </a:solidFill>
              </a:rPr>
              <a:t>Optimal Method</a:t>
            </a:r>
          </a:p>
        </p:txBody>
      </p:sp>
      <p:sp>
        <p:nvSpPr>
          <p:cNvPr id="27651" name="Content Placeholder 2"/>
          <p:cNvSpPr>
            <a:spLocks noGrp="1"/>
          </p:cNvSpPr>
          <p:nvPr>
            <p:ph idx="4294967295"/>
          </p:nvPr>
        </p:nvSpPr>
        <p:spPr>
          <a:xfrm>
            <a:off x="457200" y="1219200"/>
            <a:ext cx="8229600" cy="4525963"/>
          </a:xfrm>
        </p:spPr>
        <p:txBody>
          <a:bodyPr/>
          <a:lstStyle/>
          <a:p>
            <a:r>
              <a:rPr lang="en-US" altLang="zh-CN" smtClean="0"/>
              <a:t>Select </a:t>
            </a:r>
            <a:r>
              <a:rPr lang="en-US" altLang="zh-CN" i="1" smtClean="0"/>
              <a:t>k</a:t>
            </a:r>
            <a:r>
              <a:rPr lang="en-US" altLang="zh-CN" smtClean="0"/>
              <a:t> nodes, whose absence creates the largest drop in </a:t>
            </a:r>
            <a:r>
              <a:rPr lang="en-US" altLang="zh-CN" i="1" smtClean="0">
                <a:solidFill>
                  <a:srgbClr val="FF0000"/>
                </a:solidFill>
                <a:latin typeface="Times New Roman" pitchFamily="18" charset="0"/>
              </a:rPr>
              <a:t>λ</a:t>
            </a:r>
            <a:endParaRPr lang="en-US" altLang="zh-CN" b="1" i="1" baseline="-25000" smtClean="0">
              <a:solidFill>
                <a:srgbClr val="FF0000"/>
              </a:solidFill>
              <a:latin typeface="Times New Roman" pitchFamily="18" charset="0"/>
            </a:endParaRPr>
          </a:p>
          <a:p>
            <a:endParaRPr lang="en-US" altLang="zh-CN" smtClean="0"/>
          </a:p>
          <a:p>
            <a:endParaRPr lang="zh-CN" altLang="en-US" smtClean="0"/>
          </a:p>
        </p:txBody>
      </p:sp>
      <p:pic>
        <p:nvPicPr>
          <p:cNvPr id="27653" name="Picture 5" descr="dell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371725"/>
            <a:ext cx="56499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6583363" y="4098925"/>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a:t>
            </a:r>
          </a:p>
        </p:txBody>
      </p:sp>
      <p:sp>
        <p:nvSpPr>
          <p:cNvPr id="14" name="Oval 13"/>
          <p:cNvSpPr/>
          <p:nvPr/>
        </p:nvSpPr>
        <p:spPr>
          <a:xfrm>
            <a:off x="7726363" y="36115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9</a:t>
            </a:r>
          </a:p>
        </p:txBody>
      </p:sp>
      <p:sp>
        <p:nvSpPr>
          <p:cNvPr id="15" name="Oval 14"/>
          <p:cNvSpPr/>
          <p:nvPr/>
        </p:nvSpPr>
        <p:spPr>
          <a:xfrm>
            <a:off x="4983163" y="3946525"/>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10</a:t>
            </a:r>
          </a:p>
        </p:txBody>
      </p:sp>
      <p:sp>
        <p:nvSpPr>
          <p:cNvPr id="16" name="Oval 15"/>
          <p:cNvSpPr/>
          <p:nvPr/>
        </p:nvSpPr>
        <p:spPr>
          <a:xfrm>
            <a:off x="4983163" y="5241925"/>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a:t>
            </a:r>
          </a:p>
        </p:txBody>
      </p:sp>
      <p:sp>
        <p:nvSpPr>
          <p:cNvPr id="17" name="Oval 16"/>
          <p:cNvSpPr/>
          <p:nvPr/>
        </p:nvSpPr>
        <p:spPr>
          <a:xfrm>
            <a:off x="5973763" y="43735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4</a:t>
            </a:r>
          </a:p>
        </p:txBody>
      </p:sp>
      <p:sp>
        <p:nvSpPr>
          <p:cNvPr id="18" name="Oval 17"/>
          <p:cNvSpPr/>
          <p:nvPr/>
        </p:nvSpPr>
        <p:spPr>
          <a:xfrm>
            <a:off x="6096000" y="5546725"/>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5</a:t>
            </a:r>
          </a:p>
        </p:txBody>
      </p:sp>
      <p:sp>
        <p:nvSpPr>
          <p:cNvPr id="19" name="Oval 18"/>
          <p:cNvSpPr/>
          <p:nvPr/>
        </p:nvSpPr>
        <p:spPr>
          <a:xfrm>
            <a:off x="7467600" y="52117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7</a:t>
            </a:r>
          </a:p>
        </p:txBody>
      </p:sp>
      <p:sp>
        <p:nvSpPr>
          <p:cNvPr id="20" name="Oval 19"/>
          <p:cNvSpPr/>
          <p:nvPr/>
        </p:nvSpPr>
        <p:spPr>
          <a:xfrm>
            <a:off x="7650163" y="4479925"/>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8</a:t>
            </a:r>
          </a:p>
        </p:txBody>
      </p:sp>
      <p:cxnSp>
        <p:nvCxnSpPr>
          <p:cNvPr id="21" name="Straight Connector 20"/>
          <p:cNvCxnSpPr>
            <a:stCxn id="11" idx="1"/>
          </p:cNvCxnSpPr>
          <p:nvPr/>
        </p:nvCxnSpPr>
        <p:spPr bwMode="auto">
          <a:xfrm rot="16200000" flipV="1">
            <a:off x="6018213" y="3533775"/>
            <a:ext cx="64452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6" idx="0"/>
          </p:cNvCxnSpPr>
          <p:nvPr/>
        </p:nvCxnSpPr>
        <p:spPr bwMode="auto">
          <a:xfrm rot="5400000" flipH="1" flipV="1">
            <a:off x="4687094" y="3969544"/>
            <a:ext cx="1706562" cy="838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3"/>
            <a:endCxn id="11" idx="6"/>
          </p:cNvCxnSpPr>
          <p:nvPr/>
        </p:nvCxnSpPr>
        <p:spPr bwMode="auto">
          <a:xfrm rot="5400000">
            <a:off x="7116762" y="3586163"/>
            <a:ext cx="392113" cy="90963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0" idx="2"/>
            <a:endCxn id="11" idx="6"/>
          </p:cNvCxnSpPr>
          <p:nvPr/>
        </p:nvCxnSpPr>
        <p:spPr bwMode="auto">
          <a:xfrm rot="10800000">
            <a:off x="6858000" y="4237038"/>
            <a:ext cx="792163" cy="381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2"/>
            <a:endCxn id="16" idx="6"/>
          </p:cNvCxnSpPr>
          <p:nvPr/>
        </p:nvCxnSpPr>
        <p:spPr bwMode="auto">
          <a:xfrm rot="10800000" flipV="1">
            <a:off x="5257800" y="4618038"/>
            <a:ext cx="2392363" cy="762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9" idx="1"/>
            <a:endCxn id="11" idx="4"/>
          </p:cNvCxnSpPr>
          <p:nvPr/>
        </p:nvCxnSpPr>
        <p:spPr bwMode="auto">
          <a:xfrm rot="16200000" flipV="1">
            <a:off x="6675438" y="4419600"/>
            <a:ext cx="877887" cy="7858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9" idx="1"/>
            <a:endCxn id="16" idx="6"/>
          </p:cNvCxnSpPr>
          <p:nvPr/>
        </p:nvCxnSpPr>
        <p:spPr bwMode="auto">
          <a:xfrm rot="16200000" flipH="1" flipV="1">
            <a:off x="6318250" y="4191000"/>
            <a:ext cx="128588" cy="22494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1" idx="4"/>
            <a:endCxn id="18" idx="0"/>
          </p:cNvCxnSpPr>
          <p:nvPr/>
        </p:nvCxnSpPr>
        <p:spPr bwMode="auto">
          <a:xfrm rot="5400000">
            <a:off x="5890419" y="4715669"/>
            <a:ext cx="1173162" cy="4889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6"/>
            <a:endCxn id="18" idx="2"/>
          </p:cNvCxnSpPr>
          <p:nvPr/>
        </p:nvCxnSpPr>
        <p:spPr bwMode="auto">
          <a:xfrm>
            <a:off x="5257800" y="5380038"/>
            <a:ext cx="838200" cy="304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7" idx="4"/>
            <a:endCxn id="18" idx="0"/>
          </p:cNvCxnSpPr>
          <p:nvPr/>
        </p:nvCxnSpPr>
        <p:spPr bwMode="auto">
          <a:xfrm rot="16200000" flipH="1">
            <a:off x="5722937" y="5037138"/>
            <a:ext cx="898525" cy="120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5" idx="4"/>
            <a:endCxn id="18" idx="1"/>
          </p:cNvCxnSpPr>
          <p:nvPr/>
        </p:nvCxnSpPr>
        <p:spPr bwMode="auto">
          <a:xfrm rot="16200000" flipH="1">
            <a:off x="4945063" y="4397375"/>
            <a:ext cx="1366837" cy="10144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7" idx="6"/>
            <a:endCxn id="11" idx="3"/>
          </p:cNvCxnSpPr>
          <p:nvPr/>
        </p:nvCxnSpPr>
        <p:spPr bwMode="auto">
          <a:xfrm flipV="1">
            <a:off x="6248400" y="4333875"/>
            <a:ext cx="376238" cy="1762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6" idx="7"/>
            <a:endCxn id="17" idx="3"/>
          </p:cNvCxnSpPr>
          <p:nvPr/>
        </p:nvCxnSpPr>
        <p:spPr bwMode="auto">
          <a:xfrm rot="5400000" flipH="1" flipV="1">
            <a:off x="5278438" y="4546600"/>
            <a:ext cx="676275" cy="796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1" idx="4"/>
            <a:endCxn id="16" idx="6"/>
          </p:cNvCxnSpPr>
          <p:nvPr/>
        </p:nvCxnSpPr>
        <p:spPr bwMode="auto">
          <a:xfrm rot="5400000">
            <a:off x="5486400" y="4144963"/>
            <a:ext cx="1006475" cy="14636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676" name="Group 34"/>
          <p:cNvGrpSpPr>
            <a:grpSpLocks/>
          </p:cNvGrpSpPr>
          <p:nvPr/>
        </p:nvGrpSpPr>
        <p:grpSpPr bwMode="auto">
          <a:xfrm>
            <a:off x="5562600" y="4449763"/>
            <a:ext cx="1600200" cy="1524000"/>
            <a:chOff x="5562600" y="3535363"/>
            <a:chExt cx="1600200" cy="1524000"/>
          </a:xfrm>
        </p:grpSpPr>
        <p:sp>
          <p:nvSpPr>
            <p:cNvPr id="36" name="Oval 35"/>
            <p:cNvSpPr/>
            <p:nvPr/>
          </p:nvSpPr>
          <p:spPr>
            <a:xfrm>
              <a:off x="6858000" y="4784725"/>
              <a:ext cx="274638" cy="274638"/>
            </a:xfrm>
            <a:prstGeom prst="ellipse">
              <a:avLst/>
            </a:prstGeom>
            <a:solidFill>
              <a:schemeClr val="bg1">
                <a:lumMod val="95000"/>
              </a:schemeClr>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6</a:t>
              </a:r>
            </a:p>
          </p:txBody>
        </p:sp>
        <p:cxnSp>
          <p:nvCxnSpPr>
            <p:cNvPr id="37" name="Straight Connector 36"/>
            <p:cNvCxnSpPr>
              <a:stCxn id="36" idx="1"/>
              <a:endCxn id="18" idx="6"/>
            </p:cNvCxnSpPr>
            <p:nvPr/>
          </p:nvCxnSpPr>
          <p:spPr bwMode="auto">
            <a:xfrm rot="16200000" flipV="1">
              <a:off x="6607175" y="4533901"/>
              <a:ext cx="53975" cy="527050"/>
            </a:xfrm>
            <a:prstGeom prst="line">
              <a:avLst/>
            </a:prstGeom>
            <a:noFill/>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6" idx="1"/>
              <a:endCxn id="11" idx="4"/>
            </p:cNvCxnSpPr>
            <p:nvPr/>
          </p:nvCxnSpPr>
          <p:spPr bwMode="auto">
            <a:xfrm rot="16200000" flipV="1">
              <a:off x="6165057" y="4091781"/>
              <a:ext cx="1289050" cy="176213"/>
            </a:xfrm>
            <a:prstGeom prst="line">
              <a:avLst/>
            </a:prstGeom>
            <a:noFill/>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6888163" y="4022725"/>
              <a:ext cx="274637" cy="274638"/>
            </a:xfrm>
            <a:prstGeom prst="ellipse">
              <a:avLst/>
            </a:prstGeom>
            <a:solidFill>
              <a:schemeClr val="bg1">
                <a:lumMod val="95000"/>
              </a:schemeClr>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a:t>
              </a:r>
            </a:p>
          </p:txBody>
        </p:sp>
        <p:cxnSp>
          <p:nvCxnSpPr>
            <p:cNvPr id="40" name="Straight Connector 39"/>
            <p:cNvCxnSpPr>
              <a:stCxn id="39" idx="3"/>
              <a:endCxn id="18" idx="7"/>
            </p:cNvCxnSpPr>
            <p:nvPr/>
          </p:nvCxnSpPr>
          <p:spPr bwMode="auto">
            <a:xfrm rot="5400000">
              <a:off x="6384131" y="4204494"/>
              <a:ext cx="490538" cy="596900"/>
            </a:xfrm>
            <a:prstGeom prst="line">
              <a:avLst/>
            </a:prstGeom>
            <a:noFill/>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2"/>
            </p:cNvCxnSpPr>
            <p:nvPr/>
          </p:nvCxnSpPr>
          <p:spPr bwMode="auto">
            <a:xfrm rot="10800000" flipV="1">
              <a:off x="5562600" y="4160838"/>
              <a:ext cx="1325563" cy="288925"/>
            </a:xfrm>
            <a:prstGeom prst="line">
              <a:avLst/>
            </a:prstGeom>
            <a:noFill/>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a:stCxn id="16" idx="0"/>
            <a:endCxn id="15" idx="4"/>
          </p:cNvCxnSpPr>
          <p:nvPr/>
        </p:nvCxnSpPr>
        <p:spPr bwMode="auto">
          <a:xfrm rot="5400000" flipH="1" flipV="1">
            <a:off x="4610100" y="4732338"/>
            <a:ext cx="1020763" cy="15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791200" y="33067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9</a:t>
            </a:r>
          </a:p>
        </p:txBody>
      </p:sp>
      <p:sp>
        <p:nvSpPr>
          <p:cNvPr id="44" name="Oval 43"/>
          <p:cNvSpPr/>
          <p:nvPr/>
        </p:nvSpPr>
        <p:spPr>
          <a:xfrm>
            <a:off x="2590800" y="4144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a:t>
            </a:r>
          </a:p>
        </p:txBody>
      </p:sp>
      <p:sp>
        <p:nvSpPr>
          <p:cNvPr id="45" name="Oval 44"/>
          <p:cNvSpPr/>
          <p:nvPr/>
        </p:nvSpPr>
        <p:spPr>
          <a:xfrm>
            <a:off x="3733800" y="3657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11</a:t>
            </a:r>
          </a:p>
        </p:txBody>
      </p:sp>
      <p:sp>
        <p:nvSpPr>
          <p:cNvPr id="46" name="Oval 45"/>
          <p:cNvSpPr/>
          <p:nvPr/>
        </p:nvSpPr>
        <p:spPr>
          <a:xfrm>
            <a:off x="990600" y="39925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10</a:t>
            </a:r>
          </a:p>
        </p:txBody>
      </p:sp>
      <p:sp>
        <p:nvSpPr>
          <p:cNvPr id="47" name="Oval 46"/>
          <p:cNvSpPr/>
          <p:nvPr/>
        </p:nvSpPr>
        <p:spPr>
          <a:xfrm>
            <a:off x="990600" y="5287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a:t>
            </a:r>
          </a:p>
        </p:txBody>
      </p:sp>
      <p:sp>
        <p:nvSpPr>
          <p:cNvPr id="48" name="Oval 47"/>
          <p:cNvSpPr/>
          <p:nvPr/>
        </p:nvSpPr>
        <p:spPr>
          <a:xfrm>
            <a:off x="1981200" y="4419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4</a:t>
            </a:r>
          </a:p>
        </p:txBody>
      </p:sp>
      <p:sp>
        <p:nvSpPr>
          <p:cNvPr id="49" name="Oval 48"/>
          <p:cNvSpPr/>
          <p:nvPr/>
        </p:nvSpPr>
        <p:spPr>
          <a:xfrm>
            <a:off x="2103438" y="5592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5</a:t>
            </a:r>
          </a:p>
        </p:txBody>
      </p:sp>
      <p:sp>
        <p:nvSpPr>
          <p:cNvPr id="50" name="Oval 49"/>
          <p:cNvSpPr/>
          <p:nvPr/>
        </p:nvSpPr>
        <p:spPr>
          <a:xfrm>
            <a:off x="2865438" y="57451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6</a:t>
            </a:r>
          </a:p>
        </p:txBody>
      </p:sp>
      <p:sp>
        <p:nvSpPr>
          <p:cNvPr id="51" name="Oval 50"/>
          <p:cNvSpPr/>
          <p:nvPr/>
        </p:nvSpPr>
        <p:spPr>
          <a:xfrm>
            <a:off x="3475038" y="52578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7</a:t>
            </a:r>
          </a:p>
        </p:txBody>
      </p:sp>
      <p:sp>
        <p:nvSpPr>
          <p:cNvPr id="52" name="Oval 51"/>
          <p:cNvSpPr/>
          <p:nvPr/>
        </p:nvSpPr>
        <p:spPr>
          <a:xfrm>
            <a:off x="3657600" y="4525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8</a:t>
            </a:r>
          </a:p>
        </p:txBody>
      </p:sp>
      <p:cxnSp>
        <p:nvCxnSpPr>
          <p:cNvPr id="53" name="Straight Connector 52"/>
          <p:cNvCxnSpPr>
            <a:stCxn id="44" idx="1"/>
          </p:cNvCxnSpPr>
          <p:nvPr/>
        </p:nvCxnSpPr>
        <p:spPr bwMode="auto">
          <a:xfrm rot="16200000" flipV="1">
            <a:off x="2025650" y="3579813"/>
            <a:ext cx="64452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7" idx="0"/>
          </p:cNvCxnSpPr>
          <p:nvPr/>
        </p:nvCxnSpPr>
        <p:spPr bwMode="auto">
          <a:xfrm rot="5400000" flipH="1" flipV="1">
            <a:off x="694531" y="4015582"/>
            <a:ext cx="1706563" cy="838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45" idx="3"/>
            <a:endCxn id="44" idx="6"/>
          </p:cNvCxnSpPr>
          <p:nvPr/>
        </p:nvCxnSpPr>
        <p:spPr bwMode="auto">
          <a:xfrm rot="5400000">
            <a:off x="3124201" y="3632200"/>
            <a:ext cx="392112" cy="90963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2" idx="2"/>
            <a:endCxn id="44" idx="6"/>
          </p:cNvCxnSpPr>
          <p:nvPr/>
        </p:nvCxnSpPr>
        <p:spPr bwMode="auto">
          <a:xfrm rot="10800000">
            <a:off x="2865438" y="4283075"/>
            <a:ext cx="792162" cy="381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2" idx="2"/>
            <a:endCxn id="47" idx="6"/>
          </p:cNvCxnSpPr>
          <p:nvPr/>
        </p:nvCxnSpPr>
        <p:spPr bwMode="auto">
          <a:xfrm rot="10800000" flipV="1">
            <a:off x="1265238" y="4664075"/>
            <a:ext cx="2392362" cy="762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1" idx="1"/>
            <a:endCxn id="44" idx="4"/>
          </p:cNvCxnSpPr>
          <p:nvPr/>
        </p:nvCxnSpPr>
        <p:spPr bwMode="auto">
          <a:xfrm rot="16200000" flipV="1">
            <a:off x="2682875" y="4465638"/>
            <a:ext cx="877888" cy="7858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1"/>
            <a:endCxn id="47" idx="6"/>
          </p:cNvCxnSpPr>
          <p:nvPr/>
        </p:nvCxnSpPr>
        <p:spPr bwMode="auto">
          <a:xfrm rot="16200000" flipH="1" flipV="1">
            <a:off x="2325688" y="4237038"/>
            <a:ext cx="128587" cy="22494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0" idx="1"/>
            <a:endCxn id="49" idx="5"/>
          </p:cNvCxnSpPr>
          <p:nvPr/>
        </p:nvCxnSpPr>
        <p:spPr bwMode="auto">
          <a:xfrm rot="16200000" flipH="1" flipV="1">
            <a:off x="2600325" y="5522913"/>
            <a:ext cx="4127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0" idx="1"/>
            <a:endCxn id="44" idx="4"/>
          </p:cNvCxnSpPr>
          <p:nvPr/>
        </p:nvCxnSpPr>
        <p:spPr bwMode="auto">
          <a:xfrm rot="16200000" flipV="1">
            <a:off x="2133600" y="5014913"/>
            <a:ext cx="1366838" cy="1762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2895600" y="49831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a:t>
            </a:r>
          </a:p>
        </p:txBody>
      </p:sp>
      <p:cxnSp>
        <p:nvCxnSpPr>
          <p:cNvPr id="63" name="Straight Connector 62"/>
          <p:cNvCxnSpPr>
            <a:stCxn id="62" idx="3"/>
            <a:endCxn id="49" idx="7"/>
          </p:cNvCxnSpPr>
          <p:nvPr/>
        </p:nvCxnSpPr>
        <p:spPr bwMode="auto">
          <a:xfrm rot="5400000">
            <a:off x="2428875" y="5126038"/>
            <a:ext cx="415925" cy="6000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4" idx="4"/>
            <a:endCxn id="49" idx="0"/>
          </p:cNvCxnSpPr>
          <p:nvPr/>
        </p:nvCxnSpPr>
        <p:spPr bwMode="auto">
          <a:xfrm rot="5400000">
            <a:off x="1897856" y="4761707"/>
            <a:ext cx="1173163" cy="4889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47" idx="6"/>
            <a:endCxn id="49" idx="2"/>
          </p:cNvCxnSpPr>
          <p:nvPr/>
        </p:nvCxnSpPr>
        <p:spPr bwMode="auto">
          <a:xfrm>
            <a:off x="1265238" y="5426075"/>
            <a:ext cx="838200" cy="304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48" idx="4"/>
            <a:endCxn id="49" idx="0"/>
          </p:cNvCxnSpPr>
          <p:nvPr/>
        </p:nvCxnSpPr>
        <p:spPr bwMode="auto">
          <a:xfrm rot="16200000" flipH="1">
            <a:off x="1730375" y="5083176"/>
            <a:ext cx="898525" cy="120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46" idx="4"/>
            <a:endCxn id="49" idx="1"/>
          </p:cNvCxnSpPr>
          <p:nvPr/>
        </p:nvCxnSpPr>
        <p:spPr bwMode="auto">
          <a:xfrm rot="16200000" flipH="1">
            <a:off x="952500" y="4443413"/>
            <a:ext cx="1366838" cy="10144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48" idx="6"/>
            <a:endCxn id="44" idx="3"/>
          </p:cNvCxnSpPr>
          <p:nvPr/>
        </p:nvCxnSpPr>
        <p:spPr bwMode="auto">
          <a:xfrm flipV="1">
            <a:off x="2255838" y="4379913"/>
            <a:ext cx="376237" cy="1762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47" idx="7"/>
            <a:endCxn id="48" idx="3"/>
          </p:cNvCxnSpPr>
          <p:nvPr/>
        </p:nvCxnSpPr>
        <p:spPr bwMode="auto">
          <a:xfrm rot="5400000" flipH="1" flipV="1">
            <a:off x="1285875" y="4592638"/>
            <a:ext cx="676275" cy="796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44" idx="4"/>
            <a:endCxn id="47" idx="6"/>
          </p:cNvCxnSpPr>
          <p:nvPr/>
        </p:nvCxnSpPr>
        <p:spPr bwMode="auto">
          <a:xfrm rot="5400000">
            <a:off x="1493838" y="4191000"/>
            <a:ext cx="1006475" cy="14636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2" idx="2"/>
          </p:cNvCxnSpPr>
          <p:nvPr/>
        </p:nvCxnSpPr>
        <p:spPr bwMode="auto">
          <a:xfrm rot="10800000" flipV="1">
            <a:off x="1570038" y="5121275"/>
            <a:ext cx="1325562" cy="288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47" idx="0"/>
            <a:endCxn id="46" idx="4"/>
          </p:cNvCxnSpPr>
          <p:nvPr/>
        </p:nvCxnSpPr>
        <p:spPr bwMode="auto">
          <a:xfrm rot="5400000" flipH="1" flipV="1">
            <a:off x="617538" y="4778375"/>
            <a:ext cx="1020762" cy="15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1798638" y="33528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9</a:t>
            </a:r>
          </a:p>
        </p:txBody>
      </p:sp>
      <p:sp>
        <p:nvSpPr>
          <p:cNvPr id="27709" name="Rectangle 73"/>
          <p:cNvSpPr>
            <a:spLocks noChangeArrowheads="1"/>
          </p:cNvSpPr>
          <p:nvPr/>
        </p:nvSpPr>
        <p:spPr bwMode="auto">
          <a:xfrm>
            <a:off x="762000" y="5943600"/>
            <a:ext cx="2801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buClrTx/>
              <a:buSzTx/>
              <a:buFontTx/>
              <a:buNone/>
            </a:pPr>
            <a:r>
              <a:rPr lang="zh-CN" altLang="en-US" sz="2800" dirty="0">
                <a:solidFill>
                  <a:srgbClr val="FF0000"/>
                </a:solidFill>
                <a:latin typeface="Times New Roman" pitchFamily="18" charset="0"/>
                <a:cs typeface="Arial" pitchFamily="34" charset="0"/>
              </a:rPr>
              <a:t> </a:t>
            </a:r>
            <a:r>
              <a:rPr lang="en-US" altLang="zh-CN" sz="2800" dirty="0">
                <a:solidFill>
                  <a:srgbClr val="FF0000"/>
                </a:solidFill>
                <a:latin typeface="Times New Roman" pitchFamily="18" charset="0"/>
                <a:cs typeface="Arial" pitchFamily="34" charset="0"/>
              </a:rPr>
              <a:t>Original Graph: </a:t>
            </a:r>
            <a:r>
              <a:rPr lang="en-US" altLang="zh-CN" sz="2800" i="1" dirty="0">
                <a:solidFill>
                  <a:srgbClr val="FF0000"/>
                </a:solidFill>
                <a:latin typeface="Times New Roman" pitchFamily="18" charset="0"/>
                <a:cs typeface="Arial" pitchFamily="34" charset="0"/>
              </a:rPr>
              <a:t>λ</a:t>
            </a:r>
            <a:endParaRPr lang="en-US" altLang="zh-CN" sz="2800" dirty="0">
              <a:solidFill>
                <a:prstClr val="black"/>
              </a:solidFill>
              <a:latin typeface="Arial" pitchFamily="34" charset="0"/>
              <a:cs typeface="Arial" pitchFamily="34" charset="0"/>
            </a:endParaRPr>
          </a:p>
        </p:txBody>
      </p:sp>
      <p:sp>
        <p:nvSpPr>
          <p:cNvPr id="27710" name="Rectangle 74"/>
          <p:cNvSpPr>
            <a:spLocks noChangeArrowheads="1"/>
          </p:cNvSpPr>
          <p:nvPr/>
        </p:nvSpPr>
        <p:spPr bwMode="auto">
          <a:xfrm>
            <a:off x="4933950" y="5943600"/>
            <a:ext cx="2757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buClrTx/>
              <a:buSzTx/>
              <a:buFontTx/>
              <a:buNone/>
            </a:pPr>
            <a:r>
              <a:rPr lang="en-US" altLang="zh-CN" sz="2800" dirty="0">
                <a:solidFill>
                  <a:srgbClr val="FF0000"/>
                </a:solidFill>
                <a:latin typeface="Times New Roman" pitchFamily="18" charset="0"/>
                <a:cs typeface="Arial" pitchFamily="34" charset="0"/>
              </a:rPr>
              <a:t>Without {2, 6}: </a:t>
            </a:r>
            <a:r>
              <a:rPr lang="en-US" altLang="zh-CN" sz="2800" i="1" dirty="0" err="1">
                <a:solidFill>
                  <a:srgbClr val="FF0000"/>
                </a:solidFill>
                <a:latin typeface="Times New Roman" pitchFamily="18" charset="0"/>
                <a:cs typeface="Arial" pitchFamily="34" charset="0"/>
              </a:rPr>
              <a:t>λ</a:t>
            </a:r>
            <a:r>
              <a:rPr lang="en-US" altLang="zh-CN" sz="2800" i="1" baseline="-25000" dirty="0" err="1">
                <a:solidFill>
                  <a:srgbClr val="FF0000"/>
                </a:solidFill>
                <a:latin typeface="Times New Roman" pitchFamily="18" charset="0"/>
                <a:cs typeface="Arial" pitchFamily="34" charset="0"/>
              </a:rPr>
              <a:t>s</a:t>
            </a:r>
            <a:endParaRPr lang="en-US" altLang="zh-CN" sz="2800" dirty="0">
              <a:solidFill>
                <a:prstClr val="black"/>
              </a:solidFill>
              <a:latin typeface="Arial" pitchFamily="34" charset="0"/>
              <a:cs typeface="Arial" pitchFamily="34" charset="0"/>
            </a:endParaRPr>
          </a:p>
        </p:txBody>
      </p:sp>
      <p:sp>
        <p:nvSpPr>
          <p:cNvPr id="76" name="Rectangle 75"/>
          <p:cNvSpPr/>
          <p:nvPr/>
        </p:nvSpPr>
        <p:spPr>
          <a:xfrm>
            <a:off x="5181600" y="2133600"/>
            <a:ext cx="2362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6000" i="1">
                <a:solidFill>
                  <a:prstClr val="black"/>
                </a:solidFill>
                <a:latin typeface="Times New Roman" pitchFamily="18" charset="0"/>
                <a:cs typeface="Arial" charset="0"/>
              </a:rPr>
              <a:t>λ-λ</a:t>
            </a:r>
            <a:r>
              <a:rPr lang="en-US" altLang="zh-CN" sz="6000" i="1" baseline="-25000">
                <a:solidFill>
                  <a:prstClr val="black"/>
                </a:solidFill>
                <a:latin typeface="Times New Roman" pitchFamily="18" charset="0"/>
                <a:cs typeface="Arial" charset="0"/>
              </a:rPr>
              <a:t>s</a:t>
            </a:r>
            <a:endParaRPr lang="en-US" altLang="zh-CN" sz="6000">
              <a:solidFill>
                <a:prstClr val="black"/>
              </a:solidFill>
              <a:cs typeface="Arial" charset="0"/>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101</a:t>
            </a:fld>
            <a:endParaRPr lang="en-US"/>
          </a:p>
        </p:txBody>
      </p:sp>
      <p:pic>
        <p:nvPicPr>
          <p:cNvPr id="77"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51330212"/>
      </p:ext>
    </p:extLst>
  </p:cSld>
  <p:clrMapOvr>
    <a:masterClrMapping/>
  </p:clrMapOvr>
  <p:transition xmlns:p14="http://schemas.microsoft.com/office/powerpoint/2010/main" advTm="14593"/>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r>
              <a:rPr lang="en-US" altLang="zh-CN" sz="4000" dirty="0" smtClean="0">
                <a:solidFill>
                  <a:srgbClr val="C00000"/>
                </a:solidFill>
              </a:rPr>
              <a:t>Optimal Method</a:t>
            </a:r>
          </a:p>
        </p:txBody>
      </p:sp>
      <p:sp>
        <p:nvSpPr>
          <p:cNvPr id="28675" name="Content Placeholder 2"/>
          <p:cNvSpPr>
            <a:spLocks noGrp="1"/>
          </p:cNvSpPr>
          <p:nvPr>
            <p:ph idx="4294967295"/>
          </p:nvPr>
        </p:nvSpPr>
        <p:spPr>
          <a:xfrm>
            <a:off x="457200" y="1447800"/>
            <a:ext cx="8229600" cy="4525963"/>
          </a:xfrm>
        </p:spPr>
        <p:txBody>
          <a:bodyPr/>
          <a:lstStyle/>
          <a:p>
            <a:r>
              <a:rPr lang="en-US" altLang="zh-CN" smtClean="0"/>
              <a:t>Select </a:t>
            </a:r>
            <a:r>
              <a:rPr lang="en-US" altLang="zh-CN" i="1" smtClean="0"/>
              <a:t>k</a:t>
            </a:r>
            <a:r>
              <a:rPr lang="en-US" altLang="zh-CN" smtClean="0"/>
              <a:t> nodes, whose absence creates the largest drop in </a:t>
            </a:r>
            <a:r>
              <a:rPr lang="en-US" altLang="zh-CN" i="1" smtClean="0">
                <a:solidFill>
                  <a:srgbClr val="FF0000"/>
                </a:solidFill>
                <a:latin typeface="Times New Roman" pitchFamily="18" charset="0"/>
              </a:rPr>
              <a:t>λ</a:t>
            </a:r>
            <a:endParaRPr lang="en-US" altLang="zh-CN" b="1" i="1" baseline="-25000" smtClean="0">
              <a:solidFill>
                <a:srgbClr val="FF0000"/>
              </a:solidFill>
              <a:latin typeface="Times New Roman" pitchFamily="18" charset="0"/>
            </a:endParaRPr>
          </a:p>
          <a:p>
            <a:endParaRPr lang="en-US" altLang="zh-CN" smtClean="0"/>
          </a:p>
          <a:p>
            <a:endParaRPr lang="en-US" altLang="zh-CN" sz="2400" smtClean="0"/>
          </a:p>
          <a:p>
            <a:r>
              <a:rPr lang="en-US" altLang="zh-CN" smtClean="0"/>
              <a:t>But, we need                     in time</a:t>
            </a:r>
          </a:p>
          <a:p>
            <a:pPr lvl="1"/>
            <a:r>
              <a:rPr lang="en-US" altLang="zh-CN" smtClean="0"/>
              <a:t> Example: 1,000 nodes, with 10,000 edges </a:t>
            </a:r>
          </a:p>
          <a:p>
            <a:pPr lvl="2"/>
            <a:r>
              <a:rPr lang="en-US" altLang="zh-CN" smtClean="0"/>
              <a:t>It takes 0.01 seconds to compute </a:t>
            </a:r>
            <a:r>
              <a:rPr lang="en-US" altLang="zh-CN" i="1" smtClean="0">
                <a:latin typeface="Times New Roman" pitchFamily="18" charset="0"/>
              </a:rPr>
              <a:t>λ</a:t>
            </a:r>
          </a:p>
          <a:p>
            <a:pPr lvl="2"/>
            <a:r>
              <a:rPr lang="en-US" altLang="zh-CN" smtClean="0">
                <a:latin typeface="Times New Roman" pitchFamily="18" charset="0"/>
              </a:rPr>
              <a:t>It takes</a:t>
            </a:r>
            <a:r>
              <a:rPr lang="en-US" altLang="zh-CN" i="1" smtClean="0">
                <a:solidFill>
                  <a:srgbClr val="FF0000"/>
                </a:solidFill>
                <a:latin typeface="Times New Roman" pitchFamily="18" charset="0"/>
              </a:rPr>
              <a:t> </a:t>
            </a:r>
            <a:r>
              <a:rPr lang="en-US" altLang="zh-CN" b="1" smtClean="0">
                <a:solidFill>
                  <a:srgbClr val="FF0000"/>
                </a:solidFill>
                <a:latin typeface="Times New Roman" pitchFamily="18" charset="0"/>
              </a:rPr>
              <a:t>2,615 years</a:t>
            </a:r>
            <a:r>
              <a:rPr lang="en-US" altLang="zh-CN" i="1" smtClean="0">
                <a:solidFill>
                  <a:srgbClr val="FF0000"/>
                </a:solidFill>
                <a:latin typeface="Times New Roman" pitchFamily="18" charset="0"/>
              </a:rPr>
              <a:t> </a:t>
            </a:r>
            <a:r>
              <a:rPr lang="en-US" altLang="zh-CN" smtClean="0">
                <a:latin typeface="Times New Roman" pitchFamily="18" charset="0"/>
              </a:rPr>
              <a:t>to find best-</a:t>
            </a:r>
            <a:r>
              <a:rPr lang="en-US" altLang="zh-CN" i="1" smtClean="0">
                <a:latin typeface="Times New Roman" pitchFamily="18" charset="0"/>
              </a:rPr>
              <a:t>5</a:t>
            </a:r>
            <a:r>
              <a:rPr lang="en-US" altLang="zh-CN" smtClean="0">
                <a:latin typeface="Times New Roman" pitchFamily="18" charset="0"/>
              </a:rPr>
              <a:t> nodes</a:t>
            </a:r>
            <a:r>
              <a:rPr lang="en-US" altLang="zh-CN" smtClean="0"/>
              <a:t> !</a:t>
            </a:r>
          </a:p>
        </p:txBody>
      </p:sp>
      <p:sp>
        <p:nvSpPr>
          <p:cNvPr id="2867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400" eaLnBrk="1" hangingPunct="1">
              <a:buClrTx/>
              <a:buSzTx/>
              <a:buFontTx/>
              <a:buNone/>
            </a:pPr>
            <a:fld id="{41A511B3-FB75-4327-BFC6-578C2A7A8264}" type="slidenum">
              <a:rPr lang="zh-CN" altLang="en-US" sz="1200">
                <a:solidFill>
                  <a:srgbClr val="898989"/>
                </a:solidFill>
                <a:latin typeface="Calibri" pitchFamily="34" charset="0"/>
              </a:rPr>
              <a:pPr algn="r" defTabSz="914400" eaLnBrk="1" hangingPunct="1">
                <a:buClrTx/>
                <a:buSzTx/>
                <a:buFontTx/>
                <a:buNone/>
              </a:pPr>
              <a:t>102</a:t>
            </a:fld>
            <a:endParaRPr lang="en-US" altLang="zh-CN" sz="1200">
              <a:solidFill>
                <a:srgbClr val="898989"/>
              </a:solidFill>
              <a:latin typeface="Calibri" pitchFamily="34" charset="0"/>
            </a:endParaRPr>
          </a:p>
        </p:txBody>
      </p:sp>
      <p:pic>
        <p:nvPicPr>
          <p:cNvPr id="28677" name="Picture 5" descr="dell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0"/>
            <a:ext cx="56499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ex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251200"/>
            <a:ext cx="1517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12"/>
          <p:cNvSpPr txBox="1">
            <a:spLocks noChangeArrowheads="1"/>
          </p:cNvSpPr>
          <p:nvPr/>
        </p:nvSpPr>
        <p:spPr bwMode="auto">
          <a:xfrm>
            <a:off x="6489700" y="3581400"/>
            <a:ext cx="2679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buClrTx/>
              <a:buSzTx/>
              <a:buFontTx/>
              <a:buNone/>
            </a:pPr>
            <a:r>
              <a:rPr lang="en-US" altLang="zh-CN" sz="2000">
                <a:solidFill>
                  <a:srgbClr val="FF0000"/>
                </a:solidFill>
              </a:rPr>
              <a:t>Largest eigenvalue </a:t>
            </a:r>
          </a:p>
          <a:p>
            <a:pPr algn="ctr" defTabSz="914400" eaLnBrk="1" hangingPunct="1">
              <a:buClrTx/>
              <a:buSzTx/>
              <a:buFontTx/>
              <a:buNone/>
            </a:pPr>
            <a:r>
              <a:rPr lang="en-US" altLang="zh-CN" sz="2000">
                <a:solidFill>
                  <a:srgbClr val="FF0000"/>
                </a:solidFill>
              </a:rPr>
              <a:t>w/o subset of nodes </a:t>
            </a:r>
            <a:r>
              <a:rPr lang="en-US" altLang="zh-CN" sz="2000" i="1">
                <a:solidFill>
                  <a:srgbClr val="FF0000"/>
                </a:solidFill>
              </a:rPr>
              <a:t>S</a:t>
            </a:r>
          </a:p>
        </p:txBody>
      </p:sp>
      <p:sp>
        <p:nvSpPr>
          <p:cNvPr id="14" name="Rectangle 13"/>
          <p:cNvSpPr/>
          <p:nvPr/>
        </p:nvSpPr>
        <p:spPr>
          <a:xfrm>
            <a:off x="5181600" y="2286000"/>
            <a:ext cx="2362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6000" i="1">
                <a:solidFill>
                  <a:prstClr val="black"/>
                </a:solidFill>
                <a:latin typeface="Times New Roman" pitchFamily="18" charset="0"/>
                <a:cs typeface="Arial" charset="0"/>
              </a:rPr>
              <a:t>λ-λ</a:t>
            </a:r>
            <a:r>
              <a:rPr lang="en-US" altLang="zh-CN" sz="6000" i="1" baseline="-25000">
                <a:solidFill>
                  <a:prstClr val="black"/>
                </a:solidFill>
                <a:latin typeface="Times New Roman" pitchFamily="18" charset="0"/>
                <a:cs typeface="Arial" charset="0"/>
              </a:rPr>
              <a:t>s</a:t>
            </a:r>
            <a:endParaRPr lang="en-US" altLang="zh-CN" sz="6000">
              <a:solidFill>
                <a:prstClr val="black"/>
              </a:solidFill>
              <a:cs typeface="Arial" charset="0"/>
            </a:endParaRPr>
          </a:p>
        </p:txBody>
      </p:sp>
      <p:sp>
        <p:nvSpPr>
          <p:cNvPr id="10" name="Oval 9"/>
          <p:cNvSpPr/>
          <p:nvPr/>
        </p:nvSpPr>
        <p:spPr>
          <a:xfrm>
            <a:off x="5715000" y="2328863"/>
            <a:ext cx="990600" cy="1143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sp>
        <p:nvSpPr>
          <p:cNvPr id="28683" name="Line 12"/>
          <p:cNvSpPr>
            <a:spLocks noChangeShapeType="1"/>
          </p:cNvSpPr>
          <p:nvPr/>
        </p:nvSpPr>
        <p:spPr bwMode="auto">
          <a:xfrm>
            <a:off x="6705600" y="3124200"/>
            <a:ext cx="1066800" cy="4572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102</a:t>
            </a:fld>
            <a:endParaRPr lang="en-US"/>
          </a:p>
        </p:txBody>
      </p:sp>
      <p:sp>
        <p:nvSpPr>
          <p:cNvPr id="7" name="Rectangle 6"/>
          <p:cNvSpPr>
            <a:spLocks noChangeArrowheads="1"/>
          </p:cNvSpPr>
          <p:nvPr/>
        </p:nvSpPr>
        <p:spPr bwMode="auto">
          <a:xfrm>
            <a:off x="0" y="5562600"/>
            <a:ext cx="9144000" cy="1295400"/>
          </a:xfrm>
          <a:prstGeom prst="rect">
            <a:avLst/>
          </a:prstGeom>
          <a:solidFill>
            <a:srgbClr val="FF0000"/>
          </a:solidFill>
          <a:ln w="57150" algn="ctr">
            <a:solidFill>
              <a:srgbClr val="FF0000"/>
            </a:solidFill>
            <a:miter lim="800000"/>
            <a:headEnd/>
            <a:tailEnd/>
          </a:ln>
        </p:spPr>
        <p:txBody>
          <a:bodyPr anchor="ctr"/>
          <a:lstStyle/>
          <a:p>
            <a:pPr defTabSz="914400">
              <a:buClrTx/>
              <a:buSzTx/>
              <a:buFontTx/>
              <a:buNone/>
            </a:pPr>
            <a:r>
              <a:rPr lang="en-US" altLang="zh-CN" sz="3600" dirty="0">
                <a:solidFill>
                  <a:prstClr val="white"/>
                </a:solidFill>
                <a:latin typeface="Calibri" pitchFamily="34" charset="0"/>
                <a:cs typeface="Arial" pitchFamily="34" charset="0"/>
              </a:rPr>
              <a:t>Theorem: (Tong+ </a:t>
            </a:r>
            <a:r>
              <a:rPr lang="en-US" altLang="zh-CN" sz="3600" dirty="0" smtClean="0">
                <a:solidFill>
                  <a:prstClr val="white"/>
                </a:solidFill>
                <a:latin typeface="Calibri" pitchFamily="34" charset="0"/>
                <a:cs typeface="Arial" pitchFamily="34" charset="0"/>
              </a:rPr>
              <a:t>CIKM 2012</a:t>
            </a:r>
            <a:r>
              <a:rPr lang="en-US" altLang="zh-CN" sz="3600" dirty="0">
                <a:solidFill>
                  <a:prstClr val="white"/>
                </a:solidFill>
                <a:latin typeface="Calibri" pitchFamily="34" charset="0"/>
                <a:cs typeface="Arial" pitchFamily="34" charset="0"/>
              </a:rPr>
              <a:t>)</a:t>
            </a:r>
          </a:p>
          <a:p>
            <a:pPr defTabSz="914400">
              <a:buClrTx/>
              <a:buSzTx/>
              <a:buFontTx/>
              <a:buNone/>
            </a:pPr>
            <a:r>
              <a:rPr lang="en-US" altLang="zh-CN" sz="3600" dirty="0">
                <a:solidFill>
                  <a:prstClr val="white"/>
                </a:solidFill>
                <a:latin typeface="Calibri" pitchFamily="34" charset="0"/>
                <a:cs typeface="Arial" pitchFamily="34" charset="0"/>
              </a:rPr>
              <a:t>Find Optimal k-node Immunization is NP-Hard</a:t>
            </a:r>
            <a:endParaRPr lang="en-US" altLang="zh-CN" sz="3600" i="1" dirty="0">
              <a:solidFill>
                <a:prstClr val="white"/>
              </a:solidFill>
              <a:latin typeface="Calibri" pitchFamily="34" charset="0"/>
              <a:cs typeface="Arial" pitchFamily="34" charset="0"/>
            </a:endParaRPr>
          </a:p>
        </p:txBody>
      </p:sp>
      <p:pic>
        <p:nvPicPr>
          <p:cNvPr id="17"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176874269"/>
      </p:ext>
    </p:extLst>
  </p:cSld>
  <p:clrMapOvr>
    <a:masterClrMapping/>
  </p:clrMapOvr>
  <p:transition xmlns:p14="http://schemas.microsoft.com/office/powerpoint/2010/main" advTm="20266"/>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r>
              <a:rPr lang="en-US" altLang="zh-CN" sz="4000" i="1" dirty="0" err="1" smtClean="0">
                <a:solidFill>
                  <a:srgbClr val="C00000"/>
                </a:solidFill>
              </a:rPr>
              <a:t>Netshield</a:t>
            </a:r>
            <a:r>
              <a:rPr lang="en-US" altLang="zh-CN" sz="4000" dirty="0" smtClean="0">
                <a:solidFill>
                  <a:srgbClr val="C00000"/>
                </a:solidFill>
              </a:rPr>
              <a:t> to the Rescue</a:t>
            </a:r>
          </a:p>
        </p:txBody>
      </p:sp>
      <p:sp>
        <p:nvSpPr>
          <p:cNvPr id="7" name="Rectangle 6"/>
          <p:cNvSpPr/>
          <p:nvPr/>
        </p:nvSpPr>
        <p:spPr>
          <a:xfrm>
            <a:off x="152400" y="3200400"/>
            <a:ext cx="2286000" cy="2286000"/>
          </a:xfrm>
          <a:prstGeom prst="rect">
            <a:avLst/>
          </a:prstGeom>
          <a:solidFill>
            <a:srgbClr val="0000CC">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r>
              <a:rPr lang="en-US" altLang="zh-CN" sz="3600" i="1">
                <a:solidFill>
                  <a:prstClr val="black"/>
                </a:solidFill>
                <a:cs typeface="Arial" charset="0"/>
              </a:rPr>
              <a:t>A</a:t>
            </a:r>
            <a:endParaRPr lang="en-US" altLang="zh-CN" i="1">
              <a:solidFill>
                <a:prstClr val="black"/>
              </a:solidFill>
              <a:cs typeface="Arial" charset="0"/>
            </a:endParaRPr>
          </a:p>
        </p:txBody>
      </p:sp>
      <p:sp>
        <p:nvSpPr>
          <p:cNvPr id="8" name="Rectangle 7"/>
          <p:cNvSpPr>
            <a:spLocks noChangeArrowheads="1"/>
          </p:cNvSpPr>
          <p:nvPr/>
        </p:nvSpPr>
        <p:spPr bwMode="auto">
          <a:xfrm>
            <a:off x="2667000" y="3200400"/>
            <a:ext cx="381000" cy="2286000"/>
          </a:xfrm>
          <a:prstGeom prst="rect">
            <a:avLst/>
          </a:prstGeom>
          <a:solidFill>
            <a:srgbClr val="FF0000">
              <a:alpha val="10001"/>
            </a:srgbClr>
          </a:solidFill>
          <a:ln w="25400" algn="ctr">
            <a:solidFill>
              <a:srgbClr val="FF0000"/>
            </a:solidFill>
            <a:miter lim="800000"/>
            <a:headEnd/>
            <a:tailEnd/>
          </a:ln>
        </p:spPr>
        <p:txBody>
          <a:bodyPr lIns="0" rIns="0" anchor="ctr"/>
          <a:lstStyle/>
          <a:p>
            <a:pPr algn="ctr" defTabSz="914400">
              <a:buClrTx/>
              <a:buSzTx/>
              <a:buFontTx/>
              <a:buNone/>
              <a:defRPr/>
            </a:pPr>
            <a:r>
              <a:rPr lang="en-US" altLang="zh-CN" sz="3600" i="1">
                <a:solidFill>
                  <a:prstClr val="black"/>
                </a:solidFill>
                <a:latin typeface="Calibri"/>
              </a:rPr>
              <a:t>u</a:t>
            </a:r>
            <a:endParaRPr lang="en-US" altLang="zh-CN" i="1">
              <a:solidFill>
                <a:prstClr val="black"/>
              </a:solidFill>
              <a:latin typeface="Calibri"/>
            </a:endParaRPr>
          </a:p>
        </p:txBody>
      </p:sp>
      <p:sp>
        <p:nvSpPr>
          <p:cNvPr id="29701" name="TextBox 9"/>
          <p:cNvSpPr txBox="1">
            <a:spLocks noChangeArrowheads="1"/>
          </p:cNvSpPr>
          <p:nvPr/>
        </p:nvSpPr>
        <p:spPr bwMode="auto">
          <a:xfrm>
            <a:off x="3117850" y="40386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3600">
                <a:solidFill>
                  <a:prstClr val="black"/>
                </a:solidFill>
              </a:rPr>
              <a:t>=</a:t>
            </a:r>
            <a:r>
              <a:rPr lang="en-US" altLang="zh-CN" sz="3600" i="1">
                <a:solidFill>
                  <a:prstClr val="black"/>
                </a:solidFill>
                <a:latin typeface="Times New Roman" pitchFamily="18" charset="0"/>
              </a:rPr>
              <a:t>λ </a:t>
            </a:r>
            <a:r>
              <a:rPr lang="en-US" altLang="zh-CN" sz="3600">
                <a:solidFill>
                  <a:prstClr val="black"/>
                </a:solidFill>
              </a:rPr>
              <a:t>X</a:t>
            </a:r>
            <a:r>
              <a:rPr lang="en-US" altLang="zh-CN" sz="3600" i="1" baseline="-25000">
                <a:solidFill>
                  <a:srgbClr val="FF0000"/>
                </a:solidFill>
                <a:latin typeface="Times New Roman" pitchFamily="18" charset="0"/>
              </a:rPr>
              <a:t>  </a:t>
            </a:r>
            <a:endParaRPr lang="en-US" altLang="zh-CN" sz="3600">
              <a:solidFill>
                <a:prstClr val="black"/>
              </a:solidFill>
            </a:endParaRPr>
          </a:p>
        </p:txBody>
      </p:sp>
      <p:sp>
        <p:nvSpPr>
          <p:cNvPr id="11" name="Rectangle 10"/>
          <p:cNvSpPr/>
          <p:nvPr/>
        </p:nvSpPr>
        <p:spPr>
          <a:xfrm>
            <a:off x="2743200" y="5105400"/>
            <a:ext cx="2286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cxnSp>
        <p:nvCxnSpPr>
          <p:cNvPr id="13" name="Straight Arrow Connector 12"/>
          <p:cNvCxnSpPr>
            <a:stCxn id="11" idx="2"/>
          </p:cNvCxnSpPr>
          <p:nvPr/>
        </p:nvCxnSpPr>
        <p:spPr>
          <a:xfrm rot="16200000" flipH="1">
            <a:off x="2570163" y="5545137"/>
            <a:ext cx="611188" cy="365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704" name="TextBox 13"/>
          <p:cNvSpPr txBox="1">
            <a:spLocks noChangeArrowheads="1"/>
          </p:cNvSpPr>
          <p:nvPr/>
        </p:nvSpPr>
        <p:spPr bwMode="auto">
          <a:xfrm>
            <a:off x="1447800" y="5664200"/>
            <a:ext cx="3113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3200" i="1">
                <a:solidFill>
                  <a:srgbClr val="FF0000"/>
                </a:solidFill>
              </a:rPr>
              <a:t>u(i</a:t>
            </a:r>
            <a:r>
              <a:rPr lang="en-US" altLang="zh-CN" sz="2800" i="1">
                <a:solidFill>
                  <a:srgbClr val="FF0000"/>
                </a:solidFill>
              </a:rPr>
              <a:t>)</a:t>
            </a:r>
            <a:r>
              <a:rPr lang="en-US" altLang="zh-CN" sz="2800">
                <a:solidFill>
                  <a:prstClr val="black"/>
                </a:solidFill>
              </a:rPr>
              <a:t>:</a:t>
            </a:r>
            <a:r>
              <a:rPr lang="en-US" altLang="zh-CN" sz="3200">
                <a:solidFill>
                  <a:prstClr val="black"/>
                </a:solidFill>
              </a:rPr>
              <a:t> eigen-score</a:t>
            </a:r>
          </a:p>
        </p:txBody>
      </p:sp>
      <p:sp>
        <p:nvSpPr>
          <p:cNvPr id="68" name="Rectangle 67"/>
          <p:cNvSpPr>
            <a:spLocks noChangeArrowheads="1"/>
          </p:cNvSpPr>
          <p:nvPr/>
        </p:nvSpPr>
        <p:spPr bwMode="auto">
          <a:xfrm>
            <a:off x="4419600" y="3200400"/>
            <a:ext cx="381000" cy="2286000"/>
          </a:xfrm>
          <a:prstGeom prst="rect">
            <a:avLst/>
          </a:prstGeom>
          <a:solidFill>
            <a:srgbClr val="FF0000">
              <a:alpha val="10001"/>
            </a:srgbClr>
          </a:solidFill>
          <a:ln w="25400" algn="ctr">
            <a:solidFill>
              <a:srgbClr val="FF0000"/>
            </a:solidFill>
            <a:miter lim="800000"/>
            <a:headEnd/>
            <a:tailEnd/>
          </a:ln>
        </p:spPr>
        <p:txBody>
          <a:bodyPr lIns="0" rIns="0" anchor="ctr"/>
          <a:lstStyle/>
          <a:p>
            <a:pPr algn="ctr" defTabSz="914400">
              <a:buClrTx/>
              <a:buSzTx/>
              <a:buFontTx/>
              <a:buNone/>
              <a:defRPr/>
            </a:pPr>
            <a:r>
              <a:rPr lang="en-US" altLang="zh-CN" sz="3600" i="1">
                <a:solidFill>
                  <a:prstClr val="black"/>
                </a:solidFill>
                <a:latin typeface="Calibri"/>
              </a:rPr>
              <a:t>u</a:t>
            </a:r>
            <a:endParaRPr lang="en-US" altLang="zh-CN" i="1">
              <a:solidFill>
                <a:prstClr val="black"/>
              </a:solidFill>
              <a:latin typeface="Calibri"/>
            </a:endParaRPr>
          </a:p>
        </p:txBody>
      </p:sp>
      <p:pic>
        <p:nvPicPr>
          <p:cNvPr id="2970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175" y="2590800"/>
            <a:ext cx="43148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143000"/>
            <a:ext cx="9144000" cy="146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3200">
                <a:solidFill>
                  <a:srgbClr val="FF0000"/>
                </a:solidFill>
                <a:cs typeface="Arial" charset="0"/>
              </a:rPr>
              <a:t>Theorem: (Tong+ 2010)</a:t>
            </a:r>
          </a:p>
          <a:p>
            <a:pPr defTabSz="914400">
              <a:buClrTx/>
              <a:buSzTx/>
              <a:buFontTx/>
              <a:buNone/>
              <a:defRPr/>
            </a:pPr>
            <a:r>
              <a:rPr lang="en-US" altLang="zh-CN" sz="3200">
                <a:solidFill>
                  <a:srgbClr val="FF0000"/>
                </a:solidFill>
                <a:cs typeface="Arial" charset="0"/>
              </a:rPr>
              <a:t>(1) </a:t>
            </a:r>
            <a:r>
              <a:rPr lang="en-US" altLang="zh-CN" sz="3200" i="1">
                <a:solidFill>
                  <a:srgbClr val="FF0000"/>
                </a:solidFill>
                <a:cs typeface="Arial" charset="0"/>
              </a:rPr>
              <a:t>λ</a:t>
            </a:r>
            <a:r>
              <a:rPr lang="en-US" altLang="zh-CN" sz="3200" i="1" baseline="-25000">
                <a:solidFill>
                  <a:srgbClr val="FF0000"/>
                </a:solidFill>
                <a:cs typeface="Arial" charset="0"/>
              </a:rPr>
              <a:t> </a:t>
            </a:r>
            <a:r>
              <a:rPr lang="en-US" altLang="zh-CN" sz="3200" i="1">
                <a:solidFill>
                  <a:srgbClr val="FF0000"/>
                </a:solidFill>
                <a:cs typeface="Arial" charset="0"/>
              </a:rPr>
              <a:t>- λ</a:t>
            </a:r>
            <a:r>
              <a:rPr lang="en-US" altLang="zh-CN" sz="3200" i="1" baseline="-25000">
                <a:solidFill>
                  <a:srgbClr val="FF0000"/>
                </a:solidFill>
                <a:cs typeface="Arial" charset="0"/>
              </a:rPr>
              <a:t>s</a:t>
            </a:r>
            <a:r>
              <a:rPr lang="en-US" altLang="zh-CN" sz="3200" i="1">
                <a:solidFill>
                  <a:srgbClr val="FF0000"/>
                </a:solidFill>
                <a:cs typeface="Arial" charset="0"/>
              </a:rPr>
              <a:t>≈</a:t>
            </a:r>
            <a:r>
              <a:rPr lang="en-US" altLang="zh-CN" sz="3200">
                <a:solidFill>
                  <a:srgbClr val="FF0000"/>
                </a:solidFill>
                <a:cs typeface="Arial" charset="0"/>
              </a:rPr>
              <a:t>Sv(</a:t>
            </a:r>
            <a:r>
              <a:rPr lang="en-US" altLang="zh-CN" sz="3200" i="1">
                <a:solidFill>
                  <a:srgbClr val="FF0000"/>
                </a:solidFill>
                <a:cs typeface="Arial" charset="0"/>
              </a:rPr>
              <a:t>S</a:t>
            </a:r>
            <a:r>
              <a:rPr lang="en-US" altLang="zh-CN" sz="3200">
                <a:solidFill>
                  <a:srgbClr val="FF0000"/>
                </a:solidFill>
                <a:cs typeface="Arial" charset="0"/>
              </a:rPr>
              <a:t>)</a:t>
            </a:r>
            <a:r>
              <a:rPr lang="en-US" altLang="zh-CN" sz="3200" i="1">
                <a:solidFill>
                  <a:srgbClr val="FF0000"/>
                </a:solidFill>
                <a:cs typeface="Arial" charset="0"/>
              </a:rPr>
              <a:t>=</a:t>
            </a:r>
            <a:r>
              <a:rPr lang="en-US" altLang="zh-CN" sz="3200">
                <a:solidFill>
                  <a:srgbClr val="FF0000"/>
                </a:solidFill>
                <a:cs typeface="Arial" charset="0"/>
              </a:rPr>
              <a:t> ∑</a:t>
            </a:r>
            <a:r>
              <a:rPr lang="en-US" altLang="zh-CN" sz="3200" i="1" baseline="-25000">
                <a:solidFill>
                  <a:srgbClr val="FF0000"/>
                </a:solidFill>
                <a:cs typeface="Arial" charset="0"/>
              </a:rPr>
              <a:t>i</a:t>
            </a:r>
            <a:r>
              <a:rPr lang="az-Cyrl-AZ" sz="3200" i="1" baseline="-25000">
                <a:solidFill>
                  <a:srgbClr val="FF0000"/>
                </a:solidFill>
                <a:cs typeface="Arial" charset="0"/>
              </a:rPr>
              <a:t>є</a:t>
            </a:r>
            <a:r>
              <a:rPr lang="en-US" altLang="zh-CN" sz="3200" i="1" baseline="-25000">
                <a:solidFill>
                  <a:srgbClr val="FF0000"/>
                </a:solidFill>
                <a:cs typeface="Arial" charset="0"/>
              </a:rPr>
              <a:t>S </a:t>
            </a:r>
            <a:r>
              <a:rPr lang="en-US" altLang="zh-CN" sz="3200" i="1">
                <a:solidFill>
                  <a:srgbClr val="FF0000"/>
                </a:solidFill>
                <a:cs typeface="Arial" charset="0"/>
              </a:rPr>
              <a:t>2λu</a:t>
            </a:r>
            <a:r>
              <a:rPr lang="en-US" altLang="zh-CN" sz="3200">
                <a:solidFill>
                  <a:srgbClr val="FF0000"/>
                </a:solidFill>
                <a:cs typeface="Arial" charset="0"/>
              </a:rPr>
              <a:t>(</a:t>
            </a:r>
            <a:r>
              <a:rPr lang="en-US" altLang="zh-CN" sz="3200" i="1">
                <a:solidFill>
                  <a:srgbClr val="FF0000"/>
                </a:solidFill>
                <a:cs typeface="Arial" charset="0"/>
              </a:rPr>
              <a:t>i</a:t>
            </a:r>
            <a:r>
              <a:rPr lang="en-US" altLang="zh-CN" sz="3200">
                <a:solidFill>
                  <a:srgbClr val="FF0000"/>
                </a:solidFill>
                <a:cs typeface="Arial" charset="0"/>
              </a:rPr>
              <a:t>)</a:t>
            </a:r>
            <a:r>
              <a:rPr lang="en-US" altLang="zh-CN" sz="3200" i="1" baseline="30000">
                <a:solidFill>
                  <a:srgbClr val="FF0000"/>
                </a:solidFill>
                <a:cs typeface="Arial" charset="0"/>
              </a:rPr>
              <a:t>2</a:t>
            </a:r>
            <a:r>
              <a:rPr lang="en-US" altLang="zh-CN" sz="3200" i="1">
                <a:solidFill>
                  <a:srgbClr val="FF0000"/>
                </a:solidFill>
                <a:cs typeface="Arial" charset="0"/>
              </a:rPr>
              <a:t>-</a:t>
            </a:r>
            <a:r>
              <a:rPr lang="en-US" altLang="zh-CN" sz="3200">
                <a:solidFill>
                  <a:srgbClr val="FF0000"/>
                </a:solidFill>
                <a:cs typeface="Arial" charset="0"/>
              </a:rPr>
              <a:t>∑</a:t>
            </a:r>
            <a:r>
              <a:rPr lang="en-US" altLang="zh-CN" sz="3200" i="1" baseline="-25000">
                <a:solidFill>
                  <a:srgbClr val="FF0000"/>
                </a:solidFill>
                <a:cs typeface="Arial" charset="0"/>
              </a:rPr>
              <a:t>i,j</a:t>
            </a:r>
            <a:r>
              <a:rPr lang="az-Cyrl-AZ" sz="3200" i="1" baseline="-25000">
                <a:solidFill>
                  <a:srgbClr val="FF0000"/>
                </a:solidFill>
                <a:cs typeface="Arial" charset="0"/>
              </a:rPr>
              <a:t>є</a:t>
            </a:r>
            <a:r>
              <a:rPr lang="en-US" altLang="zh-CN" sz="3200" i="1" baseline="-25000">
                <a:solidFill>
                  <a:srgbClr val="FF0000"/>
                </a:solidFill>
                <a:cs typeface="Arial" charset="0"/>
              </a:rPr>
              <a:t>S </a:t>
            </a:r>
            <a:r>
              <a:rPr lang="en-US" altLang="zh-CN" sz="3200" i="1">
                <a:solidFill>
                  <a:srgbClr val="FF0000"/>
                </a:solidFill>
                <a:cs typeface="Arial" charset="0"/>
              </a:rPr>
              <a:t>A</a:t>
            </a:r>
            <a:r>
              <a:rPr lang="en-US" altLang="zh-CN" sz="3200">
                <a:solidFill>
                  <a:srgbClr val="FF0000"/>
                </a:solidFill>
                <a:cs typeface="Arial" charset="0"/>
              </a:rPr>
              <a:t>(</a:t>
            </a:r>
            <a:r>
              <a:rPr lang="en-US" altLang="zh-CN" sz="3200" i="1">
                <a:solidFill>
                  <a:srgbClr val="FF0000"/>
                </a:solidFill>
                <a:cs typeface="Arial" charset="0"/>
              </a:rPr>
              <a:t>i,j</a:t>
            </a:r>
            <a:r>
              <a:rPr lang="en-US" altLang="zh-CN" sz="3200">
                <a:solidFill>
                  <a:srgbClr val="FF0000"/>
                </a:solidFill>
                <a:cs typeface="Arial" charset="0"/>
              </a:rPr>
              <a:t>)</a:t>
            </a:r>
            <a:r>
              <a:rPr lang="en-US" altLang="zh-CN" sz="3200" i="1">
                <a:solidFill>
                  <a:srgbClr val="FF0000"/>
                </a:solidFill>
                <a:cs typeface="Arial" charset="0"/>
              </a:rPr>
              <a:t>u</a:t>
            </a:r>
            <a:r>
              <a:rPr lang="en-US" altLang="zh-CN" sz="3200">
                <a:solidFill>
                  <a:srgbClr val="FF0000"/>
                </a:solidFill>
                <a:cs typeface="Arial" charset="0"/>
              </a:rPr>
              <a:t>(</a:t>
            </a:r>
            <a:r>
              <a:rPr lang="en-US" altLang="zh-CN" sz="3200" i="1">
                <a:solidFill>
                  <a:srgbClr val="FF0000"/>
                </a:solidFill>
                <a:cs typeface="Arial" charset="0"/>
              </a:rPr>
              <a:t>i</a:t>
            </a:r>
            <a:r>
              <a:rPr lang="en-US" altLang="zh-CN" sz="3200">
                <a:solidFill>
                  <a:srgbClr val="FF0000"/>
                </a:solidFill>
                <a:cs typeface="Arial" charset="0"/>
              </a:rPr>
              <a:t>)</a:t>
            </a:r>
            <a:r>
              <a:rPr lang="en-US" altLang="zh-CN" sz="3200" i="1">
                <a:solidFill>
                  <a:srgbClr val="FF0000"/>
                </a:solidFill>
                <a:cs typeface="Arial" charset="0"/>
              </a:rPr>
              <a:t>u</a:t>
            </a:r>
            <a:r>
              <a:rPr lang="en-US" altLang="zh-CN" sz="3200">
                <a:solidFill>
                  <a:srgbClr val="FF0000"/>
                </a:solidFill>
                <a:cs typeface="Arial" charset="0"/>
              </a:rPr>
              <a:t>(</a:t>
            </a:r>
            <a:r>
              <a:rPr lang="en-US" altLang="zh-CN" sz="3200" i="1">
                <a:solidFill>
                  <a:srgbClr val="FF0000"/>
                </a:solidFill>
                <a:cs typeface="Arial" charset="0"/>
              </a:rPr>
              <a:t>j</a:t>
            </a:r>
            <a:r>
              <a:rPr lang="en-US" altLang="zh-CN" sz="3200">
                <a:solidFill>
                  <a:srgbClr val="FF0000"/>
                </a:solidFill>
                <a:cs typeface="Arial" charset="0"/>
              </a:rPr>
              <a:t>)</a:t>
            </a:r>
          </a:p>
          <a:p>
            <a:pPr defTabSz="914400">
              <a:buClrTx/>
              <a:buSzTx/>
              <a:buFontTx/>
              <a:buNone/>
              <a:defRPr/>
            </a:pPr>
            <a:endParaRPr lang="zh-CN" altLang="en-US" sz="900">
              <a:solidFill>
                <a:srgbClr val="FF0000"/>
              </a:solidFill>
              <a:cs typeface="Arial" charset="0"/>
            </a:endParaRPr>
          </a:p>
        </p:txBody>
      </p:sp>
      <p:pic>
        <p:nvPicPr>
          <p:cNvPr id="14"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a:spLocks noChangeArrowheads="1"/>
          </p:cNvSpPr>
          <p:nvPr/>
        </p:nvSpPr>
        <p:spPr bwMode="auto">
          <a:xfrm>
            <a:off x="0" y="3048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103</a:t>
            </a:fld>
            <a:endParaRPr lang="en-US"/>
          </a:p>
        </p:txBody>
      </p:sp>
      <p:sp>
        <p:nvSpPr>
          <p:cNvPr id="29706" name="Rectangle 65"/>
          <p:cNvSpPr>
            <a:spLocks noChangeArrowheads="1"/>
          </p:cNvSpPr>
          <p:nvPr/>
        </p:nvSpPr>
        <p:spPr bwMode="auto">
          <a:xfrm>
            <a:off x="0" y="6334125"/>
            <a:ext cx="91440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p>
            <a:pPr defTabSz="914400">
              <a:buClrTx/>
              <a:buSzTx/>
              <a:buFontTx/>
              <a:buNone/>
            </a:pPr>
            <a:r>
              <a:rPr lang="en-US" altLang="zh-CN" sz="2800">
                <a:solidFill>
                  <a:prstClr val="white"/>
                </a:solidFill>
                <a:latin typeface="Arial" pitchFamily="34" charset="0"/>
                <a:cs typeface="Arial" pitchFamily="34" charset="0"/>
              </a:rPr>
              <a:t>Footnote: </a:t>
            </a:r>
            <a:r>
              <a:rPr lang="en-US" altLang="zh-CN" sz="2800" i="1">
                <a:solidFill>
                  <a:prstClr val="white"/>
                </a:solidFill>
                <a:latin typeface="Arial" pitchFamily="34" charset="0"/>
                <a:cs typeface="Arial" pitchFamily="34" charset="0"/>
              </a:rPr>
              <a:t>u(i)</a:t>
            </a:r>
            <a:r>
              <a:rPr lang="en-US" altLang="zh-CN" sz="2800">
                <a:solidFill>
                  <a:prstClr val="white"/>
                </a:solidFill>
                <a:latin typeface="Arial" pitchFamily="34" charset="0"/>
                <a:cs typeface="Arial" pitchFamily="34" charset="0"/>
              </a:rPr>
              <a:t> ~ PageRank</a:t>
            </a:r>
            <a:r>
              <a:rPr lang="en-US" altLang="zh-CN" sz="2800" i="1">
                <a:solidFill>
                  <a:prstClr val="white"/>
                </a:solidFill>
                <a:latin typeface="Arial" pitchFamily="34" charset="0"/>
                <a:cs typeface="Arial" pitchFamily="34" charset="0"/>
              </a:rPr>
              <a:t>(i)</a:t>
            </a:r>
            <a:r>
              <a:rPr lang="en-US" altLang="zh-CN" sz="2800">
                <a:solidFill>
                  <a:prstClr val="white"/>
                </a:solidFill>
                <a:latin typeface="Arial" pitchFamily="34" charset="0"/>
                <a:cs typeface="Arial" pitchFamily="34" charset="0"/>
              </a:rPr>
              <a:t>  ~ in-degree</a:t>
            </a:r>
            <a:r>
              <a:rPr lang="en-US" altLang="zh-CN" sz="2800" i="1">
                <a:solidFill>
                  <a:prstClr val="white"/>
                </a:solidFill>
                <a:latin typeface="Arial" pitchFamily="34" charset="0"/>
                <a:cs typeface="Arial" pitchFamily="34" charset="0"/>
              </a:rPr>
              <a:t>(i)</a:t>
            </a:r>
            <a:endParaRPr lang="en-US" altLang="zh-CN" sz="2800" i="1" baseline="3000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91110599"/>
      </p:ext>
    </p:extLst>
  </p:cSld>
  <p:clrMapOvr>
    <a:masterClrMapping/>
  </p:clrMapOvr>
  <p:transition xmlns:p14="http://schemas.microsoft.com/office/powerpoint/2010/main" advTm="36672"/>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191000"/>
            <a:ext cx="21859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a:spLocks noGrp="1"/>
          </p:cNvSpPr>
          <p:nvPr>
            <p:ph type="title" idx="4294967295"/>
          </p:nvPr>
        </p:nvSpPr>
        <p:spPr>
          <a:xfrm>
            <a:off x="0" y="274638"/>
            <a:ext cx="6858000" cy="1143000"/>
          </a:xfrm>
        </p:spPr>
        <p:txBody>
          <a:bodyPr/>
          <a:lstStyle/>
          <a:p>
            <a:pPr algn="l"/>
            <a:r>
              <a:rPr lang="zh-CN" altLang="en-US" sz="4000" smtClean="0">
                <a:solidFill>
                  <a:srgbClr val="C00000"/>
                </a:solidFill>
              </a:rPr>
              <a:t>   </a:t>
            </a:r>
            <a:r>
              <a:rPr lang="en-US" altLang="zh-CN" sz="4000" i="1" smtClean="0">
                <a:solidFill>
                  <a:srgbClr val="C00000"/>
                </a:solidFill>
              </a:rPr>
              <a:t>Netshield</a:t>
            </a:r>
            <a:r>
              <a:rPr lang="en-US" altLang="zh-CN" sz="4000" smtClean="0">
                <a:solidFill>
                  <a:srgbClr val="C00000"/>
                </a:solidFill>
              </a:rPr>
              <a:t> to the Rescue</a:t>
            </a:r>
          </a:p>
        </p:txBody>
      </p:sp>
      <p:sp>
        <p:nvSpPr>
          <p:cNvPr id="3" name="Content Placeholder 2"/>
          <p:cNvSpPr>
            <a:spLocks noGrp="1"/>
          </p:cNvSpPr>
          <p:nvPr>
            <p:ph idx="4294967295"/>
          </p:nvPr>
        </p:nvSpPr>
        <p:spPr>
          <a:xfrm>
            <a:off x="0" y="2590800"/>
            <a:ext cx="8763000" cy="4525963"/>
          </a:xfrm>
        </p:spPr>
        <p:txBody>
          <a:bodyPr/>
          <a:lstStyle/>
          <a:p>
            <a:r>
              <a:rPr lang="en-US" altLang="zh-CN" smtClean="0">
                <a:solidFill>
                  <a:srgbClr val="FF0000"/>
                </a:solidFill>
              </a:rPr>
              <a:t>find a set of nodes </a:t>
            </a:r>
            <a:r>
              <a:rPr lang="en-US" altLang="zh-CN" i="1" smtClean="0">
                <a:solidFill>
                  <a:srgbClr val="FF0000"/>
                </a:solidFill>
              </a:rPr>
              <a:t>S (e.g. k=4), </a:t>
            </a:r>
            <a:r>
              <a:rPr lang="en-US" altLang="zh-CN" smtClean="0">
                <a:solidFill>
                  <a:srgbClr val="FF0000"/>
                </a:solidFill>
              </a:rPr>
              <a:t>which</a:t>
            </a:r>
          </a:p>
          <a:p>
            <a:pPr lvl="1"/>
            <a:r>
              <a:rPr lang="en-US" altLang="zh-CN" i="1" smtClean="0"/>
              <a:t> </a:t>
            </a:r>
            <a:r>
              <a:rPr lang="en-US" altLang="zh-CN" smtClean="0"/>
              <a:t>(C1) each has high eigen-scores</a:t>
            </a:r>
          </a:p>
          <a:p>
            <a:pPr lvl="1"/>
            <a:r>
              <a:rPr lang="en-US" altLang="zh-CN" i="1" smtClean="0"/>
              <a:t> </a:t>
            </a:r>
            <a:r>
              <a:rPr lang="en-US" altLang="zh-CN" smtClean="0"/>
              <a:t>(C2) diverse among themselves</a:t>
            </a:r>
          </a:p>
        </p:txBody>
      </p:sp>
      <p:sp>
        <p:nvSpPr>
          <p:cNvPr id="148" name="Rectangle 147"/>
          <p:cNvSpPr/>
          <p:nvPr/>
        </p:nvSpPr>
        <p:spPr>
          <a:xfrm>
            <a:off x="0" y="1219200"/>
            <a:ext cx="91440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3200">
                <a:solidFill>
                  <a:srgbClr val="FF0000"/>
                </a:solidFill>
                <a:cs typeface="Arial" charset="0"/>
              </a:rPr>
              <a:t>Theorem: (Tong+ 2010)</a:t>
            </a:r>
          </a:p>
          <a:p>
            <a:pPr defTabSz="914400">
              <a:buClrTx/>
              <a:buSzTx/>
              <a:buFontTx/>
              <a:buNone/>
              <a:defRPr/>
            </a:pPr>
            <a:r>
              <a:rPr lang="en-US" altLang="zh-CN" sz="3200">
                <a:solidFill>
                  <a:srgbClr val="FF0000"/>
                </a:solidFill>
                <a:cs typeface="Arial" charset="0"/>
              </a:rPr>
              <a:t>(1) </a:t>
            </a:r>
            <a:r>
              <a:rPr lang="en-US" altLang="zh-CN" sz="3200" i="1">
                <a:solidFill>
                  <a:srgbClr val="FF0000"/>
                </a:solidFill>
                <a:cs typeface="Arial" charset="0"/>
              </a:rPr>
              <a:t>λ</a:t>
            </a:r>
            <a:r>
              <a:rPr lang="en-US" altLang="zh-CN" sz="3200" i="1" baseline="-25000">
                <a:solidFill>
                  <a:srgbClr val="FF0000"/>
                </a:solidFill>
                <a:cs typeface="Arial" charset="0"/>
              </a:rPr>
              <a:t> </a:t>
            </a:r>
            <a:r>
              <a:rPr lang="en-US" altLang="zh-CN" sz="3200" i="1">
                <a:solidFill>
                  <a:srgbClr val="FF0000"/>
                </a:solidFill>
                <a:cs typeface="Arial" charset="0"/>
              </a:rPr>
              <a:t>- λ</a:t>
            </a:r>
            <a:r>
              <a:rPr lang="en-US" altLang="zh-CN" sz="3200" i="1" baseline="-25000">
                <a:solidFill>
                  <a:srgbClr val="FF0000"/>
                </a:solidFill>
                <a:cs typeface="Arial" charset="0"/>
              </a:rPr>
              <a:t>s</a:t>
            </a:r>
            <a:r>
              <a:rPr lang="en-US" altLang="zh-CN" sz="3200" i="1">
                <a:solidFill>
                  <a:srgbClr val="FF0000"/>
                </a:solidFill>
                <a:cs typeface="Arial" charset="0"/>
              </a:rPr>
              <a:t>≈</a:t>
            </a:r>
            <a:r>
              <a:rPr lang="en-US" altLang="zh-CN" sz="3200">
                <a:solidFill>
                  <a:srgbClr val="FF0000"/>
                </a:solidFill>
                <a:cs typeface="Arial" charset="0"/>
              </a:rPr>
              <a:t>Sv(</a:t>
            </a:r>
            <a:r>
              <a:rPr lang="en-US" altLang="zh-CN" sz="3200" i="1">
                <a:solidFill>
                  <a:srgbClr val="FF0000"/>
                </a:solidFill>
                <a:cs typeface="Arial" charset="0"/>
              </a:rPr>
              <a:t>S</a:t>
            </a:r>
            <a:r>
              <a:rPr lang="en-US" altLang="zh-CN" sz="3200">
                <a:solidFill>
                  <a:srgbClr val="FF0000"/>
                </a:solidFill>
                <a:cs typeface="Arial" charset="0"/>
              </a:rPr>
              <a:t>)</a:t>
            </a:r>
            <a:r>
              <a:rPr lang="en-US" altLang="zh-CN" sz="3200" i="1">
                <a:solidFill>
                  <a:srgbClr val="FF0000"/>
                </a:solidFill>
                <a:cs typeface="Arial" charset="0"/>
              </a:rPr>
              <a:t>=</a:t>
            </a:r>
            <a:r>
              <a:rPr lang="en-US" altLang="zh-CN" sz="3200">
                <a:solidFill>
                  <a:srgbClr val="FF0000"/>
                </a:solidFill>
                <a:cs typeface="Arial" charset="0"/>
              </a:rPr>
              <a:t> ∑</a:t>
            </a:r>
            <a:r>
              <a:rPr lang="en-US" altLang="zh-CN" sz="3200" i="1" baseline="-25000">
                <a:solidFill>
                  <a:srgbClr val="FF0000"/>
                </a:solidFill>
                <a:cs typeface="Arial" charset="0"/>
              </a:rPr>
              <a:t>i</a:t>
            </a:r>
            <a:r>
              <a:rPr lang="az-Cyrl-AZ" sz="3200" i="1" baseline="-25000">
                <a:solidFill>
                  <a:srgbClr val="FF0000"/>
                </a:solidFill>
                <a:cs typeface="Arial" charset="0"/>
              </a:rPr>
              <a:t>є</a:t>
            </a:r>
            <a:r>
              <a:rPr lang="en-US" altLang="zh-CN" sz="3200" i="1" baseline="-25000">
                <a:solidFill>
                  <a:srgbClr val="FF0000"/>
                </a:solidFill>
                <a:cs typeface="Arial" charset="0"/>
              </a:rPr>
              <a:t>S </a:t>
            </a:r>
            <a:r>
              <a:rPr lang="en-US" altLang="zh-CN" sz="3200" i="1">
                <a:solidFill>
                  <a:srgbClr val="FF0000"/>
                </a:solidFill>
                <a:cs typeface="Arial" charset="0"/>
              </a:rPr>
              <a:t>2λu</a:t>
            </a:r>
            <a:r>
              <a:rPr lang="en-US" altLang="zh-CN" sz="3200">
                <a:solidFill>
                  <a:srgbClr val="FF0000"/>
                </a:solidFill>
                <a:cs typeface="Arial" charset="0"/>
              </a:rPr>
              <a:t>(</a:t>
            </a:r>
            <a:r>
              <a:rPr lang="en-US" altLang="zh-CN" sz="3200" i="1">
                <a:solidFill>
                  <a:srgbClr val="FF0000"/>
                </a:solidFill>
                <a:cs typeface="Arial" charset="0"/>
              </a:rPr>
              <a:t>i</a:t>
            </a:r>
            <a:r>
              <a:rPr lang="en-US" altLang="zh-CN" sz="3200">
                <a:solidFill>
                  <a:srgbClr val="FF0000"/>
                </a:solidFill>
                <a:cs typeface="Arial" charset="0"/>
              </a:rPr>
              <a:t>)</a:t>
            </a:r>
            <a:r>
              <a:rPr lang="en-US" altLang="zh-CN" sz="3200" i="1" baseline="30000">
                <a:solidFill>
                  <a:srgbClr val="FF0000"/>
                </a:solidFill>
                <a:cs typeface="Arial" charset="0"/>
              </a:rPr>
              <a:t>2</a:t>
            </a:r>
            <a:r>
              <a:rPr lang="en-US" altLang="zh-CN" sz="3200" i="1">
                <a:solidFill>
                  <a:srgbClr val="FF0000"/>
                </a:solidFill>
                <a:cs typeface="Arial" charset="0"/>
              </a:rPr>
              <a:t>-</a:t>
            </a:r>
            <a:r>
              <a:rPr lang="en-US" altLang="zh-CN" sz="3200">
                <a:solidFill>
                  <a:srgbClr val="FF0000"/>
                </a:solidFill>
                <a:cs typeface="Arial" charset="0"/>
              </a:rPr>
              <a:t>∑</a:t>
            </a:r>
            <a:r>
              <a:rPr lang="en-US" altLang="zh-CN" sz="3200" i="1" baseline="-25000">
                <a:solidFill>
                  <a:srgbClr val="FF0000"/>
                </a:solidFill>
                <a:cs typeface="Arial" charset="0"/>
              </a:rPr>
              <a:t>i,j</a:t>
            </a:r>
            <a:r>
              <a:rPr lang="az-Cyrl-AZ" sz="3200" i="1" baseline="-25000">
                <a:solidFill>
                  <a:srgbClr val="FF0000"/>
                </a:solidFill>
                <a:cs typeface="Arial" charset="0"/>
              </a:rPr>
              <a:t>є</a:t>
            </a:r>
            <a:r>
              <a:rPr lang="en-US" altLang="zh-CN" sz="3200" i="1" baseline="-25000">
                <a:solidFill>
                  <a:srgbClr val="FF0000"/>
                </a:solidFill>
                <a:cs typeface="Arial" charset="0"/>
              </a:rPr>
              <a:t>S </a:t>
            </a:r>
            <a:r>
              <a:rPr lang="en-US" altLang="zh-CN" sz="3200" i="1">
                <a:solidFill>
                  <a:srgbClr val="FF0000"/>
                </a:solidFill>
                <a:cs typeface="Arial" charset="0"/>
              </a:rPr>
              <a:t>A</a:t>
            </a:r>
            <a:r>
              <a:rPr lang="en-US" altLang="zh-CN" sz="3200">
                <a:solidFill>
                  <a:srgbClr val="FF0000"/>
                </a:solidFill>
                <a:cs typeface="Arial" charset="0"/>
              </a:rPr>
              <a:t>(</a:t>
            </a:r>
            <a:r>
              <a:rPr lang="en-US" altLang="zh-CN" sz="3200" i="1">
                <a:solidFill>
                  <a:srgbClr val="FF0000"/>
                </a:solidFill>
                <a:cs typeface="Arial" charset="0"/>
              </a:rPr>
              <a:t>i,j</a:t>
            </a:r>
            <a:r>
              <a:rPr lang="en-US" altLang="zh-CN" sz="3200">
                <a:solidFill>
                  <a:srgbClr val="FF0000"/>
                </a:solidFill>
                <a:cs typeface="Arial" charset="0"/>
              </a:rPr>
              <a:t>)</a:t>
            </a:r>
            <a:r>
              <a:rPr lang="en-US" altLang="zh-CN" sz="3200" i="1">
                <a:solidFill>
                  <a:srgbClr val="FF0000"/>
                </a:solidFill>
                <a:cs typeface="Arial" charset="0"/>
              </a:rPr>
              <a:t>u</a:t>
            </a:r>
            <a:r>
              <a:rPr lang="en-US" altLang="zh-CN" sz="3200">
                <a:solidFill>
                  <a:srgbClr val="FF0000"/>
                </a:solidFill>
                <a:cs typeface="Arial" charset="0"/>
              </a:rPr>
              <a:t>(</a:t>
            </a:r>
            <a:r>
              <a:rPr lang="en-US" altLang="zh-CN" sz="3200" i="1">
                <a:solidFill>
                  <a:srgbClr val="FF0000"/>
                </a:solidFill>
                <a:cs typeface="Arial" charset="0"/>
              </a:rPr>
              <a:t>i</a:t>
            </a:r>
            <a:r>
              <a:rPr lang="en-US" altLang="zh-CN" sz="3200">
                <a:solidFill>
                  <a:srgbClr val="FF0000"/>
                </a:solidFill>
                <a:cs typeface="Arial" charset="0"/>
              </a:rPr>
              <a:t>)</a:t>
            </a:r>
            <a:r>
              <a:rPr lang="en-US" altLang="zh-CN" sz="3200" i="1">
                <a:solidFill>
                  <a:srgbClr val="FF0000"/>
                </a:solidFill>
                <a:cs typeface="Arial" charset="0"/>
              </a:rPr>
              <a:t>u</a:t>
            </a:r>
            <a:r>
              <a:rPr lang="en-US" altLang="zh-CN" sz="3200">
                <a:solidFill>
                  <a:srgbClr val="FF0000"/>
                </a:solidFill>
                <a:cs typeface="Arial" charset="0"/>
              </a:rPr>
              <a:t>(</a:t>
            </a:r>
            <a:r>
              <a:rPr lang="en-US" altLang="zh-CN" sz="3200" i="1">
                <a:solidFill>
                  <a:srgbClr val="FF0000"/>
                </a:solidFill>
                <a:cs typeface="Arial" charset="0"/>
              </a:rPr>
              <a:t>j</a:t>
            </a:r>
            <a:r>
              <a:rPr lang="en-US" altLang="zh-CN" sz="3200">
                <a:solidFill>
                  <a:srgbClr val="FF0000"/>
                </a:solidFill>
                <a:cs typeface="Arial" charset="0"/>
              </a:rPr>
              <a:t>)</a:t>
            </a:r>
          </a:p>
          <a:p>
            <a:pPr defTabSz="914400">
              <a:buClrTx/>
              <a:buSzTx/>
              <a:buFontTx/>
              <a:buNone/>
              <a:defRPr/>
            </a:pPr>
            <a:endParaRPr lang="zh-CN" altLang="en-US" sz="900">
              <a:solidFill>
                <a:srgbClr val="FF0000"/>
              </a:solidFill>
              <a:cs typeface="Arial" charset="0"/>
            </a:endParaRPr>
          </a:p>
        </p:txBody>
      </p:sp>
      <p:grpSp>
        <p:nvGrpSpPr>
          <p:cNvPr id="158" name="Group 157"/>
          <p:cNvGrpSpPr>
            <a:grpSpLocks/>
          </p:cNvGrpSpPr>
          <p:nvPr/>
        </p:nvGrpSpPr>
        <p:grpSpPr bwMode="auto">
          <a:xfrm>
            <a:off x="3048000" y="1524000"/>
            <a:ext cx="1371600" cy="1828800"/>
            <a:chOff x="3581400" y="1524000"/>
            <a:chExt cx="1371600" cy="1828800"/>
          </a:xfrm>
        </p:grpSpPr>
        <p:sp>
          <p:nvSpPr>
            <p:cNvPr id="150" name="Oval 149"/>
            <p:cNvSpPr/>
            <p:nvPr/>
          </p:nvSpPr>
          <p:spPr>
            <a:xfrm>
              <a:off x="3581400" y="1524000"/>
              <a:ext cx="13716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cxnSp>
          <p:nvCxnSpPr>
            <p:cNvPr id="152" name="Straight Arrow Connector 151"/>
            <p:cNvCxnSpPr/>
            <p:nvPr/>
          </p:nvCxnSpPr>
          <p:spPr>
            <a:xfrm rot="5400000">
              <a:off x="3695700" y="2933700"/>
              <a:ext cx="762000" cy="76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9" name="Group 158"/>
          <p:cNvGrpSpPr>
            <a:grpSpLocks/>
          </p:cNvGrpSpPr>
          <p:nvPr/>
        </p:nvGrpSpPr>
        <p:grpSpPr bwMode="auto">
          <a:xfrm>
            <a:off x="5257800" y="1524000"/>
            <a:ext cx="2362200" cy="2286000"/>
            <a:chOff x="6172200" y="1524000"/>
            <a:chExt cx="2362200" cy="2286722"/>
          </a:xfrm>
        </p:grpSpPr>
        <p:sp>
          <p:nvSpPr>
            <p:cNvPr id="153" name="Oval 152"/>
            <p:cNvSpPr/>
            <p:nvPr/>
          </p:nvSpPr>
          <p:spPr>
            <a:xfrm>
              <a:off x="6172200" y="1524000"/>
              <a:ext cx="2362200" cy="106713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cxnSp>
          <p:nvCxnSpPr>
            <p:cNvPr id="154" name="Straight Arrow Connector 153"/>
            <p:cNvCxnSpPr/>
            <p:nvPr/>
          </p:nvCxnSpPr>
          <p:spPr>
            <a:xfrm flipH="1">
              <a:off x="6172200" y="2591137"/>
              <a:ext cx="1373188" cy="121958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2" name="Explosion 2 161"/>
          <p:cNvSpPr/>
          <p:nvPr/>
        </p:nvSpPr>
        <p:spPr>
          <a:xfrm>
            <a:off x="6248400" y="0"/>
            <a:ext cx="2895600" cy="1143000"/>
          </a:xfrm>
          <a:prstGeom prst="irregularSeal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defTabSz="914400">
              <a:buClrTx/>
              <a:buSzTx/>
              <a:buFontTx/>
              <a:buNone/>
              <a:defRPr/>
            </a:pPr>
            <a:r>
              <a:rPr lang="en-US" altLang="zh-CN" sz="2500">
                <a:solidFill>
                  <a:srgbClr val="FFFFFF"/>
                </a:solidFill>
                <a:cs typeface="Arial" charset="0"/>
              </a:rPr>
              <a:t>Intuition</a:t>
            </a:r>
          </a:p>
        </p:txBody>
      </p:sp>
      <p:sp>
        <p:nvSpPr>
          <p:cNvPr id="30729" name="TextBox 167"/>
          <p:cNvSpPr txBox="1">
            <a:spLocks noChangeArrowheads="1"/>
          </p:cNvSpPr>
          <p:nvPr/>
        </p:nvSpPr>
        <p:spPr bwMode="auto">
          <a:xfrm>
            <a:off x="141288" y="6324600"/>
            <a:ext cx="252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Original Graph</a:t>
            </a:r>
          </a:p>
        </p:txBody>
      </p:sp>
      <p:grpSp>
        <p:nvGrpSpPr>
          <p:cNvPr id="173" name="Group 172"/>
          <p:cNvGrpSpPr>
            <a:grpSpLocks/>
          </p:cNvGrpSpPr>
          <p:nvPr/>
        </p:nvGrpSpPr>
        <p:grpSpPr bwMode="auto">
          <a:xfrm>
            <a:off x="3187700" y="4206875"/>
            <a:ext cx="2222500" cy="2641600"/>
            <a:chOff x="3188117" y="4206240"/>
            <a:chExt cx="2222083" cy="2641580"/>
          </a:xfrm>
        </p:grpSpPr>
        <p:grpSp>
          <p:nvGrpSpPr>
            <p:cNvPr id="30741" name="Group 166"/>
            <p:cNvGrpSpPr>
              <a:grpSpLocks/>
            </p:cNvGrpSpPr>
            <p:nvPr/>
          </p:nvGrpSpPr>
          <p:grpSpPr bwMode="auto">
            <a:xfrm>
              <a:off x="3200400" y="4206240"/>
              <a:ext cx="2165154" cy="2194560"/>
              <a:chOff x="5791200" y="4267200"/>
              <a:chExt cx="2165154" cy="2194560"/>
            </a:xfrm>
          </p:grpSpPr>
          <p:pic>
            <p:nvPicPr>
              <p:cNvPr id="30743" name="Picture 3"/>
              <p:cNvPicPr>
                <a:picLocks noChangeAspect="1" noChangeArrowheads="1"/>
              </p:cNvPicPr>
              <p:nvPr/>
            </p:nvPicPr>
            <p:blipFill>
              <a:blip r:embed="rId4">
                <a:extLst>
                  <a:ext uri="{28A0092B-C50C-407E-A947-70E740481C1C}">
                    <a14:useLocalDpi xmlns:a14="http://schemas.microsoft.com/office/drawing/2010/main" val="0"/>
                  </a:ext>
                </a:extLst>
              </a:blip>
              <a:srcRect t="5865"/>
              <a:stretch>
                <a:fillRect/>
              </a:stretch>
            </p:blipFill>
            <p:spPr bwMode="auto">
              <a:xfrm>
                <a:off x="5791200" y="4267200"/>
                <a:ext cx="216515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Freeform 160"/>
              <p:cNvSpPr/>
              <p:nvPr/>
            </p:nvSpPr>
            <p:spPr>
              <a:xfrm>
                <a:off x="6401101" y="4952995"/>
                <a:ext cx="990414" cy="1142991"/>
              </a:xfrm>
              <a:custGeom>
                <a:avLst/>
                <a:gdLst>
                  <a:gd name="connsiteX0" fmla="*/ 538615 w 2023158"/>
                  <a:gd name="connsiteY0" fmla="*/ 711855 h 2095812"/>
                  <a:gd name="connsiteX1" fmla="*/ 563329 w 2023158"/>
                  <a:gd name="connsiteY1" fmla="*/ 600644 h 2095812"/>
                  <a:gd name="connsiteX2" fmla="*/ 588042 w 2023158"/>
                  <a:gd name="connsiteY2" fmla="*/ 563574 h 2095812"/>
                  <a:gd name="connsiteX3" fmla="*/ 625112 w 2023158"/>
                  <a:gd name="connsiteY3" fmla="*/ 489433 h 2095812"/>
                  <a:gd name="connsiteX4" fmla="*/ 662183 w 2023158"/>
                  <a:gd name="connsiteY4" fmla="*/ 365866 h 2095812"/>
                  <a:gd name="connsiteX5" fmla="*/ 686896 w 2023158"/>
                  <a:gd name="connsiteY5" fmla="*/ 328796 h 2095812"/>
                  <a:gd name="connsiteX6" fmla="*/ 723966 w 2023158"/>
                  <a:gd name="connsiteY6" fmla="*/ 316439 h 2095812"/>
                  <a:gd name="connsiteX7" fmla="*/ 773393 w 2023158"/>
                  <a:gd name="connsiteY7" fmla="*/ 229942 h 2095812"/>
                  <a:gd name="connsiteX8" fmla="*/ 822820 w 2023158"/>
                  <a:gd name="connsiteY8" fmla="*/ 168158 h 2095812"/>
                  <a:gd name="connsiteX9" fmla="*/ 847534 w 2023158"/>
                  <a:gd name="connsiteY9" fmla="*/ 118731 h 2095812"/>
                  <a:gd name="connsiteX10" fmla="*/ 909318 w 2023158"/>
                  <a:gd name="connsiteY10" fmla="*/ 44590 h 2095812"/>
                  <a:gd name="connsiteX11" fmla="*/ 946388 w 2023158"/>
                  <a:gd name="connsiteY11" fmla="*/ 19877 h 2095812"/>
                  <a:gd name="connsiteX12" fmla="*/ 1008172 w 2023158"/>
                  <a:gd name="connsiteY12" fmla="*/ 7520 h 2095812"/>
                  <a:gd name="connsiteX13" fmla="*/ 1255307 w 2023158"/>
                  <a:gd name="connsiteY13" fmla="*/ 32233 h 2095812"/>
                  <a:gd name="connsiteX14" fmla="*/ 1329448 w 2023158"/>
                  <a:gd name="connsiteY14" fmla="*/ 106374 h 2095812"/>
                  <a:gd name="connsiteX15" fmla="*/ 1366518 w 2023158"/>
                  <a:gd name="connsiteY15" fmla="*/ 131088 h 2095812"/>
                  <a:gd name="connsiteX16" fmla="*/ 1403588 w 2023158"/>
                  <a:gd name="connsiteY16" fmla="*/ 180515 h 2095812"/>
                  <a:gd name="connsiteX17" fmla="*/ 1440658 w 2023158"/>
                  <a:gd name="connsiteY17" fmla="*/ 205228 h 2095812"/>
                  <a:gd name="connsiteX18" fmla="*/ 1514799 w 2023158"/>
                  <a:gd name="connsiteY18" fmla="*/ 254655 h 2095812"/>
                  <a:gd name="connsiteX19" fmla="*/ 1613653 w 2023158"/>
                  <a:gd name="connsiteY19" fmla="*/ 328796 h 2095812"/>
                  <a:gd name="connsiteX20" fmla="*/ 1650723 w 2023158"/>
                  <a:gd name="connsiteY20" fmla="*/ 353509 h 2095812"/>
                  <a:gd name="connsiteX21" fmla="*/ 1687793 w 2023158"/>
                  <a:gd name="connsiteY21" fmla="*/ 365866 h 2095812"/>
                  <a:gd name="connsiteX22" fmla="*/ 1712507 w 2023158"/>
                  <a:gd name="connsiteY22" fmla="*/ 402936 h 2095812"/>
                  <a:gd name="connsiteX23" fmla="*/ 1786648 w 2023158"/>
                  <a:gd name="connsiteY23" fmla="*/ 477077 h 2095812"/>
                  <a:gd name="connsiteX24" fmla="*/ 1811361 w 2023158"/>
                  <a:gd name="connsiteY24" fmla="*/ 526504 h 2095812"/>
                  <a:gd name="connsiteX25" fmla="*/ 1860788 w 2023158"/>
                  <a:gd name="connsiteY25" fmla="*/ 600644 h 2095812"/>
                  <a:gd name="connsiteX26" fmla="*/ 1910215 w 2023158"/>
                  <a:gd name="connsiteY26" fmla="*/ 674785 h 2095812"/>
                  <a:gd name="connsiteX27" fmla="*/ 1934929 w 2023158"/>
                  <a:gd name="connsiteY27" fmla="*/ 711855 h 2095812"/>
                  <a:gd name="connsiteX28" fmla="*/ 1971999 w 2023158"/>
                  <a:gd name="connsiteY28" fmla="*/ 773639 h 2095812"/>
                  <a:gd name="connsiteX29" fmla="*/ 2009069 w 2023158"/>
                  <a:gd name="connsiteY29" fmla="*/ 847779 h 2095812"/>
                  <a:gd name="connsiteX30" fmla="*/ 2021426 w 2023158"/>
                  <a:gd name="connsiteY30" fmla="*/ 1094915 h 2095812"/>
                  <a:gd name="connsiteX31" fmla="*/ 2009069 w 2023158"/>
                  <a:gd name="connsiteY31" fmla="*/ 1576828 h 2095812"/>
                  <a:gd name="connsiteX32" fmla="*/ 1984356 w 2023158"/>
                  <a:gd name="connsiteY32" fmla="*/ 1650969 h 2095812"/>
                  <a:gd name="connsiteX33" fmla="*/ 1959642 w 2023158"/>
                  <a:gd name="connsiteY33" fmla="*/ 1688039 h 2095812"/>
                  <a:gd name="connsiteX34" fmla="*/ 1910215 w 2023158"/>
                  <a:gd name="connsiteY34" fmla="*/ 1762179 h 2095812"/>
                  <a:gd name="connsiteX35" fmla="*/ 1885502 w 2023158"/>
                  <a:gd name="connsiteY35" fmla="*/ 1799250 h 2095812"/>
                  <a:gd name="connsiteX36" fmla="*/ 1811361 w 2023158"/>
                  <a:gd name="connsiteY36" fmla="*/ 1848677 h 2095812"/>
                  <a:gd name="connsiteX37" fmla="*/ 1786648 w 2023158"/>
                  <a:gd name="connsiteY37" fmla="*/ 1885747 h 2095812"/>
                  <a:gd name="connsiteX38" fmla="*/ 1663080 w 2023158"/>
                  <a:gd name="connsiteY38" fmla="*/ 1922817 h 2095812"/>
                  <a:gd name="connsiteX39" fmla="*/ 1588939 w 2023158"/>
                  <a:gd name="connsiteY39" fmla="*/ 1947531 h 2095812"/>
                  <a:gd name="connsiteX40" fmla="*/ 1514799 w 2023158"/>
                  <a:gd name="connsiteY40" fmla="*/ 1972244 h 2095812"/>
                  <a:gd name="connsiteX41" fmla="*/ 1477729 w 2023158"/>
                  <a:gd name="connsiteY41" fmla="*/ 1984601 h 2095812"/>
                  <a:gd name="connsiteX42" fmla="*/ 1378875 w 2023158"/>
                  <a:gd name="connsiteY42" fmla="*/ 2009315 h 2095812"/>
                  <a:gd name="connsiteX43" fmla="*/ 1267664 w 2023158"/>
                  <a:gd name="connsiteY43" fmla="*/ 2046385 h 2095812"/>
                  <a:gd name="connsiteX44" fmla="*/ 1168810 w 2023158"/>
                  <a:gd name="connsiteY44" fmla="*/ 2058742 h 2095812"/>
                  <a:gd name="connsiteX45" fmla="*/ 1094669 w 2023158"/>
                  <a:gd name="connsiteY45" fmla="*/ 2071098 h 2095812"/>
                  <a:gd name="connsiteX46" fmla="*/ 1045242 w 2023158"/>
                  <a:gd name="connsiteY46" fmla="*/ 2083455 h 2095812"/>
                  <a:gd name="connsiteX47" fmla="*/ 946388 w 2023158"/>
                  <a:gd name="connsiteY47" fmla="*/ 2095812 h 2095812"/>
                  <a:gd name="connsiteX48" fmla="*/ 489188 w 2023158"/>
                  <a:gd name="connsiteY48" fmla="*/ 2083455 h 2095812"/>
                  <a:gd name="connsiteX49" fmla="*/ 353264 w 2023158"/>
                  <a:gd name="connsiteY49" fmla="*/ 2046385 h 2095812"/>
                  <a:gd name="connsiteX50" fmla="*/ 266766 w 2023158"/>
                  <a:gd name="connsiteY50" fmla="*/ 2021671 h 2095812"/>
                  <a:gd name="connsiteX51" fmla="*/ 192626 w 2023158"/>
                  <a:gd name="connsiteY51" fmla="*/ 1959888 h 2095812"/>
                  <a:gd name="connsiteX52" fmla="*/ 130842 w 2023158"/>
                  <a:gd name="connsiteY52" fmla="*/ 1898104 h 2095812"/>
                  <a:gd name="connsiteX53" fmla="*/ 69058 w 2023158"/>
                  <a:gd name="connsiteY53" fmla="*/ 1786893 h 2095812"/>
                  <a:gd name="connsiteX54" fmla="*/ 44345 w 2023158"/>
                  <a:gd name="connsiteY54" fmla="*/ 1737466 h 2095812"/>
                  <a:gd name="connsiteX55" fmla="*/ 7275 w 2023158"/>
                  <a:gd name="connsiteY55" fmla="*/ 1613898 h 2095812"/>
                  <a:gd name="connsiteX56" fmla="*/ 31988 w 2023158"/>
                  <a:gd name="connsiteY56" fmla="*/ 1292623 h 2095812"/>
                  <a:gd name="connsiteX57" fmla="*/ 56702 w 2023158"/>
                  <a:gd name="connsiteY57" fmla="*/ 1243196 h 2095812"/>
                  <a:gd name="connsiteX58" fmla="*/ 106129 w 2023158"/>
                  <a:gd name="connsiteY58" fmla="*/ 1107271 h 2095812"/>
                  <a:gd name="connsiteX59" fmla="*/ 143199 w 2023158"/>
                  <a:gd name="connsiteY59" fmla="*/ 1082558 h 2095812"/>
                  <a:gd name="connsiteX60" fmla="*/ 204983 w 2023158"/>
                  <a:gd name="connsiteY60" fmla="*/ 1008417 h 2095812"/>
                  <a:gd name="connsiteX61" fmla="*/ 242053 w 2023158"/>
                  <a:gd name="connsiteY61" fmla="*/ 983704 h 2095812"/>
                  <a:gd name="connsiteX62" fmla="*/ 266766 w 2023158"/>
                  <a:gd name="connsiteY62" fmla="*/ 934277 h 2095812"/>
                  <a:gd name="connsiteX63" fmla="*/ 340907 w 2023158"/>
                  <a:gd name="connsiteY63" fmla="*/ 872493 h 2095812"/>
                  <a:gd name="connsiteX64" fmla="*/ 353264 w 2023158"/>
                  <a:gd name="connsiteY64" fmla="*/ 835423 h 2095812"/>
                  <a:gd name="connsiteX65" fmla="*/ 427404 w 2023158"/>
                  <a:gd name="connsiteY65" fmla="*/ 785996 h 2095812"/>
                  <a:gd name="connsiteX66" fmla="*/ 439761 w 2023158"/>
                  <a:gd name="connsiteY66" fmla="*/ 748925 h 2095812"/>
                  <a:gd name="connsiteX67" fmla="*/ 476831 w 2023158"/>
                  <a:gd name="connsiteY67" fmla="*/ 736569 h 2095812"/>
                  <a:gd name="connsiteX68" fmla="*/ 513902 w 2023158"/>
                  <a:gd name="connsiteY68" fmla="*/ 711855 h 2095812"/>
                  <a:gd name="connsiteX69" fmla="*/ 538615 w 2023158"/>
                  <a:gd name="connsiteY69" fmla="*/ 711855 h 20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23158" h="2095812">
                    <a:moveTo>
                      <a:pt x="538615" y="711855"/>
                    </a:moveTo>
                    <a:cubicBezTo>
                      <a:pt x="546853" y="693320"/>
                      <a:pt x="551320" y="636670"/>
                      <a:pt x="563329" y="600644"/>
                    </a:cubicBezTo>
                    <a:cubicBezTo>
                      <a:pt x="568025" y="586555"/>
                      <a:pt x="581401" y="576857"/>
                      <a:pt x="588042" y="563574"/>
                    </a:cubicBezTo>
                    <a:cubicBezTo>
                      <a:pt x="639204" y="461251"/>
                      <a:pt x="554284" y="595679"/>
                      <a:pt x="625112" y="489433"/>
                    </a:cubicBezTo>
                    <a:cubicBezTo>
                      <a:pt x="632020" y="461802"/>
                      <a:pt x="650149" y="383918"/>
                      <a:pt x="662183" y="365866"/>
                    </a:cubicBezTo>
                    <a:cubicBezTo>
                      <a:pt x="670421" y="353509"/>
                      <a:pt x="675300" y="338073"/>
                      <a:pt x="686896" y="328796"/>
                    </a:cubicBezTo>
                    <a:cubicBezTo>
                      <a:pt x="697067" y="320659"/>
                      <a:pt x="711609" y="320558"/>
                      <a:pt x="723966" y="316439"/>
                    </a:cubicBezTo>
                    <a:cubicBezTo>
                      <a:pt x="750101" y="211900"/>
                      <a:pt x="714498" y="318285"/>
                      <a:pt x="773393" y="229942"/>
                    </a:cubicBezTo>
                    <a:cubicBezTo>
                      <a:pt x="821141" y="158319"/>
                      <a:pt x="739916" y="223427"/>
                      <a:pt x="822820" y="168158"/>
                    </a:cubicBezTo>
                    <a:cubicBezTo>
                      <a:pt x="831058" y="151682"/>
                      <a:pt x="838395" y="134724"/>
                      <a:pt x="847534" y="118731"/>
                    </a:cubicBezTo>
                    <a:cubicBezTo>
                      <a:pt x="865206" y="87806"/>
                      <a:pt x="881440" y="67822"/>
                      <a:pt x="909318" y="44590"/>
                    </a:cubicBezTo>
                    <a:cubicBezTo>
                      <a:pt x="920727" y="35083"/>
                      <a:pt x="932483" y="25091"/>
                      <a:pt x="946388" y="19877"/>
                    </a:cubicBezTo>
                    <a:cubicBezTo>
                      <a:pt x="966053" y="12503"/>
                      <a:pt x="987577" y="11639"/>
                      <a:pt x="1008172" y="7520"/>
                    </a:cubicBezTo>
                    <a:cubicBezTo>
                      <a:pt x="1020422" y="8241"/>
                      <a:pt x="1190841" y="0"/>
                      <a:pt x="1255307" y="32233"/>
                    </a:cubicBezTo>
                    <a:cubicBezTo>
                      <a:pt x="1313546" y="61352"/>
                      <a:pt x="1277874" y="54800"/>
                      <a:pt x="1329448" y="106374"/>
                    </a:cubicBezTo>
                    <a:cubicBezTo>
                      <a:pt x="1339949" y="116875"/>
                      <a:pt x="1356017" y="120587"/>
                      <a:pt x="1366518" y="131088"/>
                    </a:cubicBezTo>
                    <a:cubicBezTo>
                      <a:pt x="1381080" y="145651"/>
                      <a:pt x="1389025" y="165952"/>
                      <a:pt x="1403588" y="180515"/>
                    </a:cubicBezTo>
                    <a:cubicBezTo>
                      <a:pt x="1414089" y="191016"/>
                      <a:pt x="1429249" y="195721"/>
                      <a:pt x="1440658" y="205228"/>
                    </a:cubicBezTo>
                    <a:cubicBezTo>
                      <a:pt x="1502366" y="256650"/>
                      <a:pt x="1449652" y="232939"/>
                      <a:pt x="1514799" y="254655"/>
                    </a:cubicBezTo>
                    <a:cubicBezTo>
                      <a:pt x="1547750" y="279369"/>
                      <a:pt x="1579381" y="305949"/>
                      <a:pt x="1613653" y="328796"/>
                    </a:cubicBezTo>
                    <a:cubicBezTo>
                      <a:pt x="1626010" y="337034"/>
                      <a:pt x="1637440" y="346868"/>
                      <a:pt x="1650723" y="353509"/>
                    </a:cubicBezTo>
                    <a:cubicBezTo>
                      <a:pt x="1662373" y="359334"/>
                      <a:pt x="1675436" y="361747"/>
                      <a:pt x="1687793" y="365866"/>
                    </a:cubicBezTo>
                    <a:cubicBezTo>
                      <a:pt x="1696031" y="378223"/>
                      <a:pt x="1702640" y="391836"/>
                      <a:pt x="1712507" y="402936"/>
                    </a:cubicBezTo>
                    <a:cubicBezTo>
                      <a:pt x="1735727" y="429058"/>
                      <a:pt x="1786648" y="477077"/>
                      <a:pt x="1786648" y="477077"/>
                    </a:cubicBezTo>
                    <a:cubicBezTo>
                      <a:pt x="1794886" y="493553"/>
                      <a:pt x="1801884" y="510709"/>
                      <a:pt x="1811361" y="526504"/>
                    </a:cubicBezTo>
                    <a:cubicBezTo>
                      <a:pt x="1826642" y="551973"/>
                      <a:pt x="1844312" y="575931"/>
                      <a:pt x="1860788" y="600644"/>
                    </a:cubicBezTo>
                    <a:lnTo>
                      <a:pt x="1910215" y="674785"/>
                    </a:lnTo>
                    <a:cubicBezTo>
                      <a:pt x="1918453" y="687142"/>
                      <a:pt x="1927288" y="699120"/>
                      <a:pt x="1934929" y="711855"/>
                    </a:cubicBezTo>
                    <a:cubicBezTo>
                      <a:pt x="1947286" y="732450"/>
                      <a:pt x="1961258" y="752157"/>
                      <a:pt x="1971999" y="773639"/>
                    </a:cubicBezTo>
                    <a:cubicBezTo>
                      <a:pt x="2023158" y="875956"/>
                      <a:pt x="1938245" y="741542"/>
                      <a:pt x="2009069" y="847779"/>
                    </a:cubicBezTo>
                    <a:cubicBezTo>
                      <a:pt x="2013188" y="930158"/>
                      <a:pt x="2021426" y="1012433"/>
                      <a:pt x="2021426" y="1094915"/>
                    </a:cubicBezTo>
                    <a:cubicBezTo>
                      <a:pt x="2021426" y="1255605"/>
                      <a:pt x="2019758" y="1416493"/>
                      <a:pt x="2009069" y="1576828"/>
                    </a:cubicBezTo>
                    <a:cubicBezTo>
                      <a:pt x="2007336" y="1602821"/>
                      <a:pt x="1998806" y="1629294"/>
                      <a:pt x="1984356" y="1650969"/>
                    </a:cubicBezTo>
                    <a:lnTo>
                      <a:pt x="1959642" y="1688039"/>
                    </a:lnTo>
                    <a:cubicBezTo>
                      <a:pt x="1937177" y="1777898"/>
                      <a:pt x="1967105" y="1705288"/>
                      <a:pt x="1910215" y="1762179"/>
                    </a:cubicBezTo>
                    <a:cubicBezTo>
                      <a:pt x="1899714" y="1772680"/>
                      <a:pt x="1896679" y="1789470"/>
                      <a:pt x="1885502" y="1799250"/>
                    </a:cubicBezTo>
                    <a:cubicBezTo>
                      <a:pt x="1863149" y="1818809"/>
                      <a:pt x="1811361" y="1848677"/>
                      <a:pt x="1811361" y="1848677"/>
                    </a:cubicBezTo>
                    <a:cubicBezTo>
                      <a:pt x="1803123" y="1861034"/>
                      <a:pt x="1799241" y="1877876"/>
                      <a:pt x="1786648" y="1885747"/>
                    </a:cubicBezTo>
                    <a:cubicBezTo>
                      <a:pt x="1759757" y="1902554"/>
                      <a:pt x="1696474" y="1912799"/>
                      <a:pt x="1663080" y="1922817"/>
                    </a:cubicBezTo>
                    <a:cubicBezTo>
                      <a:pt x="1638128" y="1930302"/>
                      <a:pt x="1613653" y="1939293"/>
                      <a:pt x="1588939" y="1947531"/>
                    </a:cubicBezTo>
                    <a:lnTo>
                      <a:pt x="1514799" y="1972244"/>
                    </a:lnTo>
                    <a:cubicBezTo>
                      <a:pt x="1502442" y="1976363"/>
                      <a:pt x="1490365" y="1981442"/>
                      <a:pt x="1477729" y="1984601"/>
                    </a:cubicBezTo>
                    <a:cubicBezTo>
                      <a:pt x="1444778" y="1992839"/>
                      <a:pt x="1410411" y="1996701"/>
                      <a:pt x="1378875" y="2009315"/>
                    </a:cubicBezTo>
                    <a:cubicBezTo>
                      <a:pt x="1334419" y="2027097"/>
                      <a:pt x="1313270" y="2038784"/>
                      <a:pt x="1267664" y="2046385"/>
                    </a:cubicBezTo>
                    <a:cubicBezTo>
                      <a:pt x="1234908" y="2051844"/>
                      <a:pt x="1201684" y="2054046"/>
                      <a:pt x="1168810" y="2058742"/>
                    </a:cubicBezTo>
                    <a:cubicBezTo>
                      <a:pt x="1144007" y="2062285"/>
                      <a:pt x="1119237" y="2066185"/>
                      <a:pt x="1094669" y="2071098"/>
                    </a:cubicBezTo>
                    <a:cubicBezTo>
                      <a:pt x="1078016" y="2074429"/>
                      <a:pt x="1061994" y="2080663"/>
                      <a:pt x="1045242" y="2083455"/>
                    </a:cubicBezTo>
                    <a:cubicBezTo>
                      <a:pt x="1012486" y="2088914"/>
                      <a:pt x="979339" y="2091693"/>
                      <a:pt x="946388" y="2095812"/>
                    </a:cubicBezTo>
                    <a:cubicBezTo>
                      <a:pt x="793988" y="2091693"/>
                      <a:pt x="641471" y="2090707"/>
                      <a:pt x="489188" y="2083455"/>
                    </a:cubicBezTo>
                    <a:cubicBezTo>
                      <a:pt x="448437" y="2081514"/>
                      <a:pt x="389558" y="2058483"/>
                      <a:pt x="353264" y="2046385"/>
                    </a:cubicBezTo>
                    <a:cubicBezTo>
                      <a:pt x="300080" y="2028657"/>
                      <a:pt x="328832" y="2037188"/>
                      <a:pt x="266766" y="2021671"/>
                    </a:cubicBezTo>
                    <a:cubicBezTo>
                      <a:pt x="230316" y="1997371"/>
                      <a:pt x="222358" y="1995567"/>
                      <a:pt x="192626" y="1959888"/>
                    </a:cubicBezTo>
                    <a:cubicBezTo>
                      <a:pt x="141140" y="1898104"/>
                      <a:pt x="198803" y="1943411"/>
                      <a:pt x="130842" y="1898104"/>
                    </a:cubicBezTo>
                    <a:cubicBezTo>
                      <a:pt x="96669" y="1795584"/>
                      <a:pt x="154040" y="1956861"/>
                      <a:pt x="69058" y="1786893"/>
                    </a:cubicBezTo>
                    <a:cubicBezTo>
                      <a:pt x="60820" y="1770417"/>
                      <a:pt x="51186" y="1754569"/>
                      <a:pt x="44345" y="1737466"/>
                    </a:cubicBezTo>
                    <a:cubicBezTo>
                      <a:pt x="24286" y="1687319"/>
                      <a:pt x="19413" y="1662453"/>
                      <a:pt x="7275" y="1613898"/>
                    </a:cubicBezTo>
                    <a:cubicBezTo>
                      <a:pt x="7747" y="1603511"/>
                      <a:pt x="0" y="1377924"/>
                      <a:pt x="31988" y="1292623"/>
                    </a:cubicBezTo>
                    <a:cubicBezTo>
                      <a:pt x="38456" y="1275375"/>
                      <a:pt x="48464" y="1259672"/>
                      <a:pt x="56702" y="1243196"/>
                    </a:cubicBezTo>
                    <a:cubicBezTo>
                      <a:pt x="68415" y="1196341"/>
                      <a:pt x="69833" y="1143567"/>
                      <a:pt x="106129" y="1107271"/>
                    </a:cubicBezTo>
                    <a:cubicBezTo>
                      <a:pt x="116630" y="1096770"/>
                      <a:pt x="130842" y="1090796"/>
                      <a:pt x="143199" y="1082558"/>
                    </a:cubicBezTo>
                    <a:cubicBezTo>
                      <a:pt x="167499" y="1046108"/>
                      <a:pt x="169304" y="1038150"/>
                      <a:pt x="204983" y="1008417"/>
                    </a:cubicBezTo>
                    <a:cubicBezTo>
                      <a:pt x="216392" y="998910"/>
                      <a:pt x="229696" y="991942"/>
                      <a:pt x="242053" y="983704"/>
                    </a:cubicBezTo>
                    <a:cubicBezTo>
                      <a:pt x="250291" y="967228"/>
                      <a:pt x="256059" y="949266"/>
                      <a:pt x="266766" y="934277"/>
                    </a:cubicBezTo>
                    <a:cubicBezTo>
                      <a:pt x="288390" y="904004"/>
                      <a:pt x="311348" y="892199"/>
                      <a:pt x="340907" y="872493"/>
                    </a:cubicBezTo>
                    <a:cubicBezTo>
                      <a:pt x="345026" y="860136"/>
                      <a:pt x="344054" y="844633"/>
                      <a:pt x="353264" y="835423"/>
                    </a:cubicBezTo>
                    <a:cubicBezTo>
                      <a:pt x="374266" y="814421"/>
                      <a:pt x="427404" y="785996"/>
                      <a:pt x="427404" y="785996"/>
                    </a:cubicBezTo>
                    <a:cubicBezTo>
                      <a:pt x="431523" y="773639"/>
                      <a:pt x="430551" y="758135"/>
                      <a:pt x="439761" y="748925"/>
                    </a:cubicBezTo>
                    <a:cubicBezTo>
                      <a:pt x="448971" y="739715"/>
                      <a:pt x="465181" y="742394"/>
                      <a:pt x="476831" y="736569"/>
                    </a:cubicBezTo>
                    <a:cubicBezTo>
                      <a:pt x="490114" y="729927"/>
                      <a:pt x="500619" y="718497"/>
                      <a:pt x="513902" y="711855"/>
                    </a:cubicBezTo>
                    <a:cubicBezTo>
                      <a:pt x="525552" y="706030"/>
                      <a:pt x="530377" y="730390"/>
                      <a:pt x="538615" y="71185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en-US">
                  <a:solidFill>
                    <a:prstClr val="white"/>
                  </a:solidFill>
                </a:endParaRPr>
              </a:p>
            </p:txBody>
          </p:sp>
        </p:grpSp>
        <p:sp>
          <p:nvSpPr>
            <p:cNvPr id="30742" name="TextBox 168"/>
            <p:cNvSpPr txBox="1">
              <a:spLocks noChangeArrowheads="1"/>
            </p:cNvSpPr>
            <p:nvPr/>
          </p:nvSpPr>
          <p:spPr bwMode="auto">
            <a:xfrm>
              <a:off x="3188117" y="6324600"/>
              <a:ext cx="2222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Select by C1</a:t>
              </a:r>
            </a:p>
          </p:txBody>
        </p:sp>
      </p:grpSp>
      <p:grpSp>
        <p:nvGrpSpPr>
          <p:cNvPr id="174" name="Group 173"/>
          <p:cNvGrpSpPr>
            <a:grpSpLocks/>
          </p:cNvGrpSpPr>
          <p:nvPr/>
        </p:nvGrpSpPr>
        <p:grpSpPr bwMode="auto">
          <a:xfrm>
            <a:off x="6022975" y="4206875"/>
            <a:ext cx="2892425" cy="2651125"/>
            <a:chOff x="6023262" y="4206240"/>
            <a:chExt cx="2892138" cy="2651760"/>
          </a:xfrm>
        </p:grpSpPr>
        <p:grpSp>
          <p:nvGrpSpPr>
            <p:cNvPr id="30734" name="Group 165"/>
            <p:cNvGrpSpPr>
              <a:grpSpLocks/>
            </p:cNvGrpSpPr>
            <p:nvPr/>
          </p:nvGrpSpPr>
          <p:grpSpPr bwMode="auto">
            <a:xfrm>
              <a:off x="6248400" y="4206240"/>
              <a:ext cx="2200363" cy="2194560"/>
              <a:chOff x="3133637" y="4343400"/>
              <a:chExt cx="2200363" cy="2194560"/>
            </a:xfrm>
          </p:grpSpPr>
          <p:pic>
            <p:nvPicPr>
              <p:cNvPr id="30736" name="Picture 2"/>
              <p:cNvPicPr>
                <a:picLocks noChangeAspect="1" noChangeArrowheads="1"/>
              </p:cNvPicPr>
              <p:nvPr/>
            </p:nvPicPr>
            <p:blipFill>
              <a:blip r:embed="rId5">
                <a:extLst>
                  <a:ext uri="{28A0092B-C50C-407E-A947-70E740481C1C}">
                    <a14:useLocalDpi xmlns:a14="http://schemas.microsoft.com/office/drawing/2010/main" val="0"/>
                  </a:ext>
                </a:extLst>
              </a:blip>
              <a:srcRect t="4044"/>
              <a:stretch>
                <a:fillRect/>
              </a:stretch>
            </p:blipFill>
            <p:spPr bwMode="auto">
              <a:xfrm>
                <a:off x="3133637" y="4343400"/>
                <a:ext cx="2200363"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Freeform 159"/>
              <p:cNvSpPr/>
              <p:nvPr/>
            </p:nvSpPr>
            <p:spPr>
              <a:xfrm>
                <a:off x="3276763" y="5943984"/>
                <a:ext cx="457155" cy="381091"/>
              </a:xfrm>
              <a:custGeom>
                <a:avLst/>
                <a:gdLst>
                  <a:gd name="connsiteX0" fmla="*/ 86497 w 643693"/>
                  <a:gd name="connsiteY0" fmla="*/ 166988 h 809539"/>
                  <a:gd name="connsiteX1" fmla="*/ 197708 w 643693"/>
                  <a:gd name="connsiteY1" fmla="*/ 80490 h 809539"/>
                  <a:gd name="connsiteX2" fmla="*/ 296562 w 643693"/>
                  <a:gd name="connsiteY2" fmla="*/ 43420 h 809539"/>
                  <a:gd name="connsiteX3" fmla="*/ 383060 w 643693"/>
                  <a:gd name="connsiteY3" fmla="*/ 6350 h 809539"/>
                  <a:gd name="connsiteX4" fmla="*/ 580768 w 643693"/>
                  <a:gd name="connsiteY4" fmla="*/ 43420 h 809539"/>
                  <a:gd name="connsiteX5" fmla="*/ 605481 w 643693"/>
                  <a:gd name="connsiteY5" fmla="*/ 80490 h 809539"/>
                  <a:gd name="connsiteX6" fmla="*/ 605481 w 643693"/>
                  <a:gd name="connsiteY6" fmla="*/ 537690 h 809539"/>
                  <a:gd name="connsiteX7" fmla="*/ 556054 w 643693"/>
                  <a:gd name="connsiteY7" fmla="*/ 611831 h 809539"/>
                  <a:gd name="connsiteX8" fmla="*/ 531341 w 643693"/>
                  <a:gd name="connsiteY8" fmla="*/ 685971 h 809539"/>
                  <a:gd name="connsiteX9" fmla="*/ 383060 w 643693"/>
                  <a:gd name="connsiteY9" fmla="*/ 784825 h 809539"/>
                  <a:gd name="connsiteX10" fmla="*/ 345989 w 643693"/>
                  <a:gd name="connsiteY10" fmla="*/ 797182 h 809539"/>
                  <a:gd name="connsiteX11" fmla="*/ 308919 w 643693"/>
                  <a:gd name="connsiteY11" fmla="*/ 809539 h 809539"/>
                  <a:gd name="connsiteX12" fmla="*/ 160638 w 643693"/>
                  <a:gd name="connsiteY12" fmla="*/ 784825 h 809539"/>
                  <a:gd name="connsiteX13" fmla="*/ 98854 w 643693"/>
                  <a:gd name="connsiteY13" fmla="*/ 772469 h 809539"/>
                  <a:gd name="connsiteX14" fmla="*/ 74141 w 643693"/>
                  <a:gd name="connsiteY14" fmla="*/ 735398 h 809539"/>
                  <a:gd name="connsiteX15" fmla="*/ 37070 w 643693"/>
                  <a:gd name="connsiteY15" fmla="*/ 698328 h 809539"/>
                  <a:gd name="connsiteX16" fmla="*/ 0 w 643693"/>
                  <a:gd name="connsiteY16" fmla="*/ 624188 h 809539"/>
                  <a:gd name="connsiteX17" fmla="*/ 12357 w 643693"/>
                  <a:gd name="connsiteY17" fmla="*/ 339982 h 809539"/>
                  <a:gd name="connsiteX18" fmla="*/ 24714 w 643693"/>
                  <a:gd name="connsiteY18" fmla="*/ 204058 h 809539"/>
                  <a:gd name="connsiteX19" fmla="*/ 61784 w 643693"/>
                  <a:gd name="connsiteY19" fmla="*/ 191701 h 809539"/>
                  <a:gd name="connsiteX20" fmla="*/ 86497 w 643693"/>
                  <a:gd name="connsiteY20" fmla="*/ 166988 h 8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693" h="809539">
                    <a:moveTo>
                      <a:pt x="86497" y="166988"/>
                    </a:moveTo>
                    <a:cubicBezTo>
                      <a:pt x="109151" y="148453"/>
                      <a:pt x="158204" y="105886"/>
                      <a:pt x="197708" y="80490"/>
                    </a:cubicBezTo>
                    <a:cubicBezTo>
                      <a:pt x="261435" y="39523"/>
                      <a:pt x="244410" y="69496"/>
                      <a:pt x="296562" y="43420"/>
                    </a:cubicBezTo>
                    <a:cubicBezTo>
                      <a:pt x="381896" y="754"/>
                      <a:pt x="280194" y="32067"/>
                      <a:pt x="383060" y="6350"/>
                    </a:cubicBezTo>
                    <a:cubicBezTo>
                      <a:pt x="437456" y="10883"/>
                      <a:pt x="528664" y="0"/>
                      <a:pt x="580768" y="43420"/>
                    </a:cubicBezTo>
                    <a:cubicBezTo>
                      <a:pt x="592177" y="52927"/>
                      <a:pt x="597243" y="68133"/>
                      <a:pt x="605481" y="80490"/>
                    </a:cubicBezTo>
                    <a:cubicBezTo>
                      <a:pt x="639687" y="251516"/>
                      <a:pt x="643693" y="247277"/>
                      <a:pt x="605481" y="537690"/>
                    </a:cubicBezTo>
                    <a:cubicBezTo>
                      <a:pt x="601606" y="567138"/>
                      <a:pt x="565447" y="583653"/>
                      <a:pt x="556054" y="611831"/>
                    </a:cubicBezTo>
                    <a:cubicBezTo>
                      <a:pt x="547816" y="636544"/>
                      <a:pt x="549761" y="667551"/>
                      <a:pt x="531341" y="685971"/>
                    </a:cubicBezTo>
                    <a:cubicBezTo>
                      <a:pt x="438779" y="778533"/>
                      <a:pt x="490357" y="749060"/>
                      <a:pt x="383060" y="784825"/>
                    </a:cubicBezTo>
                    <a:lnTo>
                      <a:pt x="345989" y="797182"/>
                    </a:lnTo>
                    <a:lnTo>
                      <a:pt x="308919" y="809539"/>
                    </a:lnTo>
                    <a:lnTo>
                      <a:pt x="160638" y="784825"/>
                    </a:lnTo>
                    <a:cubicBezTo>
                      <a:pt x="139955" y="781175"/>
                      <a:pt x="117089" y="782889"/>
                      <a:pt x="98854" y="772469"/>
                    </a:cubicBezTo>
                    <a:cubicBezTo>
                      <a:pt x="85960" y="765101"/>
                      <a:pt x="83648" y="746807"/>
                      <a:pt x="74141" y="735398"/>
                    </a:cubicBezTo>
                    <a:cubicBezTo>
                      <a:pt x="62954" y="721973"/>
                      <a:pt x="48257" y="711753"/>
                      <a:pt x="37070" y="698328"/>
                    </a:cubicBezTo>
                    <a:cubicBezTo>
                      <a:pt x="10456" y="666391"/>
                      <a:pt x="12384" y="661339"/>
                      <a:pt x="0" y="624188"/>
                    </a:cubicBezTo>
                    <a:cubicBezTo>
                      <a:pt x="4119" y="529453"/>
                      <a:pt x="6789" y="434643"/>
                      <a:pt x="12357" y="339982"/>
                    </a:cubicBezTo>
                    <a:cubicBezTo>
                      <a:pt x="15029" y="294566"/>
                      <a:pt x="10327" y="247218"/>
                      <a:pt x="24714" y="204058"/>
                    </a:cubicBezTo>
                    <a:cubicBezTo>
                      <a:pt x="28833" y="191701"/>
                      <a:pt x="49427" y="195820"/>
                      <a:pt x="61784" y="191701"/>
                    </a:cubicBezTo>
                    <a:cubicBezTo>
                      <a:pt x="88339" y="138590"/>
                      <a:pt x="63843" y="185523"/>
                      <a:pt x="86497" y="16698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en-US">
                  <a:solidFill>
                    <a:prstClr val="white"/>
                  </a:solidFill>
                </a:endParaRPr>
              </a:p>
            </p:txBody>
          </p:sp>
          <p:sp>
            <p:nvSpPr>
              <p:cNvPr id="163" name="Freeform 162"/>
              <p:cNvSpPr/>
              <p:nvPr/>
            </p:nvSpPr>
            <p:spPr>
              <a:xfrm>
                <a:off x="4038687" y="5334237"/>
                <a:ext cx="457155" cy="381091"/>
              </a:xfrm>
              <a:custGeom>
                <a:avLst/>
                <a:gdLst>
                  <a:gd name="connsiteX0" fmla="*/ 86497 w 643693"/>
                  <a:gd name="connsiteY0" fmla="*/ 166988 h 809539"/>
                  <a:gd name="connsiteX1" fmla="*/ 197708 w 643693"/>
                  <a:gd name="connsiteY1" fmla="*/ 80490 h 809539"/>
                  <a:gd name="connsiteX2" fmla="*/ 296562 w 643693"/>
                  <a:gd name="connsiteY2" fmla="*/ 43420 h 809539"/>
                  <a:gd name="connsiteX3" fmla="*/ 383060 w 643693"/>
                  <a:gd name="connsiteY3" fmla="*/ 6350 h 809539"/>
                  <a:gd name="connsiteX4" fmla="*/ 580768 w 643693"/>
                  <a:gd name="connsiteY4" fmla="*/ 43420 h 809539"/>
                  <a:gd name="connsiteX5" fmla="*/ 605481 w 643693"/>
                  <a:gd name="connsiteY5" fmla="*/ 80490 h 809539"/>
                  <a:gd name="connsiteX6" fmla="*/ 605481 w 643693"/>
                  <a:gd name="connsiteY6" fmla="*/ 537690 h 809539"/>
                  <a:gd name="connsiteX7" fmla="*/ 556054 w 643693"/>
                  <a:gd name="connsiteY7" fmla="*/ 611831 h 809539"/>
                  <a:gd name="connsiteX8" fmla="*/ 531341 w 643693"/>
                  <a:gd name="connsiteY8" fmla="*/ 685971 h 809539"/>
                  <a:gd name="connsiteX9" fmla="*/ 383060 w 643693"/>
                  <a:gd name="connsiteY9" fmla="*/ 784825 h 809539"/>
                  <a:gd name="connsiteX10" fmla="*/ 345989 w 643693"/>
                  <a:gd name="connsiteY10" fmla="*/ 797182 h 809539"/>
                  <a:gd name="connsiteX11" fmla="*/ 308919 w 643693"/>
                  <a:gd name="connsiteY11" fmla="*/ 809539 h 809539"/>
                  <a:gd name="connsiteX12" fmla="*/ 160638 w 643693"/>
                  <a:gd name="connsiteY12" fmla="*/ 784825 h 809539"/>
                  <a:gd name="connsiteX13" fmla="*/ 98854 w 643693"/>
                  <a:gd name="connsiteY13" fmla="*/ 772469 h 809539"/>
                  <a:gd name="connsiteX14" fmla="*/ 74141 w 643693"/>
                  <a:gd name="connsiteY14" fmla="*/ 735398 h 809539"/>
                  <a:gd name="connsiteX15" fmla="*/ 37070 w 643693"/>
                  <a:gd name="connsiteY15" fmla="*/ 698328 h 809539"/>
                  <a:gd name="connsiteX16" fmla="*/ 0 w 643693"/>
                  <a:gd name="connsiteY16" fmla="*/ 624188 h 809539"/>
                  <a:gd name="connsiteX17" fmla="*/ 12357 w 643693"/>
                  <a:gd name="connsiteY17" fmla="*/ 339982 h 809539"/>
                  <a:gd name="connsiteX18" fmla="*/ 24714 w 643693"/>
                  <a:gd name="connsiteY18" fmla="*/ 204058 h 809539"/>
                  <a:gd name="connsiteX19" fmla="*/ 61784 w 643693"/>
                  <a:gd name="connsiteY19" fmla="*/ 191701 h 809539"/>
                  <a:gd name="connsiteX20" fmla="*/ 86497 w 643693"/>
                  <a:gd name="connsiteY20" fmla="*/ 166988 h 8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693" h="809539">
                    <a:moveTo>
                      <a:pt x="86497" y="166988"/>
                    </a:moveTo>
                    <a:cubicBezTo>
                      <a:pt x="109151" y="148453"/>
                      <a:pt x="158204" y="105886"/>
                      <a:pt x="197708" y="80490"/>
                    </a:cubicBezTo>
                    <a:cubicBezTo>
                      <a:pt x="261435" y="39523"/>
                      <a:pt x="244410" y="69496"/>
                      <a:pt x="296562" y="43420"/>
                    </a:cubicBezTo>
                    <a:cubicBezTo>
                      <a:pt x="381896" y="754"/>
                      <a:pt x="280194" y="32067"/>
                      <a:pt x="383060" y="6350"/>
                    </a:cubicBezTo>
                    <a:cubicBezTo>
                      <a:pt x="437456" y="10883"/>
                      <a:pt x="528664" y="0"/>
                      <a:pt x="580768" y="43420"/>
                    </a:cubicBezTo>
                    <a:cubicBezTo>
                      <a:pt x="592177" y="52927"/>
                      <a:pt x="597243" y="68133"/>
                      <a:pt x="605481" y="80490"/>
                    </a:cubicBezTo>
                    <a:cubicBezTo>
                      <a:pt x="639687" y="251516"/>
                      <a:pt x="643693" y="247277"/>
                      <a:pt x="605481" y="537690"/>
                    </a:cubicBezTo>
                    <a:cubicBezTo>
                      <a:pt x="601606" y="567138"/>
                      <a:pt x="565447" y="583653"/>
                      <a:pt x="556054" y="611831"/>
                    </a:cubicBezTo>
                    <a:cubicBezTo>
                      <a:pt x="547816" y="636544"/>
                      <a:pt x="549761" y="667551"/>
                      <a:pt x="531341" y="685971"/>
                    </a:cubicBezTo>
                    <a:cubicBezTo>
                      <a:pt x="438779" y="778533"/>
                      <a:pt x="490357" y="749060"/>
                      <a:pt x="383060" y="784825"/>
                    </a:cubicBezTo>
                    <a:lnTo>
                      <a:pt x="345989" y="797182"/>
                    </a:lnTo>
                    <a:lnTo>
                      <a:pt x="308919" y="809539"/>
                    </a:lnTo>
                    <a:lnTo>
                      <a:pt x="160638" y="784825"/>
                    </a:lnTo>
                    <a:cubicBezTo>
                      <a:pt x="139955" y="781175"/>
                      <a:pt x="117089" y="782889"/>
                      <a:pt x="98854" y="772469"/>
                    </a:cubicBezTo>
                    <a:cubicBezTo>
                      <a:pt x="85960" y="765101"/>
                      <a:pt x="83648" y="746807"/>
                      <a:pt x="74141" y="735398"/>
                    </a:cubicBezTo>
                    <a:cubicBezTo>
                      <a:pt x="62954" y="721973"/>
                      <a:pt x="48257" y="711753"/>
                      <a:pt x="37070" y="698328"/>
                    </a:cubicBezTo>
                    <a:cubicBezTo>
                      <a:pt x="10456" y="666391"/>
                      <a:pt x="12384" y="661339"/>
                      <a:pt x="0" y="624188"/>
                    </a:cubicBezTo>
                    <a:cubicBezTo>
                      <a:pt x="4119" y="529453"/>
                      <a:pt x="6789" y="434643"/>
                      <a:pt x="12357" y="339982"/>
                    </a:cubicBezTo>
                    <a:cubicBezTo>
                      <a:pt x="15029" y="294566"/>
                      <a:pt x="10327" y="247218"/>
                      <a:pt x="24714" y="204058"/>
                    </a:cubicBezTo>
                    <a:cubicBezTo>
                      <a:pt x="28833" y="191701"/>
                      <a:pt x="49427" y="195820"/>
                      <a:pt x="61784" y="191701"/>
                    </a:cubicBezTo>
                    <a:cubicBezTo>
                      <a:pt x="88339" y="138590"/>
                      <a:pt x="63843" y="185523"/>
                      <a:pt x="86497" y="16698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en-US">
                  <a:solidFill>
                    <a:prstClr val="white"/>
                  </a:solidFill>
                </a:endParaRPr>
              </a:p>
            </p:txBody>
          </p:sp>
          <p:sp>
            <p:nvSpPr>
              <p:cNvPr id="164" name="Freeform 163"/>
              <p:cNvSpPr/>
              <p:nvPr/>
            </p:nvSpPr>
            <p:spPr>
              <a:xfrm>
                <a:off x="4038687" y="4572055"/>
                <a:ext cx="457155" cy="381091"/>
              </a:xfrm>
              <a:custGeom>
                <a:avLst/>
                <a:gdLst>
                  <a:gd name="connsiteX0" fmla="*/ 86497 w 643693"/>
                  <a:gd name="connsiteY0" fmla="*/ 166988 h 809539"/>
                  <a:gd name="connsiteX1" fmla="*/ 197708 w 643693"/>
                  <a:gd name="connsiteY1" fmla="*/ 80490 h 809539"/>
                  <a:gd name="connsiteX2" fmla="*/ 296562 w 643693"/>
                  <a:gd name="connsiteY2" fmla="*/ 43420 h 809539"/>
                  <a:gd name="connsiteX3" fmla="*/ 383060 w 643693"/>
                  <a:gd name="connsiteY3" fmla="*/ 6350 h 809539"/>
                  <a:gd name="connsiteX4" fmla="*/ 580768 w 643693"/>
                  <a:gd name="connsiteY4" fmla="*/ 43420 h 809539"/>
                  <a:gd name="connsiteX5" fmla="*/ 605481 w 643693"/>
                  <a:gd name="connsiteY5" fmla="*/ 80490 h 809539"/>
                  <a:gd name="connsiteX6" fmla="*/ 605481 w 643693"/>
                  <a:gd name="connsiteY6" fmla="*/ 537690 h 809539"/>
                  <a:gd name="connsiteX7" fmla="*/ 556054 w 643693"/>
                  <a:gd name="connsiteY7" fmla="*/ 611831 h 809539"/>
                  <a:gd name="connsiteX8" fmla="*/ 531341 w 643693"/>
                  <a:gd name="connsiteY8" fmla="*/ 685971 h 809539"/>
                  <a:gd name="connsiteX9" fmla="*/ 383060 w 643693"/>
                  <a:gd name="connsiteY9" fmla="*/ 784825 h 809539"/>
                  <a:gd name="connsiteX10" fmla="*/ 345989 w 643693"/>
                  <a:gd name="connsiteY10" fmla="*/ 797182 h 809539"/>
                  <a:gd name="connsiteX11" fmla="*/ 308919 w 643693"/>
                  <a:gd name="connsiteY11" fmla="*/ 809539 h 809539"/>
                  <a:gd name="connsiteX12" fmla="*/ 160638 w 643693"/>
                  <a:gd name="connsiteY12" fmla="*/ 784825 h 809539"/>
                  <a:gd name="connsiteX13" fmla="*/ 98854 w 643693"/>
                  <a:gd name="connsiteY13" fmla="*/ 772469 h 809539"/>
                  <a:gd name="connsiteX14" fmla="*/ 74141 w 643693"/>
                  <a:gd name="connsiteY14" fmla="*/ 735398 h 809539"/>
                  <a:gd name="connsiteX15" fmla="*/ 37070 w 643693"/>
                  <a:gd name="connsiteY15" fmla="*/ 698328 h 809539"/>
                  <a:gd name="connsiteX16" fmla="*/ 0 w 643693"/>
                  <a:gd name="connsiteY16" fmla="*/ 624188 h 809539"/>
                  <a:gd name="connsiteX17" fmla="*/ 12357 w 643693"/>
                  <a:gd name="connsiteY17" fmla="*/ 339982 h 809539"/>
                  <a:gd name="connsiteX18" fmla="*/ 24714 w 643693"/>
                  <a:gd name="connsiteY18" fmla="*/ 204058 h 809539"/>
                  <a:gd name="connsiteX19" fmla="*/ 61784 w 643693"/>
                  <a:gd name="connsiteY19" fmla="*/ 191701 h 809539"/>
                  <a:gd name="connsiteX20" fmla="*/ 86497 w 643693"/>
                  <a:gd name="connsiteY20" fmla="*/ 166988 h 8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693" h="809539">
                    <a:moveTo>
                      <a:pt x="86497" y="166988"/>
                    </a:moveTo>
                    <a:cubicBezTo>
                      <a:pt x="109151" y="148453"/>
                      <a:pt x="158204" y="105886"/>
                      <a:pt x="197708" y="80490"/>
                    </a:cubicBezTo>
                    <a:cubicBezTo>
                      <a:pt x="261435" y="39523"/>
                      <a:pt x="244410" y="69496"/>
                      <a:pt x="296562" y="43420"/>
                    </a:cubicBezTo>
                    <a:cubicBezTo>
                      <a:pt x="381896" y="754"/>
                      <a:pt x="280194" y="32067"/>
                      <a:pt x="383060" y="6350"/>
                    </a:cubicBezTo>
                    <a:cubicBezTo>
                      <a:pt x="437456" y="10883"/>
                      <a:pt x="528664" y="0"/>
                      <a:pt x="580768" y="43420"/>
                    </a:cubicBezTo>
                    <a:cubicBezTo>
                      <a:pt x="592177" y="52927"/>
                      <a:pt x="597243" y="68133"/>
                      <a:pt x="605481" y="80490"/>
                    </a:cubicBezTo>
                    <a:cubicBezTo>
                      <a:pt x="639687" y="251516"/>
                      <a:pt x="643693" y="247277"/>
                      <a:pt x="605481" y="537690"/>
                    </a:cubicBezTo>
                    <a:cubicBezTo>
                      <a:pt x="601606" y="567138"/>
                      <a:pt x="565447" y="583653"/>
                      <a:pt x="556054" y="611831"/>
                    </a:cubicBezTo>
                    <a:cubicBezTo>
                      <a:pt x="547816" y="636544"/>
                      <a:pt x="549761" y="667551"/>
                      <a:pt x="531341" y="685971"/>
                    </a:cubicBezTo>
                    <a:cubicBezTo>
                      <a:pt x="438779" y="778533"/>
                      <a:pt x="490357" y="749060"/>
                      <a:pt x="383060" y="784825"/>
                    </a:cubicBezTo>
                    <a:lnTo>
                      <a:pt x="345989" y="797182"/>
                    </a:lnTo>
                    <a:lnTo>
                      <a:pt x="308919" y="809539"/>
                    </a:lnTo>
                    <a:lnTo>
                      <a:pt x="160638" y="784825"/>
                    </a:lnTo>
                    <a:cubicBezTo>
                      <a:pt x="139955" y="781175"/>
                      <a:pt x="117089" y="782889"/>
                      <a:pt x="98854" y="772469"/>
                    </a:cubicBezTo>
                    <a:cubicBezTo>
                      <a:pt x="85960" y="765101"/>
                      <a:pt x="83648" y="746807"/>
                      <a:pt x="74141" y="735398"/>
                    </a:cubicBezTo>
                    <a:cubicBezTo>
                      <a:pt x="62954" y="721973"/>
                      <a:pt x="48257" y="711753"/>
                      <a:pt x="37070" y="698328"/>
                    </a:cubicBezTo>
                    <a:cubicBezTo>
                      <a:pt x="10456" y="666391"/>
                      <a:pt x="12384" y="661339"/>
                      <a:pt x="0" y="624188"/>
                    </a:cubicBezTo>
                    <a:cubicBezTo>
                      <a:pt x="4119" y="529453"/>
                      <a:pt x="6789" y="434643"/>
                      <a:pt x="12357" y="339982"/>
                    </a:cubicBezTo>
                    <a:cubicBezTo>
                      <a:pt x="15029" y="294566"/>
                      <a:pt x="10327" y="247218"/>
                      <a:pt x="24714" y="204058"/>
                    </a:cubicBezTo>
                    <a:cubicBezTo>
                      <a:pt x="28833" y="191701"/>
                      <a:pt x="49427" y="195820"/>
                      <a:pt x="61784" y="191701"/>
                    </a:cubicBezTo>
                    <a:cubicBezTo>
                      <a:pt x="88339" y="138590"/>
                      <a:pt x="63843" y="185523"/>
                      <a:pt x="86497" y="16698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en-US">
                  <a:solidFill>
                    <a:prstClr val="white"/>
                  </a:solidFill>
                </a:endParaRPr>
              </a:p>
            </p:txBody>
          </p:sp>
          <p:sp>
            <p:nvSpPr>
              <p:cNvPr id="165" name="Freeform 164"/>
              <p:cNvSpPr/>
              <p:nvPr/>
            </p:nvSpPr>
            <p:spPr>
              <a:xfrm>
                <a:off x="4724419" y="5943984"/>
                <a:ext cx="457155" cy="381091"/>
              </a:xfrm>
              <a:custGeom>
                <a:avLst/>
                <a:gdLst>
                  <a:gd name="connsiteX0" fmla="*/ 86497 w 643693"/>
                  <a:gd name="connsiteY0" fmla="*/ 166988 h 809539"/>
                  <a:gd name="connsiteX1" fmla="*/ 197708 w 643693"/>
                  <a:gd name="connsiteY1" fmla="*/ 80490 h 809539"/>
                  <a:gd name="connsiteX2" fmla="*/ 296562 w 643693"/>
                  <a:gd name="connsiteY2" fmla="*/ 43420 h 809539"/>
                  <a:gd name="connsiteX3" fmla="*/ 383060 w 643693"/>
                  <a:gd name="connsiteY3" fmla="*/ 6350 h 809539"/>
                  <a:gd name="connsiteX4" fmla="*/ 580768 w 643693"/>
                  <a:gd name="connsiteY4" fmla="*/ 43420 h 809539"/>
                  <a:gd name="connsiteX5" fmla="*/ 605481 w 643693"/>
                  <a:gd name="connsiteY5" fmla="*/ 80490 h 809539"/>
                  <a:gd name="connsiteX6" fmla="*/ 605481 w 643693"/>
                  <a:gd name="connsiteY6" fmla="*/ 537690 h 809539"/>
                  <a:gd name="connsiteX7" fmla="*/ 556054 w 643693"/>
                  <a:gd name="connsiteY7" fmla="*/ 611831 h 809539"/>
                  <a:gd name="connsiteX8" fmla="*/ 531341 w 643693"/>
                  <a:gd name="connsiteY8" fmla="*/ 685971 h 809539"/>
                  <a:gd name="connsiteX9" fmla="*/ 383060 w 643693"/>
                  <a:gd name="connsiteY9" fmla="*/ 784825 h 809539"/>
                  <a:gd name="connsiteX10" fmla="*/ 345989 w 643693"/>
                  <a:gd name="connsiteY10" fmla="*/ 797182 h 809539"/>
                  <a:gd name="connsiteX11" fmla="*/ 308919 w 643693"/>
                  <a:gd name="connsiteY11" fmla="*/ 809539 h 809539"/>
                  <a:gd name="connsiteX12" fmla="*/ 160638 w 643693"/>
                  <a:gd name="connsiteY12" fmla="*/ 784825 h 809539"/>
                  <a:gd name="connsiteX13" fmla="*/ 98854 w 643693"/>
                  <a:gd name="connsiteY13" fmla="*/ 772469 h 809539"/>
                  <a:gd name="connsiteX14" fmla="*/ 74141 w 643693"/>
                  <a:gd name="connsiteY14" fmla="*/ 735398 h 809539"/>
                  <a:gd name="connsiteX15" fmla="*/ 37070 w 643693"/>
                  <a:gd name="connsiteY15" fmla="*/ 698328 h 809539"/>
                  <a:gd name="connsiteX16" fmla="*/ 0 w 643693"/>
                  <a:gd name="connsiteY16" fmla="*/ 624188 h 809539"/>
                  <a:gd name="connsiteX17" fmla="*/ 12357 w 643693"/>
                  <a:gd name="connsiteY17" fmla="*/ 339982 h 809539"/>
                  <a:gd name="connsiteX18" fmla="*/ 24714 w 643693"/>
                  <a:gd name="connsiteY18" fmla="*/ 204058 h 809539"/>
                  <a:gd name="connsiteX19" fmla="*/ 61784 w 643693"/>
                  <a:gd name="connsiteY19" fmla="*/ 191701 h 809539"/>
                  <a:gd name="connsiteX20" fmla="*/ 86497 w 643693"/>
                  <a:gd name="connsiteY20" fmla="*/ 166988 h 80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3693" h="809539">
                    <a:moveTo>
                      <a:pt x="86497" y="166988"/>
                    </a:moveTo>
                    <a:cubicBezTo>
                      <a:pt x="109151" y="148453"/>
                      <a:pt x="158204" y="105886"/>
                      <a:pt x="197708" y="80490"/>
                    </a:cubicBezTo>
                    <a:cubicBezTo>
                      <a:pt x="261435" y="39523"/>
                      <a:pt x="244410" y="69496"/>
                      <a:pt x="296562" y="43420"/>
                    </a:cubicBezTo>
                    <a:cubicBezTo>
                      <a:pt x="381896" y="754"/>
                      <a:pt x="280194" y="32067"/>
                      <a:pt x="383060" y="6350"/>
                    </a:cubicBezTo>
                    <a:cubicBezTo>
                      <a:pt x="437456" y="10883"/>
                      <a:pt x="528664" y="0"/>
                      <a:pt x="580768" y="43420"/>
                    </a:cubicBezTo>
                    <a:cubicBezTo>
                      <a:pt x="592177" y="52927"/>
                      <a:pt x="597243" y="68133"/>
                      <a:pt x="605481" y="80490"/>
                    </a:cubicBezTo>
                    <a:cubicBezTo>
                      <a:pt x="639687" y="251516"/>
                      <a:pt x="643693" y="247277"/>
                      <a:pt x="605481" y="537690"/>
                    </a:cubicBezTo>
                    <a:cubicBezTo>
                      <a:pt x="601606" y="567138"/>
                      <a:pt x="565447" y="583653"/>
                      <a:pt x="556054" y="611831"/>
                    </a:cubicBezTo>
                    <a:cubicBezTo>
                      <a:pt x="547816" y="636544"/>
                      <a:pt x="549761" y="667551"/>
                      <a:pt x="531341" y="685971"/>
                    </a:cubicBezTo>
                    <a:cubicBezTo>
                      <a:pt x="438779" y="778533"/>
                      <a:pt x="490357" y="749060"/>
                      <a:pt x="383060" y="784825"/>
                    </a:cubicBezTo>
                    <a:lnTo>
                      <a:pt x="345989" y="797182"/>
                    </a:lnTo>
                    <a:lnTo>
                      <a:pt x="308919" y="809539"/>
                    </a:lnTo>
                    <a:lnTo>
                      <a:pt x="160638" y="784825"/>
                    </a:lnTo>
                    <a:cubicBezTo>
                      <a:pt x="139955" y="781175"/>
                      <a:pt x="117089" y="782889"/>
                      <a:pt x="98854" y="772469"/>
                    </a:cubicBezTo>
                    <a:cubicBezTo>
                      <a:pt x="85960" y="765101"/>
                      <a:pt x="83648" y="746807"/>
                      <a:pt x="74141" y="735398"/>
                    </a:cubicBezTo>
                    <a:cubicBezTo>
                      <a:pt x="62954" y="721973"/>
                      <a:pt x="48257" y="711753"/>
                      <a:pt x="37070" y="698328"/>
                    </a:cubicBezTo>
                    <a:cubicBezTo>
                      <a:pt x="10456" y="666391"/>
                      <a:pt x="12384" y="661339"/>
                      <a:pt x="0" y="624188"/>
                    </a:cubicBezTo>
                    <a:cubicBezTo>
                      <a:pt x="4119" y="529453"/>
                      <a:pt x="6789" y="434643"/>
                      <a:pt x="12357" y="339982"/>
                    </a:cubicBezTo>
                    <a:cubicBezTo>
                      <a:pt x="15029" y="294566"/>
                      <a:pt x="10327" y="247218"/>
                      <a:pt x="24714" y="204058"/>
                    </a:cubicBezTo>
                    <a:cubicBezTo>
                      <a:pt x="28833" y="191701"/>
                      <a:pt x="49427" y="195820"/>
                      <a:pt x="61784" y="191701"/>
                    </a:cubicBezTo>
                    <a:cubicBezTo>
                      <a:pt x="88339" y="138590"/>
                      <a:pt x="63843" y="185523"/>
                      <a:pt x="86497" y="16698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en-US">
                  <a:solidFill>
                    <a:prstClr val="white"/>
                  </a:solidFill>
                </a:endParaRPr>
              </a:p>
            </p:txBody>
          </p:sp>
        </p:grpSp>
        <p:sp>
          <p:nvSpPr>
            <p:cNvPr id="30735" name="TextBox 169"/>
            <p:cNvSpPr txBox="1">
              <a:spLocks noChangeArrowheads="1"/>
            </p:cNvSpPr>
            <p:nvPr/>
          </p:nvSpPr>
          <p:spPr bwMode="auto">
            <a:xfrm>
              <a:off x="6023262" y="6334780"/>
              <a:ext cx="2892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Select by C1+C2</a:t>
              </a:r>
            </a:p>
          </p:txBody>
        </p:sp>
      </p:grpSp>
      <p:sp>
        <p:nvSpPr>
          <p:cNvPr id="171" name="Right Arrow 170"/>
          <p:cNvSpPr/>
          <p:nvPr/>
        </p:nvSpPr>
        <p:spPr>
          <a:xfrm>
            <a:off x="2514600" y="5181600"/>
            <a:ext cx="609600" cy="381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sp>
        <p:nvSpPr>
          <p:cNvPr id="172" name="Right Arrow 171"/>
          <p:cNvSpPr/>
          <p:nvPr/>
        </p:nvSpPr>
        <p:spPr>
          <a:xfrm>
            <a:off x="5638800" y="5181600"/>
            <a:ext cx="609600" cy="3810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pic>
        <p:nvPicPr>
          <p:cNvPr id="29" name="Picture 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
          <p:cNvSpPr>
            <a:spLocks noChangeArrowheads="1"/>
          </p:cNvSpPr>
          <p:nvPr/>
        </p:nvSpPr>
        <p:spPr bwMode="auto">
          <a:xfrm>
            <a:off x="0" y="3048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custDataLst>
      <p:tags r:id="rId1"/>
    </p:custDataLst>
    <p:extLst>
      <p:ext uri="{BB962C8B-B14F-4D97-AF65-F5344CB8AC3E}">
        <p14:creationId xmlns:p14="http://schemas.microsoft.com/office/powerpoint/2010/main" val="1333542475"/>
      </p:ext>
    </p:extLst>
  </p:cSld>
  <p:clrMapOvr>
    <a:masterClrMapping/>
  </p:clrMapOvr>
  <p:transition xmlns:p14="http://schemas.microsoft.com/office/powerpoint/2010/main" advTm="16594"/>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up)">
                                      <p:cBhvr>
                                        <p:cTn id="7" dur="500"/>
                                        <p:tgtEl>
                                          <p:spTgt spid="158"/>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1"/>
                                        </p:tgtEl>
                                        <p:attrNameLst>
                                          <p:attrName>style.visibility</p:attrName>
                                        </p:attrNameLst>
                                      </p:cBhvr>
                                      <p:to>
                                        <p:strVal val="visible"/>
                                      </p:to>
                                    </p:set>
                                    <p:animEffect transition="in" filter="wipe(left)">
                                      <p:cBhvr>
                                        <p:cTn id="14" dur="500"/>
                                        <p:tgtEl>
                                          <p:spTgt spid="171"/>
                                        </p:tgtEl>
                                      </p:cBhvr>
                                    </p:animEffect>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173"/>
                                        </p:tgtEl>
                                        <p:attrNameLst>
                                          <p:attrName>style.visibility</p:attrName>
                                        </p:attrNameLst>
                                      </p:cBhvr>
                                      <p:to>
                                        <p:strVal val="visible"/>
                                      </p:to>
                                    </p:set>
                                    <p:animEffect transition="in" filter="wipe(down)">
                                      <p:cBhvr>
                                        <p:cTn id="18" dur="500"/>
                                        <p:tgtEl>
                                          <p:spTgt spid="1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wipe(up)">
                                      <p:cBhvr>
                                        <p:cTn id="23" dur="500"/>
                                        <p:tgtEl>
                                          <p:spTgt spid="159"/>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heckerboard(across)">
                                      <p:cBhvr>
                                        <p:cTn id="26" dur="500"/>
                                        <p:tgtEl>
                                          <p:spTgt spid="3">
                                            <p:txEl>
                                              <p:pRg st="2" end="2"/>
                                            </p:txEl>
                                          </p:spTgt>
                                        </p:tgtEl>
                                      </p:cBhvr>
                                    </p:animEffect>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wipe(left)">
                                      <p:cBhvr>
                                        <p:cTn id="30" dur="500"/>
                                        <p:tgtEl>
                                          <p:spTgt spid="172"/>
                                        </p:tgtEl>
                                      </p:cBhvr>
                                    </p:animEffect>
                                  </p:childTnLst>
                                </p:cTn>
                              </p:par>
                            </p:childTnLst>
                          </p:cTn>
                        </p:par>
                        <p:par>
                          <p:cTn id="31" fill="hold" nodeType="afterGroup">
                            <p:stCondLst>
                              <p:cond delay="1000"/>
                            </p:stCondLst>
                            <p:childTnLst>
                              <p:par>
                                <p:cTn id="32" presetID="22" presetClass="entr" presetSubtype="4" fill="hold" nodeType="afterEffect">
                                  <p:stCondLst>
                                    <p:cond delay="0"/>
                                  </p:stCondLst>
                                  <p:childTnLst>
                                    <p:set>
                                      <p:cBhvr>
                                        <p:cTn id="33" dur="1" fill="hold">
                                          <p:stCondLst>
                                            <p:cond delay="0"/>
                                          </p:stCondLst>
                                        </p:cTn>
                                        <p:tgtEl>
                                          <p:spTgt spid="174"/>
                                        </p:tgtEl>
                                        <p:attrNameLst>
                                          <p:attrName>style.visibility</p:attrName>
                                        </p:attrNameLst>
                                      </p:cBhvr>
                                      <p:to>
                                        <p:strVal val="visible"/>
                                      </p:to>
                                    </p:set>
                                    <p:animEffect transition="in" filter="wipe(down)">
                                      <p:cBhvr>
                                        <p:cTn id="34"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pPr algn="l"/>
            <a:r>
              <a:rPr lang="en-US" altLang="zh-CN" i="1" smtClean="0">
                <a:solidFill>
                  <a:srgbClr val="C00000"/>
                </a:solidFill>
              </a:rPr>
              <a:t>Netshield</a:t>
            </a:r>
            <a:r>
              <a:rPr lang="en-US" altLang="zh-CN" smtClean="0">
                <a:solidFill>
                  <a:srgbClr val="C00000"/>
                </a:solidFill>
              </a:rPr>
              <a:t> to the Rescue</a:t>
            </a:r>
          </a:p>
        </p:txBody>
      </p:sp>
      <p:sp>
        <p:nvSpPr>
          <p:cNvPr id="3" name="Content Placeholder 2"/>
          <p:cNvSpPr>
            <a:spLocks noGrp="1"/>
          </p:cNvSpPr>
          <p:nvPr>
            <p:ph idx="4294967295"/>
          </p:nvPr>
        </p:nvSpPr>
        <p:spPr>
          <a:xfrm>
            <a:off x="457200" y="1907644"/>
            <a:ext cx="8686800" cy="4525963"/>
          </a:xfrm>
        </p:spPr>
        <p:txBody>
          <a:bodyPr>
            <a:normAutofit fontScale="92500" lnSpcReduction="10000"/>
          </a:bodyPr>
          <a:lstStyle/>
          <a:p>
            <a:endParaRPr lang="zh-CN" altLang="en-US" dirty="0" smtClean="0">
              <a:solidFill>
                <a:srgbClr val="FF0000"/>
              </a:solidFill>
            </a:endParaRPr>
          </a:p>
          <a:p>
            <a:endParaRPr lang="zh-CN" altLang="en-US" dirty="0" smtClean="0">
              <a:solidFill>
                <a:srgbClr val="FF0000"/>
              </a:solidFill>
            </a:endParaRPr>
          </a:p>
          <a:p>
            <a:endParaRPr lang="zh-CN" altLang="en-US" dirty="0" smtClean="0">
              <a:solidFill>
                <a:srgbClr val="FF0000"/>
              </a:solidFill>
            </a:endParaRPr>
          </a:p>
          <a:p>
            <a:pPr>
              <a:buFont typeface="Arial" pitchFamily="34" charset="0"/>
              <a:buNone/>
            </a:pPr>
            <a:endParaRPr lang="zh-CN" altLang="en-US" dirty="0" smtClean="0">
              <a:solidFill>
                <a:srgbClr val="FF0000"/>
              </a:solidFill>
            </a:endParaRPr>
          </a:p>
          <a:p>
            <a:endParaRPr lang="zh-CN" altLang="en-US" dirty="0" smtClean="0">
              <a:solidFill>
                <a:srgbClr val="FF0000"/>
              </a:solidFill>
            </a:endParaRPr>
          </a:p>
          <a:p>
            <a:endParaRPr lang="zh-CN" altLang="en-US" dirty="0" smtClean="0"/>
          </a:p>
          <a:p>
            <a:r>
              <a:rPr lang="en-US" altLang="zh-CN" dirty="0" smtClean="0"/>
              <a:t>Example:  1,000 nodes, with 10,000 edges </a:t>
            </a:r>
          </a:p>
          <a:p>
            <a:pPr lvl="1"/>
            <a:r>
              <a:rPr lang="en-US" altLang="zh-CN" i="1" dirty="0" err="1" smtClean="0">
                <a:latin typeface="Times New Roman" pitchFamily="18" charset="0"/>
              </a:rPr>
              <a:t>Netshield</a:t>
            </a:r>
            <a:r>
              <a:rPr lang="en-US" altLang="zh-CN" dirty="0" smtClean="0">
                <a:latin typeface="Times New Roman" pitchFamily="18" charset="0"/>
              </a:rPr>
              <a:t>  takes</a:t>
            </a:r>
            <a:r>
              <a:rPr lang="en-US" altLang="zh-CN" i="1" dirty="0" smtClean="0">
                <a:solidFill>
                  <a:srgbClr val="FF0000"/>
                </a:solidFill>
                <a:latin typeface="Times New Roman" pitchFamily="18" charset="0"/>
              </a:rPr>
              <a:t> </a:t>
            </a:r>
            <a:r>
              <a:rPr lang="en-US" altLang="zh-CN" b="1" dirty="0" smtClean="0">
                <a:solidFill>
                  <a:srgbClr val="FF0000"/>
                </a:solidFill>
                <a:latin typeface="Times New Roman" pitchFamily="18" charset="0"/>
              </a:rPr>
              <a:t>&lt; 0.1 seconds</a:t>
            </a:r>
            <a:r>
              <a:rPr lang="en-US" altLang="zh-CN" i="1" dirty="0" smtClean="0">
                <a:solidFill>
                  <a:srgbClr val="FF0000"/>
                </a:solidFill>
                <a:latin typeface="Times New Roman" pitchFamily="18" charset="0"/>
              </a:rPr>
              <a:t> </a:t>
            </a:r>
            <a:r>
              <a:rPr lang="en-US" altLang="zh-CN" dirty="0" smtClean="0">
                <a:latin typeface="Times New Roman" pitchFamily="18" charset="0"/>
              </a:rPr>
              <a:t>to find best-</a:t>
            </a:r>
            <a:r>
              <a:rPr lang="en-US" altLang="zh-CN" i="1" dirty="0" smtClean="0">
                <a:latin typeface="Times New Roman" pitchFamily="18" charset="0"/>
              </a:rPr>
              <a:t>5</a:t>
            </a:r>
            <a:r>
              <a:rPr lang="en-US" altLang="zh-CN" dirty="0" smtClean="0">
                <a:latin typeface="Times New Roman" pitchFamily="18" charset="0"/>
              </a:rPr>
              <a:t> nodes</a:t>
            </a:r>
            <a:r>
              <a:rPr lang="en-US" altLang="zh-CN" dirty="0" smtClean="0"/>
              <a:t> !</a:t>
            </a:r>
          </a:p>
          <a:p>
            <a:pPr lvl="1"/>
            <a:r>
              <a:rPr lang="en-US" altLang="zh-CN" dirty="0" smtClean="0"/>
              <a:t> … as opposed to </a:t>
            </a:r>
            <a:r>
              <a:rPr lang="en-US" altLang="zh-CN" b="1" dirty="0" smtClean="0">
                <a:solidFill>
                  <a:srgbClr val="FF0000"/>
                </a:solidFill>
                <a:latin typeface="Times New Roman" pitchFamily="18" charset="0"/>
              </a:rPr>
              <a:t>2,615 years</a:t>
            </a:r>
            <a:endParaRPr lang="en-US" altLang="zh-CN" dirty="0" smtClean="0"/>
          </a:p>
        </p:txBody>
      </p:sp>
      <p:sp>
        <p:nvSpPr>
          <p:cNvPr id="31748"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400" eaLnBrk="1" hangingPunct="1">
              <a:buClrTx/>
              <a:buSzTx/>
              <a:buFontTx/>
              <a:buNone/>
            </a:pPr>
            <a:fld id="{E0751BFE-9FB6-4EAF-BD2D-B88F2B325452}" type="slidenum">
              <a:rPr lang="zh-CN" altLang="en-US" sz="1200">
                <a:solidFill>
                  <a:srgbClr val="898989"/>
                </a:solidFill>
                <a:latin typeface="Calibri" pitchFamily="34" charset="0"/>
              </a:rPr>
              <a:pPr algn="r" defTabSz="914400" eaLnBrk="1" hangingPunct="1">
                <a:buClrTx/>
                <a:buSzTx/>
                <a:buFontTx/>
                <a:buNone/>
              </a:pPr>
              <a:t>105</a:t>
            </a:fld>
            <a:endParaRPr lang="en-US" altLang="zh-CN" sz="1200">
              <a:solidFill>
                <a:srgbClr val="898989"/>
              </a:solidFill>
              <a:latin typeface="Calibri" pitchFamily="34" charset="0"/>
            </a:endParaRPr>
          </a:p>
        </p:txBody>
      </p:sp>
      <p:sp>
        <p:nvSpPr>
          <p:cNvPr id="6" name="Rectangle 5"/>
          <p:cNvSpPr/>
          <p:nvPr/>
        </p:nvSpPr>
        <p:spPr>
          <a:xfrm>
            <a:off x="0" y="1219200"/>
            <a:ext cx="9144000" cy="1646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3200" dirty="0">
                <a:solidFill>
                  <a:srgbClr val="FF0000"/>
                </a:solidFill>
                <a:cs typeface="Arial" charset="0"/>
              </a:rPr>
              <a:t>Theorem: (Tong+ </a:t>
            </a:r>
            <a:r>
              <a:rPr lang="en-US" altLang="zh-CN" sz="3200" dirty="0" smtClean="0">
                <a:solidFill>
                  <a:srgbClr val="FF0000"/>
                </a:solidFill>
                <a:cs typeface="Arial" charset="0"/>
              </a:rPr>
              <a:t>ICDM 2010</a:t>
            </a:r>
            <a:r>
              <a:rPr lang="en-US" altLang="zh-CN" sz="3200" dirty="0">
                <a:solidFill>
                  <a:srgbClr val="FF0000"/>
                </a:solidFill>
                <a:cs typeface="Arial" charset="0"/>
              </a:rPr>
              <a:t>)</a:t>
            </a:r>
          </a:p>
          <a:p>
            <a:pPr defTabSz="914400">
              <a:buClrTx/>
              <a:buSzTx/>
              <a:buFontTx/>
              <a:buNone/>
              <a:defRPr/>
            </a:pPr>
            <a:r>
              <a:rPr lang="en-US" altLang="zh-CN" sz="3200" dirty="0">
                <a:solidFill>
                  <a:srgbClr val="FF0000"/>
                </a:solidFill>
                <a:cs typeface="Arial" charset="0"/>
              </a:rPr>
              <a:t>(1) </a:t>
            </a:r>
            <a:r>
              <a:rPr lang="en-US" altLang="zh-CN" sz="3200" i="1" dirty="0">
                <a:solidFill>
                  <a:srgbClr val="FF0000"/>
                </a:solidFill>
                <a:cs typeface="Arial" charset="0"/>
              </a:rPr>
              <a:t>λ</a:t>
            </a:r>
            <a:r>
              <a:rPr lang="en-US" altLang="zh-CN" sz="3200" i="1" baseline="-25000" dirty="0">
                <a:solidFill>
                  <a:srgbClr val="FF0000"/>
                </a:solidFill>
                <a:cs typeface="Arial" charset="0"/>
              </a:rPr>
              <a:t> </a:t>
            </a:r>
            <a:r>
              <a:rPr lang="en-US" altLang="zh-CN" sz="3200" i="1" dirty="0">
                <a:solidFill>
                  <a:srgbClr val="FF0000"/>
                </a:solidFill>
                <a:cs typeface="Arial" charset="0"/>
              </a:rPr>
              <a:t>- </a:t>
            </a:r>
            <a:r>
              <a:rPr lang="en-US" altLang="zh-CN" sz="3200" i="1" dirty="0" err="1">
                <a:solidFill>
                  <a:srgbClr val="FF0000"/>
                </a:solidFill>
                <a:cs typeface="Arial" charset="0"/>
              </a:rPr>
              <a:t>λ</a:t>
            </a:r>
            <a:r>
              <a:rPr lang="en-US" altLang="zh-CN" sz="3200" i="1" baseline="-25000" dirty="0" err="1">
                <a:solidFill>
                  <a:srgbClr val="FF0000"/>
                </a:solidFill>
                <a:cs typeface="Arial" charset="0"/>
              </a:rPr>
              <a:t>s</a:t>
            </a:r>
            <a:r>
              <a:rPr lang="en-US" altLang="zh-CN" sz="3200" i="1" dirty="0" err="1">
                <a:solidFill>
                  <a:srgbClr val="FF0000"/>
                </a:solidFill>
                <a:cs typeface="Arial" charset="0"/>
              </a:rPr>
              <a:t>≈</a:t>
            </a:r>
            <a:r>
              <a:rPr lang="en-US" altLang="zh-CN" sz="3200" dirty="0" err="1">
                <a:solidFill>
                  <a:srgbClr val="FF0000"/>
                </a:solidFill>
                <a:cs typeface="Arial" charset="0"/>
              </a:rPr>
              <a:t>Sv</a:t>
            </a:r>
            <a:r>
              <a:rPr lang="en-US" altLang="zh-CN" sz="3200" dirty="0">
                <a:solidFill>
                  <a:srgbClr val="FF0000"/>
                </a:solidFill>
                <a:cs typeface="Arial" charset="0"/>
              </a:rPr>
              <a:t>(</a:t>
            </a:r>
            <a:r>
              <a:rPr lang="en-US" altLang="zh-CN" sz="3200" i="1" dirty="0">
                <a:solidFill>
                  <a:srgbClr val="FF0000"/>
                </a:solidFill>
                <a:cs typeface="Arial" charset="0"/>
              </a:rPr>
              <a:t>S</a:t>
            </a:r>
            <a:r>
              <a:rPr lang="en-US" altLang="zh-CN" sz="3200" dirty="0">
                <a:solidFill>
                  <a:srgbClr val="FF0000"/>
                </a:solidFill>
                <a:cs typeface="Arial" charset="0"/>
              </a:rPr>
              <a:t>)</a:t>
            </a:r>
            <a:r>
              <a:rPr lang="en-US" altLang="zh-CN" sz="3200" i="1" dirty="0">
                <a:solidFill>
                  <a:srgbClr val="FF0000"/>
                </a:solidFill>
                <a:cs typeface="Arial" charset="0"/>
              </a:rPr>
              <a:t>=</a:t>
            </a:r>
            <a:r>
              <a:rPr lang="en-US" altLang="zh-CN" sz="3200" dirty="0">
                <a:solidFill>
                  <a:srgbClr val="FF0000"/>
                </a:solidFill>
                <a:cs typeface="Arial" charset="0"/>
              </a:rPr>
              <a:t> ∑</a:t>
            </a:r>
            <a:r>
              <a:rPr lang="en-US" altLang="zh-CN" sz="3200" i="1" baseline="-25000" dirty="0" err="1">
                <a:solidFill>
                  <a:srgbClr val="FF0000"/>
                </a:solidFill>
                <a:cs typeface="Arial" charset="0"/>
              </a:rPr>
              <a:t>i</a:t>
            </a:r>
            <a:r>
              <a:rPr lang="az-Cyrl-AZ" sz="3200" i="1" baseline="-25000" dirty="0">
                <a:solidFill>
                  <a:srgbClr val="FF0000"/>
                </a:solidFill>
                <a:cs typeface="Arial" charset="0"/>
              </a:rPr>
              <a:t>є</a:t>
            </a:r>
            <a:r>
              <a:rPr lang="en-US" altLang="zh-CN" sz="3200" i="1" baseline="-25000" dirty="0">
                <a:solidFill>
                  <a:srgbClr val="FF0000"/>
                </a:solidFill>
                <a:cs typeface="Arial" charset="0"/>
              </a:rPr>
              <a:t>S </a:t>
            </a:r>
            <a:r>
              <a:rPr lang="en-US" altLang="zh-CN" sz="3200" i="1" dirty="0">
                <a:solidFill>
                  <a:srgbClr val="FF0000"/>
                </a:solidFill>
                <a:cs typeface="Arial" charset="0"/>
              </a:rPr>
              <a:t>2λu</a:t>
            </a:r>
            <a:r>
              <a:rPr lang="en-US" altLang="zh-CN" sz="3200" dirty="0">
                <a:solidFill>
                  <a:srgbClr val="FF0000"/>
                </a:solidFill>
                <a:cs typeface="Arial" charset="0"/>
              </a:rPr>
              <a:t>(</a:t>
            </a:r>
            <a:r>
              <a:rPr lang="en-US" altLang="zh-CN" sz="3200" i="1" dirty="0" err="1">
                <a:solidFill>
                  <a:srgbClr val="FF0000"/>
                </a:solidFill>
                <a:cs typeface="Arial" charset="0"/>
              </a:rPr>
              <a:t>i</a:t>
            </a:r>
            <a:r>
              <a:rPr lang="en-US" altLang="zh-CN" sz="3200" dirty="0">
                <a:solidFill>
                  <a:srgbClr val="FF0000"/>
                </a:solidFill>
                <a:cs typeface="Arial" charset="0"/>
              </a:rPr>
              <a:t>)</a:t>
            </a:r>
            <a:r>
              <a:rPr lang="en-US" altLang="zh-CN" sz="3200" i="1" baseline="30000" dirty="0">
                <a:solidFill>
                  <a:srgbClr val="FF0000"/>
                </a:solidFill>
                <a:cs typeface="Arial" charset="0"/>
              </a:rPr>
              <a:t>2</a:t>
            </a:r>
            <a:r>
              <a:rPr lang="en-US" altLang="zh-CN" sz="3200" i="1" dirty="0">
                <a:solidFill>
                  <a:srgbClr val="FF0000"/>
                </a:solidFill>
                <a:cs typeface="Arial" charset="0"/>
              </a:rPr>
              <a:t>-</a:t>
            </a:r>
            <a:r>
              <a:rPr lang="en-US" altLang="zh-CN" sz="3200" dirty="0">
                <a:solidFill>
                  <a:srgbClr val="FF0000"/>
                </a:solidFill>
                <a:cs typeface="Arial" charset="0"/>
              </a:rPr>
              <a:t>∑</a:t>
            </a:r>
            <a:r>
              <a:rPr lang="en-US" altLang="zh-CN" sz="3200" i="1" baseline="-25000" dirty="0" err="1">
                <a:solidFill>
                  <a:srgbClr val="FF0000"/>
                </a:solidFill>
                <a:cs typeface="Arial" charset="0"/>
              </a:rPr>
              <a:t>i,j</a:t>
            </a:r>
            <a:r>
              <a:rPr lang="az-Cyrl-AZ" sz="3200" i="1" baseline="-25000" dirty="0">
                <a:solidFill>
                  <a:srgbClr val="FF0000"/>
                </a:solidFill>
                <a:cs typeface="Arial" charset="0"/>
              </a:rPr>
              <a:t>є</a:t>
            </a:r>
            <a:r>
              <a:rPr lang="en-US" altLang="zh-CN" sz="3200" i="1" baseline="-25000" dirty="0">
                <a:solidFill>
                  <a:srgbClr val="FF0000"/>
                </a:solidFill>
                <a:cs typeface="Arial" charset="0"/>
              </a:rPr>
              <a:t>S </a:t>
            </a:r>
            <a:r>
              <a:rPr lang="en-US" altLang="zh-CN" sz="3200" i="1" dirty="0">
                <a:solidFill>
                  <a:srgbClr val="FF0000"/>
                </a:solidFill>
                <a:cs typeface="Arial" charset="0"/>
              </a:rPr>
              <a:t>A</a:t>
            </a:r>
            <a:r>
              <a:rPr lang="en-US" altLang="zh-CN" sz="3200" dirty="0">
                <a:solidFill>
                  <a:srgbClr val="FF0000"/>
                </a:solidFill>
                <a:cs typeface="Arial" charset="0"/>
              </a:rPr>
              <a:t>(</a:t>
            </a:r>
            <a:r>
              <a:rPr lang="en-US" altLang="zh-CN" sz="3200" i="1" dirty="0" err="1">
                <a:solidFill>
                  <a:srgbClr val="FF0000"/>
                </a:solidFill>
                <a:cs typeface="Arial" charset="0"/>
              </a:rPr>
              <a:t>i,j</a:t>
            </a:r>
            <a:r>
              <a:rPr lang="en-US" altLang="zh-CN" sz="3200" dirty="0">
                <a:solidFill>
                  <a:srgbClr val="FF0000"/>
                </a:solidFill>
                <a:cs typeface="Arial" charset="0"/>
              </a:rPr>
              <a:t>)</a:t>
            </a:r>
            <a:r>
              <a:rPr lang="en-US" altLang="zh-CN" sz="3200" i="1" dirty="0">
                <a:solidFill>
                  <a:srgbClr val="FF0000"/>
                </a:solidFill>
                <a:cs typeface="Arial" charset="0"/>
              </a:rPr>
              <a:t>u</a:t>
            </a:r>
            <a:r>
              <a:rPr lang="en-US" altLang="zh-CN" sz="3200" dirty="0">
                <a:solidFill>
                  <a:srgbClr val="FF0000"/>
                </a:solidFill>
                <a:cs typeface="Arial" charset="0"/>
              </a:rPr>
              <a:t>(</a:t>
            </a:r>
            <a:r>
              <a:rPr lang="en-US" altLang="zh-CN" sz="3200" i="1" dirty="0" err="1">
                <a:solidFill>
                  <a:srgbClr val="FF0000"/>
                </a:solidFill>
                <a:cs typeface="Arial" charset="0"/>
              </a:rPr>
              <a:t>i</a:t>
            </a:r>
            <a:r>
              <a:rPr lang="en-US" altLang="zh-CN" sz="3200" dirty="0">
                <a:solidFill>
                  <a:srgbClr val="FF0000"/>
                </a:solidFill>
                <a:cs typeface="Arial" charset="0"/>
              </a:rPr>
              <a:t>)</a:t>
            </a:r>
            <a:r>
              <a:rPr lang="en-US" altLang="zh-CN" sz="3200" i="1" dirty="0">
                <a:solidFill>
                  <a:srgbClr val="FF0000"/>
                </a:solidFill>
                <a:cs typeface="Arial" charset="0"/>
              </a:rPr>
              <a:t>u</a:t>
            </a:r>
            <a:r>
              <a:rPr lang="en-US" altLang="zh-CN" sz="3200" dirty="0">
                <a:solidFill>
                  <a:srgbClr val="FF0000"/>
                </a:solidFill>
                <a:cs typeface="Arial" charset="0"/>
              </a:rPr>
              <a:t>(</a:t>
            </a:r>
            <a:r>
              <a:rPr lang="en-US" altLang="zh-CN" sz="3200" i="1" dirty="0">
                <a:solidFill>
                  <a:srgbClr val="FF0000"/>
                </a:solidFill>
                <a:cs typeface="Arial" charset="0"/>
              </a:rPr>
              <a:t>j</a:t>
            </a:r>
            <a:r>
              <a:rPr lang="en-US" altLang="zh-CN" sz="3200" dirty="0">
                <a:solidFill>
                  <a:srgbClr val="FF0000"/>
                </a:solidFill>
                <a:cs typeface="Arial" charset="0"/>
              </a:rPr>
              <a:t>)</a:t>
            </a:r>
          </a:p>
          <a:p>
            <a:pPr defTabSz="914400">
              <a:buClrTx/>
              <a:buSzTx/>
              <a:buFontTx/>
              <a:buNone/>
              <a:defRPr/>
            </a:pPr>
            <a:endParaRPr lang="en-US" altLang="zh-CN" sz="900" dirty="0">
              <a:solidFill>
                <a:srgbClr val="FF0000"/>
              </a:solidFill>
              <a:cs typeface="Arial" charset="0"/>
            </a:endParaRPr>
          </a:p>
          <a:p>
            <a:pPr defTabSz="914400">
              <a:buClrTx/>
              <a:buSzTx/>
              <a:buFontTx/>
              <a:buNone/>
              <a:defRPr/>
            </a:pPr>
            <a:r>
              <a:rPr lang="en-US" altLang="zh-CN" sz="3200" dirty="0">
                <a:solidFill>
                  <a:srgbClr val="FF0000"/>
                </a:solidFill>
                <a:cs typeface="Arial" charset="0"/>
              </a:rPr>
              <a:t>(2) </a:t>
            </a:r>
            <a:r>
              <a:rPr lang="en-US" altLang="zh-CN" sz="3200" dirty="0" err="1">
                <a:solidFill>
                  <a:srgbClr val="FF0000"/>
                </a:solidFill>
                <a:cs typeface="Arial" charset="0"/>
              </a:rPr>
              <a:t>Sv</a:t>
            </a:r>
            <a:r>
              <a:rPr lang="en-US" altLang="zh-CN" sz="3200" dirty="0">
                <a:solidFill>
                  <a:srgbClr val="FF0000"/>
                </a:solidFill>
                <a:cs typeface="Arial" charset="0"/>
              </a:rPr>
              <a:t>(S) is sub-modular </a:t>
            </a:r>
            <a:r>
              <a:rPr lang="en-US" altLang="zh-CN" sz="2800" dirty="0">
                <a:solidFill>
                  <a:srgbClr val="FF0000"/>
                </a:solidFill>
                <a:cs typeface="Arial" charset="0"/>
              </a:rPr>
              <a:t>(+monotonically non-decreasing)</a:t>
            </a:r>
          </a:p>
        </p:txBody>
      </p:sp>
      <p:sp>
        <p:nvSpPr>
          <p:cNvPr id="8" name="Rectangle 7"/>
          <p:cNvSpPr/>
          <p:nvPr/>
        </p:nvSpPr>
        <p:spPr>
          <a:xfrm>
            <a:off x="0" y="3306763"/>
            <a:ext cx="9144000" cy="1646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buClrTx/>
              <a:buSzTx/>
              <a:buFontTx/>
              <a:buNone/>
              <a:defRPr/>
            </a:pPr>
            <a:r>
              <a:rPr lang="en-US" altLang="zh-CN" sz="3200" dirty="0">
                <a:solidFill>
                  <a:srgbClr val="FF0000"/>
                </a:solidFill>
                <a:cs typeface="Arial" charset="0"/>
              </a:rPr>
              <a:t>Corollary: (Tong+ </a:t>
            </a:r>
            <a:r>
              <a:rPr lang="en-US" altLang="zh-CN" sz="3200" dirty="0" smtClean="0">
                <a:solidFill>
                  <a:srgbClr val="FF0000"/>
                </a:solidFill>
                <a:cs typeface="Arial" charset="0"/>
              </a:rPr>
              <a:t>ICDM 2010</a:t>
            </a:r>
            <a:r>
              <a:rPr lang="en-US" altLang="zh-CN" sz="3200" dirty="0">
                <a:solidFill>
                  <a:srgbClr val="FF0000"/>
                </a:solidFill>
                <a:cs typeface="Arial" charset="0"/>
              </a:rPr>
              <a:t>)</a:t>
            </a:r>
          </a:p>
          <a:p>
            <a:pPr defTabSz="914400">
              <a:buClrTx/>
              <a:buSzTx/>
              <a:buFontTx/>
              <a:buNone/>
              <a:defRPr/>
            </a:pPr>
            <a:r>
              <a:rPr lang="en-US" altLang="zh-CN" sz="3200" dirty="0">
                <a:solidFill>
                  <a:srgbClr val="FF0000"/>
                </a:solidFill>
                <a:cs typeface="Arial" charset="0"/>
              </a:rPr>
              <a:t>(3) </a:t>
            </a:r>
            <a:r>
              <a:rPr lang="en-US" altLang="zh-CN" sz="3200" i="1" dirty="0" err="1">
                <a:solidFill>
                  <a:srgbClr val="FF0000"/>
                </a:solidFill>
                <a:cs typeface="Arial" charset="0"/>
              </a:rPr>
              <a:t>Netshield</a:t>
            </a:r>
            <a:r>
              <a:rPr lang="en-US" altLang="zh-CN" sz="3200" dirty="0">
                <a:solidFill>
                  <a:srgbClr val="FF0000"/>
                </a:solidFill>
                <a:cs typeface="Arial" charset="0"/>
              </a:rPr>
              <a:t> is near-optimal</a:t>
            </a:r>
            <a:r>
              <a:rPr lang="en-US" altLang="zh-CN" sz="3200" i="1" dirty="0">
                <a:solidFill>
                  <a:srgbClr val="FF0000"/>
                </a:solidFill>
                <a:cs typeface="Arial" charset="0"/>
              </a:rPr>
              <a:t> </a:t>
            </a:r>
            <a:r>
              <a:rPr lang="en-US" altLang="zh-CN" sz="3200" dirty="0">
                <a:solidFill>
                  <a:srgbClr val="FF0000"/>
                </a:solidFill>
                <a:cs typeface="Arial" charset="0"/>
              </a:rPr>
              <a:t>(</a:t>
            </a:r>
            <a:r>
              <a:rPr lang="en-US" altLang="zh-CN" sz="3200" dirty="0" err="1">
                <a:solidFill>
                  <a:srgbClr val="FF0000"/>
                </a:solidFill>
                <a:cs typeface="Arial" charset="0"/>
              </a:rPr>
              <a:t>wrt</a:t>
            </a:r>
            <a:r>
              <a:rPr lang="en-US" altLang="zh-CN" sz="3200" dirty="0">
                <a:solidFill>
                  <a:srgbClr val="FF0000"/>
                </a:solidFill>
                <a:cs typeface="Arial" charset="0"/>
              </a:rPr>
              <a:t> max </a:t>
            </a:r>
            <a:r>
              <a:rPr lang="en-US" altLang="zh-CN" sz="3200" dirty="0" err="1">
                <a:solidFill>
                  <a:srgbClr val="FF0000"/>
                </a:solidFill>
                <a:cs typeface="Arial" charset="0"/>
              </a:rPr>
              <a:t>Sv</a:t>
            </a:r>
            <a:r>
              <a:rPr lang="en-US" altLang="zh-CN" sz="3200" dirty="0">
                <a:solidFill>
                  <a:srgbClr val="FF0000"/>
                </a:solidFill>
                <a:cs typeface="Arial" charset="0"/>
              </a:rPr>
              <a:t>(</a:t>
            </a:r>
            <a:r>
              <a:rPr lang="en-US" altLang="zh-CN" sz="3200" i="1" dirty="0">
                <a:solidFill>
                  <a:srgbClr val="FF0000"/>
                </a:solidFill>
                <a:cs typeface="Arial" charset="0"/>
              </a:rPr>
              <a:t>S</a:t>
            </a:r>
            <a:r>
              <a:rPr lang="en-US" altLang="zh-CN" sz="3200" dirty="0">
                <a:solidFill>
                  <a:srgbClr val="FF0000"/>
                </a:solidFill>
                <a:cs typeface="Arial" charset="0"/>
              </a:rPr>
              <a:t>))</a:t>
            </a:r>
          </a:p>
          <a:p>
            <a:pPr defTabSz="914400">
              <a:buClrTx/>
              <a:buSzTx/>
              <a:buFontTx/>
              <a:buNone/>
              <a:defRPr/>
            </a:pPr>
            <a:r>
              <a:rPr lang="en-US" altLang="zh-CN" sz="3200" dirty="0">
                <a:solidFill>
                  <a:srgbClr val="FF0000"/>
                </a:solidFill>
                <a:cs typeface="Arial" charset="0"/>
              </a:rPr>
              <a:t>(4) </a:t>
            </a:r>
            <a:r>
              <a:rPr lang="en-US" altLang="zh-CN" sz="3200" i="1" dirty="0" err="1">
                <a:solidFill>
                  <a:srgbClr val="FF0000"/>
                </a:solidFill>
                <a:cs typeface="Arial" charset="0"/>
              </a:rPr>
              <a:t>Netshield</a:t>
            </a:r>
            <a:r>
              <a:rPr lang="en-US" altLang="zh-CN" sz="3200" dirty="0">
                <a:solidFill>
                  <a:srgbClr val="FF0000"/>
                </a:solidFill>
                <a:cs typeface="Arial" charset="0"/>
              </a:rPr>
              <a:t> is O</a:t>
            </a:r>
            <a:r>
              <a:rPr lang="en-US" altLang="zh-CN" sz="3200" i="1" dirty="0">
                <a:solidFill>
                  <a:srgbClr val="FF0000"/>
                </a:solidFill>
                <a:cs typeface="Arial" charset="0"/>
              </a:rPr>
              <a:t>(nk</a:t>
            </a:r>
            <a:r>
              <a:rPr lang="en-US" altLang="zh-CN" sz="3200" i="1" baseline="40000" dirty="0">
                <a:solidFill>
                  <a:srgbClr val="FF0000"/>
                </a:solidFill>
                <a:cs typeface="Arial" charset="0"/>
              </a:rPr>
              <a:t>2</a:t>
            </a:r>
            <a:r>
              <a:rPr lang="en-US" altLang="zh-CN" sz="3200" i="1" dirty="0">
                <a:solidFill>
                  <a:srgbClr val="FF0000"/>
                </a:solidFill>
                <a:cs typeface="Arial" charset="0"/>
              </a:rPr>
              <a:t>+m)</a:t>
            </a:r>
          </a:p>
        </p:txBody>
      </p:sp>
      <p:sp>
        <p:nvSpPr>
          <p:cNvPr id="10" name="Down Arrow 9"/>
          <p:cNvSpPr/>
          <p:nvPr/>
        </p:nvSpPr>
        <p:spPr>
          <a:xfrm>
            <a:off x="4191000" y="2895600"/>
            <a:ext cx="2286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4" name="Footer Placeholder 3"/>
          <p:cNvSpPr>
            <a:spLocks noGrp="1"/>
          </p:cNvSpPr>
          <p:nvPr>
            <p:ph type="ftr" sz="quarter" idx="11"/>
          </p:nvPr>
        </p:nvSpPr>
        <p:spPr/>
        <p:txBody>
          <a:bodyPr/>
          <a:lstStyle/>
          <a:p>
            <a:r>
              <a:rPr lang="en-US" smtClean="0"/>
              <a:t>SDM 2013, Austin, Texas</a:t>
            </a:r>
            <a:endParaRPr lang="en-US"/>
          </a:p>
        </p:txBody>
      </p:sp>
      <p:sp>
        <p:nvSpPr>
          <p:cNvPr id="5" name="Slide Number Placeholder 4"/>
          <p:cNvSpPr>
            <a:spLocks noGrp="1"/>
          </p:cNvSpPr>
          <p:nvPr>
            <p:ph type="sldNum" sz="quarter" idx="12"/>
          </p:nvPr>
        </p:nvSpPr>
        <p:spPr/>
        <p:txBody>
          <a:bodyPr/>
          <a:lstStyle/>
          <a:p>
            <a:fld id="{18B8E69E-CB69-B648-A963-29116CD159D2}" type="slidenum">
              <a:rPr lang="en-US" smtClean="0"/>
              <a:t>105</a:t>
            </a:fld>
            <a:endParaRPr lang="en-US"/>
          </a:p>
        </p:txBody>
      </p:sp>
      <p:sp>
        <p:nvSpPr>
          <p:cNvPr id="31750" name="Rectangle 6"/>
          <p:cNvSpPr>
            <a:spLocks noChangeArrowheads="1"/>
          </p:cNvSpPr>
          <p:nvPr/>
        </p:nvSpPr>
        <p:spPr bwMode="auto">
          <a:xfrm>
            <a:off x="0" y="6446838"/>
            <a:ext cx="9144000" cy="4111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buClrTx/>
              <a:buSzTx/>
              <a:buFontTx/>
              <a:buNone/>
            </a:pPr>
            <a:r>
              <a:rPr lang="en-US" altLang="zh-CN" sz="2400">
                <a:solidFill>
                  <a:prstClr val="white"/>
                </a:solidFill>
                <a:latin typeface="Arial" pitchFamily="34" charset="0"/>
                <a:cs typeface="Arial" pitchFamily="34" charset="0"/>
              </a:rPr>
              <a:t>Footnote: near-optimal means Sv(</a:t>
            </a:r>
            <a:r>
              <a:rPr lang="en-US" altLang="zh-CN" sz="2400" i="1">
                <a:solidFill>
                  <a:prstClr val="white"/>
                </a:solidFill>
                <a:latin typeface="Arial" pitchFamily="34" charset="0"/>
                <a:cs typeface="Arial" pitchFamily="34" charset="0"/>
              </a:rPr>
              <a:t>S </a:t>
            </a:r>
            <a:r>
              <a:rPr lang="en-US" altLang="zh-CN" sz="2400" i="1" baseline="50000">
                <a:solidFill>
                  <a:prstClr val="white"/>
                </a:solidFill>
                <a:latin typeface="Arial" pitchFamily="34" charset="0"/>
                <a:cs typeface="Arial" pitchFamily="34" charset="0"/>
              </a:rPr>
              <a:t>Netshield</a:t>
            </a:r>
            <a:r>
              <a:rPr lang="en-US" altLang="zh-CN" sz="2400">
                <a:solidFill>
                  <a:prstClr val="white"/>
                </a:solidFill>
                <a:latin typeface="Arial" pitchFamily="34" charset="0"/>
                <a:cs typeface="Arial" pitchFamily="34" charset="0"/>
              </a:rPr>
              <a:t>) &gt;= (1-1/e) Sv(</a:t>
            </a:r>
            <a:r>
              <a:rPr lang="en-US" altLang="zh-CN" sz="2400" i="1">
                <a:solidFill>
                  <a:prstClr val="white"/>
                </a:solidFill>
                <a:latin typeface="Arial" pitchFamily="34" charset="0"/>
                <a:cs typeface="Arial" pitchFamily="34" charset="0"/>
              </a:rPr>
              <a:t>S </a:t>
            </a:r>
            <a:r>
              <a:rPr lang="en-US" altLang="zh-CN" sz="2400" i="1" baseline="50000">
                <a:solidFill>
                  <a:prstClr val="white"/>
                </a:solidFill>
                <a:latin typeface="Arial" pitchFamily="34" charset="0"/>
                <a:cs typeface="Arial" pitchFamily="34" charset="0"/>
              </a:rPr>
              <a:t>Opt</a:t>
            </a:r>
            <a:r>
              <a:rPr lang="en-US" altLang="zh-CN" sz="2400">
                <a:solidFill>
                  <a:prstClr val="white"/>
                </a:solidFill>
                <a:latin typeface="Arial" pitchFamily="34" charset="0"/>
                <a:cs typeface="Arial" pitchFamily="34" charset="0"/>
              </a:rPr>
              <a:t>)</a:t>
            </a:r>
          </a:p>
        </p:txBody>
      </p:sp>
    </p:spTree>
    <p:custDataLst>
      <p:tags r:id="rId1"/>
    </p:custDataLst>
    <p:extLst>
      <p:ext uri="{BB962C8B-B14F-4D97-AF65-F5344CB8AC3E}">
        <p14:creationId xmlns:p14="http://schemas.microsoft.com/office/powerpoint/2010/main" val="2589397509"/>
      </p:ext>
    </p:extLst>
  </p:cSld>
  <p:clrMapOvr>
    <a:masterClrMapping/>
  </p:clrMapOvr>
  <p:transition xmlns:p14="http://schemas.microsoft.com/office/powerpoint/2010/main" advTm="33329"/>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heckerboard(across)">
                                      <p:cBhvr>
                                        <p:cTn id="20" dur="500"/>
                                        <p:tgtEl>
                                          <p:spTgt spid="3">
                                            <p:txEl>
                                              <p:pRg st="6" end="6"/>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checkerboard(across)">
                                      <p:cBhvr>
                                        <p:cTn id="23" dur="500"/>
                                        <p:tgtEl>
                                          <p:spTgt spid="3">
                                            <p:txEl>
                                              <p:pRg st="7" end="7"/>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checkerboard(across)">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4" descr="re_karate_new_2_9.pn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66825" y="1476375"/>
            <a:ext cx="6591300" cy="5249863"/>
          </a:xfrm>
        </p:spPr>
      </p:pic>
      <p:sp>
        <p:nvSpPr>
          <p:cNvPr id="34" name="Rectangle 33"/>
          <p:cNvSpPr/>
          <p:nvPr/>
        </p:nvSpPr>
        <p:spPr>
          <a:xfrm>
            <a:off x="5562600" y="3667125"/>
            <a:ext cx="1812925" cy="2468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sp>
        <p:nvSpPr>
          <p:cNvPr id="38916" name="Title 1"/>
          <p:cNvSpPr>
            <a:spLocks noGrp="1"/>
          </p:cNvSpPr>
          <p:nvPr>
            <p:ph type="title" idx="4294967295"/>
          </p:nvPr>
        </p:nvSpPr>
        <p:spPr/>
        <p:txBody>
          <a:bodyPr/>
          <a:lstStyle/>
          <a:p>
            <a:r>
              <a:rPr lang="en-US" altLang="zh-CN" sz="3600" dirty="0" smtClean="0">
                <a:solidFill>
                  <a:srgbClr val="C00000"/>
                </a:solidFill>
              </a:rPr>
              <a:t>Comparison of Immunization</a:t>
            </a:r>
          </a:p>
        </p:txBody>
      </p:sp>
      <p:sp>
        <p:nvSpPr>
          <p:cNvPr id="38918" name="TextBox 9"/>
          <p:cNvSpPr txBox="1">
            <a:spLocks noChangeArrowheads="1"/>
          </p:cNvSpPr>
          <p:nvPr/>
        </p:nvSpPr>
        <p:spPr bwMode="auto">
          <a:xfrm>
            <a:off x="76200" y="1981200"/>
            <a:ext cx="134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(better)</a:t>
            </a:r>
          </a:p>
        </p:txBody>
      </p:sp>
      <p:sp>
        <p:nvSpPr>
          <p:cNvPr id="38919" name="TextBox 7"/>
          <p:cNvSpPr txBox="1">
            <a:spLocks noChangeArrowheads="1"/>
          </p:cNvSpPr>
          <p:nvPr/>
        </p:nvSpPr>
        <p:spPr bwMode="auto">
          <a:xfrm>
            <a:off x="1828800" y="1457325"/>
            <a:ext cx="50450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Log(fraction of infected nodes)</a:t>
            </a:r>
          </a:p>
        </p:txBody>
      </p:sp>
      <p:sp>
        <p:nvSpPr>
          <p:cNvPr id="38920" name="TextBox 9"/>
          <p:cNvSpPr txBox="1">
            <a:spLocks noChangeArrowheads="1"/>
          </p:cNvSpPr>
          <p:nvPr/>
        </p:nvSpPr>
        <p:spPr bwMode="auto">
          <a:xfrm>
            <a:off x="5605463" y="6334125"/>
            <a:ext cx="19050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Time Ticks</a:t>
            </a:r>
          </a:p>
        </p:txBody>
      </p:sp>
      <p:cxnSp>
        <p:nvCxnSpPr>
          <p:cNvPr id="11" name="Straight Arrow Connector 10"/>
          <p:cNvCxnSpPr/>
          <p:nvPr/>
        </p:nvCxnSpPr>
        <p:spPr>
          <a:xfrm rot="10800000" flipV="1">
            <a:off x="3048000" y="5257800"/>
            <a:ext cx="4572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22" name="TextBox 9"/>
          <p:cNvSpPr txBox="1">
            <a:spLocks noChangeArrowheads="1"/>
          </p:cNvSpPr>
          <p:nvPr/>
        </p:nvSpPr>
        <p:spPr bwMode="auto">
          <a:xfrm>
            <a:off x="2057400" y="5634038"/>
            <a:ext cx="180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b="1" i="1">
                <a:solidFill>
                  <a:srgbClr val="FF0000"/>
                </a:solidFill>
              </a:rPr>
              <a:t>Netshield</a:t>
            </a:r>
          </a:p>
        </p:txBody>
      </p:sp>
      <p:sp>
        <p:nvSpPr>
          <p:cNvPr id="13" name="Rectangle 12"/>
          <p:cNvSpPr/>
          <p:nvPr/>
        </p:nvSpPr>
        <p:spPr>
          <a:xfrm>
            <a:off x="1447800" y="2590800"/>
            <a:ext cx="304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sp>
        <p:nvSpPr>
          <p:cNvPr id="6" name="Up Arrow 5"/>
          <p:cNvSpPr/>
          <p:nvPr/>
        </p:nvSpPr>
        <p:spPr>
          <a:xfrm rot="10800000">
            <a:off x="1371600" y="1600200"/>
            <a:ext cx="381000" cy="18288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buClrTx/>
              <a:buSzTx/>
              <a:buFontTx/>
              <a:buNone/>
              <a:defRPr/>
            </a:pPr>
            <a:endParaRPr lang="zh-CN" altLang="en-US">
              <a:solidFill>
                <a:srgbClr val="FFFFFF"/>
              </a:solidFill>
              <a:cs typeface="Arial" charset="0"/>
            </a:endParaRPr>
          </a:p>
        </p:txBody>
      </p:sp>
      <p:cxnSp>
        <p:nvCxnSpPr>
          <p:cNvPr id="14" name="Straight Arrow Connector 13"/>
          <p:cNvCxnSpPr/>
          <p:nvPr/>
        </p:nvCxnSpPr>
        <p:spPr>
          <a:xfrm rot="5400000" flipH="1" flipV="1">
            <a:off x="4076700" y="5143500"/>
            <a:ext cx="990600" cy="457200"/>
          </a:xfrm>
          <a:prstGeom prst="straightConnector1">
            <a:avLst/>
          </a:prstGeom>
          <a:ln w="127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38926" name="TextBox 9"/>
          <p:cNvSpPr txBox="1">
            <a:spLocks noChangeArrowheads="1"/>
          </p:cNvSpPr>
          <p:nvPr/>
        </p:nvSpPr>
        <p:spPr bwMode="auto">
          <a:xfrm>
            <a:off x="4495800" y="4419600"/>
            <a:ext cx="1366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srgbClr val="00FFFF"/>
                </a:solidFill>
              </a:rPr>
              <a:t>Degree</a:t>
            </a:r>
          </a:p>
        </p:txBody>
      </p:sp>
      <p:cxnSp>
        <p:nvCxnSpPr>
          <p:cNvPr id="18" name="Straight Arrow Connector 17"/>
          <p:cNvCxnSpPr/>
          <p:nvPr/>
        </p:nvCxnSpPr>
        <p:spPr>
          <a:xfrm rot="5400000" flipH="1" flipV="1">
            <a:off x="4267200" y="2590800"/>
            <a:ext cx="304800" cy="152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28" name="TextBox 9"/>
          <p:cNvSpPr txBox="1">
            <a:spLocks noChangeArrowheads="1"/>
          </p:cNvSpPr>
          <p:nvPr/>
        </p:nvSpPr>
        <p:spPr bwMode="auto">
          <a:xfrm>
            <a:off x="4332288" y="2057400"/>
            <a:ext cx="2084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Abnormality</a:t>
            </a:r>
          </a:p>
        </p:txBody>
      </p:sp>
      <p:cxnSp>
        <p:nvCxnSpPr>
          <p:cNvPr id="23" name="Straight Arrow Connector 22"/>
          <p:cNvCxnSpPr>
            <a:endCxn id="38930" idx="1"/>
          </p:cNvCxnSpPr>
          <p:nvPr/>
        </p:nvCxnSpPr>
        <p:spPr>
          <a:xfrm flipV="1">
            <a:off x="5394325" y="3157538"/>
            <a:ext cx="244475" cy="195262"/>
          </a:xfrm>
          <a:prstGeom prst="straightConnector1">
            <a:avLst/>
          </a:prstGeom>
          <a:ln w="12700">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38930" name="TextBox 9"/>
          <p:cNvSpPr txBox="1">
            <a:spLocks noChangeArrowheads="1"/>
          </p:cNvSpPr>
          <p:nvPr/>
        </p:nvSpPr>
        <p:spPr bwMode="auto">
          <a:xfrm>
            <a:off x="5638800" y="2895600"/>
            <a:ext cx="1865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srgbClr val="33CC33"/>
                </a:solidFill>
              </a:rPr>
              <a:t>PageRank</a:t>
            </a:r>
          </a:p>
        </p:txBody>
      </p:sp>
      <p:cxnSp>
        <p:nvCxnSpPr>
          <p:cNvPr id="26" name="Straight Arrow Connector 25"/>
          <p:cNvCxnSpPr/>
          <p:nvPr/>
        </p:nvCxnSpPr>
        <p:spPr>
          <a:xfrm flipV="1">
            <a:off x="5181600" y="5945188"/>
            <a:ext cx="457200" cy="150812"/>
          </a:xfrm>
          <a:prstGeom prst="straightConnector1">
            <a:avLst/>
          </a:prstGeom>
          <a:ln w="127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9"/>
          <p:cNvSpPr txBox="1">
            <a:spLocks noChangeArrowheads="1"/>
          </p:cNvSpPr>
          <p:nvPr/>
        </p:nvSpPr>
        <p:spPr bwMode="auto">
          <a:xfrm>
            <a:off x="5562600" y="5562600"/>
            <a:ext cx="2251075" cy="523875"/>
          </a:xfrm>
          <a:prstGeom prst="rect">
            <a:avLst/>
          </a:prstGeom>
          <a:noFill/>
          <a:ln w="9525">
            <a:noFill/>
            <a:miter lim="800000"/>
            <a:headEnd/>
            <a:tailEnd/>
          </a:ln>
        </p:spPr>
        <p:txBody>
          <a:bodyPr wrap="none">
            <a:spAutoFit/>
          </a:bodyPr>
          <a:lstStyle/>
          <a:p>
            <a:pPr defTabSz="914400">
              <a:buClrTx/>
              <a:buSzTx/>
              <a:buFontTx/>
              <a:buNone/>
              <a:defRPr/>
            </a:pPr>
            <a:r>
              <a:rPr lang="en-US" sz="2800" dirty="0" err="1">
                <a:solidFill>
                  <a:srgbClr val="F79646">
                    <a:lumMod val="50000"/>
                  </a:srgbClr>
                </a:solidFill>
              </a:rPr>
              <a:t>Eigs</a:t>
            </a:r>
            <a:r>
              <a:rPr lang="en-US" sz="2800" dirty="0">
                <a:solidFill>
                  <a:srgbClr val="F79646">
                    <a:lumMod val="50000"/>
                  </a:srgbClr>
                </a:solidFill>
              </a:rPr>
              <a:t> (=HITS)</a:t>
            </a:r>
          </a:p>
        </p:txBody>
      </p:sp>
      <p:cxnSp>
        <p:nvCxnSpPr>
          <p:cNvPr id="28" name="Straight Arrow Connector 27"/>
          <p:cNvCxnSpPr/>
          <p:nvPr/>
        </p:nvCxnSpPr>
        <p:spPr>
          <a:xfrm rot="5400000" flipH="1" flipV="1">
            <a:off x="4991100" y="5524500"/>
            <a:ext cx="609600" cy="53340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934" name="TextBox 9"/>
          <p:cNvSpPr txBox="1">
            <a:spLocks noChangeArrowheads="1"/>
          </p:cNvSpPr>
          <p:nvPr/>
        </p:nvSpPr>
        <p:spPr bwMode="auto">
          <a:xfrm>
            <a:off x="5559425" y="5105400"/>
            <a:ext cx="236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srgbClr val="0000FF"/>
                </a:solidFill>
              </a:rPr>
              <a:t>Acquaintance</a:t>
            </a:r>
          </a:p>
        </p:txBody>
      </p:sp>
      <p:cxnSp>
        <p:nvCxnSpPr>
          <p:cNvPr id="30" name="Straight Arrow Connector 29"/>
          <p:cNvCxnSpPr/>
          <p:nvPr/>
        </p:nvCxnSpPr>
        <p:spPr>
          <a:xfrm rot="5400000" flipH="1" flipV="1">
            <a:off x="3657600" y="4648200"/>
            <a:ext cx="838200" cy="381000"/>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8936" name="TextBox 9"/>
          <p:cNvSpPr txBox="1">
            <a:spLocks noChangeArrowheads="1"/>
          </p:cNvSpPr>
          <p:nvPr/>
        </p:nvSpPr>
        <p:spPr bwMode="auto">
          <a:xfrm>
            <a:off x="4191000" y="3886200"/>
            <a:ext cx="272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srgbClr val="7030A0"/>
                </a:solidFill>
              </a:rPr>
              <a:t>Between (short)</a:t>
            </a:r>
          </a:p>
        </p:txBody>
      </p:sp>
      <p:cxnSp>
        <p:nvCxnSpPr>
          <p:cNvPr id="32" name="Straight Arrow Connector 31"/>
          <p:cNvCxnSpPr/>
          <p:nvPr/>
        </p:nvCxnSpPr>
        <p:spPr>
          <a:xfrm flipV="1">
            <a:off x="4800600" y="5181600"/>
            <a:ext cx="838200" cy="8382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938" name="TextBox 9"/>
          <p:cNvSpPr txBox="1">
            <a:spLocks noChangeArrowheads="1"/>
          </p:cNvSpPr>
          <p:nvPr/>
        </p:nvSpPr>
        <p:spPr bwMode="auto">
          <a:xfrm>
            <a:off x="5562600" y="47244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srgbClr val="FFFF00"/>
                </a:solidFill>
              </a:rPr>
              <a:t>Between (RW)</a:t>
            </a:r>
          </a:p>
        </p:txBody>
      </p:sp>
      <p:cxnSp>
        <p:nvCxnSpPr>
          <p:cNvPr id="37" name="Straight Connector 36"/>
          <p:cNvCxnSpPr/>
          <p:nvPr/>
        </p:nvCxnSpPr>
        <p:spPr>
          <a:xfrm>
            <a:off x="2133600" y="6145213"/>
            <a:ext cx="5105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38895" y="4040981"/>
            <a:ext cx="4189412"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May 1st-4th, 2013 </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106</a:t>
            </a:fld>
            <a:endParaRPr lang="en-US"/>
          </a:p>
        </p:txBody>
      </p:sp>
    </p:spTree>
    <p:extLst>
      <p:ext uri="{BB962C8B-B14F-4D97-AF65-F5344CB8AC3E}">
        <p14:creationId xmlns:p14="http://schemas.microsoft.com/office/powerpoint/2010/main" val="1052888688"/>
      </p:ext>
    </p:extLst>
  </p:cSld>
  <p:clrMapOvr>
    <a:masterClrMapping/>
  </p:clrMapOvr>
  <p:transition xmlns:p14="http://schemas.microsoft.com/office/powerpoint/2010/main" advTm="63969"/>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457200" y="274638"/>
            <a:ext cx="8354132" cy="1143000"/>
          </a:xfrm>
        </p:spPr>
        <p:txBody>
          <a:bodyPr/>
          <a:lstStyle/>
          <a:p>
            <a:r>
              <a:rPr lang="en-US" altLang="zh-CN" sz="4000" dirty="0" smtClean="0"/>
              <a:t>Hospital Infection Controlling </a:t>
            </a:r>
            <a:r>
              <a:rPr lang="en-US" altLang="zh-CN" sz="4000" dirty="0"/>
              <a:t/>
            </a:r>
            <a:br>
              <a:rPr lang="en-US" altLang="zh-CN" sz="4000" dirty="0"/>
            </a:br>
            <a:r>
              <a:rPr lang="en-US" altLang="zh-CN" sz="4000" dirty="0"/>
              <a:t>(</a:t>
            </a:r>
            <a:r>
              <a:rPr lang="en-US" altLang="zh-CN" sz="4000" dirty="0" smtClean="0"/>
              <a:t>US-Medicare Network)</a:t>
            </a:r>
            <a:endParaRPr lang="en-US" altLang="zh-CN" sz="2000" dirty="0" smtClean="0">
              <a:solidFill>
                <a:schemeClr val="tx1"/>
              </a:solidFill>
            </a:endParaRPr>
          </a:p>
        </p:txBody>
      </p:sp>
      <p:pic>
        <p:nvPicPr>
          <p:cNvPr id="13315"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12908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6"/>
          <p:cNvPicPr>
            <a:picLocks noChangeAspect="1" noChangeArrowheads="1"/>
          </p:cNvPicPr>
          <p:nvPr/>
        </p:nvPicPr>
        <p:blipFill>
          <a:blip r:embed="rId3">
            <a:extLst>
              <a:ext uri="{28A0092B-C50C-407E-A947-70E740481C1C}">
                <a14:useLocalDpi xmlns:a14="http://schemas.microsoft.com/office/drawing/2010/main" val="0"/>
              </a:ext>
            </a:extLst>
          </a:blip>
          <a:srcRect r="4553"/>
          <a:stretch>
            <a:fillRect/>
          </a:stretch>
        </p:blipFill>
        <p:spPr bwMode="auto">
          <a:xfrm>
            <a:off x="4572000" y="1609725"/>
            <a:ext cx="40163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37"/>
          <p:cNvSpPr txBox="1">
            <a:spLocks noChangeArrowheads="1"/>
          </p:cNvSpPr>
          <p:nvPr/>
        </p:nvSpPr>
        <p:spPr bwMode="auto">
          <a:xfrm>
            <a:off x="1028256" y="4648200"/>
            <a:ext cx="2685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zh-CN" sz="2800">
                <a:solidFill>
                  <a:prstClr val="black"/>
                </a:solidFill>
              </a:rPr>
              <a:t>Current Method</a:t>
            </a:r>
          </a:p>
        </p:txBody>
      </p:sp>
      <p:sp>
        <p:nvSpPr>
          <p:cNvPr id="13318" name="Text Box 38"/>
          <p:cNvSpPr txBox="1">
            <a:spLocks noChangeArrowheads="1"/>
          </p:cNvSpPr>
          <p:nvPr/>
        </p:nvSpPr>
        <p:spPr bwMode="auto">
          <a:xfrm>
            <a:off x="5952514" y="4572000"/>
            <a:ext cx="2063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zh-CN" sz="2800">
                <a:solidFill>
                  <a:prstClr val="black"/>
                </a:solidFill>
              </a:rPr>
              <a:t>Out Method</a:t>
            </a:r>
          </a:p>
        </p:txBody>
      </p:sp>
      <p:sp>
        <p:nvSpPr>
          <p:cNvPr id="13319" name="Text Box 40"/>
          <p:cNvSpPr txBox="1">
            <a:spLocks noChangeArrowheads="1"/>
          </p:cNvSpPr>
          <p:nvPr/>
        </p:nvSpPr>
        <p:spPr bwMode="auto">
          <a:xfrm>
            <a:off x="2286000" y="5334000"/>
            <a:ext cx="535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US" altLang="zh-CN" sz="2400" dirty="0">
                <a:solidFill>
                  <a:srgbClr val="FF0000"/>
                </a:solidFill>
              </a:rPr>
              <a:t>Red</a:t>
            </a:r>
            <a:r>
              <a:rPr lang="en-US" altLang="zh-CN" sz="2400" dirty="0">
                <a:solidFill>
                  <a:prstClr val="black"/>
                </a:solidFill>
              </a:rPr>
              <a:t>: Infected Hospitals after 365 days</a:t>
            </a:r>
          </a:p>
        </p:txBody>
      </p:sp>
      <p:sp>
        <p:nvSpPr>
          <p:cNvPr id="10" name="TextBox 142"/>
          <p:cNvSpPr txBox="1">
            <a:spLocks noChangeArrowheads="1"/>
          </p:cNvSpPr>
          <p:nvPr/>
        </p:nvSpPr>
        <p:spPr bwMode="auto">
          <a:xfrm>
            <a:off x="0" y="6359598"/>
            <a:ext cx="9144000" cy="49244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r>
              <a:rPr lang="en-US" altLang="zh-CN" sz="1300" dirty="0" smtClean="0">
                <a:solidFill>
                  <a:prstClr val="white"/>
                </a:solidFill>
              </a:rPr>
              <a:t>Using a variant of </a:t>
            </a:r>
            <a:r>
              <a:rPr lang="en-US" altLang="zh-CN" sz="1300" dirty="0" err="1" smtClean="0">
                <a:solidFill>
                  <a:prstClr val="white"/>
                </a:solidFill>
              </a:rPr>
              <a:t>Netshield</a:t>
            </a:r>
            <a:r>
              <a:rPr lang="en-US" altLang="zh-CN" sz="1300" dirty="0" smtClean="0">
                <a:solidFill>
                  <a:prstClr val="white"/>
                </a:solidFill>
              </a:rPr>
              <a:t> (adapting to partial immunity)</a:t>
            </a:r>
            <a:br>
              <a:rPr lang="en-US" altLang="zh-CN" sz="1300" dirty="0" smtClean="0">
                <a:solidFill>
                  <a:prstClr val="white"/>
                </a:solidFill>
              </a:rPr>
            </a:br>
            <a:r>
              <a:rPr lang="en-US" altLang="zh-CN" sz="1300" dirty="0" smtClean="0">
                <a:solidFill>
                  <a:prstClr val="white"/>
                </a:solidFill>
              </a:rPr>
              <a:t>B.A</a:t>
            </a:r>
            <a:r>
              <a:rPr lang="en-US" altLang="zh-CN" sz="1300" dirty="0">
                <a:solidFill>
                  <a:prstClr val="white"/>
                </a:solidFill>
              </a:rPr>
              <a:t>. </a:t>
            </a:r>
            <a:r>
              <a:rPr lang="en-US" altLang="zh-CN" sz="1300" dirty="0" err="1">
                <a:solidFill>
                  <a:prstClr val="white"/>
                </a:solidFill>
              </a:rPr>
              <a:t>Prakash</a:t>
            </a:r>
            <a:r>
              <a:rPr lang="en-US" altLang="zh-CN" sz="1300" dirty="0">
                <a:solidFill>
                  <a:prstClr val="white"/>
                </a:solidFill>
              </a:rPr>
              <a:t>, L. </a:t>
            </a:r>
            <a:r>
              <a:rPr lang="en-US" altLang="zh-CN" sz="1300" dirty="0" err="1">
                <a:solidFill>
                  <a:prstClr val="white"/>
                </a:solidFill>
              </a:rPr>
              <a:t>Adamic</a:t>
            </a:r>
            <a:r>
              <a:rPr lang="en-US" altLang="zh-CN" sz="1300" dirty="0">
                <a:solidFill>
                  <a:prstClr val="white"/>
                </a:solidFill>
              </a:rPr>
              <a:t>, T. </a:t>
            </a:r>
            <a:r>
              <a:rPr lang="en-US" altLang="zh-CN" sz="1300" dirty="0" err="1">
                <a:solidFill>
                  <a:prstClr val="white"/>
                </a:solidFill>
              </a:rPr>
              <a:t>Iwashynaz</a:t>
            </a:r>
            <a:r>
              <a:rPr lang="en-US" altLang="zh-CN" sz="1300" dirty="0">
                <a:solidFill>
                  <a:prstClr val="white"/>
                </a:solidFill>
              </a:rPr>
              <a:t>, H. Tong and C. </a:t>
            </a:r>
            <a:r>
              <a:rPr lang="en-US" altLang="zh-CN" sz="1300" dirty="0" err="1">
                <a:solidFill>
                  <a:prstClr val="white"/>
                </a:solidFill>
              </a:rPr>
              <a:t>Faloutsos</a:t>
            </a:r>
            <a:r>
              <a:rPr lang="en-US" altLang="zh-CN" sz="1300" dirty="0">
                <a:solidFill>
                  <a:prstClr val="white"/>
                </a:solidFill>
              </a:rPr>
              <a:t>: Fractional Immunization in Networks. SDM 2013.</a:t>
            </a:r>
          </a:p>
        </p:txBody>
      </p:sp>
      <p:pic>
        <p:nvPicPr>
          <p:cNvPr id="9" name="Picture 2" descr="https://encrypted-tbn0.gstatic.com/images?q=tbn:ANd9GcSuCP0i3Irp1xog_ayzEc1ZmHfyW6NNBRrS4W6NLCI4EYj7e7QUsx081fyM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encrypted-tbn0.gstatic.com/images?q=tbn:ANd9GcTAWs40w2GQctfzBLPJmkspYzrxq1gF5LbKB2ewifdG7xrwyQn4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9865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457200" y="381000"/>
            <a:ext cx="8229600" cy="1143000"/>
          </a:xfrm>
        </p:spPr>
        <p:txBody>
          <a:bodyPr/>
          <a:lstStyle/>
          <a:p>
            <a:r>
              <a:rPr lang="en-US" altLang="zh-CN" sz="2800" dirty="0" smtClean="0">
                <a:solidFill>
                  <a:schemeClr val="accent2"/>
                </a:solidFill>
              </a:rPr>
              <a:t>Maximizing Propagation: Edge Addition</a:t>
            </a:r>
            <a:br>
              <a:rPr lang="en-US" altLang="zh-CN" sz="2800" dirty="0" smtClean="0">
                <a:solidFill>
                  <a:schemeClr val="accent2"/>
                </a:solidFill>
              </a:rPr>
            </a:br>
            <a:r>
              <a:rPr lang="en-US" altLang="zh-CN" sz="1800" dirty="0" smtClean="0">
                <a:solidFill>
                  <a:schemeClr val="tx1"/>
                </a:solidFill>
              </a:rPr>
              <a:t>[Tong+ CIKM 2012]</a:t>
            </a:r>
            <a:endParaRPr lang="en-US" altLang="zh-CN" sz="2800" dirty="0" smtClean="0">
              <a:solidFill>
                <a:schemeClr val="tx1"/>
              </a:solidFill>
            </a:endParaRPr>
          </a:p>
        </p:txBody>
      </p:sp>
      <p:sp>
        <p:nvSpPr>
          <p:cNvPr id="43011" name="Rectangle 3"/>
          <p:cNvSpPr>
            <a:spLocks noGrp="1"/>
          </p:cNvSpPr>
          <p:nvPr>
            <p:ph type="body" idx="1"/>
          </p:nvPr>
        </p:nvSpPr>
        <p:spPr/>
        <p:txBody>
          <a:bodyPr/>
          <a:lstStyle/>
          <a:p>
            <a:endParaRPr lang="zh-CN" altLang="en-US" smtClean="0"/>
          </a:p>
          <a:p>
            <a:endParaRPr lang="zh-CN" altLang="en-US" smtClean="0"/>
          </a:p>
          <a:p>
            <a:endParaRPr lang="zh-CN" altLang="en-US" smtClean="0"/>
          </a:p>
        </p:txBody>
      </p:sp>
      <p:sp>
        <p:nvSpPr>
          <p:cNvPr id="43012" name="Rectangle 148"/>
          <p:cNvSpPr>
            <a:spLocks noChangeArrowheads="1"/>
          </p:cNvSpPr>
          <p:nvPr/>
        </p:nvSpPr>
        <p:spPr bwMode="auto">
          <a:xfrm>
            <a:off x="0" y="1279525"/>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buClrTx/>
              <a:buSzTx/>
              <a:buFont typeface="Arial" pitchFamily="34" charset="0"/>
              <a:buChar char="•"/>
            </a:pPr>
            <a:r>
              <a:rPr lang="en-US" altLang="zh-CN" sz="3000" b="1">
                <a:solidFill>
                  <a:prstClr val="black"/>
                </a:solidFill>
                <a:latin typeface="Arial" pitchFamily="34" charset="0"/>
                <a:cs typeface="Arial" pitchFamily="34" charset="0"/>
              </a:rPr>
              <a:t>Given</a:t>
            </a:r>
            <a:r>
              <a:rPr lang="en-US" altLang="zh-CN" sz="3000">
                <a:solidFill>
                  <a:prstClr val="black"/>
                </a:solidFill>
                <a:latin typeface="Arial" pitchFamily="34" charset="0"/>
                <a:cs typeface="Arial" pitchFamily="34" charset="0"/>
              </a:rPr>
              <a:t>: a graph </a:t>
            </a:r>
            <a:r>
              <a:rPr lang="en-US" altLang="zh-CN" sz="3000" i="1">
                <a:solidFill>
                  <a:prstClr val="black"/>
                </a:solidFill>
                <a:latin typeface="Arial" pitchFamily="34" charset="0"/>
                <a:cs typeface="Arial" pitchFamily="34" charset="0"/>
              </a:rPr>
              <a:t>A</a:t>
            </a:r>
            <a:r>
              <a:rPr lang="en-US" altLang="zh-CN" sz="3000">
                <a:solidFill>
                  <a:prstClr val="black"/>
                </a:solidFill>
                <a:latin typeface="Arial" pitchFamily="34" charset="0"/>
                <a:cs typeface="Arial" pitchFamily="34" charset="0"/>
              </a:rPr>
              <a:t>, virus prop model and budget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a:t>
            </a:r>
          </a:p>
          <a:p>
            <a:pPr defTabSz="914400">
              <a:buClrTx/>
              <a:buSzTx/>
              <a:buFont typeface="Arial" pitchFamily="34" charset="0"/>
              <a:buChar char="•"/>
            </a:pPr>
            <a:r>
              <a:rPr lang="en-US" altLang="zh-CN" sz="3000" b="1">
                <a:solidFill>
                  <a:prstClr val="black"/>
                </a:solidFill>
                <a:latin typeface="Arial" pitchFamily="34" charset="0"/>
                <a:cs typeface="Arial" pitchFamily="34" charset="0"/>
              </a:rPr>
              <a:t>Find</a:t>
            </a:r>
            <a:r>
              <a:rPr lang="en-US" altLang="zh-CN" sz="3000">
                <a:solidFill>
                  <a:prstClr val="black"/>
                </a:solidFill>
                <a:latin typeface="Arial" pitchFamily="34" charset="0"/>
                <a:cs typeface="Arial" pitchFamily="34" charset="0"/>
              </a:rPr>
              <a:t>: add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‘best’ new edges into </a:t>
            </a:r>
            <a:r>
              <a:rPr lang="en-US" altLang="zh-CN" sz="3000" i="1">
                <a:solidFill>
                  <a:prstClr val="black"/>
                </a:solidFill>
                <a:latin typeface="Arial" pitchFamily="34" charset="0"/>
                <a:cs typeface="Arial" pitchFamily="34" charset="0"/>
              </a:rPr>
              <a:t>A</a:t>
            </a:r>
            <a:r>
              <a:rPr lang="en-US" altLang="zh-CN" sz="3000">
                <a:solidFill>
                  <a:prstClr val="black"/>
                </a:solidFill>
                <a:latin typeface="Arial" pitchFamily="34" charset="0"/>
                <a:cs typeface="Arial" pitchFamily="34" charset="0"/>
              </a:rPr>
              <a:t>.</a:t>
            </a:r>
          </a:p>
        </p:txBody>
      </p:sp>
      <p:sp>
        <p:nvSpPr>
          <p:cNvPr id="43013" name="Rectangle 5"/>
          <p:cNvSpPr>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ClrTx/>
              <a:buSzTx/>
              <a:buFont typeface="Arial" pitchFamily="34" charset="0"/>
              <a:buChar char="•"/>
            </a:pPr>
            <a:endParaRPr lang="en-US" altLang="zh-CN" sz="3200">
              <a:solidFill>
                <a:prstClr val="black"/>
              </a:solidFill>
              <a:latin typeface="Calibri" pitchFamily="34" charset="0"/>
              <a:cs typeface="Arial" pitchFamily="34" charset="0"/>
            </a:endParaRPr>
          </a:p>
          <a:p>
            <a:pPr marL="342900" indent="-342900" defTabSz="914400" eaLnBrk="0" hangingPunct="0">
              <a:spcBef>
                <a:spcPct val="20000"/>
              </a:spcBef>
              <a:buClrTx/>
              <a:buSzTx/>
              <a:buFont typeface="Arial" pitchFamily="34" charset="0"/>
              <a:buChar char="•"/>
            </a:pPr>
            <a:r>
              <a:rPr lang="en-US" altLang="zh-CN" sz="3200">
                <a:solidFill>
                  <a:prstClr val="black"/>
                </a:solidFill>
                <a:latin typeface="Calibri" pitchFamily="34" charset="0"/>
                <a:cs typeface="Arial" pitchFamily="34" charset="0"/>
              </a:rPr>
              <a:t>By 1</a:t>
            </a:r>
            <a:r>
              <a:rPr lang="en-US" altLang="zh-CN" sz="3200" baseline="30000">
                <a:solidFill>
                  <a:prstClr val="black"/>
                </a:solidFill>
                <a:latin typeface="Calibri" pitchFamily="34" charset="0"/>
                <a:cs typeface="Arial" pitchFamily="34" charset="0"/>
              </a:rPr>
              <a:t>st</a:t>
            </a:r>
            <a:r>
              <a:rPr lang="en-US" altLang="zh-CN" sz="3200">
                <a:solidFill>
                  <a:prstClr val="black"/>
                </a:solidFill>
                <a:latin typeface="Calibri" pitchFamily="34" charset="0"/>
                <a:cs typeface="Arial" pitchFamily="34" charset="0"/>
              </a:rPr>
              <a:t> order perturbation, we have</a:t>
            </a:r>
          </a:p>
          <a:p>
            <a:pPr lvl="1" defTabSz="914400" eaLnBrk="0" hangingPunct="0">
              <a:spcBef>
                <a:spcPct val="20000"/>
              </a:spcBef>
              <a:buClrTx/>
              <a:buSzTx/>
              <a:buFont typeface="Arial" pitchFamily="34" charset="0"/>
              <a:buNone/>
            </a:pPr>
            <a:r>
              <a:rPr lang="en-US" altLang="zh-CN" sz="2800" i="1">
                <a:solidFill>
                  <a:srgbClr val="FF0000"/>
                </a:solidFill>
                <a:latin typeface="Calibri" pitchFamily="34" charset="0"/>
                <a:cs typeface="Arial" pitchFamily="34" charset="0"/>
              </a:rPr>
              <a:t>                λ</a:t>
            </a:r>
            <a:r>
              <a:rPr lang="en-US" altLang="zh-CN" sz="2800" i="1" baseline="-25000">
                <a:solidFill>
                  <a:srgbClr val="FF0000"/>
                </a:solidFill>
                <a:latin typeface="Calibri" pitchFamily="34" charset="0"/>
                <a:cs typeface="Arial" pitchFamily="34" charset="0"/>
              </a:rPr>
              <a:t>s</a:t>
            </a:r>
            <a:r>
              <a:rPr lang="en-US" altLang="zh-CN" sz="2800" i="1">
                <a:solidFill>
                  <a:srgbClr val="FF0000"/>
                </a:solidFill>
                <a:latin typeface="Calibri" pitchFamily="34" charset="0"/>
                <a:cs typeface="Arial" pitchFamily="34" charset="0"/>
              </a:rPr>
              <a:t> - λ ≈G</a:t>
            </a:r>
            <a:r>
              <a:rPr lang="en-US" altLang="zh-CN" sz="2800">
                <a:solidFill>
                  <a:srgbClr val="FF0000"/>
                </a:solidFill>
                <a:latin typeface="Calibri" pitchFamily="34" charset="0"/>
                <a:cs typeface="Arial" pitchFamily="34" charset="0"/>
              </a:rPr>
              <a:t>v(</a:t>
            </a:r>
            <a:r>
              <a:rPr lang="en-US" altLang="zh-CN" sz="2800" i="1">
                <a:solidFill>
                  <a:srgbClr val="FF0000"/>
                </a:solidFill>
                <a:latin typeface="Calibri" pitchFamily="34" charset="0"/>
                <a:cs typeface="Arial" pitchFamily="34" charset="0"/>
              </a:rPr>
              <a:t>S</a:t>
            </a:r>
            <a:r>
              <a:rPr lang="en-US" altLang="zh-CN" sz="2800">
                <a:solidFill>
                  <a:srgbClr val="FF0000"/>
                </a:solidFill>
                <a:latin typeface="Calibri" pitchFamily="34" charset="0"/>
                <a:cs typeface="Arial" pitchFamily="34" charset="0"/>
              </a:rPr>
              <a:t>)</a:t>
            </a:r>
            <a:r>
              <a:rPr lang="en-US" altLang="zh-CN" sz="2800" i="1">
                <a:solidFill>
                  <a:srgbClr val="FF0000"/>
                </a:solidFill>
                <a:latin typeface="Calibri" pitchFamily="34" charset="0"/>
                <a:cs typeface="Arial" pitchFamily="34" charset="0"/>
              </a:rPr>
              <a:t>=</a:t>
            </a:r>
            <a:r>
              <a:rPr lang="en-US" altLang="zh-CN" sz="2800">
                <a:solidFill>
                  <a:srgbClr val="FF0000"/>
                </a:solidFill>
                <a:latin typeface="Calibri" pitchFamily="34" charset="0"/>
                <a:cs typeface="Arial" pitchFamily="34" charset="0"/>
              </a:rPr>
              <a:t> c ∑</a:t>
            </a:r>
            <a:r>
              <a:rPr lang="en-US" altLang="zh-CN" sz="2800" i="1" baseline="-25000">
                <a:solidFill>
                  <a:srgbClr val="FF0000"/>
                </a:solidFill>
                <a:latin typeface="Calibri" pitchFamily="34" charset="0"/>
                <a:cs typeface="Arial" pitchFamily="34" charset="0"/>
              </a:rPr>
              <a:t>e</a:t>
            </a:r>
            <a:r>
              <a:rPr lang="az-Cyrl-AZ" sz="2800" i="1" baseline="-25000">
                <a:solidFill>
                  <a:srgbClr val="FF0000"/>
                </a:solidFill>
                <a:latin typeface="Calibri" pitchFamily="34" charset="0"/>
                <a:cs typeface="Arial" pitchFamily="34" charset="0"/>
              </a:rPr>
              <a:t>є</a:t>
            </a:r>
            <a:r>
              <a:rPr lang="en-US" altLang="zh-CN" sz="2800" i="1" baseline="-25000">
                <a:solidFill>
                  <a:srgbClr val="FF0000"/>
                </a:solidFill>
                <a:latin typeface="Calibri" pitchFamily="34" charset="0"/>
                <a:cs typeface="Arial" pitchFamily="34" charset="0"/>
              </a:rPr>
              <a:t>S</a:t>
            </a:r>
            <a:r>
              <a:rPr lang="en-US" altLang="zh-CN" sz="2800" i="1">
                <a:solidFill>
                  <a:srgbClr val="FF0000"/>
                </a:solidFill>
                <a:latin typeface="Calibri" pitchFamily="34" charset="0"/>
                <a:cs typeface="Arial" pitchFamily="34" charset="0"/>
              </a:rPr>
              <a:t> u</a:t>
            </a:r>
            <a:r>
              <a:rPr lang="en-US" altLang="zh-CN" sz="2800">
                <a:solidFill>
                  <a:srgbClr val="FF0000"/>
                </a:solidFill>
                <a:latin typeface="Calibri" pitchFamily="34" charset="0"/>
                <a:cs typeface="Arial" pitchFamily="34" charset="0"/>
              </a:rPr>
              <a:t>(</a:t>
            </a:r>
            <a:r>
              <a:rPr lang="en-US" altLang="zh-CN" sz="2800" i="1">
                <a:solidFill>
                  <a:srgbClr val="FF0000"/>
                </a:solidFill>
                <a:latin typeface="Calibri" pitchFamily="34" charset="0"/>
                <a:cs typeface="Arial" pitchFamily="34" charset="0"/>
              </a:rPr>
              <a:t>i</a:t>
            </a:r>
            <a:r>
              <a:rPr lang="en-US" altLang="zh-CN" sz="2800" i="1" baseline="-25000">
                <a:solidFill>
                  <a:srgbClr val="FF0000"/>
                </a:solidFill>
                <a:latin typeface="Calibri" pitchFamily="34" charset="0"/>
                <a:cs typeface="Arial" pitchFamily="34" charset="0"/>
              </a:rPr>
              <a:t>e</a:t>
            </a:r>
            <a:r>
              <a:rPr lang="en-US" altLang="zh-CN" sz="2800">
                <a:solidFill>
                  <a:srgbClr val="FF0000"/>
                </a:solidFill>
                <a:latin typeface="Calibri" pitchFamily="34" charset="0"/>
                <a:cs typeface="Arial" pitchFamily="34" charset="0"/>
              </a:rPr>
              <a:t>)</a:t>
            </a:r>
            <a:r>
              <a:rPr lang="en-US" altLang="zh-CN" sz="2800" i="1">
                <a:solidFill>
                  <a:srgbClr val="FF0000"/>
                </a:solidFill>
                <a:latin typeface="Calibri" pitchFamily="34" charset="0"/>
                <a:cs typeface="Arial" pitchFamily="34" charset="0"/>
              </a:rPr>
              <a:t>v</a:t>
            </a:r>
            <a:r>
              <a:rPr lang="en-US" altLang="zh-CN" sz="2800">
                <a:solidFill>
                  <a:srgbClr val="FF0000"/>
                </a:solidFill>
                <a:latin typeface="Calibri" pitchFamily="34" charset="0"/>
                <a:cs typeface="Arial" pitchFamily="34" charset="0"/>
              </a:rPr>
              <a:t>(</a:t>
            </a:r>
            <a:r>
              <a:rPr lang="en-US" altLang="zh-CN" sz="2800" i="1">
                <a:solidFill>
                  <a:srgbClr val="FF0000"/>
                </a:solidFill>
                <a:latin typeface="Calibri" pitchFamily="34" charset="0"/>
                <a:cs typeface="Arial" pitchFamily="34" charset="0"/>
              </a:rPr>
              <a:t>j</a:t>
            </a:r>
            <a:r>
              <a:rPr lang="en-US" altLang="zh-CN" sz="2800" i="1" baseline="-25000">
                <a:solidFill>
                  <a:srgbClr val="FF0000"/>
                </a:solidFill>
                <a:latin typeface="Calibri" pitchFamily="34" charset="0"/>
                <a:cs typeface="Arial" pitchFamily="34" charset="0"/>
              </a:rPr>
              <a:t>e</a:t>
            </a:r>
            <a:r>
              <a:rPr lang="en-US" altLang="zh-CN" sz="2800">
                <a:solidFill>
                  <a:srgbClr val="FF0000"/>
                </a:solidFill>
                <a:latin typeface="Calibri" pitchFamily="34" charset="0"/>
                <a:cs typeface="Arial" pitchFamily="34" charset="0"/>
              </a:rPr>
              <a:t>)</a:t>
            </a:r>
            <a:endParaRPr lang="en-US" altLang="zh-CN" sz="2800">
              <a:solidFill>
                <a:prstClr val="black"/>
              </a:solidFill>
              <a:latin typeface="Calibri" pitchFamily="34" charset="0"/>
              <a:cs typeface="Arial" pitchFamily="34" charset="0"/>
            </a:endParaRPr>
          </a:p>
          <a:p>
            <a:pPr lvl="1" defTabSz="914400" eaLnBrk="0" hangingPunct="0">
              <a:spcBef>
                <a:spcPct val="20000"/>
              </a:spcBef>
              <a:buClrTx/>
              <a:buSzTx/>
              <a:buFont typeface="Arial" pitchFamily="34" charset="0"/>
              <a:buChar char="–"/>
            </a:pPr>
            <a:endParaRPr lang="en-US" altLang="zh-CN" sz="2800">
              <a:solidFill>
                <a:prstClr val="black"/>
              </a:solidFill>
              <a:latin typeface="Calibri" pitchFamily="34" charset="0"/>
              <a:cs typeface="Arial" pitchFamily="34" charset="0"/>
            </a:endParaRPr>
          </a:p>
          <a:p>
            <a:pPr lvl="1" defTabSz="914400" eaLnBrk="0" hangingPunct="0">
              <a:spcBef>
                <a:spcPct val="20000"/>
              </a:spcBef>
              <a:buClrTx/>
              <a:buSzTx/>
              <a:buFont typeface="Arial" pitchFamily="34" charset="0"/>
              <a:buChar char="–"/>
            </a:pPr>
            <a:endParaRPr lang="en-US" altLang="zh-CN" sz="2800">
              <a:solidFill>
                <a:prstClr val="black"/>
              </a:solidFill>
              <a:latin typeface="Calibri" pitchFamily="34" charset="0"/>
              <a:cs typeface="Arial" pitchFamily="34" charset="0"/>
            </a:endParaRPr>
          </a:p>
          <a:p>
            <a:pPr marL="342900" indent="-342900" defTabSz="914400" eaLnBrk="0" hangingPunct="0">
              <a:spcBef>
                <a:spcPct val="20000"/>
              </a:spcBef>
              <a:buClrTx/>
              <a:buSzTx/>
              <a:buFont typeface="Arial" pitchFamily="34" charset="0"/>
              <a:buChar char="•"/>
            </a:pPr>
            <a:r>
              <a:rPr lang="en-US" altLang="zh-CN" sz="3200">
                <a:solidFill>
                  <a:prstClr val="black"/>
                </a:solidFill>
                <a:latin typeface="Calibri" pitchFamily="34" charset="0"/>
                <a:cs typeface="Arial" pitchFamily="34" charset="0"/>
              </a:rPr>
              <a:t>So, we are done </a:t>
            </a:r>
            <a:r>
              <a:rPr lang="en-US" altLang="zh-CN" sz="3200">
                <a:solidFill>
                  <a:prstClr val="black"/>
                </a:solidFill>
                <a:latin typeface="Calibri" pitchFamily="34" charset="0"/>
                <a:cs typeface="Arial" pitchFamily="34" charset="0"/>
                <a:sym typeface="Wingdings" pitchFamily="2" charset="2"/>
              </a:rPr>
              <a:t></a:t>
            </a:r>
            <a:r>
              <a:rPr lang="en-US" altLang="zh-CN" sz="3200">
                <a:solidFill>
                  <a:prstClr val="black"/>
                </a:solidFill>
                <a:latin typeface="Calibri" pitchFamily="34" charset="0"/>
                <a:cs typeface="Arial" pitchFamily="34" charset="0"/>
              </a:rPr>
              <a:t> need O(</a:t>
            </a:r>
            <a:r>
              <a:rPr lang="en-US" altLang="zh-CN" sz="3200" i="1">
                <a:solidFill>
                  <a:prstClr val="black"/>
                </a:solidFill>
                <a:latin typeface="Calibri" pitchFamily="34" charset="0"/>
                <a:cs typeface="Arial" pitchFamily="34" charset="0"/>
              </a:rPr>
              <a:t>n</a:t>
            </a:r>
            <a:r>
              <a:rPr lang="en-US" altLang="zh-CN" sz="3200" i="1" baseline="30000">
                <a:solidFill>
                  <a:prstClr val="black"/>
                </a:solidFill>
                <a:latin typeface="Calibri" pitchFamily="34" charset="0"/>
                <a:cs typeface="Arial" pitchFamily="34" charset="0"/>
              </a:rPr>
              <a:t>2</a:t>
            </a:r>
            <a:r>
              <a:rPr lang="en-US" altLang="zh-CN" sz="3200">
                <a:solidFill>
                  <a:prstClr val="black"/>
                </a:solidFill>
                <a:latin typeface="Calibri" pitchFamily="34" charset="0"/>
                <a:cs typeface="Arial" pitchFamily="34" charset="0"/>
              </a:rPr>
              <a:t>-</a:t>
            </a:r>
            <a:r>
              <a:rPr lang="en-US" altLang="zh-CN" sz="3200" i="1">
                <a:solidFill>
                  <a:prstClr val="black"/>
                </a:solidFill>
                <a:latin typeface="Calibri" pitchFamily="34" charset="0"/>
                <a:cs typeface="Arial" pitchFamily="34" charset="0"/>
              </a:rPr>
              <a:t>m</a:t>
            </a:r>
            <a:r>
              <a:rPr lang="en-US" altLang="zh-CN" sz="3200">
                <a:solidFill>
                  <a:prstClr val="black"/>
                </a:solidFill>
                <a:latin typeface="Calibri" pitchFamily="34" charset="0"/>
                <a:cs typeface="Arial" pitchFamily="34" charset="0"/>
              </a:rPr>
              <a:t>) complexity</a:t>
            </a:r>
          </a:p>
        </p:txBody>
      </p:sp>
      <p:sp>
        <p:nvSpPr>
          <p:cNvPr id="43014" name="Line 6"/>
          <p:cNvSpPr>
            <a:spLocks noChangeShapeType="1"/>
          </p:cNvSpPr>
          <p:nvPr/>
        </p:nvSpPr>
        <p:spPr bwMode="auto">
          <a:xfrm flipH="1">
            <a:off x="4648200" y="3429000"/>
            <a:ext cx="94615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43015" name="Text Box 7"/>
          <p:cNvSpPr txBox="1">
            <a:spLocks noChangeArrowheads="1"/>
          </p:cNvSpPr>
          <p:nvPr/>
        </p:nvSpPr>
        <p:spPr bwMode="auto">
          <a:xfrm>
            <a:off x="3657600" y="3733800"/>
            <a:ext cx="2073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000">
                <a:solidFill>
                  <a:prstClr val="black"/>
                </a:solidFill>
              </a:rPr>
              <a:t>Left eigen-score </a:t>
            </a:r>
          </a:p>
          <a:p>
            <a:pPr defTabSz="914400" eaLnBrk="1" hangingPunct="1">
              <a:buClrTx/>
              <a:buSzTx/>
              <a:buFontTx/>
              <a:buNone/>
            </a:pPr>
            <a:r>
              <a:rPr lang="en-US" altLang="zh-CN" sz="2000">
                <a:solidFill>
                  <a:prstClr val="black"/>
                </a:solidFill>
              </a:rPr>
              <a:t>of source</a:t>
            </a:r>
          </a:p>
        </p:txBody>
      </p:sp>
      <p:sp>
        <p:nvSpPr>
          <p:cNvPr id="43016" name="Line 8"/>
          <p:cNvSpPr>
            <a:spLocks noChangeShapeType="1"/>
          </p:cNvSpPr>
          <p:nvPr/>
        </p:nvSpPr>
        <p:spPr bwMode="auto">
          <a:xfrm>
            <a:off x="6248400" y="34290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43017" name="Text Box 9"/>
          <p:cNvSpPr txBox="1">
            <a:spLocks noChangeArrowheads="1"/>
          </p:cNvSpPr>
          <p:nvPr/>
        </p:nvSpPr>
        <p:spPr bwMode="auto">
          <a:xfrm>
            <a:off x="5849938" y="3717925"/>
            <a:ext cx="2244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000">
                <a:solidFill>
                  <a:prstClr val="black"/>
                </a:solidFill>
              </a:rPr>
              <a:t>Right eigen-score </a:t>
            </a:r>
          </a:p>
          <a:p>
            <a:pPr defTabSz="914400" eaLnBrk="1" hangingPunct="1">
              <a:buClrTx/>
              <a:buSzTx/>
              <a:buFontTx/>
              <a:buNone/>
            </a:pPr>
            <a:r>
              <a:rPr lang="en-US" altLang="zh-CN" sz="2000">
                <a:solidFill>
                  <a:prstClr val="black"/>
                </a:solidFill>
              </a:rPr>
              <a:t>of target</a:t>
            </a:r>
          </a:p>
        </p:txBody>
      </p:sp>
      <p:sp>
        <p:nvSpPr>
          <p:cNvPr id="43018" name="Oval 10"/>
          <p:cNvSpPr>
            <a:spLocks noChangeArrowheads="1"/>
          </p:cNvSpPr>
          <p:nvPr/>
        </p:nvSpPr>
        <p:spPr bwMode="auto">
          <a:xfrm>
            <a:off x="21336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19" name="Oval 11"/>
          <p:cNvSpPr>
            <a:spLocks noChangeArrowheads="1"/>
          </p:cNvSpPr>
          <p:nvPr/>
        </p:nvSpPr>
        <p:spPr bwMode="auto">
          <a:xfrm>
            <a:off x="1828800" y="60198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0" name="Oval 12"/>
          <p:cNvSpPr>
            <a:spLocks noChangeArrowheads="1"/>
          </p:cNvSpPr>
          <p:nvPr/>
        </p:nvSpPr>
        <p:spPr bwMode="auto">
          <a:xfrm>
            <a:off x="2286000" y="60198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1" name="Oval 13"/>
          <p:cNvSpPr>
            <a:spLocks noChangeArrowheads="1"/>
          </p:cNvSpPr>
          <p:nvPr/>
        </p:nvSpPr>
        <p:spPr bwMode="auto">
          <a:xfrm>
            <a:off x="34290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2" name="Oval 14"/>
          <p:cNvSpPr>
            <a:spLocks noChangeArrowheads="1"/>
          </p:cNvSpPr>
          <p:nvPr/>
        </p:nvSpPr>
        <p:spPr bwMode="auto">
          <a:xfrm>
            <a:off x="16002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3" name="Oval 15"/>
          <p:cNvSpPr>
            <a:spLocks noChangeArrowheads="1"/>
          </p:cNvSpPr>
          <p:nvPr/>
        </p:nvSpPr>
        <p:spPr bwMode="auto">
          <a:xfrm>
            <a:off x="1828800" y="50292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4" name="Oval 16"/>
          <p:cNvSpPr>
            <a:spLocks noChangeArrowheads="1"/>
          </p:cNvSpPr>
          <p:nvPr/>
        </p:nvSpPr>
        <p:spPr bwMode="auto">
          <a:xfrm>
            <a:off x="2438400" y="50292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25" name="Oval 17"/>
          <p:cNvSpPr>
            <a:spLocks noChangeArrowheads="1"/>
          </p:cNvSpPr>
          <p:nvPr/>
        </p:nvSpPr>
        <p:spPr bwMode="auto">
          <a:xfrm>
            <a:off x="28194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cxnSp>
        <p:nvCxnSpPr>
          <p:cNvPr id="43026" name="AutoShape 18"/>
          <p:cNvCxnSpPr>
            <a:cxnSpLocks noChangeShapeType="1"/>
            <a:stCxn id="43018" idx="0"/>
            <a:endCxn id="43024" idx="3"/>
          </p:cNvCxnSpPr>
          <p:nvPr/>
        </p:nvCxnSpPr>
        <p:spPr bwMode="auto">
          <a:xfrm flipV="1">
            <a:off x="2247900" y="5224463"/>
            <a:ext cx="223838" cy="338137"/>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27" name="AutoShape 20"/>
          <p:cNvCxnSpPr>
            <a:cxnSpLocks noChangeShapeType="1"/>
            <a:stCxn id="43018" idx="0"/>
            <a:endCxn id="43023" idx="4"/>
          </p:cNvCxnSpPr>
          <p:nvPr/>
        </p:nvCxnSpPr>
        <p:spPr bwMode="auto">
          <a:xfrm flipH="1" flipV="1">
            <a:off x="1943100" y="5257800"/>
            <a:ext cx="304800" cy="3048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28" name="AutoShape 21"/>
          <p:cNvCxnSpPr>
            <a:cxnSpLocks noChangeShapeType="1"/>
            <a:stCxn id="43018" idx="2"/>
            <a:endCxn id="43022" idx="6"/>
          </p:cNvCxnSpPr>
          <p:nvPr/>
        </p:nvCxnSpPr>
        <p:spPr bwMode="auto">
          <a:xfrm flipH="1">
            <a:off x="1828800" y="5676900"/>
            <a:ext cx="30480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29" name="AutoShape 22"/>
          <p:cNvCxnSpPr>
            <a:cxnSpLocks noChangeShapeType="1"/>
            <a:stCxn id="43019" idx="0"/>
          </p:cNvCxnSpPr>
          <p:nvPr/>
        </p:nvCxnSpPr>
        <p:spPr bwMode="auto">
          <a:xfrm flipV="1">
            <a:off x="1943100" y="5791200"/>
            <a:ext cx="261938" cy="2286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30" name="AutoShape 23"/>
          <p:cNvCxnSpPr>
            <a:cxnSpLocks noChangeShapeType="1"/>
            <a:stCxn id="43020" idx="0"/>
            <a:endCxn id="43018" idx="5"/>
          </p:cNvCxnSpPr>
          <p:nvPr/>
        </p:nvCxnSpPr>
        <p:spPr bwMode="auto">
          <a:xfrm flipH="1" flipV="1">
            <a:off x="2328863" y="5757863"/>
            <a:ext cx="71437" cy="261937"/>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31" name="AutoShape 24"/>
          <p:cNvCxnSpPr>
            <a:cxnSpLocks noChangeShapeType="1"/>
            <a:stCxn id="43018" idx="6"/>
            <a:endCxn id="43025" idx="2"/>
          </p:cNvCxnSpPr>
          <p:nvPr/>
        </p:nvCxnSpPr>
        <p:spPr bwMode="auto">
          <a:xfrm>
            <a:off x="2362200" y="5676900"/>
            <a:ext cx="45720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32" name="AutoShape 25"/>
          <p:cNvCxnSpPr>
            <a:cxnSpLocks noChangeShapeType="1"/>
            <a:stCxn id="43025" idx="6"/>
            <a:endCxn id="43021" idx="2"/>
          </p:cNvCxnSpPr>
          <p:nvPr/>
        </p:nvCxnSpPr>
        <p:spPr bwMode="auto">
          <a:xfrm>
            <a:off x="3048000" y="5676900"/>
            <a:ext cx="38100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33" name="Oval 26"/>
          <p:cNvSpPr>
            <a:spLocks noChangeArrowheads="1"/>
          </p:cNvSpPr>
          <p:nvPr/>
        </p:nvSpPr>
        <p:spPr bwMode="auto">
          <a:xfrm>
            <a:off x="41148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34" name="Oval 27"/>
          <p:cNvSpPr>
            <a:spLocks noChangeArrowheads="1"/>
          </p:cNvSpPr>
          <p:nvPr/>
        </p:nvSpPr>
        <p:spPr bwMode="auto">
          <a:xfrm>
            <a:off x="3810000" y="60198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35" name="Oval 28"/>
          <p:cNvSpPr>
            <a:spLocks noChangeArrowheads="1"/>
          </p:cNvSpPr>
          <p:nvPr/>
        </p:nvSpPr>
        <p:spPr bwMode="auto">
          <a:xfrm>
            <a:off x="4267200" y="60198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36" name="Oval 29"/>
          <p:cNvSpPr>
            <a:spLocks noChangeArrowheads="1"/>
          </p:cNvSpPr>
          <p:nvPr/>
        </p:nvSpPr>
        <p:spPr bwMode="auto">
          <a:xfrm>
            <a:off x="4800600" y="55626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37" name="Oval 30"/>
          <p:cNvSpPr>
            <a:spLocks noChangeArrowheads="1"/>
          </p:cNvSpPr>
          <p:nvPr/>
        </p:nvSpPr>
        <p:spPr bwMode="auto">
          <a:xfrm>
            <a:off x="3810000" y="50292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3038" name="Oval 31"/>
          <p:cNvSpPr>
            <a:spLocks noChangeArrowheads="1"/>
          </p:cNvSpPr>
          <p:nvPr/>
        </p:nvSpPr>
        <p:spPr bwMode="auto">
          <a:xfrm>
            <a:off x="4419600" y="5029200"/>
            <a:ext cx="228600" cy="228600"/>
          </a:xfrm>
          <a:prstGeom prst="ellipse">
            <a:avLst/>
          </a:pr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cxnSp>
        <p:nvCxnSpPr>
          <p:cNvPr id="43039" name="AutoShape 32"/>
          <p:cNvCxnSpPr>
            <a:cxnSpLocks noChangeShapeType="1"/>
            <a:stCxn id="43033" idx="0"/>
            <a:endCxn id="43038" idx="3"/>
          </p:cNvCxnSpPr>
          <p:nvPr/>
        </p:nvCxnSpPr>
        <p:spPr bwMode="auto">
          <a:xfrm flipV="1">
            <a:off x="4229100" y="5224463"/>
            <a:ext cx="223838" cy="338137"/>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40" name="AutoShape 33"/>
          <p:cNvCxnSpPr>
            <a:cxnSpLocks noChangeShapeType="1"/>
            <a:stCxn id="43033" idx="0"/>
            <a:endCxn id="43037" idx="4"/>
          </p:cNvCxnSpPr>
          <p:nvPr/>
        </p:nvCxnSpPr>
        <p:spPr bwMode="auto">
          <a:xfrm flipH="1" flipV="1">
            <a:off x="3924300" y="5257800"/>
            <a:ext cx="304800" cy="3048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41" name="AutoShape 34"/>
          <p:cNvCxnSpPr>
            <a:cxnSpLocks noChangeShapeType="1"/>
            <a:stCxn id="43033" idx="6"/>
            <a:endCxn id="43036" idx="2"/>
          </p:cNvCxnSpPr>
          <p:nvPr/>
        </p:nvCxnSpPr>
        <p:spPr bwMode="auto">
          <a:xfrm>
            <a:off x="4343400" y="5676900"/>
            <a:ext cx="45720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42" name="AutoShape 35"/>
          <p:cNvCxnSpPr>
            <a:cxnSpLocks noChangeShapeType="1"/>
            <a:stCxn id="43034" idx="0"/>
          </p:cNvCxnSpPr>
          <p:nvPr/>
        </p:nvCxnSpPr>
        <p:spPr bwMode="auto">
          <a:xfrm flipV="1">
            <a:off x="3924300" y="5791200"/>
            <a:ext cx="261938" cy="22860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43" name="AutoShape 36"/>
          <p:cNvCxnSpPr>
            <a:cxnSpLocks noChangeShapeType="1"/>
            <a:stCxn id="43035" idx="0"/>
            <a:endCxn id="43033" idx="5"/>
          </p:cNvCxnSpPr>
          <p:nvPr/>
        </p:nvCxnSpPr>
        <p:spPr bwMode="auto">
          <a:xfrm flipH="1" flipV="1">
            <a:off x="4310063" y="5757863"/>
            <a:ext cx="71437" cy="261937"/>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44" name="AutoShape 37"/>
          <p:cNvCxnSpPr>
            <a:cxnSpLocks noChangeShapeType="1"/>
            <a:stCxn id="43021" idx="6"/>
            <a:endCxn id="43033" idx="2"/>
          </p:cNvCxnSpPr>
          <p:nvPr/>
        </p:nvCxnSpPr>
        <p:spPr bwMode="auto">
          <a:xfrm>
            <a:off x="3657600" y="5676900"/>
            <a:ext cx="45720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45" name="Freeform 38"/>
          <p:cNvSpPr>
            <a:spLocks/>
          </p:cNvSpPr>
          <p:nvPr/>
        </p:nvSpPr>
        <p:spPr bwMode="auto">
          <a:xfrm>
            <a:off x="2362200" y="5715000"/>
            <a:ext cx="1752600" cy="381000"/>
          </a:xfrm>
          <a:custGeom>
            <a:avLst/>
            <a:gdLst>
              <a:gd name="T0" fmla="*/ 0 w 1104"/>
              <a:gd name="T1" fmla="*/ 0 h 240"/>
              <a:gd name="T2" fmla="*/ 2147483647 w 1104"/>
              <a:gd name="T3" fmla="*/ 2147483647 h 240"/>
              <a:gd name="T4" fmla="*/ 2147483647 w 1104"/>
              <a:gd name="T5" fmla="*/ 0 h 240"/>
              <a:gd name="T6" fmla="*/ 0 60000 65536"/>
              <a:gd name="T7" fmla="*/ 0 60000 65536"/>
              <a:gd name="T8" fmla="*/ 0 60000 65536"/>
            </a:gdLst>
            <a:ahLst/>
            <a:cxnLst>
              <a:cxn ang="T6">
                <a:pos x="T0" y="T1"/>
              </a:cxn>
              <a:cxn ang="T7">
                <a:pos x="T2" y="T3"/>
              </a:cxn>
              <a:cxn ang="T8">
                <a:pos x="T4" y="T5"/>
              </a:cxn>
            </a:cxnLst>
            <a:rect l="0" t="0" r="r" b="b"/>
            <a:pathLst>
              <a:path w="1104" h="240">
                <a:moveTo>
                  <a:pt x="0" y="0"/>
                </a:moveTo>
                <a:cubicBezTo>
                  <a:pt x="220" y="120"/>
                  <a:pt x="440" y="240"/>
                  <a:pt x="624" y="240"/>
                </a:cubicBezTo>
                <a:cubicBezTo>
                  <a:pt x="808" y="240"/>
                  <a:pt x="1024" y="40"/>
                  <a:pt x="1104" y="0"/>
                </a:cubicBezTo>
              </a:path>
            </a:pathLst>
          </a:custGeom>
          <a:noFill/>
          <a:ln w="2540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43046" name="Line 39"/>
          <p:cNvSpPr>
            <a:spLocks noChangeShapeType="1"/>
          </p:cNvSpPr>
          <p:nvPr/>
        </p:nvSpPr>
        <p:spPr bwMode="auto">
          <a:xfrm>
            <a:off x="1676400" y="5791200"/>
            <a:ext cx="228600" cy="228600"/>
          </a:xfrm>
          <a:prstGeom prst="line">
            <a:avLst/>
          </a:prstGeom>
          <a:noFill/>
          <a:ln w="25400">
            <a:solidFill>
              <a:srgbClr val="0000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43047" name="Line 40"/>
          <p:cNvSpPr>
            <a:spLocks noChangeShapeType="1"/>
          </p:cNvSpPr>
          <p:nvPr/>
        </p:nvSpPr>
        <p:spPr bwMode="auto">
          <a:xfrm flipH="1">
            <a:off x="1219200" y="5943600"/>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43048" name="Text Box 41"/>
          <p:cNvSpPr txBox="1">
            <a:spLocks noChangeArrowheads="1"/>
          </p:cNvSpPr>
          <p:nvPr/>
        </p:nvSpPr>
        <p:spPr bwMode="auto">
          <a:xfrm>
            <a:off x="533400" y="6019800"/>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srgbClr val="0000CC"/>
                </a:solidFill>
              </a:rPr>
              <a:t>Low </a:t>
            </a:r>
            <a:r>
              <a:rPr lang="en-US" altLang="zh-CN" sz="2400" i="1">
                <a:solidFill>
                  <a:srgbClr val="0000CC"/>
                </a:solidFill>
              </a:rPr>
              <a:t>Gv</a:t>
            </a:r>
          </a:p>
        </p:txBody>
      </p:sp>
      <p:sp>
        <p:nvSpPr>
          <p:cNvPr id="43049" name="Text Box 42"/>
          <p:cNvSpPr txBox="1">
            <a:spLocks noChangeArrowheads="1"/>
          </p:cNvSpPr>
          <p:nvPr/>
        </p:nvSpPr>
        <p:spPr bwMode="auto">
          <a:xfrm>
            <a:off x="2447864" y="6265863"/>
            <a:ext cx="129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dirty="0" smtClean="0">
                <a:solidFill>
                  <a:srgbClr val="FF0000"/>
                </a:solidFill>
              </a:rPr>
              <a:t>High </a:t>
            </a:r>
            <a:r>
              <a:rPr lang="en-US" altLang="zh-CN" sz="2400" i="1" dirty="0" err="1">
                <a:solidFill>
                  <a:srgbClr val="FF0000"/>
                </a:solidFill>
              </a:rPr>
              <a:t>Gv</a:t>
            </a:r>
            <a:endParaRPr lang="en-US" altLang="zh-CN" sz="2400" i="1" dirty="0">
              <a:solidFill>
                <a:srgbClr val="FF0000"/>
              </a:solidFill>
            </a:endParaRPr>
          </a:p>
        </p:txBody>
      </p:sp>
      <p:sp>
        <p:nvSpPr>
          <p:cNvPr id="43050" name="Line 43"/>
          <p:cNvSpPr>
            <a:spLocks noChangeShapeType="1"/>
          </p:cNvSpPr>
          <p:nvPr/>
        </p:nvSpPr>
        <p:spPr bwMode="auto">
          <a:xfrm flipH="1">
            <a:off x="3276600" y="6096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ClrTx/>
              <a:buSzTx/>
              <a:buFontTx/>
              <a:buNone/>
            </a:pPr>
            <a:endParaRPr lang="en-US">
              <a:solidFill>
                <a:prstClr val="black"/>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pic>
        <p:nvPicPr>
          <p:cNvPr id="48" name="Picture 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Slide Number Placeholder 4"/>
          <p:cNvSpPr>
            <a:spLocks noGrp="1"/>
          </p:cNvSpPr>
          <p:nvPr>
            <p:ph type="sldNum" sz="quarter" idx="12"/>
          </p:nvPr>
        </p:nvSpPr>
        <p:spPr>
          <a:xfrm>
            <a:off x="6553200" y="6356350"/>
            <a:ext cx="2133600" cy="365125"/>
          </a:xfrm>
        </p:spPr>
        <p:txBody>
          <a:bodyPr/>
          <a:lstStyle/>
          <a:p>
            <a:fld id="{18B8E69E-CB69-B648-A963-29116CD159D2}" type="slidenum">
              <a:rPr lang="en-US" smtClean="0"/>
              <a:t>108</a:t>
            </a:fld>
            <a:endParaRPr lang="en-US" dirty="0"/>
          </a:p>
        </p:txBody>
      </p:sp>
    </p:spTree>
    <p:extLst>
      <p:ext uri="{BB962C8B-B14F-4D97-AF65-F5344CB8AC3E}">
        <p14:creationId xmlns:p14="http://schemas.microsoft.com/office/powerpoint/2010/main" val="403337805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encrypted-tbn0.gstatic.com/images?q=tbn:ANd9GcSuCP0i3Irp1xog_ayzEc1ZmHfyW6NNBRrS4W6NLCI4EYj7e7QUsx081fyM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encrypted-tbn0.gstatic.com/images?q=tbn:ANd9GcTAWs40w2GQctfzBLPJmkspYzrxq1gF5LbKB2ewifdG7xrwyQn4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00" y="3251200"/>
            <a:ext cx="2806700" cy="305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2"/>
          <p:cNvSpPr>
            <a:spLocks noGrp="1"/>
          </p:cNvSpPr>
          <p:nvPr>
            <p:ph type="title"/>
          </p:nvPr>
        </p:nvSpPr>
        <p:spPr>
          <a:xfrm>
            <a:off x="457200" y="228600"/>
            <a:ext cx="8229600" cy="1143000"/>
          </a:xfrm>
        </p:spPr>
        <p:txBody>
          <a:bodyPr/>
          <a:lstStyle/>
          <a:p>
            <a:r>
              <a:rPr lang="en-US" altLang="zh-CN" sz="3600" dirty="0" smtClean="0">
                <a:solidFill>
                  <a:schemeClr val="accent2"/>
                </a:solidFill>
              </a:rPr>
              <a:t>Maximizing Propagation: Edge Addition</a:t>
            </a:r>
          </a:p>
        </p:txBody>
      </p:sp>
      <p:sp>
        <p:nvSpPr>
          <p:cNvPr id="44036" name="Rectangle 3"/>
          <p:cNvSpPr>
            <a:spLocks noGrp="1"/>
          </p:cNvSpPr>
          <p:nvPr>
            <p:ph type="body" sz="half" idx="1"/>
          </p:nvPr>
        </p:nvSpPr>
        <p:spPr/>
        <p:txBody>
          <a:bodyPr/>
          <a:lstStyle/>
          <a:p>
            <a:endParaRPr lang="zh-CN" altLang="en-US" sz="2800" smtClean="0"/>
          </a:p>
          <a:p>
            <a:endParaRPr lang="zh-CN" altLang="en-US" sz="2800" smtClean="0"/>
          </a:p>
          <a:p>
            <a:endParaRPr lang="zh-CN" altLang="en-US" sz="2800" smtClean="0"/>
          </a:p>
        </p:txBody>
      </p:sp>
      <p:sp>
        <p:nvSpPr>
          <p:cNvPr id="44037" name="Rectangle 5"/>
          <p:cNvSpPr>
            <a:spLocks/>
          </p:cNvSpPr>
          <p:nvPr/>
        </p:nvSpPr>
        <p:spPr bwMode="auto">
          <a:xfrm>
            <a:off x="6096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ClrTx/>
              <a:buSzTx/>
              <a:buFont typeface="Arial" pitchFamily="34" charset="0"/>
              <a:buNone/>
            </a:pPr>
            <a:r>
              <a:rPr lang="en-US" altLang="zh-CN" sz="3200" i="1">
                <a:solidFill>
                  <a:srgbClr val="FF0000"/>
                </a:solidFill>
                <a:latin typeface="Calibri" pitchFamily="34" charset="0"/>
                <a:cs typeface="Arial" pitchFamily="34" charset="0"/>
              </a:rPr>
              <a:t>                 </a:t>
            </a:r>
            <a:r>
              <a:rPr lang="en-US" altLang="zh-CN" sz="3200" i="1">
                <a:solidFill>
                  <a:prstClr val="black"/>
                </a:solidFill>
                <a:latin typeface="Calibri" pitchFamily="34" charset="0"/>
                <a:cs typeface="Arial" pitchFamily="34" charset="0"/>
              </a:rPr>
              <a:t>λ</a:t>
            </a:r>
            <a:r>
              <a:rPr lang="en-US" altLang="zh-CN" sz="3200" i="1" baseline="-25000">
                <a:solidFill>
                  <a:prstClr val="black"/>
                </a:solidFill>
                <a:latin typeface="Calibri" pitchFamily="34" charset="0"/>
                <a:cs typeface="Arial" pitchFamily="34" charset="0"/>
              </a:rPr>
              <a:t>s</a:t>
            </a:r>
            <a:r>
              <a:rPr lang="en-US" altLang="zh-CN" sz="3200" i="1">
                <a:solidFill>
                  <a:prstClr val="black"/>
                </a:solidFill>
                <a:latin typeface="Calibri" pitchFamily="34" charset="0"/>
                <a:cs typeface="Arial" pitchFamily="34" charset="0"/>
              </a:rPr>
              <a:t> - λ ≈G</a:t>
            </a:r>
            <a:r>
              <a:rPr lang="en-US" altLang="zh-CN" sz="3200">
                <a:solidFill>
                  <a:prstClr val="black"/>
                </a:solidFill>
                <a:latin typeface="Calibri" pitchFamily="34" charset="0"/>
                <a:cs typeface="Arial" pitchFamily="34" charset="0"/>
              </a:rPr>
              <a:t>v(</a:t>
            </a:r>
            <a:r>
              <a:rPr lang="en-US" altLang="zh-CN" sz="3200" i="1">
                <a:solidFill>
                  <a:prstClr val="black"/>
                </a:solidFill>
                <a:latin typeface="Calibri" pitchFamily="34" charset="0"/>
                <a:cs typeface="Arial" pitchFamily="34" charset="0"/>
              </a:rPr>
              <a:t>S</a:t>
            </a:r>
            <a:r>
              <a:rPr lang="en-US" altLang="zh-CN" sz="3200">
                <a:solidFill>
                  <a:prstClr val="black"/>
                </a:solidFill>
                <a:latin typeface="Calibri" pitchFamily="34" charset="0"/>
                <a:cs typeface="Arial" pitchFamily="34" charset="0"/>
              </a:rPr>
              <a:t>)</a:t>
            </a:r>
            <a:r>
              <a:rPr lang="en-US" altLang="zh-CN" sz="3200" i="1">
                <a:solidFill>
                  <a:prstClr val="black"/>
                </a:solidFill>
                <a:latin typeface="Calibri" pitchFamily="34" charset="0"/>
                <a:cs typeface="Arial" pitchFamily="34" charset="0"/>
              </a:rPr>
              <a:t>=</a:t>
            </a:r>
            <a:r>
              <a:rPr lang="en-US" altLang="zh-CN" sz="3200">
                <a:solidFill>
                  <a:prstClr val="black"/>
                </a:solidFill>
                <a:latin typeface="Calibri" pitchFamily="34" charset="0"/>
                <a:cs typeface="Arial" pitchFamily="34" charset="0"/>
              </a:rPr>
              <a:t> c ∑</a:t>
            </a:r>
            <a:r>
              <a:rPr lang="en-US" altLang="zh-CN" sz="3200" i="1" baseline="-25000">
                <a:solidFill>
                  <a:prstClr val="black"/>
                </a:solidFill>
                <a:latin typeface="Calibri" pitchFamily="34" charset="0"/>
                <a:cs typeface="Arial" pitchFamily="34" charset="0"/>
              </a:rPr>
              <a:t>e</a:t>
            </a:r>
            <a:r>
              <a:rPr lang="az-Cyrl-AZ" sz="3200" i="1" baseline="-25000">
                <a:solidFill>
                  <a:prstClr val="black"/>
                </a:solidFill>
                <a:latin typeface="Calibri" pitchFamily="34" charset="0"/>
                <a:cs typeface="Arial" pitchFamily="34" charset="0"/>
              </a:rPr>
              <a:t>є</a:t>
            </a:r>
            <a:r>
              <a:rPr lang="en-US" altLang="zh-CN" sz="3200" i="1" baseline="-25000">
                <a:solidFill>
                  <a:prstClr val="black"/>
                </a:solidFill>
                <a:latin typeface="Calibri" pitchFamily="34" charset="0"/>
                <a:cs typeface="Arial" pitchFamily="34" charset="0"/>
              </a:rPr>
              <a:t>S</a:t>
            </a:r>
            <a:r>
              <a:rPr lang="en-US" altLang="zh-CN" sz="3200" i="1">
                <a:solidFill>
                  <a:prstClr val="black"/>
                </a:solidFill>
                <a:latin typeface="Calibri" pitchFamily="34" charset="0"/>
                <a:cs typeface="Arial" pitchFamily="34" charset="0"/>
              </a:rPr>
              <a:t> u</a:t>
            </a:r>
            <a:r>
              <a:rPr lang="en-US" altLang="zh-CN" sz="3200">
                <a:solidFill>
                  <a:prstClr val="black"/>
                </a:solidFill>
                <a:latin typeface="Calibri" pitchFamily="34" charset="0"/>
                <a:cs typeface="Arial" pitchFamily="34" charset="0"/>
              </a:rPr>
              <a:t>(</a:t>
            </a:r>
            <a:r>
              <a:rPr lang="en-US" altLang="zh-CN" sz="3200" i="1">
                <a:solidFill>
                  <a:prstClr val="black"/>
                </a:solidFill>
                <a:latin typeface="Calibri" pitchFamily="34" charset="0"/>
                <a:cs typeface="Arial" pitchFamily="34" charset="0"/>
              </a:rPr>
              <a:t>i</a:t>
            </a:r>
            <a:r>
              <a:rPr lang="en-US" altLang="zh-CN" sz="3200" i="1" baseline="-25000">
                <a:solidFill>
                  <a:prstClr val="black"/>
                </a:solidFill>
                <a:latin typeface="Calibri" pitchFamily="34" charset="0"/>
                <a:cs typeface="Arial" pitchFamily="34" charset="0"/>
              </a:rPr>
              <a:t>e</a:t>
            </a:r>
            <a:r>
              <a:rPr lang="en-US" altLang="zh-CN" sz="3200">
                <a:solidFill>
                  <a:prstClr val="black"/>
                </a:solidFill>
                <a:latin typeface="Calibri" pitchFamily="34" charset="0"/>
                <a:cs typeface="Arial" pitchFamily="34" charset="0"/>
              </a:rPr>
              <a:t>)</a:t>
            </a:r>
            <a:r>
              <a:rPr lang="en-US" altLang="zh-CN" sz="3200" i="1">
                <a:solidFill>
                  <a:prstClr val="black"/>
                </a:solidFill>
                <a:latin typeface="Calibri" pitchFamily="34" charset="0"/>
                <a:cs typeface="Arial" pitchFamily="34" charset="0"/>
              </a:rPr>
              <a:t>v</a:t>
            </a:r>
            <a:r>
              <a:rPr lang="en-US" altLang="zh-CN" sz="3200">
                <a:solidFill>
                  <a:prstClr val="black"/>
                </a:solidFill>
                <a:latin typeface="Calibri" pitchFamily="34" charset="0"/>
                <a:cs typeface="Arial" pitchFamily="34" charset="0"/>
              </a:rPr>
              <a:t>(</a:t>
            </a:r>
            <a:r>
              <a:rPr lang="en-US" altLang="zh-CN" sz="3200" i="1">
                <a:solidFill>
                  <a:prstClr val="black"/>
                </a:solidFill>
                <a:latin typeface="Calibri" pitchFamily="34" charset="0"/>
                <a:cs typeface="Arial" pitchFamily="34" charset="0"/>
              </a:rPr>
              <a:t>j</a:t>
            </a:r>
            <a:r>
              <a:rPr lang="en-US" altLang="zh-CN" sz="3200" i="1" baseline="-25000">
                <a:solidFill>
                  <a:prstClr val="black"/>
                </a:solidFill>
                <a:latin typeface="Calibri" pitchFamily="34" charset="0"/>
                <a:cs typeface="Arial" pitchFamily="34" charset="0"/>
              </a:rPr>
              <a:t>e</a:t>
            </a:r>
            <a:r>
              <a:rPr lang="en-US" altLang="zh-CN" sz="3200">
                <a:solidFill>
                  <a:prstClr val="black"/>
                </a:solidFill>
                <a:latin typeface="Calibri" pitchFamily="34" charset="0"/>
                <a:cs typeface="Arial" pitchFamily="34" charset="0"/>
              </a:rPr>
              <a:t>)</a:t>
            </a:r>
          </a:p>
          <a:p>
            <a:pPr marL="342900" indent="-342900" defTabSz="914400" eaLnBrk="0" hangingPunct="0">
              <a:spcBef>
                <a:spcPct val="20000"/>
              </a:spcBef>
              <a:buClrTx/>
              <a:buSzTx/>
              <a:buFont typeface="Arial" pitchFamily="34" charset="0"/>
              <a:buChar char="•"/>
            </a:pPr>
            <a:r>
              <a:rPr lang="en-US" altLang="zh-CN" sz="3200">
                <a:solidFill>
                  <a:srgbClr val="FF0000"/>
                </a:solidFill>
                <a:latin typeface="Calibri" pitchFamily="34" charset="0"/>
                <a:cs typeface="Arial" pitchFamily="34" charset="0"/>
              </a:rPr>
              <a:t>Q: How to Find k new edges w/ highest </a:t>
            </a:r>
            <a:r>
              <a:rPr lang="en-US" altLang="zh-CN" sz="3200" i="1">
                <a:solidFill>
                  <a:srgbClr val="FF0000"/>
                </a:solidFill>
                <a:latin typeface="Calibri" pitchFamily="34" charset="0"/>
                <a:cs typeface="Arial" pitchFamily="34" charset="0"/>
              </a:rPr>
              <a:t>Gv</a:t>
            </a:r>
            <a:r>
              <a:rPr lang="en-US" altLang="zh-CN" sz="3200">
                <a:solidFill>
                  <a:srgbClr val="FF0000"/>
                </a:solidFill>
                <a:latin typeface="Calibri" pitchFamily="34" charset="0"/>
                <a:cs typeface="Arial" pitchFamily="34" charset="0"/>
              </a:rPr>
              <a:t>(</a:t>
            </a:r>
            <a:r>
              <a:rPr lang="en-US" altLang="zh-CN" sz="3200" i="1">
                <a:solidFill>
                  <a:srgbClr val="FF0000"/>
                </a:solidFill>
                <a:latin typeface="Calibri" pitchFamily="34" charset="0"/>
                <a:cs typeface="Arial" pitchFamily="34" charset="0"/>
              </a:rPr>
              <a:t>S</a:t>
            </a:r>
            <a:r>
              <a:rPr lang="en-US" altLang="zh-CN" sz="3200">
                <a:solidFill>
                  <a:srgbClr val="FF0000"/>
                </a:solidFill>
                <a:latin typeface="Calibri" pitchFamily="34" charset="0"/>
                <a:cs typeface="Arial" pitchFamily="34" charset="0"/>
              </a:rPr>
              <a:t>) ?</a:t>
            </a:r>
          </a:p>
          <a:p>
            <a:pPr marL="342900" indent="-342900" defTabSz="914400" eaLnBrk="0" hangingPunct="0">
              <a:spcBef>
                <a:spcPct val="20000"/>
              </a:spcBef>
              <a:buClrTx/>
              <a:buSzTx/>
              <a:buFont typeface="Arial" pitchFamily="34" charset="0"/>
              <a:buChar char="•"/>
            </a:pPr>
            <a:r>
              <a:rPr lang="en-US" altLang="zh-CN" sz="3200">
                <a:solidFill>
                  <a:srgbClr val="007635"/>
                </a:solidFill>
                <a:latin typeface="Calibri" pitchFamily="34" charset="0"/>
                <a:cs typeface="Arial" pitchFamily="34" charset="0"/>
              </a:rPr>
              <a:t>A: Modified Fagin’s algorithm</a:t>
            </a:r>
            <a:endParaRPr lang="en-US" altLang="zh-CN" sz="3200" i="1">
              <a:solidFill>
                <a:srgbClr val="007635"/>
              </a:solidFill>
              <a:latin typeface="Calibri" pitchFamily="34" charset="0"/>
              <a:cs typeface="Arial" pitchFamily="34" charset="0"/>
            </a:endParaRPr>
          </a:p>
          <a:p>
            <a:pPr lvl="1" defTabSz="914400" eaLnBrk="0" hangingPunct="0">
              <a:spcBef>
                <a:spcPct val="20000"/>
              </a:spcBef>
              <a:buClrTx/>
              <a:buSzTx/>
              <a:buFont typeface="Arial" pitchFamily="34" charset="0"/>
              <a:buChar char="–"/>
            </a:pPr>
            <a:endParaRPr lang="en-US" altLang="zh-CN" sz="2800">
              <a:solidFill>
                <a:srgbClr val="33CC33"/>
              </a:solidFill>
              <a:latin typeface="Calibri" pitchFamily="34" charset="0"/>
              <a:cs typeface="Arial" pitchFamily="34" charset="0"/>
            </a:endParaRPr>
          </a:p>
        </p:txBody>
      </p:sp>
      <p:pic>
        <p:nvPicPr>
          <p:cNvPr id="44038" name="Picture 1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5" y="3200400"/>
            <a:ext cx="2816225"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73"/>
          <p:cNvSpPr txBox="1">
            <a:spLocks noChangeArrowheads="1"/>
          </p:cNvSpPr>
          <p:nvPr/>
        </p:nvSpPr>
        <p:spPr bwMode="auto">
          <a:xfrm>
            <a:off x="1295400" y="37131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i="1">
                <a:solidFill>
                  <a:prstClr val="black"/>
                </a:solidFill>
              </a:rPr>
              <a:t>k</a:t>
            </a:r>
          </a:p>
        </p:txBody>
      </p:sp>
      <p:sp>
        <p:nvSpPr>
          <p:cNvPr id="44040" name="Text Box 174"/>
          <p:cNvSpPr txBox="1">
            <a:spLocks noChangeArrowheads="1"/>
          </p:cNvSpPr>
          <p:nvPr/>
        </p:nvSpPr>
        <p:spPr bwMode="auto">
          <a:xfrm>
            <a:off x="2203450" y="2819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i="1">
                <a:solidFill>
                  <a:prstClr val="black"/>
                </a:solidFill>
              </a:rPr>
              <a:t>k</a:t>
            </a:r>
          </a:p>
        </p:txBody>
      </p:sp>
      <p:sp>
        <p:nvSpPr>
          <p:cNvPr id="44041" name="Rectangle 175"/>
          <p:cNvSpPr>
            <a:spLocks noChangeArrowheads="1"/>
          </p:cNvSpPr>
          <p:nvPr/>
        </p:nvSpPr>
        <p:spPr bwMode="auto">
          <a:xfrm>
            <a:off x="1905000" y="3484563"/>
            <a:ext cx="990600" cy="990600"/>
          </a:xfrm>
          <a:prstGeom prst="rect">
            <a:avLst/>
          </a:prstGeom>
          <a:solidFill>
            <a:srgbClr val="808080">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buClrTx/>
              <a:buSzTx/>
              <a:buFontTx/>
              <a:buNone/>
            </a:pPr>
            <a:r>
              <a:rPr lang="en-US" altLang="zh-CN" sz="2000">
                <a:solidFill>
                  <a:prstClr val="black"/>
                </a:solidFill>
                <a:latin typeface="Arial" pitchFamily="34" charset="0"/>
                <a:cs typeface="Arial" pitchFamily="34" charset="0"/>
              </a:rPr>
              <a:t>#3:</a:t>
            </a:r>
          </a:p>
          <a:p>
            <a:pPr algn="ctr" defTabSz="914400">
              <a:buClrTx/>
              <a:buSzTx/>
              <a:buFontTx/>
              <a:buNone/>
            </a:pPr>
            <a:r>
              <a:rPr lang="en-US" altLang="zh-CN" sz="2000">
                <a:solidFill>
                  <a:prstClr val="black"/>
                </a:solidFill>
                <a:latin typeface="Arial" pitchFamily="34" charset="0"/>
                <a:cs typeface="Arial" pitchFamily="34" charset="0"/>
              </a:rPr>
              <a:t>Search</a:t>
            </a:r>
          </a:p>
          <a:p>
            <a:pPr algn="ctr" defTabSz="914400">
              <a:buClrTx/>
              <a:buSzTx/>
              <a:buFontTx/>
              <a:buNone/>
            </a:pPr>
            <a:r>
              <a:rPr lang="en-US" altLang="zh-CN" sz="2000">
                <a:solidFill>
                  <a:prstClr val="black"/>
                </a:solidFill>
                <a:latin typeface="Arial" pitchFamily="34" charset="0"/>
                <a:cs typeface="Arial" pitchFamily="34" charset="0"/>
              </a:rPr>
              <a:t>space</a:t>
            </a:r>
          </a:p>
        </p:txBody>
      </p:sp>
      <p:sp>
        <p:nvSpPr>
          <p:cNvPr id="44042" name="AutoShape 176"/>
          <p:cNvSpPr>
            <a:spLocks noChangeArrowheads="1"/>
          </p:cNvSpPr>
          <p:nvPr/>
        </p:nvSpPr>
        <p:spPr bwMode="auto">
          <a:xfrm>
            <a:off x="4724400" y="4551363"/>
            <a:ext cx="914400" cy="533400"/>
          </a:xfrm>
          <a:prstGeom prst="rightArrow">
            <a:avLst>
              <a:gd name="adj1" fmla="val 50000"/>
              <a:gd name="adj2" fmla="val 4285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43" name="Text Box 178"/>
          <p:cNvSpPr txBox="1">
            <a:spLocks noChangeArrowheads="1"/>
          </p:cNvSpPr>
          <p:nvPr/>
        </p:nvSpPr>
        <p:spPr bwMode="auto">
          <a:xfrm>
            <a:off x="5105400" y="4017963"/>
            <a:ext cx="68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i="1">
                <a:solidFill>
                  <a:prstClr val="black"/>
                </a:solidFill>
              </a:rPr>
              <a:t>k+d</a:t>
            </a:r>
          </a:p>
        </p:txBody>
      </p:sp>
      <p:sp>
        <p:nvSpPr>
          <p:cNvPr id="44044" name="Text Box 179"/>
          <p:cNvSpPr txBox="1">
            <a:spLocks noChangeArrowheads="1"/>
          </p:cNvSpPr>
          <p:nvPr/>
        </p:nvSpPr>
        <p:spPr bwMode="auto">
          <a:xfrm>
            <a:off x="6394450" y="2819400"/>
            <a:ext cx="68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i="1">
                <a:solidFill>
                  <a:prstClr val="black"/>
                </a:solidFill>
              </a:rPr>
              <a:t>k+d</a:t>
            </a:r>
          </a:p>
        </p:txBody>
      </p:sp>
      <p:sp>
        <p:nvSpPr>
          <p:cNvPr id="44045" name="Rectangle 180"/>
          <p:cNvSpPr>
            <a:spLocks noChangeArrowheads="1"/>
          </p:cNvSpPr>
          <p:nvPr/>
        </p:nvSpPr>
        <p:spPr bwMode="auto">
          <a:xfrm>
            <a:off x="6096000" y="3484563"/>
            <a:ext cx="1447800" cy="1524000"/>
          </a:xfrm>
          <a:prstGeom prst="rect">
            <a:avLst/>
          </a:prstGeom>
          <a:solidFill>
            <a:srgbClr val="808080">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buClrTx/>
              <a:buSzTx/>
              <a:buFontTx/>
              <a:buNone/>
            </a:pPr>
            <a:r>
              <a:rPr lang="en-US" altLang="zh-CN" sz="2000">
                <a:solidFill>
                  <a:prstClr val="black"/>
                </a:solidFill>
                <a:latin typeface="Arial" pitchFamily="34" charset="0"/>
                <a:cs typeface="Arial" pitchFamily="34" charset="0"/>
              </a:rPr>
              <a:t>Search</a:t>
            </a:r>
          </a:p>
          <a:p>
            <a:pPr algn="ctr" defTabSz="914400">
              <a:buClrTx/>
              <a:buSzTx/>
              <a:buFontTx/>
              <a:buNone/>
            </a:pPr>
            <a:r>
              <a:rPr lang="en-US" altLang="zh-CN" sz="2000">
                <a:solidFill>
                  <a:prstClr val="black"/>
                </a:solidFill>
                <a:latin typeface="Arial" pitchFamily="34" charset="0"/>
                <a:cs typeface="Arial" pitchFamily="34" charset="0"/>
              </a:rPr>
              <a:t>space</a:t>
            </a:r>
          </a:p>
        </p:txBody>
      </p:sp>
      <p:sp>
        <p:nvSpPr>
          <p:cNvPr id="44046" name="Rectangle 182"/>
          <p:cNvSpPr>
            <a:spLocks noChangeArrowheads="1"/>
          </p:cNvSpPr>
          <p:nvPr/>
        </p:nvSpPr>
        <p:spPr bwMode="auto">
          <a:xfrm>
            <a:off x="6324600" y="3484563"/>
            <a:ext cx="228600" cy="2286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47" name="Rectangle 183"/>
          <p:cNvSpPr>
            <a:spLocks noChangeArrowheads="1"/>
          </p:cNvSpPr>
          <p:nvPr/>
        </p:nvSpPr>
        <p:spPr bwMode="auto">
          <a:xfrm>
            <a:off x="7029450" y="3503613"/>
            <a:ext cx="228600" cy="2286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48" name="Rectangle 184"/>
          <p:cNvSpPr>
            <a:spLocks noChangeArrowheads="1"/>
          </p:cNvSpPr>
          <p:nvPr/>
        </p:nvSpPr>
        <p:spPr bwMode="auto">
          <a:xfrm>
            <a:off x="6553200" y="3741738"/>
            <a:ext cx="228600" cy="2286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49" name="Rectangle 185"/>
          <p:cNvSpPr>
            <a:spLocks noChangeArrowheads="1"/>
          </p:cNvSpPr>
          <p:nvPr/>
        </p:nvSpPr>
        <p:spPr bwMode="auto">
          <a:xfrm>
            <a:off x="6808788" y="4765675"/>
            <a:ext cx="228600" cy="2286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50" name="Rectangle 186"/>
          <p:cNvSpPr>
            <a:spLocks noChangeArrowheads="1"/>
          </p:cNvSpPr>
          <p:nvPr/>
        </p:nvSpPr>
        <p:spPr bwMode="auto">
          <a:xfrm>
            <a:off x="6629400" y="6477000"/>
            <a:ext cx="228600" cy="2286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4051" name="Text Box 187"/>
          <p:cNvSpPr txBox="1">
            <a:spLocks noChangeArrowheads="1"/>
          </p:cNvSpPr>
          <p:nvPr/>
        </p:nvSpPr>
        <p:spPr bwMode="auto">
          <a:xfrm>
            <a:off x="6934200" y="6324600"/>
            <a:ext cx="206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:existing edge</a:t>
            </a:r>
          </a:p>
        </p:txBody>
      </p:sp>
      <p:sp>
        <p:nvSpPr>
          <p:cNvPr id="44052" name="Text Box 188"/>
          <p:cNvSpPr txBox="1">
            <a:spLocks noChangeArrowheads="1"/>
          </p:cNvSpPr>
          <p:nvPr/>
        </p:nvSpPr>
        <p:spPr bwMode="auto">
          <a:xfrm>
            <a:off x="441325" y="6324600"/>
            <a:ext cx="6145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Time Complexity: O(</a:t>
            </a:r>
            <a:r>
              <a:rPr lang="en-US" altLang="zh-CN" sz="2400" i="1">
                <a:solidFill>
                  <a:prstClr val="black"/>
                </a:solidFill>
              </a:rPr>
              <a:t>m+nt+kt</a:t>
            </a:r>
            <a:r>
              <a:rPr lang="en-US" altLang="zh-CN" sz="2400" i="1" baseline="30000">
                <a:solidFill>
                  <a:prstClr val="black"/>
                </a:solidFill>
              </a:rPr>
              <a:t>2</a:t>
            </a:r>
            <a:r>
              <a:rPr lang="en-US" altLang="zh-CN" sz="2400">
                <a:solidFill>
                  <a:prstClr val="black"/>
                </a:solidFill>
              </a:rPr>
              <a:t>), </a:t>
            </a:r>
            <a:r>
              <a:rPr lang="en-US" altLang="zh-CN" sz="2400" i="1">
                <a:solidFill>
                  <a:prstClr val="black"/>
                </a:solidFill>
              </a:rPr>
              <a:t>t</a:t>
            </a:r>
            <a:r>
              <a:rPr lang="en-US" altLang="zh-CN" sz="2400">
                <a:solidFill>
                  <a:prstClr val="black"/>
                </a:solidFill>
              </a:rPr>
              <a:t> =  max(</a:t>
            </a:r>
            <a:r>
              <a:rPr lang="en-US" altLang="zh-CN" sz="2400" i="1">
                <a:solidFill>
                  <a:prstClr val="black"/>
                </a:solidFill>
              </a:rPr>
              <a:t>k</a:t>
            </a:r>
            <a:r>
              <a:rPr lang="en-US" altLang="zh-CN" sz="2400">
                <a:solidFill>
                  <a:prstClr val="black"/>
                </a:solidFill>
              </a:rPr>
              <a:t>,</a:t>
            </a:r>
            <a:r>
              <a:rPr lang="en-US" altLang="zh-CN" sz="2400" i="1">
                <a:solidFill>
                  <a:prstClr val="black"/>
                </a:solidFill>
              </a:rPr>
              <a:t>d</a:t>
            </a:r>
            <a:r>
              <a:rPr lang="en-US" altLang="zh-CN" sz="2400">
                <a:solidFill>
                  <a:prstClr val="black"/>
                </a:solidFill>
              </a:rPr>
              <a:t>)</a:t>
            </a:r>
          </a:p>
        </p:txBody>
      </p:sp>
      <p:sp>
        <p:nvSpPr>
          <p:cNvPr id="44053" name="Text Box 190"/>
          <p:cNvSpPr txBox="1">
            <a:spLocks noChangeArrowheads="1"/>
          </p:cNvSpPr>
          <p:nvPr/>
        </p:nvSpPr>
        <p:spPr bwMode="auto">
          <a:xfrm>
            <a:off x="0" y="4572000"/>
            <a:ext cx="1963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buClrTx/>
              <a:buSzTx/>
              <a:buFontTx/>
              <a:buNone/>
            </a:pPr>
            <a:r>
              <a:rPr lang="en-US" altLang="zh-CN" sz="2400">
                <a:solidFill>
                  <a:srgbClr val="007635"/>
                </a:solidFill>
              </a:rPr>
              <a:t>#1: Sorting </a:t>
            </a:r>
          </a:p>
          <a:p>
            <a:pPr algn="ctr" defTabSz="914400" eaLnBrk="1" hangingPunct="1">
              <a:buClrTx/>
              <a:buSzTx/>
              <a:buFontTx/>
              <a:buNone/>
            </a:pPr>
            <a:r>
              <a:rPr lang="en-US" altLang="zh-CN" sz="2400">
                <a:solidFill>
                  <a:srgbClr val="007635"/>
                </a:solidFill>
              </a:rPr>
              <a:t>Sources by </a:t>
            </a:r>
            <a:r>
              <a:rPr lang="en-US" altLang="zh-CN" sz="2400" i="1">
                <a:solidFill>
                  <a:srgbClr val="007635"/>
                </a:solidFill>
              </a:rPr>
              <a:t>u</a:t>
            </a:r>
          </a:p>
        </p:txBody>
      </p:sp>
      <p:sp>
        <p:nvSpPr>
          <p:cNvPr id="44054" name="Text Box 191"/>
          <p:cNvSpPr txBox="1">
            <a:spLocks noChangeArrowheads="1"/>
          </p:cNvSpPr>
          <p:nvPr/>
        </p:nvSpPr>
        <p:spPr bwMode="auto">
          <a:xfrm>
            <a:off x="2963863" y="2743200"/>
            <a:ext cx="1860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buClrTx/>
              <a:buSzTx/>
              <a:buFontTx/>
              <a:buNone/>
            </a:pPr>
            <a:r>
              <a:rPr lang="en-US" altLang="zh-CN" sz="2400">
                <a:solidFill>
                  <a:srgbClr val="007635"/>
                </a:solidFill>
              </a:rPr>
              <a:t>#2: Sorting </a:t>
            </a:r>
          </a:p>
          <a:p>
            <a:pPr algn="ctr" defTabSz="914400" eaLnBrk="1" hangingPunct="1">
              <a:buClrTx/>
              <a:buSzTx/>
              <a:buFontTx/>
              <a:buNone/>
            </a:pPr>
            <a:r>
              <a:rPr lang="en-US" altLang="zh-CN" sz="2400">
                <a:solidFill>
                  <a:srgbClr val="007635"/>
                </a:solidFill>
              </a:rPr>
              <a:t>Targets by </a:t>
            </a:r>
            <a:r>
              <a:rPr lang="en-US" altLang="zh-CN" sz="2400" i="1">
                <a:solidFill>
                  <a:srgbClr val="007635"/>
                </a:solidFill>
              </a:rPr>
              <a:t>v</a:t>
            </a:r>
          </a:p>
        </p:txBody>
      </p:sp>
      <p:pic>
        <p:nvPicPr>
          <p:cNvPr id="25" name="Picture 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3379705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3" y="450845"/>
            <a:ext cx="8686800" cy="639763"/>
          </a:xfrm>
          <a:ln/>
        </p:spPr>
        <p:txBody>
          <a:bodyPr>
            <a:no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Healthcare </a:t>
            </a:r>
            <a:r>
              <a:rPr lang="en-US" sz="2400" dirty="0" smtClean="0"/>
              <a:t>[Fei+ 2012]</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11</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1718"/>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find frequent event subsequences? </a:t>
            </a:r>
          </a:p>
          <a:p>
            <a:r>
              <a:rPr lang="en-US" sz="2800" b="1" dirty="0" smtClean="0">
                <a:solidFill>
                  <a:srgbClr val="FF6600"/>
                </a:solidFill>
              </a:rPr>
              <a:t>Matrices</a:t>
            </a:r>
            <a:r>
              <a:rPr lang="en-US" sz="2800" dirty="0" smtClean="0">
                <a:solidFill>
                  <a:prstClr val="white"/>
                </a:solidFill>
              </a:rPr>
              <a:t>: rows: events; cols: time; entries: indicator</a:t>
            </a:r>
          </a:p>
          <a:p>
            <a:r>
              <a:rPr lang="en-US" sz="2800" b="1" dirty="0" smtClean="0">
                <a:solidFill>
                  <a:srgbClr val="FF6600"/>
                </a:solidFill>
              </a:rPr>
              <a:t>Matrix Tools</a:t>
            </a:r>
            <a:r>
              <a:rPr lang="en-US" sz="2800" dirty="0" smtClean="0">
                <a:solidFill>
                  <a:prstClr val="white"/>
                </a:solidFill>
              </a:rPr>
              <a:t>: Low rank approximation</a:t>
            </a:r>
            <a:endParaRPr lang="en-US" sz="2800" dirty="0">
              <a:solidFill>
                <a:prstClr val="white"/>
              </a:solidFill>
            </a:endParaRPr>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82"/>
            <a:ext cx="9169400" cy="39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857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r>
              <a:rPr lang="en-US" altLang="zh-CN" sz="3600" dirty="0" smtClean="0">
                <a:solidFill>
                  <a:schemeClr val="accent2"/>
                </a:solidFill>
              </a:rPr>
              <a:t>Maximizing Propagation: Evaluation</a:t>
            </a:r>
            <a:endParaRPr lang="zh-CN" altLang="en-US" sz="3600" dirty="0" smtClean="0">
              <a:solidFill>
                <a:schemeClr val="accent2"/>
              </a:solidFill>
            </a:endParaRPr>
          </a:p>
        </p:txBody>
      </p:sp>
      <p:pic>
        <p:nvPicPr>
          <p:cNvPr id="45059" name="Picture 4"/>
          <p:cNvPicPr>
            <a:picLocks noChangeAspect="1" noChangeArrowheads="1"/>
          </p:cNvPicPr>
          <p:nvPr/>
        </p:nvPicPr>
        <p:blipFill>
          <a:blip r:embed="rId2">
            <a:extLst>
              <a:ext uri="{28A0092B-C50C-407E-A947-70E740481C1C}">
                <a14:useLocalDpi xmlns:a14="http://schemas.microsoft.com/office/drawing/2010/main" val="0"/>
              </a:ext>
            </a:extLst>
          </a:blip>
          <a:srcRect l="8797"/>
          <a:stretch>
            <a:fillRect/>
          </a:stretch>
        </p:blipFill>
        <p:spPr bwMode="auto">
          <a:xfrm>
            <a:off x="1538288" y="1657350"/>
            <a:ext cx="5686425"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5"/>
          <p:cNvSpPr txBox="1">
            <a:spLocks noChangeArrowheads="1"/>
          </p:cNvSpPr>
          <p:nvPr/>
        </p:nvSpPr>
        <p:spPr bwMode="auto">
          <a:xfrm>
            <a:off x="5715000" y="5791200"/>
            <a:ext cx="175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b="1">
                <a:solidFill>
                  <a:prstClr val="black"/>
                </a:solidFill>
              </a:rPr>
              <a:t>Time Ticks</a:t>
            </a:r>
          </a:p>
        </p:txBody>
      </p:sp>
      <p:sp>
        <p:nvSpPr>
          <p:cNvPr id="45061" name="Text Box 6"/>
          <p:cNvSpPr txBox="1">
            <a:spLocks noChangeArrowheads="1"/>
          </p:cNvSpPr>
          <p:nvPr/>
        </p:nvSpPr>
        <p:spPr bwMode="auto">
          <a:xfrm>
            <a:off x="1447800" y="1295400"/>
            <a:ext cx="304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b="1">
                <a:solidFill>
                  <a:prstClr val="black"/>
                </a:solidFill>
              </a:rPr>
              <a:t>Log (Infected Ratio)</a:t>
            </a:r>
          </a:p>
        </p:txBody>
      </p:sp>
      <p:sp>
        <p:nvSpPr>
          <p:cNvPr id="45062" name="AutoShape 7"/>
          <p:cNvSpPr>
            <a:spLocks noChangeArrowheads="1"/>
          </p:cNvSpPr>
          <p:nvPr/>
        </p:nvSpPr>
        <p:spPr bwMode="auto">
          <a:xfrm>
            <a:off x="1219200" y="1981200"/>
            <a:ext cx="304800" cy="1295400"/>
          </a:xfrm>
          <a:prstGeom prst="upArrow">
            <a:avLst>
              <a:gd name="adj1" fmla="val 50000"/>
              <a:gd name="adj2" fmla="val 10625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buClrTx/>
              <a:buSzTx/>
              <a:buFontTx/>
              <a:buNone/>
            </a:pPr>
            <a:endParaRPr lang="en-US">
              <a:solidFill>
                <a:prstClr val="black"/>
              </a:solidFill>
              <a:latin typeface="Arial" pitchFamily="34" charset="0"/>
              <a:cs typeface="Arial" pitchFamily="34" charset="0"/>
            </a:endParaRPr>
          </a:p>
        </p:txBody>
      </p:sp>
      <p:sp>
        <p:nvSpPr>
          <p:cNvPr id="45063" name="TextBox 9"/>
          <p:cNvSpPr txBox="1">
            <a:spLocks noChangeArrowheads="1"/>
          </p:cNvSpPr>
          <p:nvPr/>
        </p:nvSpPr>
        <p:spPr bwMode="auto">
          <a:xfrm>
            <a:off x="-38100" y="2376488"/>
            <a:ext cx="1333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(better)</a:t>
            </a:r>
          </a:p>
        </p:txBody>
      </p:sp>
      <p:pic>
        <p:nvPicPr>
          <p:cNvPr id="9"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13" name="Slide Number Placeholder 4"/>
          <p:cNvSpPr>
            <a:spLocks noGrp="1"/>
          </p:cNvSpPr>
          <p:nvPr>
            <p:ph type="sldNum" sz="quarter" idx="12"/>
          </p:nvPr>
        </p:nvSpPr>
        <p:spPr>
          <a:xfrm>
            <a:off x="6553200" y="6356350"/>
            <a:ext cx="2133600" cy="365125"/>
          </a:xfrm>
        </p:spPr>
        <p:txBody>
          <a:bodyPr/>
          <a:lstStyle/>
          <a:p>
            <a:fld id="{18B8E69E-CB69-B648-A963-29116CD159D2}" type="slidenum">
              <a:rPr lang="en-US" smtClean="0"/>
              <a:t>110</a:t>
            </a:fld>
            <a:endParaRPr lang="en-US" dirty="0"/>
          </a:p>
        </p:txBody>
      </p:sp>
    </p:spTree>
    <p:extLst>
      <p:ext uri="{BB962C8B-B14F-4D97-AF65-F5344CB8AC3E}">
        <p14:creationId xmlns:p14="http://schemas.microsoft.com/office/powerpoint/2010/main" val="419938562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t>Influence &amp; Virus Propagation: Summary</a:t>
            </a:r>
            <a:endParaRPr lang="en-US" sz="4000" dirty="0"/>
          </a:p>
        </p:txBody>
      </p:sp>
      <p:sp>
        <p:nvSpPr>
          <p:cNvPr id="3" name="Content Placeholder 2"/>
          <p:cNvSpPr>
            <a:spLocks noGrp="1"/>
          </p:cNvSpPr>
          <p:nvPr>
            <p:ph idx="1"/>
          </p:nvPr>
        </p:nvSpPr>
        <p:spPr>
          <a:xfrm>
            <a:off x="152400" y="1020762"/>
            <a:ext cx="8839200" cy="4525963"/>
          </a:xfrm>
        </p:spPr>
        <p:txBody>
          <a:bodyPr/>
          <a:lstStyle/>
          <a:p>
            <a:pPr eaLnBrk="1" hangingPunct="1">
              <a:lnSpc>
                <a:spcPct val="90000"/>
              </a:lnSpc>
            </a:pPr>
            <a:r>
              <a:rPr lang="en-US" b="1" dirty="0">
                <a:solidFill>
                  <a:srgbClr val="FF0000"/>
                </a:solidFill>
              </a:rPr>
              <a:t>Goal</a:t>
            </a:r>
            <a:r>
              <a:rPr lang="en-US" dirty="0"/>
              <a:t>: </a:t>
            </a:r>
            <a:r>
              <a:rPr lang="en-US" altLang="zh-CN" dirty="0">
                <a:ea typeface="宋体" pitchFamily="2" charset="-122"/>
              </a:rPr>
              <a:t>Guild </a:t>
            </a:r>
            <a:r>
              <a:rPr lang="en-US" altLang="zh-CN" dirty="0" smtClean="0">
                <a:ea typeface="宋体" pitchFamily="2" charset="-122"/>
              </a:rPr>
              <a:t>Dissemination </a:t>
            </a:r>
            <a:r>
              <a:rPr lang="en-US" altLang="zh-CN" dirty="0">
                <a:ea typeface="宋体" pitchFamily="2" charset="-122"/>
              </a:rPr>
              <a:t>by Opt. Link </a:t>
            </a:r>
            <a:r>
              <a:rPr lang="en-US" altLang="zh-CN" dirty="0" smtClean="0">
                <a:ea typeface="宋体" pitchFamily="2" charset="-122"/>
              </a:rPr>
              <a:t>Structure</a:t>
            </a:r>
          </a:p>
          <a:p>
            <a:pPr eaLnBrk="1" hangingPunct="1">
              <a:lnSpc>
                <a:spcPct val="90000"/>
              </a:lnSpc>
            </a:pPr>
            <a:endParaRPr lang="en-US" sz="1000" dirty="0"/>
          </a:p>
          <a:p>
            <a:pPr eaLnBrk="1" hangingPunct="1">
              <a:lnSpc>
                <a:spcPct val="90000"/>
              </a:lnSpc>
            </a:pPr>
            <a:r>
              <a:rPr lang="en-US" b="1" dirty="0" smtClean="0">
                <a:solidFill>
                  <a:srgbClr val="FF0000"/>
                </a:solidFill>
              </a:rPr>
              <a:t>Theory</a:t>
            </a:r>
            <a:r>
              <a:rPr lang="en-US" dirty="0" smtClean="0"/>
              <a:t>: </a:t>
            </a:r>
            <a:r>
              <a:rPr lang="en-US" dirty="0"/>
              <a:t>Opt. </a:t>
            </a:r>
            <a:r>
              <a:rPr lang="en-US" dirty="0" smtClean="0"/>
              <a:t>Dissemination </a:t>
            </a:r>
            <a:r>
              <a:rPr lang="en-US" dirty="0"/>
              <a:t>= Opt. </a:t>
            </a:r>
            <a:r>
              <a:rPr lang="en-US" altLang="zh-CN" i="1" dirty="0" smtClean="0">
                <a:latin typeface="Calibri" pitchFamily="34" charset="0"/>
                <a:ea typeface="宋体" pitchFamily="2" charset="-122"/>
              </a:rPr>
              <a:t>λ</a:t>
            </a:r>
          </a:p>
          <a:p>
            <a:pPr eaLnBrk="1" hangingPunct="1">
              <a:lnSpc>
                <a:spcPct val="90000"/>
              </a:lnSpc>
            </a:pPr>
            <a:endParaRPr lang="en-US" sz="1000" dirty="0"/>
          </a:p>
          <a:p>
            <a:pPr eaLnBrk="1" hangingPunct="1">
              <a:lnSpc>
                <a:spcPct val="90000"/>
              </a:lnSpc>
            </a:pPr>
            <a:r>
              <a:rPr lang="en-US" b="1" dirty="0" smtClean="0">
                <a:solidFill>
                  <a:srgbClr val="FF0000"/>
                </a:solidFill>
              </a:rPr>
              <a:t>Algorithms</a:t>
            </a:r>
            <a:r>
              <a:rPr lang="en-US" dirty="0" smtClean="0">
                <a:solidFill>
                  <a:srgbClr val="000000"/>
                </a:solidFill>
              </a:rPr>
              <a:t>:</a:t>
            </a:r>
            <a:endParaRPr lang="en-US" dirty="0">
              <a:solidFill>
                <a:srgbClr val="000000"/>
              </a:solidFill>
            </a:endParaRPr>
          </a:p>
          <a:p>
            <a:pPr lvl="1" eaLnBrk="1" hangingPunct="1">
              <a:lnSpc>
                <a:spcPct val="90000"/>
              </a:lnSpc>
            </a:pPr>
            <a:r>
              <a:rPr lang="en-US" sz="2400" dirty="0" err="1" smtClean="0">
                <a:solidFill>
                  <a:srgbClr val="000000"/>
                </a:solidFill>
              </a:rPr>
              <a:t>Netshield</a:t>
            </a:r>
            <a:r>
              <a:rPr lang="en-US" sz="2400" dirty="0" smtClean="0">
                <a:solidFill>
                  <a:srgbClr val="000000"/>
                </a:solidFill>
              </a:rPr>
              <a:t> </a:t>
            </a:r>
            <a:r>
              <a:rPr lang="en-US" sz="2400" dirty="0">
                <a:solidFill>
                  <a:srgbClr val="000000"/>
                </a:solidFill>
              </a:rPr>
              <a:t>to Minimize </a:t>
            </a:r>
            <a:r>
              <a:rPr lang="en-US" sz="2400" dirty="0" smtClean="0">
                <a:solidFill>
                  <a:srgbClr val="000000"/>
                </a:solidFill>
              </a:rPr>
              <a:t>Dissemination</a:t>
            </a:r>
            <a:endParaRPr lang="en-US" sz="2400" dirty="0">
              <a:solidFill>
                <a:srgbClr val="000000"/>
              </a:solidFill>
            </a:endParaRPr>
          </a:p>
          <a:p>
            <a:pPr lvl="1" eaLnBrk="1" hangingPunct="1">
              <a:lnSpc>
                <a:spcPct val="90000"/>
              </a:lnSpc>
            </a:pPr>
            <a:r>
              <a:rPr lang="en-US" sz="2400" dirty="0" err="1">
                <a:solidFill>
                  <a:srgbClr val="000000"/>
                </a:solidFill>
              </a:rPr>
              <a:t>NetGel</a:t>
            </a:r>
            <a:r>
              <a:rPr lang="en-US" sz="2400" dirty="0">
                <a:solidFill>
                  <a:srgbClr val="000000"/>
                </a:solidFill>
              </a:rPr>
              <a:t> to Maximize </a:t>
            </a:r>
            <a:r>
              <a:rPr lang="en-US" sz="2400" dirty="0" smtClean="0">
                <a:solidFill>
                  <a:srgbClr val="000000"/>
                </a:solidFill>
              </a:rPr>
              <a:t>Dissemination</a:t>
            </a:r>
          </a:p>
          <a:p>
            <a:pPr lvl="1" eaLnBrk="1" hangingPunct="1">
              <a:lnSpc>
                <a:spcPct val="90000"/>
              </a:lnSpc>
            </a:pPr>
            <a:endParaRPr lang="en-US" sz="1000" dirty="0">
              <a:solidFill>
                <a:srgbClr val="000000"/>
              </a:solidFill>
            </a:endParaRPr>
          </a:p>
          <a:p>
            <a:r>
              <a:rPr lang="en-US" b="1" dirty="0" smtClean="0">
                <a:solidFill>
                  <a:srgbClr val="FF0000"/>
                </a:solidFill>
              </a:rPr>
              <a:t>More on This Topic</a:t>
            </a:r>
          </a:p>
          <a:p>
            <a:pPr lvl="1"/>
            <a:r>
              <a:rPr lang="en-US" sz="2400" dirty="0" smtClean="0"/>
              <a:t>Beyond Link Structure </a:t>
            </a:r>
            <a:r>
              <a:rPr lang="en-US" sz="2400" dirty="0" smtClean="0">
                <a:sym typeface="Wingdings" pitchFamily="2" charset="2"/>
              </a:rPr>
              <a:t>(content, attribute) [WWW11]</a:t>
            </a:r>
          </a:p>
          <a:p>
            <a:pPr lvl="1"/>
            <a:r>
              <a:rPr lang="en-US" sz="2400" dirty="0" smtClean="0">
                <a:sym typeface="Wingdings" pitchFamily="2" charset="2"/>
              </a:rPr>
              <a:t>Beyond Full Immunity [SDM13b]</a:t>
            </a:r>
          </a:p>
          <a:p>
            <a:pPr lvl="1"/>
            <a:r>
              <a:rPr lang="en-US" sz="2400" dirty="0" smtClean="0">
                <a:sym typeface="Wingdings" pitchFamily="2" charset="2"/>
              </a:rPr>
              <a:t>Higher Order Variants [CIKM12a]</a:t>
            </a:r>
          </a:p>
          <a:p>
            <a:pPr lvl="1"/>
            <a:r>
              <a:rPr lang="en-US" sz="2400" dirty="0" smtClean="0">
                <a:sym typeface="Wingdings" pitchFamily="2" charset="2"/>
              </a:rPr>
              <a:t>Equivalence (node deletion vs. edge deletion) [CIKM12a]</a:t>
            </a:r>
          </a:p>
          <a:p>
            <a:pPr lvl="1"/>
            <a:r>
              <a:rPr lang="en-US" sz="2400" dirty="0" smtClean="0">
                <a:sym typeface="Wingdings" pitchFamily="2" charset="2"/>
              </a:rPr>
              <a:t>Immunization on Dynamic Graphs [PKDD10]</a:t>
            </a:r>
            <a:endParaRPr lang="en-US" sz="2400" dirty="0"/>
          </a:p>
        </p:txBody>
      </p:sp>
      <p:sp>
        <p:nvSpPr>
          <p:cNvPr id="4" name="Slide Number Placeholder 3"/>
          <p:cNvSpPr>
            <a:spLocks noGrp="1"/>
          </p:cNvSpPr>
          <p:nvPr>
            <p:ph type="sldNum" sz="quarter" idx="12"/>
          </p:nvPr>
        </p:nvSpPr>
        <p:spPr/>
        <p:txBody>
          <a:bodyPr/>
          <a:lstStyle/>
          <a:p>
            <a:pPr>
              <a:defRPr/>
            </a:pPr>
            <a:fld id="{70C0A8FC-E70D-4D55-B10B-3193F1CDBB6C}" type="slidenum">
              <a:rPr lang="zh-CN" altLang="en-US" smtClean="0"/>
              <a:pPr>
                <a:defRPr/>
              </a:pPr>
              <a:t>111</a:t>
            </a:fld>
            <a:endParaRPr lang="en-US" altLang="zh-CN"/>
          </a:p>
        </p:txBody>
      </p:sp>
    </p:spTree>
    <p:extLst>
      <p:ext uri="{BB962C8B-B14F-4D97-AF65-F5344CB8AC3E}">
        <p14:creationId xmlns:p14="http://schemas.microsoft.com/office/powerpoint/2010/main" val="2130865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278"/>
            <a:ext cx="8229600" cy="1143000"/>
          </a:xfrm>
        </p:spPr>
        <p:txBody>
          <a:bodyPr>
            <a:normAutofit/>
          </a:bodyPr>
          <a:lstStyle/>
          <a:p>
            <a:r>
              <a:rPr lang="en-US" sz="4800" dirty="0" smtClean="0"/>
              <a:t>Conclusion &amp; Remarks</a:t>
            </a:r>
            <a:endParaRPr lang="en-US" sz="4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00911587"/>
              </p:ext>
            </p:extLst>
          </p:nvPr>
        </p:nvGraphicFramePr>
        <p:xfrm>
          <a:off x="78828" y="3000431"/>
          <a:ext cx="8844459" cy="2865120"/>
        </p:xfrm>
        <a:graphic>
          <a:graphicData uri="http://schemas.openxmlformats.org/drawingml/2006/table">
            <a:tbl>
              <a:tblPr firstRow="1" bandRow="1">
                <a:tableStyleId>{5940675A-B579-460E-94D1-54222C63F5DA}</a:tableStyleId>
              </a:tblPr>
              <a:tblGrid>
                <a:gridCol w="1932851"/>
                <a:gridCol w="863951"/>
                <a:gridCol w="863951"/>
                <a:gridCol w="863951"/>
                <a:gridCol w="863951"/>
                <a:gridCol w="863951"/>
                <a:gridCol w="863951"/>
                <a:gridCol w="863951"/>
                <a:gridCol w="863951"/>
              </a:tblGrid>
              <a:tr h="370840">
                <a:tc>
                  <a:txBody>
                    <a:bodyPr/>
                    <a:lstStyle/>
                    <a:p>
                      <a:pPr algn="ctr"/>
                      <a:r>
                        <a:rPr lang="en-US" sz="3200" dirty="0" smtClean="0">
                          <a:solidFill>
                            <a:srgbClr val="FF0000"/>
                          </a:solidFill>
                        </a:rPr>
                        <a:t>Tools</a:t>
                      </a:r>
                      <a:endParaRPr lang="en-US"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2400" dirty="0" smtClean="0">
                          <a:solidFill>
                            <a:srgbClr val="FF0000"/>
                          </a:solidFill>
                        </a:rPr>
                        <a:t>Prox.</a:t>
                      </a:r>
                      <a:endParaRPr lang="en-US" sz="2400" dirty="0">
                        <a:solidFill>
                          <a:srgbClr val="FF0000"/>
                        </a:solidFill>
                      </a:endParaRPr>
                    </a:p>
                  </a:txBody>
                  <a:tcPr marL="0" marR="0"/>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sz="2400" dirty="0" smtClean="0">
                          <a:solidFill>
                            <a:srgbClr val="FF0000"/>
                          </a:solidFill>
                        </a:rPr>
                        <a:t>LRA</a:t>
                      </a:r>
                      <a:endParaRPr lang="en-US" sz="2400" dirty="0">
                        <a:solidFill>
                          <a:srgbClr val="FF0000"/>
                        </a:solidFill>
                      </a:endParaRP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sz="2400" dirty="0" smtClean="0">
                          <a:solidFill>
                            <a:srgbClr val="FF0000"/>
                          </a:solidFill>
                        </a:rPr>
                        <a:t>Sparse L’</a:t>
                      </a:r>
                      <a:endParaRPr lang="en-US" sz="2400" dirty="0">
                        <a:solidFill>
                          <a:srgbClr val="FF0000"/>
                        </a:solidFill>
                      </a:endParaRP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altLang="zh-CN" sz="2400" dirty="0" smtClean="0">
                          <a:solidFill>
                            <a:srgbClr val="FF0000"/>
                          </a:solidFill>
                        </a:rPr>
                        <a:t>Large L’</a:t>
                      </a:r>
                      <a:endParaRPr lang="en-US" sz="2400" dirty="0">
                        <a:solidFill>
                          <a:srgbClr val="FF0000"/>
                        </a:solidFill>
                      </a:endParaRPr>
                    </a:p>
                  </a:txBody>
                  <a:tcPr marL="0" marR="0"/>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Eigen. Opt.</a:t>
                      </a: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Date Placeholder 3"/>
          <p:cNvSpPr>
            <a:spLocks noGrp="1"/>
          </p:cNvSpPr>
          <p:nvPr>
            <p:ph type="dt" sz="half" idx="10"/>
          </p:nvPr>
        </p:nvSpPr>
        <p:spPr>
          <a:xfrm>
            <a:off x="457200" y="6261754"/>
            <a:ext cx="2133600" cy="365125"/>
          </a:xfrm>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61754"/>
            <a:ext cx="2133600" cy="365125"/>
          </a:xfrm>
        </p:spPr>
        <p:txBody>
          <a:bodyPr/>
          <a:lstStyle/>
          <a:p>
            <a:fld id="{18B8E69E-CB69-B648-A963-29116CD159D2}" type="slidenum">
              <a:rPr lang="en-US" smtClean="0">
                <a:solidFill>
                  <a:prstClr val="black">
                    <a:tint val="75000"/>
                  </a:prstClr>
                </a:solidFill>
              </a:rPr>
              <a:pPr/>
              <a:t>112</a:t>
            </a:fld>
            <a:endParaRPr lang="en-US">
              <a:solidFill>
                <a:prstClr val="black">
                  <a:tint val="75000"/>
                </a:prstClr>
              </a:solidFill>
            </a:endParaRPr>
          </a:p>
        </p:txBody>
      </p:sp>
      <p:sp>
        <p:nvSpPr>
          <p:cNvPr id="10" name="TextBox 9"/>
          <p:cNvSpPr txBox="1"/>
          <p:nvPr/>
        </p:nvSpPr>
        <p:spPr>
          <a:xfrm rot="17076444">
            <a:off x="1838464" y="2064915"/>
            <a:ext cx="1545038" cy="461665"/>
          </a:xfrm>
          <a:prstGeom prst="rect">
            <a:avLst/>
          </a:prstGeom>
          <a:noFill/>
        </p:spPr>
        <p:txBody>
          <a:bodyPr wrap="none" rtlCol="0">
            <a:spAutoFit/>
          </a:bodyPr>
          <a:lstStyle/>
          <a:p>
            <a:r>
              <a:rPr lang="en-US" sz="2400" dirty="0" smtClean="0">
                <a:solidFill>
                  <a:srgbClr val="7030A0"/>
                </a:solidFill>
              </a:rPr>
              <a:t>C’ Patterns</a:t>
            </a:r>
            <a:endParaRPr lang="en-US" sz="2400" dirty="0">
              <a:solidFill>
                <a:srgbClr val="7030A0"/>
              </a:solidFill>
            </a:endParaRPr>
          </a:p>
        </p:txBody>
      </p:sp>
      <p:sp>
        <p:nvSpPr>
          <p:cNvPr id="11" name="TextBox 10"/>
          <p:cNvSpPr txBox="1"/>
          <p:nvPr/>
        </p:nvSpPr>
        <p:spPr>
          <a:xfrm rot="17076444">
            <a:off x="2757226" y="2043889"/>
            <a:ext cx="1494320" cy="461665"/>
          </a:xfrm>
          <a:prstGeom prst="rect">
            <a:avLst/>
          </a:prstGeom>
          <a:noFill/>
        </p:spPr>
        <p:txBody>
          <a:bodyPr wrap="none" rtlCol="0">
            <a:spAutoFit/>
          </a:bodyPr>
          <a:lstStyle/>
          <a:p>
            <a:r>
              <a:rPr lang="en-US" sz="2400" dirty="0" smtClean="0">
                <a:solidFill>
                  <a:srgbClr val="7030A0"/>
                </a:solidFill>
              </a:rPr>
              <a:t>Anomalies</a:t>
            </a:r>
            <a:endParaRPr lang="en-US" sz="2400" dirty="0">
              <a:solidFill>
                <a:srgbClr val="7030A0"/>
              </a:solidFill>
            </a:endParaRPr>
          </a:p>
        </p:txBody>
      </p:sp>
      <p:sp>
        <p:nvSpPr>
          <p:cNvPr id="12" name="TextBox 11"/>
          <p:cNvSpPr txBox="1"/>
          <p:nvPr/>
        </p:nvSpPr>
        <p:spPr>
          <a:xfrm rot="17076444">
            <a:off x="3670837" y="2007097"/>
            <a:ext cx="1548501" cy="461665"/>
          </a:xfrm>
          <a:prstGeom prst="rect">
            <a:avLst/>
          </a:prstGeom>
          <a:noFill/>
        </p:spPr>
        <p:txBody>
          <a:bodyPr wrap="none" rtlCol="0">
            <a:spAutoFit/>
          </a:bodyPr>
          <a:lstStyle/>
          <a:p>
            <a:r>
              <a:rPr lang="en-US" sz="2400" dirty="0" err="1" smtClean="0">
                <a:solidFill>
                  <a:srgbClr val="7030A0"/>
                </a:solidFill>
              </a:rPr>
              <a:t>Influ</a:t>
            </a:r>
            <a:r>
              <a:rPr lang="en-US" sz="2400" dirty="0" smtClean="0">
                <a:solidFill>
                  <a:srgbClr val="7030A0"/>
                </a:solidFill>
              </a:rPr>
              <a:t>’  Prop</a:t>
            </a:r>
            <a:endParaRPr lang="en-US" sz="2400" dirty="0">
              <a:solidFill>
                <a:srgbClr val="7030A0"/>
              </a:solidFill>
            </a:endParaRPr>
          </a:p>
        </p:txBody>
      </p:sp>
      <p:pic>
        <p:nvPicPr>
          <p:cNvPr id="21506"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814" y="3652707"/>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885" y="4098742"/>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031" y="5480125"/>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17076444">
            <a:off x="5199517" y="1783863"/>
            <a:ext cx="1965474" cy="461665"/>
          </a:xfrm>
          <a:prstGeom prst="rect">
            <a:avLst/>
          </a:prstGeom>
          <a:noFill/>
        </p:spPr>
        <p:txBody>
          <a:bodyPr wrap="none" rtlCol="0">
            <a:spAutoFit/>
          </a:bodyPr>
          <a:lstStyle/>
          <a:p>
            <a:r>
              <a:rPr lang="en-US" sz="2400" dirty="0" smtClean="0">
                <a:solidFill>
                  <a:srgbClr val="7030A0"/>
                </a:solidFill>
              </a:rPr>
              <a:t>Symptom </a:t>
            </a:r>
            <a:r>
              <a:rPr lang="en-US" sz="2400" dirty="0" err="1" smtClean="0">
                <a:solidFill>
                  <a:srgbClr val="7030A0"/>
                </a:solidFill>
              </a:rPr>
              <a:t>Exp</a:t>
            </a:r>
            <a:r>
              <a:rPr lang="en-US" sz="2400" dirty="0" smtClean="0">
                <a:solidFill>
                  <a:srgbClr val="7030A0"/>
                </a:solidFill>
              </a:rPr>
              <a:t>’</a:t>
            </a:r>
            <a:endParaRPr lang="en-US" sz="2400" dirty="0">
              <a:solidFill>
                <a:srgbClr val="7030A0"/>
              </a:solidFill>
            </a:endParaRPr>
          </a:p>
        </p:txBody>
      </p:sp>
      <p:pic>
        <p:nvPicPr>
          <p:cNvPr id="16"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042" y="3662166"/>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17076444">
            <a:off x="6045077" y="1718383"/>
            <a:ext cx="1991699" cy="461665"/>
          </a:xfrm>
          <a:prstGeom prst="rect">
            <a:avLst/>
          </a:prstGeom>
          <a:noFill/>
        </p:spPr>
        <p:txBody>
          <a:bodyPr wrap="none" rtlCol="0">
            <a:spAutoFit/>
          </a:bodyPr>
          <a:lstStyle/>
          <a:p>
            <a:r>
              <a:rPr lang="en-US" sz="2400" dirty="0" smtClean="0">
                <a:solidFill>
                  <a:srgbClr val="7030A0"/>
                </a:solidFill>
              </a:rPr>
              <a:t>Similar Patient</a:t>
            </a:r>
            <a:endParaRPr lang="en-US" sz="2400" dirty="0">
              <a:solidFill>
                <a:srgbClr val="7030A0"/>
              </a:solidFill>
            </a:endParaRPr>
          </a:p>
        </p:txBody>
      </p:sp>
      <p:sp>
        <p:nvSpPr>
          <p:cNvPr id="20" name="TextBox 19"/>
          <p:cNvSpPr txBox="1"/>
          <p:nvPr/>
        </p:nvSpPr>
        <p:spPr>
          <a:xfrm rot="17076444">
            <a:off x="4354613" y="1844177"/>
            <a:ext cx="1904689" cy="461665"/>
          </a:xfrm>
          <a:prstGeom prst="rect">
            <a:avLst/>
          </a:prstGeom>
          <a:noFill/>
        </p:spPr>
        <p:txBody>
          <a:bodyPr wrap="none" rtlCol="0">
            <a:spAutoFit/>
          </a:bodyPr>
          <a:lstStyle/>
          <a:p>
            <a:r>
              <a:rPr lang="en-US" altLang="zh-CN" sz="2400" dirty="0" smtClean="0">
                <a:solidFill>
                  <a:srgbClr val="7030A0"/>
                </a:solidFill>
              </a:rPr>
              <a:t>Immunization</a:t>
            </a:r>
            <a:endParaRPr lang="en-US" sz="2400" dirty="0">
              <a:solidFill>
                <a:srgbClr val="7030A0"/>
              </a:solidFill>
            </a:endParaRPr>
          </a:p>
        </p:txBody>
      </p:sp>
      <p:pic>
        <p:nvPicPr>
          <p:cNvPr id="21"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731" y="5506397"/>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17076444">
            <a:off x="6800291" y="1665825"/>
            <a:ext cx="2173480" cy="461665"/>
          </a:xfrm>
          <a:prstGeom prst="rect">
            <a:avLst/>
          </a:prstGeom>
          <a:noFill/>
        </p:spPr>
        <p:txBody>
          <a:bodyPr wrap="none" rtlCol="0">
            <a:spAutoFit/>
          </a:bodyPr>
          <a:lstStyle/>
          <a:p>
            <a:r>
              <a:rPr lang="en-US" altLang="zh-CN" sz="2400" dirty="0" smtClean="0">
                <a:solidFill>
                  <a:srgbClr val="7030A0"/>
                </a:solidFill>
              </a:rPr>
              <a:t>Clinical Patterns</a:t>
            </a:r>
            <a:endParaRPr lang="en-US" sz="2400" dirty="0">
              <a:solidFill>
                <a:srgbClr val="7030A0"/>
              </a:solidFill>
            </a:endParaRPr>
          </a:p>
        </p:txBody>
      </p:sp>
      <p:sp>
        <p:nvSpPr>
          <p:cNvPr id="23" name="TextBox 22"/>
          <p:cNvSpPr txBox="1"/>
          <p:nvPr/>
        </p:nvSpPr>
        <p:spPr>
          <a:xfrm rot="17076444">
            <a:off x="7889544" y="1802459"/>
            <a:ext cx="1529521" cy="461665"/>
          </a:xfrm>
          <a:prstGeom prst="rect">
            <a:avLst/>
          </a:prstGeom>
          <a:noFill/>
        </p:spPr>
        <p:txBody>
          <a:bodyPr wrap="none" rtlCol="0">
            <a:spAutoFit/>
          </a:bodyPr>
          <a:lstStyle/>
          <a:p>
            <a:r>
              <a:rPr lang="en-US" altLang="zh-CN" sz="2400" dirty="0" smtClean="0">
                <a:solidFill>
                  <a:srgbClr val="7030A0"/>
                </a:solidFill>
              </a:rPr>
              <a:t>Risk Factor</a:t>
            </a:r>
            <a:endParaRPr lang="en-US" sz="2400" dirty="0">
              <a:solidFill>
                <a:srgbClr val="7030A0"/>
              </a:solidFill>
            </a:endParaRPr>
          </a:p>
        </p:txBody>
      </p:sp>
      <p:pic>
        <p:nvPicPr>
          <p:cNvPr id="24"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912" y="4114120"/>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3" name="Left Brace 2"/>
          <p:cNvSpPr/>
          <p:nvPr/>
        </p:nvSpPr>
        <p:spPr>
          <a:xfrm rot="16200000">
            <a:off x="3082250" y="5094362"/>
            <a:ext cx="517374" cy="2091287"/>
          </a:xfrm>
          <a:prstGeom prst="leftBrace">
            <a:avLst>
              <a:gd name="adj1" fmla="val 21031"/>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7" name="Left Brace 26"/>
          <p:cNvSpPr/>
          <p:nvPr/>
        </p:nvSpPr>
        <p:spPr>
          <a:xfrm rot="16200000">
            <a:off x="6593490" y="4300121"/>
            <a:ext cx="517374" cy="3669250"/>
          </a:xfrm>
          <a:prstGeom prst="leftBrace">
            <a:avLst>
              <a:gd name="adj1" fmla="val 21031"/>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pic>
        <p:nvPicPr>
          <p:cNvPr id="28"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379" y="4124776"/>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64131" y="6343091"/>
            <a:ext cx="2505238" cy="523220"/>
          </a:xfrm>
          <a:prstGeom prst="rect">
            <a:avLst/>
          </a:prstGeom>
          <a:noFill/>
        </p:spPr>
        <p:txBody>
          <a:bodyPr wrap="none" rtlCol="0">
            <a:spAutoFit/>
          </a:bodyPr>
          <a:lstStyle/>
          <a:p>
            <a:r>
              <a:rPr lang="en-US" sz="2800" dirty="0" smtClean="0">
                <a:solidFill>
                  <a:prstClr val="black"/>
                </a:solidFill>
              </a:rPr>
              <a:t>Social Networks</a:t>
            </a:r>
            <a:endParaRPr lang="en-US" sz="2800" dirty="0">
              <a:solidFill>
                <a:prstClr val="black"/>
              </a:solidFill>
            </a:endParaRPr>
          </a:p>
        </p:txBody>
      </p:sp>
      <p:sp>
        <p:nvSpPr>
          <p:cNvPr id="30" name="TextBox 29"/>
          <p:cNvSpPr txBox="1"/>
          <p:nvPr/>
        </p:nvSpPr>
        <p:spPr>
          <a:xfrm>
            <a:off x="6058477" y="6337831"/>
            <a:ext cx="1768754" cy="523220"/>
          </a:xfrm>
          <a:prstGeom prst="rect">
            <a:avLst/>
          </a:prstGeom>
          <a:noFill/>
        </p:spPr>
        <p:txBody>
          <a:bodyPr wrap="none" rtlCol="0">
            <a:spAutoFit/>
          </a:bodyPr>
          <a:lstStyle/>
          <a:p>
            <a:r>
              <a:rPr lang="en-US" sz="2800" dirty="0" smtClean="0">
                <a:solidFill>
                  <a:prstClr val="black"/>
                </a:solidFill>
              </a:rPr>
              <a:t>Healthcare</a:t>
            </a:r>
            <a:endParaRPr lang="en-US" sz="2800" dirty="0">
              <a:solidFill>
                <a:prstClr val="black"/>
              </a:solidFill>
            </a:endParaRPr>
          </a:p>
        </p:txBody>
      </p:sp>
      <p:pic>
        <p:nvPicPr>
          <p:cNvPr id="29"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58301"/>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358" y="4581500"/>
            <a:ext cx="338614" cy="30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0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Recent Advances in Applied Matrix Technologies</a:t>
            </a:r>
          </a:p>
          <a:p>
            <a:pPr lvl="1"/>
            <a:r>
              <a:rPr lang="en-US" dirty="0" smtClean="0"/>
              <a:t>Low rank approximation</a:t>
            </a:r>
          </a:p>
          <a:p>
            <a:pPr lvl="1"/>
            <a:r>
              <a:rPr lang="en-US" dirty="0" smtClean="0"/>
              <a:t>Sparse learning</a:t>
            </a:r>
          </a:p>
          <a:p>
            <a:pPr lvl="1"/>
            <a:r>
              <a:rPr lang="en-US" dirty="0" smtClean="0"/>
              <a:t>Large scale learning</a:t>
            </a:r>
          </a:p>
          <a:p>
            <a:r>
              <a:rPr lang="en-US" dirty="0"/>
              <a:t>Applications in healthcare informatics</a:t>
            </a:r>
          </a:p>
          <a:p>
            <a:r>
              <a:rPr lang="en-US" dirty="0" smtClean="0"/>
              <a:t>Applications in social informatics</a:t>
            </a:r>
          </a:p>
          <a:p>
            <a:pPr lvl="1"/>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113</a:t>
            </a:fld>
            <a:endParaRPr lang="en-US"/>
          </a:p>
        </p:txBody>
      </p:sp>
    </p:spTree>
    <p:extLst>
      <p:ext uri="{BB962C8B-B14F-4D97-AF65-F5344CB8AC3E}">
        <p14:creationId xmlns:p14="http://schemas.microsoft.com/office/powerpoint/2010/main" val="599334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Date Placeholder 2"/>
          <p:cNvSpPr>
            <a:spLocks noGrp="1"/>
          </p:cNvSpPr>
          <p:nvPr>
            <p:ph type="dt" sz="half" idx="10"/>
          </p:nvPr>
        </p:nvSpPr>
        <p:spPr/>
        <p:txBody>
          <a:bodyPr/>
          <a:lstStyle/>
          <a:p>
            <a:r>
              <a:rPr lang="en-US" smtClean="0"/>
              <a:t>May 1st-4th, 2013 </a:t>
            </a:r>
            <a:endParaRPr lang="en-US" dirty="0"/>
          </a:p>
        </p:txBody>
      </p:sp>
      <p:sp>
        <p:nvSpPr>
          <p:cNvPr id="4" name="Footer Placeholder 3"/>
          <p:cNvSpPr>
            <a:spLocks noGrp="1"/>
          </p:cNvSpPr>
          <p:nvPr>
            <p:ph type="ftr" sz="quarter" idx="11"/>
          </p:nvPr>
        </p:nvSpPr>
        <p:spPr/>
        <p:txBody>
          <a:bodyPr/>
          <a:lstStyle/>
          <a:p>
            <a:r>
              <a:rPr lang="en-US" smtClean="0"/>
              <a:t>SDM 2013, Austin, Texas</a:t>
            </a:r>
            <a:endParaRPr lang="en-US" dirty="0"/>
          </a:p>
        </p:txBody>
      </p:sp>
      <p:sp>
        <p:nvSpPr>
          <p:cNvPr id="5" name="Slide Number Placeholder 4"/>
          <p:cNvSpPr>
            <a:spLocks noGrp="1"/>
          </p:cNvSpPr>
          <p:nvPr>
            <p:ph type="sldNum" sz="quarter" idx="12"/>
          </p:nvPr>
        </p:nvSpPr>
        <p:spPr/>
        <p:txBody>
          <a:bodyPr/>
          <a:lstStyle/>
          <a:p>
            <a:fld id="{18B8E69E-CB69-B648-A963-29116CD159D2}" type="slidenum">
              <a:rPr lang="en-US" smtClean="0"/>
              <a:t>114</a:t>
            </a:fld>
            <a:endParaRPr lang="en-US"/>
          </a:p>
        </p:txBody>
      </p:sp>
    </p:spTree>
    <p:extLst>
      <p:ext uri="{BB962C8B-B14F-4D97-AF65-F5344CB8AC3E}">
        <p14:creationId xmlns:p14="http://schemas.microsoft.com/office/powerpoint/2010/main" val="112056362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3" y="450845"/>
            <a:ext cx="8686800" cy="639763"/>
          </a:xfrm>
          <a:ln/>
        </p:spPr>
        <p:txBody>
          <a:bodyPr>
            <a:no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Social Networks </a:t>
            </a:r>
            <a:r>
              <a:rPr lang="en-US" sz="2400" dirty="0" smtClean="0"/>
              <a:t>[</a:t>
            </a:r>
            <a:r>
              <a:rPr lang="en-US" sz="2400" dirty="0" err="1" smtClean="0"/>
              <a:t>Koutra</a:t>
            </a:r>
            <a:r>
              <a:rPr lang="en-US" sz="2400" dirty="0" smtClean="0"/>
              <a:t>+ 2013]</a:t>
            </a:r>
            <a:endParaRPr lang="en-US" sz="2400" dirty="0"/>
          </a:p>
        </p:txBody>
      </p:sp>
      <p:pic>
        <p:nvPicPr>
          <p:cNvPr id="8" name="Picture 7"/>
          <p:cNvPicPr>
            <a:picLocks noChangeAspect="1"/>
          </p:cNvPicPr>
          <p:nvPr/>
        </p:nvPicPr>
        <p:blipFill>
          <a:blip r:embed="rId3"/>
          <a:srcRect b="25837"/>
          <a:stretch>
            <a:fillRect/>
          </a:stretch>
        </p:blipFill>
        <p:spPr>
          <a:xfrm>
            <a:off x="3110534" y="2681662"/>
            <a:ext cx="6045047" cy="3362400"/>
          </a:xfrm>
          <a:prstGeom prst="rect">
            <a:avLst/>
          </a:prstGeom>
        </p:spPr>
      </p:pic>
      <p:pic>
        <p:nvPicPr>
          <p:cNvPr id="9" name="Picture 8"/>
          <p:cNvPicPr>
            <a:picLocks noChangeAspect="1"/>
          </p:cNvPicPr>
          <p:nvPr/>
        </p:nvPicPr>
        <p:blipFill>
          <a:blip r:embed="rId4"/>
          <a:stretch>
            <a:fillRect/>
          </a:stretch>
        </p:blipFill>
        <p:spPr>
          <a:xfrm>
            <a:off x="339822" y="1198865"/>
            <a:ext cx="4930268" cy="2465134"/>
          </a:xfrm>
          <a:prstGeom prst="rect">
            <a:avLst/>
          </a:prstGeom>
          <a:ln>
            <a:solidFill>
              <a:schemeClr val="accent5">
                <a:lumMod val="75000"/>
              </a:schemeClr>
            </a:solidFill>
          </a:ln>
        </p:spPr>
      </p:pic>
      <p:pic>
        <p:nvPicPr>
          <p:cNvPr id="10" name="Picture 9"/>
          <p:cNvPicPr>
            <a:picLocks noChangeAspect="1"/>
          </p:cNvPicPr>
          <p:nvPr/>
        </p:nvPicPr>
        <p:blipFill>
          <a:blip r:embed="rId5"/>
          <a:stretch>
            <a:fillRect/>
          </a:stretch>
        </p:blipFill>
        <p:spPr>
          <a:xfrm>
            <a:off x="304050" y="3413567"/>
            <a:ext cx="1143081" cy="1143081"/>
          </a:xfrm>
          <a:prstGeom prst="rect">
            <a:avLst/>
          </a:prstGeom>
        </p:spPr>
      </p:pic>
      <p:pic>
        <p:nvPicPr>
          <p:cNvPr id="11" name="Picture 10"/>
          <p:cNvPicPr>
            <a:picLocks noChangeAspect="1"/>
          </p:cNvPicPr>
          <p:nvPr/>
        </p:nvPicPr>
        <p:blipFill>
          <a:blip r:embed="rId6"/>
          <a:stretch>
            <a:fillRect/>
          </a:stretch>
        </p:blipFill>
        <p:spPr>
          <a:xfrm>
            <a:off x="8007423" y="2717154"/>
            <a:ext cx="1144800" cy="1144800"/>
          </a:xfrm>
          <a:prstGeom prst="rect">
            <a:avLst/>
          </a:prstGeom>
        </p:spPr>
      </p:pic>
      <p:sp>
        <p:nvSpPr>
          <p:cNvPr id="12" name="Oval 11"/>
          <p:cNvSpPr>
            <a:spLocks noChangeAspect="1"/>
          </p:cNvSpPr>
          <p:nvPr/>
        </p:nvSpPr>
        <p:spPr>
          <a:xfrm>
            <a:off x="3642043" y="2021084"/>
            <a:ext cx="304366" cy="327600"/>
          </a:xfrm>
          <a:prstGeom prst="ellipse">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Oval 14"/>
          <p:cNvSpPr>
            <a:spLocks noChangeAspect="1"/>
          </p:cNvSpPr>
          <p:nvPr/>
        </p:nvSpPr>
        <p:spPr>
          <a:xfrm>
            <a:off x="5431064" y="4321296"/>
            <a:ext cx="304366" cy="327600"/>
          </a:xfrm>
          <a:prstGeom prst="ellipse">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6" name="Straight Arrow Connector 15"/>
          <p:cNvCxnSpPr>
            <a:stCxn id="12" idx="5"/>
            <a:endCxn id="15" idx="1"/>
          </p:cNvCxnSpPr>
          <p:nvPr/>
        </p:nvCxnSpPr>
        <p:spPr>
          <a:xfrm rot="16200000" flipH="1">
            <a:off x="3654454" y="2548089"/>
            <a:ext cx="2068564" cy="1573801"/>
          </a:xfrm>
          <a:prstGeom prst="straightConnector1">
            <a:avLst/>
          </a:prstGeom>
          <a:ln w="762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a:spLocks noChangeAspect="1"/>
          </p:cNvSpPr>
          <p:nvPr/>
        </p:nvSpPr>
        <p:spPr>
          <a:xfrm>
            <a:off x="2095935" y="2458600"/>
            <a:ext cx="304366" cy="327600"/>
          </a:xfrm>
          <a:prstGeom prst="ellipse">
            <a:avLst/>
          </a:prstGeom>
          <a:noFill/>
          <a:ln w="50800">
            <a:solidFill>
              <a:srgbClr val="48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Oval 17"/>
          <p:cNvSpPr>
            <a:spLocks noChangeAspect="1"/>
          </p:cNvSpPr>
          <p:nvPr/>
        </p:nvSpPr>
        <p:spPr>
          <a:xfrm>
            <a:off x="6971492" y="4405548"/>
            <a:ext cx="304366" cy="327600"/>
          </a:xfrm>
          <a:prstGeom prst="ellipse">
            <a:avLst/>
          </a:prstGeom>
          <a:noFill/>
          <a:ln w="50800">
            <a:solidFill>
              <a:srgbClr val="48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a:stCxn id="17" idx="5"/>
          </p:cNvCxnSpPr>
          <p:nvPr/>
        </p:nvCxnSpPr>
        <p:spPr>
          <a:xfrm rot="16200000" flipH="1">
            <a:off x="3748048" y="1345904"/>
            <a:ext cx="1818424" cy="4603064"/>
          </a:xfrm>
          <a:prstGeom prst="straightConnector1">
            <a:avLst/>
          </a:prstGeom>
          <a:ln w="76200">
            <a:solidFill>
              <a:srgbClr val="48FF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01473" y="1818659"/>
            <a:ext cx="3569638" cy="892552"/>
          </a:xfrm>
          <a:prstGeom prst="rect">
            <a:avLst/>
          </a:prstGeom>
          <a:noFill/>
        </p:spPr>
        <p:txBody>
          <a:bodyPr wrap="square" rtlCol="0">
            <a:spAutoFit/>
          </a:bodyPr>
          <a:lstStyle/>
          <a:p>
            <a:pPr algn="ctr"/>
            <a:r>
              <a:rPr lang="en-US" sz="2600" dirty="0" smtClean="0">
                <a:solidFill>
                  <a:prstClr val="black"/>
                </a:solidFill>
              </a:rPr>
              <a:t>Same or “similar” users?</a:t>
            </a:r>
            <a:endParaRPr lang="en-US" sz="2600" dirty="0">
              <a:solidFill>
                <a:prstClr val="black"/>
              </a:solidFill>
            </a:endParaRPr>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115</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7832"/>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Can </a:t>
            </a:r>
            <a:r>
              <a:rPr lang="en-US" sz="2800" dirty="0">
                <a:solidFill>
                  <a:prstClr val="white"/>
                </a:solidFill>
              </a:rPr>
              <a:t>we identify users across social networks</a:t>
            </a:r>
            <a:r>
              <a:rPr lang="en-US" sz="2800" dirty="0" smtClean="0">
                <a:solidFill>
                  <a:prstClr val="white"/>
                </a:solidFill>
              </a:rPr>
              <a:t>?</a:t>
            </a:r>
            <a:endParaRPr lang="en-US" sz="2800" dirty="0" smtClean="0">
              <a:solidFill>
                <a:srgbClr val="FF6600"/>
              </a:solidFill>
            </a:endParaRPr>
          </a:p>
          <a:p>
            <a:r>
              <a:rPr lang="en-US" sz="2800" b="1" dirty="0" smtClean="0">
                <a:solidFill>
                  <a:srgbClr val="FF6600"/>
                </a:solidFill>
              </a:rPr>
              <a:t>Matrices</a:t>
            </a:r>
            <a:r>
              <a:rPr lang="en-US" sz="2800" dirty="0" smtClean="0">
                <a:solidFill>
                  <a:prstClr val="white"/>
                </a:solidFill>
              </a:rPr>
              <a:t>: rows/columns: people; entries: friendship</a:t>
            </a:r>
          </a:p>
          <a:p>
            <a:r>
              <a:rPr lang="en-US" sz="2800" b="1" dirty="0" smtClean="0">
                <a:solidFill>
                  <a:srgbClr val="FF6600"/>
                </a:solidFill>
              </a:rPr>
              <a:t>Matrix Tools</a:t>
            </a:r>
            <a:r>
              <a:rPr lang="en-US" sz="2800" dirty="0" smtClean="0">
                <a:solidFill>
                  <a:prstClr val="white"/>
                </a:solidFill>
              </a:rPr>
              <a:t>: graph alignment</a:t>
            </a:r>
            <a:endParaRPr lang="en-US" sz="2800" dirty="0">
              <a:solidFill>
                <a:prstClr val="white"/>
              </a:solidFill>
            </a:endParaRPr>
          </a:p>
        </p:txBody>
      </p:sp>
    </p:spTree>
    <p:extLst>
      <p:ext uri="{BB962C8B-B14F-4D97-AF65-F5344CB8AC3E}">
        <p14:creationId xmlns:p14="http://schemas.microsoft.com/office/powerpoint/2010/main" val="8199347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78"/>
            <a:ext cx="8229600" cy="1143000"/>
          </a:xfrm>
        </p:spPr>
        <p:txBody>
          <a:bodyPr/>
          <a:lstStyle/>
          <a:p>
            <a:r>
              <a:rPr lang="en-US" dirty="0" smtClean="0"/>
              <a:t>Matrices in Healthcare</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1081"/>
            <a:ext cx="5720715" cy="247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81280" y="3322211"/>
            <a:ext cx="3859928" cy="3286760"/>
          </a:xfrm>
          <a:prstGeom prst="rect">
            <a:avLst/>
          </a:prstGeom>
        </p:spPr>
      </p:pic>
      <p:sp>
        <p:nvSpPr>
          <p:cNvPr id="3" name="TextBox 2"/>
          <p:cNvSpPr txBox="1"/>
          <p:nvPr/>
        </p:nvSpPr>
        <p:spPr>
          <a:xfrm>
            <a:off x="4636252" y="4112532"/>
            <a:ext cx="4050548" cy="2031325"/>
          </a:xfrm>
          <a:prstGeom prst="rect">
            <a:avLst/>
          </a:prstGeom>
          <a:noFill/>
        </p:spPr>
        <p:txBody>
          <a:bodyPr wrap="square" rtlCol="0">
            <a:spAutoFit/>
          </a:bodyPr>
          <a:lstStyle/>
          <a:p>
            <a:r>
              <a:rPr lang="en-US" dirty="0" smtClean="0">
                <a:solidFill>
                  <a:prstClr val="black"/>
                </a:solidFill>
              </a:rPr>
              <a:t>How to identify clinically similar patients?</a:t>
            </a:r>
          </a:p>
          <a:p>
            <a:endParaRPr lang="en-US" dirty="0" smtClean="0">
              <a:solidFill>
                <a:prstClr val="black"/>
              </a:solidFill>
            </a:endParaRPr>
          </a:p>
          <a:p>
            <a:r>
              <a:rPr lang="en-US" dirty="0" smtClean="0">
                <a:solidFill>
                  <a:prstClr val="black"/>
                </a:solidFill>
              </a:rPr>
              <a:t>How to utilize EMR data to perform predictive modeling?</a:t>
            </a:r>
          </a:p>
          <a:p>
            <a:endParaRPr lang="en-US" dirty="0">
              <a:solidFill>
                <a:prstClr val="black"/>
              </a:solidFill>
            </a:endParaRPr>
          </a:p>
          <a:p>
            <a:r>
              <a:rPr lang="en-US" dirty="0" smtClean="0">
                <a:solidFill>
                  <a:prstClr val="black"/>
                </a:solidFill>
              </a:rPr>
              <a:t>How to characterize the progression course of a specific disease?</a:t>
            </a:r>
            <a:endParaRPr lang="en-US" dirty="0">
              <a:solidFill>
                <a:prstClr val="black"/>
              </a:solidFill>
            </a:endParaRPr>
          </a:p>
        </p:txBody>
      </p:sp>
      <p:sp>
        <p:nvSpPr>
          <p:cNvPr id="4" name="Date Placeholder 3"/>
          <p:cNvSpPr>
            <a:spLocks noGrp="1"/>
          </p:cNvSpPr>
          <p:nvPr>
            <p:ph type="dt" sz="half" idx="10"/>
          </p:nvPr>
        </p:nvSpPr>
        <p:spPr/>
        <p:txBody>
          <a:bodyPr/>
          <a:lstStyle/>
          <a:p>
            <a:r>
              <a:rPr lang="en-US" dirty="0"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18B8E69E-CB69-B648-A963-29116CD159D2}"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10057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 y="274638"/>
            <a:ext cx="9047871" cy="1143000"/>
          </a:xfrm>
        </p:spPr>
        <p:txBody>
          <a:bodyPr>
            <a:noAutofit/>
          </a:bodyPr>
          <a:lstStyle/>
          <a:p>
            <a:r>
              <a:rPr lang="en-US" sz="3600" dirty="0" smtClean="0"/>
              <a:t>Recent Advance #3: Prox. on H. Networks</a:t>
            </a:r>
            <a:br>
              <a:rPr lang="en-US" sz="3600" dirty="0" smtClean="0"/>
            </a:br>
            <a:endParaRPr lang="en-US" sz="36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5" name="Rectangle 4"/>
          <p:cNvSpPr/>
          <p:nvPr/>
        </p:nvSpPr>
        <p:spPr>
          <a:xfrm>
            <a:off x="0" y="5665516"/>
            <a:ext cx="9144000" cy="1169551"/>
          </a:xfrm>
          <a:prstGeom prst="rect">
            <a:avLst/>
          </a:prstGeom>
          <a:solidFill>
            <a:schemeClr val="tx1"/>
          </a:solidFill>
        </p:spPr>
        <p:txBody>
          <a:bodyPr wrap="square">
            <a:spAutoFit/>
          </a:bodyPr>
          <a:lstStyle/>
          <a:p>
            <a:r>
              <a:rPr lang="en-US" sz="1400" dirty="0" smtClean="0">
                <a:solidFill>
                  <a:prstClr val="white"/>
                </a:solidFill>
              </a:rPr>
              <a:t>Y. </a:t>
            </a:r>
            <a:r>
              <a:rPr lang="en-US" sz="1400" dirty="0">
                <a:solidFill>
                  <a:prstClr val="white"/>
                </a:solidFill>
              </a:rPr>
              <a:t>Sun, </a:t>
            </a:r>
            <a:r>
              <a:rPr lang="en-US" sz="1400" dirty="0" smtClean="0">
                <a:solidFill>
                  <a:prstClr val="white"/>
                </a:solidFill>
              </a:rPr>
              <a:t>B. </a:t>
            </a:r>
            <a:r>
              <a:rPr lang="en-US" sz="1400" dirty="0" err="1">
                <a:solidFill>
                  <a:prstClr val="white"/>
                </a:solidFill>
              </a:rPr>
              <a:t>Norick</a:t>
            </a:r>
            <a:r>
              <a:rPr lang="en-US" sz="1400" dirty="0">
                <a:solidFill>
                  <a:prstClr val="white"/>
                </a:solidFill>
              </a:rPr>
              <a:t>, </a:t>
            </a:r>
            <a:r>
              <a:rPr lang="en-US" sz="1400" dirty="0" smtClean="0">
                <a:solidFill>
                  <a:prstClr val="white"/>
                </a:solidFill>
              </a:rPr>
              <a:t>J. </a:t>
            </a:r>
            <a:r>
              <a:rPr lang="en-US" sz="1400" dirty="0">
                <a:solidFill>
                  <a:prstClr val="white"/>
                </a:solidFill>
              </a:rPr>
              <a:t>Han, </a:t>
            </a:r>
            <a:r>
              <a:rPr lang="en-US" sz="1400" dirty="0" err="1" smtClean="0">
                <a:solidFill>
                  <a:prstClr val="white"/>
                </a:solidFill>
              </a:rPr>
              <a:t>X.Yan</a:t>
            </a:r>
            <a:r>
              <a:rPr lang="en-US" sz="1400" dirty="0">
                <a:solidFill>
                  <a:prstClr val="white"/>
                </a:solidFill>
              </a:rPr>
              <a:t>, </a:t>
            </a:r>
            <a:r>
              <a:rPr lang="en-US" sz="1400" dirty="0" smtClean="0">
                <a:solidFill>
                  <a:prstClr val="white"/>
                </a:solidFill>
              </a:rPr>
              <a:t>P.S</a:t>
            </a:r>
            <a:r>
              <a:rPr lang="en-US" sz="1400" dirty="0">
                <a:solidFill>
                  <a:prstClr val="white"/>
                </a:solidFill>
              </a:rPr>
              <a:t>. Yu, and </a:t>
            </a:r>
            <a:r>
              <a:rPr lang="en-US" sz="1400" dirty="0" smtClean="0">
                <a:solidFill>
                  <a:prstClr val="white"/>
                </a:solidFill>
              </a:rPr>
              <a:t>X. Yu: Integrating </a:t>
            </a:r>
            <a:r>
              <a:rPr lang="en-US" sz="1400" dirty="0">
                <a:solidFill>
                  <a:prstClr val="white"/>
                </a:solidFill>
              </a:rPr>
              <a:t>Meta-Path Selection with User-Guided Object Clustering in Heterogeneous Information </a:t>
            </a:r>
            <a:r>
              <a:rPr lang="en-US" sz="1400" dirty="0" smtClean="0">
                <a:solidFill>
                  <a:prstClr val="white"/>
                </a:solidFill>
              </a:rPr>
              <a:t>Networks.KDD'12</a:t>
            </a:r>
          </a:p>
          <a:p>
            <a:r>
              <a:rPr lang="en-US" sz="1400" dirty="0" smtClean="0">
                <a:solidFill>
                  <a:prstClr val="white"/>
                </a:solidFill>
              </a:rPr>
              <a:t>Y. </a:t>
            </a:r>
            <a:r>
              <a:rPr lang="en-US" sz="1400" dirty="0">
                <a:solidFill>
                  <a:prstClr val="white"/>
                </a:solidFill>
              </a:rPr>
              <a:t>Sun, </a:t>
            </a:r>
            <a:r>
              <a:rPr lang="en-US" sz="1400" dirty="0" smtClean="0">
                <a:solidFill>
                  <a:prstClr val="white"/>
                </a:solidFill>
              </a:rPr>
              <a:t>J. </a:t>
            </a:r>
            <a:r>
              <a:rPr lang="en-US" sz="1400" dirty="0">
                <a:solidFill>
                  <a:prstClr val="white"/>
                </a:solidFill>
              </a:rPr>
              <a:t>Han, </a:t>
            </a:r>
            <a:r>
              <a:rPr lang="en-US" sz="1400" dirty="0" smtClean="0">
                <a:solidFill>
                  <a:prstClr val="white"/>
                </a:solidFill>
              </a:rPr>
              <a:t>X. </a:t>
            </a:r>
            <a:r>
              <a:rPr lang="en-US" sz="1400" dirty="0">
                <a:solidFill>
                  <a:prstClr val="white"/>
                </a:solidFill>
              </a:rPr>
              <a:t>Yan, </a:t>
            </a:r>
            <a:r>
              <a:rPr lang="en-US" sz="1400" dirty="0" smtClean="0">
                <a:solidFill>
                  <a:prstClr val="white"/>
                </a:solidFill>
              </a:rPr>
              <a:t>P. </a:t>
            </a:r>
            <a:r>
              <a:rPr lang="en-US" sz="1400" dirty="0">
                <a:solidFill>
                  <a:prstClr val="white"/>
                </a:solidFill>
              </a:rPr>
              <a:t>S. Yu, and </a:t>
            </a:r>
            <a:r>
              <a:rPr lang="en-US" sz="1400" dirty="0" smtClean="0">
                <a:solidFill>
                  <a:prstClr val="white"/>
                </a:solidFill>
              </a:rPr>
              <a:t>T. Wu: </a:t>
            </a:r>
            <a:r>
              <a:rPr lang="en-US" sz="1400" dirty="0" err="1" smtClean="0">
                <a:solidFill>
                  <a:prstClr val="white"/>
                </a:solidFill>
              </a:rPr>
              <a:t>PathSim</a:t>
            </a:r>
            <a:r>
              <a:rPr lang="en-US" sz="1400" dirty="0">
                <a:solidFill>
                  <a:prstClr val="white"/>
                </a:solidFill>
              </a:rPr>
              <a:t>: Meta Path-Based Top-K Similarity Search in Heterogeneous Information </a:t>
            </a:r>
            <a:r>
              <a:rPr lang="en-US" sz="1400" dirty="0" smtClean="0">
                <a:solidFill>
                  <a:prstClr val="white"/>
                </a:solidFill>
              </a:rPr>
              <a:t>Networks. PVLDB 2011</a:t>
            </a:r>
          </a:p>
          <a:p>
            <a:r>
              <a:rPr lang="en-US" sz="1400" dirty="0" smtClean="0">
                <a:solidFill>
                  <a:prstClr val="white"/>
                </a:solidFill>
              </a:rPr>
              <a:t>K. </a:t>
            </a:r>
            <a:r>
              <a:rPr lang="en-US" sz="1400" dirty="0">
                <a:solidFill>
                  <a:prstClr val="white"/>
                </a:solidFill>
              </a:rPr>
              <a:t>Chiang, </a:t>
            </a:r>
            <a:r>
              <a:rPr lang="en-US" sz="1400" dirty="0" smtClean="0">
                <a:solidFill>
                  <a:prstClr val="white"/>
                </a:solidFill>
              </a:rPr>
              <a:t>N. </a:t>
            </a:r>
            <a:r>
              <a:rPr lang="en-US" sz="1400" dirty="0" err="1">
                <a:solidFill>
                  <a:prstClr val="white"/>
                </a:solidFill>
              </a:rPr>
              <a:t>Natarajan</a:t>
            </a:r>
            <a:r>
              <a:rPr lang="en-US" sz="1400" dirty="0">
                <a:solidFill>
                  <a:prstClr val="white"/>
                </a:solidFill>
              </a:rPr>
              <a:t>, </a:t>
            </a:r>
            <a:r>
              <a:rPr lang="en-US" sz="1400" dirty="0" smtClean="0">
                <a:solidFill>
                  <a:prstClr val="white"/>
                </a:solidFill>
              </a:rPr>
              <a:t>A. </a:t>
            </a:r>
            <a:r>
              <a:rPr lang="en-US" sz="1400" dirty="0" err="1">
                <a:solidFill>
                  <a:prstClr val="white"/>
                </a:solidFill>
              </a:rPr>
              <a:t>Tewari</a:t>
            </a:r>
            <a:r>
              <a:rPr lang="en-US" sz="1400" dirty="0">
                <a:solidFill>
                  <a:prstClr val="white"/>
                </a:solidFill>
              </a:rPr>
              <a:t>, </a:t>
            </a:r>
            <a:r>
              <a:rPr lang="en-US" sz="1400" dirty="0" smtClean="0">
                <a:solidFill>
                  <a:prstClr val="white"/>
                </a:solidFill>
              </a:rPr>
              <a:t>I. </a:t>
            </a:r>
            <a:r>
              <a:rPr lang="en-US" sz="1400" dirty="0">
                <a:solidFill>
                  <a:prstClr val="white"/>
                </a:solidFill>
              </a:rPr>
              <a:t>S. </a:t>
            </a:r>
            <a:r>
              <a:rPr lang="en-US" sz="1400" dirty="0" err="1">
                <a:solidFill>
                  <a:prstClr val="white"/>
                </a:solidFill>
              </a:rPr>
              <a:t>Dhillon</a:t>
            </a:r>
            <a:r>
              <a:rPr lang="en-US" sz="1400" dirty="0">
                <a:solidFill>
                  <a:prstClr val="white"/>
                </a:solidFill>
              </a:rPr>
              <a:t>: Exploiting longer cycles for link prediction in signed networks. CIKM </a:t>
            </a:r>
            <a:r>
              <a:rPr lang="en-US" sz="1400" dirty="0" smtClean="0">
                <a:solidFill>
                  <a:prstClr val="white"/>
                </a:solidFill>
              </a:rPr>
              <a:t>2011</a:t>
            </a:r>
            <a:endParaRPr lang="en-US" sz="1400" dirty="0">
              <a:solidFill>
                <a:prstClr val="white"/>
              </a:solidFill>
            </a:endParaRPr>
          </a:p>
        </p:txBody>
      </p:sp>
      <p:sp>
        <p:nvSpPr>
          <p:cNvPr id="11" name="TextBox 10"/>
          <p:cNvSpPr txBox="1"/>
          <p:nvPr/>
        </p:nvSpPr>
        <p:spPr>
          <a:xfrm>
            <a:off x="1282448" y="2838064"/>
            <a:ext cx="762432" cy="300695"/>
          </a:xfrm>
          <a:prstGeom prst="rect">
            <a:avLst/>
          </a:prstGeom>
          <a:noFill/>
        </p:spPr>
        <p:txBody>
          <a:bodyPr wrap="none" rtlCol="0">
            <a:spAutoFit/>
          </a:bodyPr>
          <a:lstStyle/>
          <a:p>
            <a:r>
              <a:rPr lang="en-US" sz="1600" dirty="0" smtClean="0">
                <a:solidFill>
                  <a:prstClr val="black"/>
                </a:solidFill>
                <a:effectLst>
                  <a:outerShdw blurRad="38100" dist="38100" dir="2700000" algn="tl">
                    <a:srgbClr val="000000">
                      <a:alpha val="43137"/>
                    </a:srgbClr>
                  </a:outerShdw>
                </a:effectLst>
                <a:latin typeface="Arial Black" pitchFamily="34" charset="0"/>
              </a:rPr>
              <a:t>Venue</a:t>
            </a:r>
            <a:endParaRPr lang="en-US" sz="1600" dirty="0">
              <a:solidFill>
                <a:prstClr val="black"/>
              </a:solidFill>
              <a:effectLst>
                <a:outerShdw blurRad="38100" dist="38100" dir="2700000" algn="tl">
                  <a:srgbClr val="000000">
                    <a:alpha val="43137"/>
                  </a:srgbClr>
                </a:outerShdw>
              </a:effectLst>
              <a:latin typeface="Arial Black" pitchFamily="34" charset="0"/>
            </a:endParaRPr>
          </a:p>
        </p:txBody>
      </p:sp>
      <p:sp>
        <p:nvSpPr>
          <p:cNvPr id="12" name="TextBox 11"/>
          <p:cNvSpPr txBox="1"/>
          <p:nvPr/>
        </p:nvSpPr>
        <p:spPr>
          <a:xfrm>
            <a:off x="2134284" y="2838064"/>
            <a:ext cx="720133" cy="300695"/>
          </a:xfrm>
          <a:prstGeom prst="rect">
            <a:avLst/>
          </a:prstGeom>
          <a:noFill/>
        </p:spPr>
        <p:txBody>
          <a:bodyPr wrap="none" rtlCol="0">
            <a:spAutoFit/>
          </a:bodyPr>
          <a:lstStyle/>
          <a:p>
            <a:r>
              <a:rPr lang="en-US" sz="1600" dirty="0" smtClean="0">
                <a:solidFill>
                  <a:prstClr val="black"/>
                </a:solidFill>
                <a:effectLst>
                  <a:outerShdw blurRad="38100" dist="38100" dir="2700000" algn="tl">
                    <a:srgbClr val="000000">
                      <a:alpha val="43137"/>
                    </a:srgbClr>
                  </a:outerShdw>
                </a:effectLst>
                <a:latin typeface="Arial Black" pitchFamily="34" charset="0"/>
              </a:rPr>
              <a:t>Paper</a:t>
            </a:r>
            <a:endParaRPr lang="en-US" sz="1600" dirty="0">
              <a:solidFill>
                <a:prstClr val="black"/>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2943820" y="2838064"/>
            <a:ext cx="810067" cy="300695"/>
          </a:xfrm>
          <a:prstGeom prst="rect">
            <a:avLst/>
          </a:prstGeom>
          <a:noFill/>
        </p:spPr>
        <p:txBody>
          <a:bodyPr wrap="none" rtlCol="0">
            <a:spAutoFit/>
          </a:bodyPr>
          <a:lstStyle/>
          <a:p>
            <a:r>
              <a:rPr lang="en-US" sz="1600" dirty="0" smtClean="0">
                <a:solidFill>
                  <a:prstClr val="black"/>
                </a:solidFill>
                <a:effectLst>
                  <a:outerShdw blurRad="38100" dist="38100" dir="2700000" algn="tl">
                    <a:srgbClr val="000000">
                      <a:alpha val="43137"/>
                    </a:srgbClr>
                  </a:outerShdw>
                </a:effectLst>
                <a:latin typeface="Arial Black" pitchFamily="34" charset="0"/>
              </a:rPr>
              <a:t>Author</a:t>
            </a:r>
            <a:endParaRPr lang="en-US" sz="1600" dirty="0">
              <a:solidFill>
                <a:prstClr val="black"/>
              </a:solidFill>
              <a:effectLst>
                <a:outerShdw blurRad="38100" dist="38100" dir="2700000" algn="tl">
                  <a:srgbClr val="000000">
                    <a:alpha val="43137"/>
                  </a:srgbClr>
                </a:outerShdw>
              </a:effectLst>
              <a:latin typeface="Arial Black" pitchFamily="34" charset="0"/>
            </a:endParaRP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86" y="1480702"/>
            <a:ext cx="4388572" cy="357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Flowchart: Alternate Process 64"/>
          <p:cNvSpPr/>
          <p:nvPr/>
        </p:nvSpPr>
        <p:spPr>
          <a:xfrm>
            <a:off x="5155324" y="1797269"/>
            <a:ext cx="864476" cy="55179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prstClr val="white"/>
                </a:solidFill>
              </a:rPr>
              <a:t>KDD</a:t>
            </a:r>
            <a:endParaRPr lang="en-US" sz="2400" dirty="0">
              <a:solidFill>
                <a:prstClr val="white"/>
              </a:solidFill>
            </a:endParaRPr>
          </a:p>
        </p:txBody>
      </p:sp>
      <p:sp>
        <p:nvSpPr>
          <p:cNvPr id="67" name="Flowchart: Alternate Process 66"/>
          <p:cNvSpPr/>
          <p:nvPr/>
        </p:nvSpPr>
        <p:spPr>
          <a:xfrm>
            <a:off x="5165830" y="2801033"/>
            <a:ext cx="864476" cy="551793"/>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altLang="zh-CN" sz="2400" dirty="0">
                <a:solidFill>
                  <a:prstClr val="white"/>
                </a:solidFill>
              </a:rPr>
              <a:t>VLDB</a:t>
            </a:r>
            <a:endParaRPr lang="en-US" sz="2400" dirty="0">
              <a:solidFill>
                <a:prstClr val="white"/>
              </a:solidFill>
            </a:endParaRPr>
          </a:p>
        </p:txBody>
      </p:sp>
      <p:sp>
        <p:nvSpPr>
          <p:cNvPr id="66" name="Oval 65"/>
          <p:cNvSpPr/>
          <p:nvPr/>
        </p:nvSpPr>
        <p:spPr>
          <a:xfrm>
            <a:off x="6553200" y="1292772"/>
            <a:ext cx="888124" cy="780393"/>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altLang="zh-CN" sz="1400" dirty="0" err="1" smtClean="0">
                <a:solidFill>
                  <a:prstClr val="white"/>
                </a:solidFill>
              </a:rPr>
              <a:t>NetClus</a:t>
            </a:r>
            <a:endParaRPr lang="en-US" sz="1400" dirty="0">
              <a:solidFill>
                <a:prstClr val="white"/>
              </a:solidFill>
            </a:endParaRPr>
          </a:p>
        </p:txBody>
      </p:sp>
      <p:sp>
        <p:nvSpPr>
          <p:cNvPr id="69" name="Oval 68"/>
          <p:cNvSpPr/>
          <p:nvPr/>
        </p:nvSpPr>
        <p:spPr>
          <a:xfrm>
            <a:off x="6579472" y="2422664"/>
            <a:ext cx="888124" cy="780393"/>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altLang="zh-CN" sz="1400" dirty="0" err="1" smtClean="0">
                <a:solidFill>
                  <a:prstClr val="white"/>
                </a:solidFill>
              </a:rPr>
              <a:t>PathSim</a:t>
            </a:r>
            <a:endParaRPr lang="en-US" sz="1400" dirty="0">
              <a:solidFill>
                <a:prstClr val="white"/>
              </a:solidFill>
            </a:endParaRPr>
          </a:p>
        </p:txBody>
      </p:sp>
      <p:sp>
        <p:nvSpPr>
          <p:cNvPr id="70" name="Oval 69"/>
          <p:cNvSpPr/>
          <p:nvPr/>
        </p:nvSpPr>
        <p:spPr>
          <a:xfrm>
            <a:off x="6589978" y="3584088"/>
            <a:ext cx="888124" cy="780393"/>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altLang="zh-CN" sz="1400" dirty="0" err="1" smtClean="0">
                <a:solidFill>
                  <a:prstClr val="white"/>
                </a:solidFill>
              </a:rPr>
              <a:t>GenSim</a:t>
            </a:r>
            <a:endParaRPr lang="en-US" sz="1400" dirty="0">
              <a:solidFill>
                <a:prstClr val="white"/>
              </a:solidFill>
            </a:endParaRP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895" y="821744"/>
            <a:ext cx="643809" cy="433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1" name="Straight Connector 70"/>
          <p:cNvCxnSpPr>
            <a:stCxn id="66" idx="6"/>
          </p:cNvCxnSpPr>
          <p:nvPr/>
        </p:nvCxnSpPr>
        <p:spPr>
          <a:xfrm flipV="1">
            <a:off x="7441324" y="1292772"/>
            <a:ext cx="923571" cy="39019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9" idx="6"/>
          </p:cNvCxnSpPr>
          <p:nvPr/>
        </p:nvCxnSpPr>
        <p:spPr>
          <a:xfrm flipV="1">
            <a:off x="7467596" y="1292772"/>
            <a:ext cx="897299" cy="152008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70" idx="6"/>
          </p:cNvCxnSpPr>
          <p:nvPr/>
        </p:nvCxnSpPr>
        <p:spPr>
          <a:xfrm flipV="1">
            <a:off x="7478102" y="1417638"/>
            <a:ext cx="886793" cy="255664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66" idx="6"/>
          </p:cNvCxnSpPr>
          <p:nvPr/>
        </p:nvCxnSpPr>
        <p:spPr>
          <a:xfrm>
            <a:off x="7441324" y="1682969"/>
            <a:ext cx="923571" cy="66609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9" idx="6"/>
          </p:cNvCxnSpPr>
          <p:nvPr/>
        </p:nvCxnSpPr>
        <p:spPr>
          <a:xfrm flipV="1">
            <a:off x="7467596" y="2349062"/>
            <a:ext cx="897299" cy="46379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6" idx="6"/>
          </p:cNvCxnSpPr>
          <p:nvPr/>
        </p:nvCxnSpPr>
        <p:spPr>
          <a:xfrm>
            <a:off x="7441324" y="1682969"/>
            <a:ext cx="923571" cy="190111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69" idx="6"/>
          </p:cNvCxnSpPr>
          <p:nvPr/>
        </p:nvCxnSpPr>
        <p:spPr>
          <a:xfrm>
            <a:off x="7467596" y="2812861"/>
            <a:ext cx="897299" cy="77122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70" idx="6"/>
          </p:cNvCxnSpPr>
          <p:nvPr/>
        </p:nvCxnSpPr>
        <p:spPr>
          <a:xfrm>
            <a:off x="7478102" y="3974285"/>
            <a:ext cx="886793" cy="86572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65" idx="3"/>
            <a:endCxn id="66" idx="2"/>
          </p:cNvCxnSpPr>
          <p:nvPr/>
        </p:nvCxnSpPr>
        <p:spPr>
          <a:xfrm flipV="1">
            <a:off x="6019800" y="1682969"/>
            <a:ext cx="533400" cy="39019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67" idx="3"/>
            <a:endCxn id="69" idx="2"/>
          </p:cNvCxnSpPr>
          <p:nvPr/>
        </p:nvCxnSpPr>
        <p:spPr>
          <a:xfrm flipV="1">
            <a:off x="6030306" y="2812861"/>
            <a:ext cx="549166" cy="2640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67" idx="3"/>
            <a:endCxn id="70" idx="2"/>
          </p:cNvCxnSpPr>
          <p:nvPr/>
        </p:nvCxnSpPr>
        <p:spPr>
          <a:xfrm>
            <a:off x="6030306" y="3076930"/>
            <a:ext cx="559672" cy="89735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25606" name="Freeform 25605"/>
          <p:cNvSpPr/>
          <p:nvPr/>
        </p:nvSpPr>
        <p:spPr>
          <a:xfrm>
            <a:off x="6101255" y="1696808"/>
            <a:ext cx="2254469" cy="809909"/>
          </a:xfrm>
          <a:custGeom>
            <a:avLst/>
            <a:gdLst>
              <a:gd name="connsiteX0" fmla="*/ 0 w 2254469"/>
              <a:gd name="connsiteY0" fmla="*/ 510364 h 809909"/>
              <a:gd name="connsiteX1" fmla="*/ 898635 w 2254469"/>
              <a:gd name="connsiteY1" fmla="*/ 5868 h 809909"/>
              <a:gd name="connsiteX2" fmla="*/ 2254469 w 2254469"/>
              <a:gd name="connsiteY2" fmla="*/ 809909 h 809909"/>
            </a:gdLst>
            <a:ahLst/>
            <a:cxnLst>
              <a:cxn ang="0">
                <a:pos x="connsiteX0" y="connsiteY0"/>
              </a:cxn>
              <a:cxn ang="0">
                <a:pos x="connsiteX1" y="connsiteY1"/>
              </a:cxn>
              <a:cxn ang="0">
                <a:pos x="connsiteX2" y="connsiteY2"/>
              </a:cxn>
            </a:cxnLst>
            <a:rect l="l" t="t" r="r" b="b"/>
            <a:pathLst>
              <a:path w="2254469" h="809909">
                <a:moveTo>
                  <a:pt x="0" y="510364"/>
                </a:moveTo>
                <a:cubicBezTo>
                  <a:pt x="261445" y="233154"/>
                  <a:pt x="522890" y="-44056"/>
                  <a:pt x="898635" y="5868"/>
                </a:cubicBezTo>
                <a:cubicBezTo>
                  <a:pt x="1274380" y="55792"/>
                  <a:pt x="1764424" y="432850"/>
                  <a:pt x="2254469" y="809909"/>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07" name="Freeform 25606"/>
          <p:cNvSpPr/>
          <p:nvPr/>
        </p:nvSpPr>
        <p:spPr>
          <a:xfrm>
            <a:off x="6019800" y="1119352"/>
            <a:ext cx="2241331" cy="758715"/>
          </a:xfrm>
          <a:custGeom>
            <a:avLst/>
            <a:gdLst>
              <a:gd name="connsiteX0" fmla="*/ 0 w 2207172"/>
              <a:gd name="connsiteY0" fmla="*/ 835572 h 835572"/>
              <a:gd name="connsiteX1" fmla="*/ 1072055 w 2207172"/>
              <a:gd name="connsiteY1" fmla="*/ 472965 h 835572"/>
              <a:gd name="connsiteX2" fmla="*/ 2207172 w 2207172"/>
              <a:gd name="connsiteY2" fmla="*/ 0 h 835572"/>
            </a:gdLst>
            <a:ahLst/>
            <a:cxnLst>
              <a:cxn ang="0">
                <a:pos x="connsiteX0" y="connsiteY0"/>
              </a:cxn>
              <a:cxn ang="0">
                <a:pos x="connsiteX1" y="connsiteY1"/>
              </a:cxn>
              <a:cxn ang="0">
                <a:pos x="connsiteX2" y="connsiteY2"/>
              </a:cxn>
            </a:cxnLst>
            <a:rect l="l" t="t" r="r" b="b"/>
            <a:pathLst>
              <a:path w="2207172" h="835572">
                <a:moveTo>
                  <a:pt x="0" y="835572"/>
                </a:moveTo>
                <a:cubicBezTo>
                  <a:pt x="352096" y="723899"/>
                  <a:pt x="704193" y="612227"/>
                  <a:pt x="1072055" y="472965"/>
                </a:cubicBezTo>
                <a:cubicBezTo>
                  <a:pt x="1439917" y="333703"/>
                  <a:pt x="1823544" y="166851"/>
                  <a:pt x="2207172"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08" name="Freeform 25607"/>
          <p:cNvSpPr/>
          <p:nvPr/>
        </p:nvSpPr>
        <p:spPr>
          <a:xfrm>
            <a:off x="6069724" y="3279228"/>
            <a:ext cx="2286000" cy="1623848"/>
          </a:xfrm>
          <a:custGeom>
            <a:avLst/>
            <a:gdLst>
              <a:gd name="connsiteX0" fmla="*/ 0 w 2286000"/>
              <a:gd name="connsiteY0" fmla="*/ 0 h 1623848"/>
              <a:gd name="connsiteX1" fmla="*/ 945931 w 2286000"/>
              <a:gd name="connsiteY1" fmla="*/ 599089 h 1623848"/>
              <a:gd name="connsiteX2" fmla="*/ 2286000 w 2286000"/>
              <a:gd name="connsiteY2" fmla="*/ 1623848 h 1623848"/>
            </a:gdLst>
            <a:ahLst/>
            <a:cxnLst>
              <a:cxn ang="0">
                <a:pos x="connsiteX0" y="connsiteY0"/>
              </a:cxn>
              <a:cxn ang="0">
                <a:pos x="connsiteX1" y="connsiteY1"/>
              </a:cxn>
              <a:cxn ang="0">
                <a:pos x="connsiteX2" y="connsiteY2"/>
              </a:cxn>
            </a:cxnLst>
            <a:rect l="l" t="t" r="r" b="b"/>
            <a:pathLst>
              <a:path w="2286000" h="1623848">
                <a:moveTo>
                  <a:pt x="0" y="0"/>
                </a:moveTo>
                <a:cubicBezTo>
                  <a:pt x="282465" y="164224"/>
                  <a:pt x="564931" y="328448"/>
                  <a:pt x="945931" y="599089"/>
                </a:cubicBezTo>
                <a:cubicBezTo>
                  <a:pt x="1326931" y="869730"/>
                  <a:pt x="1806465" y="1246789"/>
                  <a:pt x="2286000" y="1623848"/>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09" name="Freeform 25608"/>
          <p:cNvSpPr/>
          <p:nvPr/>
        </p:nvSpPr>
        <p:spPr>
          <a:xfrm>
            <a:off x="7472807" y="1213945"/>
            <a:ext cx="867152" cy="2443655"/>
          </a:xfrm>
          <a:custGeom>
            <a:avLst/>
            <a:gdLst>
              <a:gd name="connsiteX0" fmla="*/ 867152 w 867152"/>
              <a:gd name="connsiteY0" fmla="*/ 0 h 2443655"/>
              <a:gd name="connsiteX1" fmla="*/ 48 w 867152"/>
              <a:gd name="connsiteY1" fmla="*/ 1403131 h 2443655"/>
              <a:gd name="connsiteX2" fmla="*/ 835621 w 867152"/>
              <a:gd name="connsiteY2" fmla="*/ 2443655 h 2443655"/>
            </a:gdLst>
            <a:ahLst/>
            <a:cxnLst>
              <a:cxn ang="0">
                <a:pos x="connsiteX0" y="connsiteY0"/>
              </a:cxn>
              <a:cxn ang="0">
                <a:pos x="connsiteX1" y="connsiteY1"/>
              </a:cxn>
              <a:cxn ang="0">
                <a:pos x="connsiteX2" y="connsiteY2"/>
              </a:cxn>
            </a:cxnLst>
            <a:rect l="l" t="t" r="r" b="b"/>
            <a:pathLst>
              <a:path w="867152" h="2443655">
                <a:moveTo>
                  <a:pt x="867152" y="0"/>
                </a:moveTo>
                <a:cubicBezTo>
                  <a:pt x="436227" y="497927"/>
                  <a:pt x="5303" y="995855"/>
                  <a:pt x="48" y="1403131"/>
                </a:cubicBezTo>
                <a:cubicBezTo>
                  <a:pt x="-5207" y="1810407"/>
                  <a:pt x="415207" y="2127031"/>
                  <a:pt x="835621" y="2443655"/>
                </a:cubicBezTo>
              </a:path>
            </a:pathLst>
          </a:cu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10" name="Freeform 25609"/>
          <p:cNvSpPr/>
          <p:nvPr/>
        </p:nvSpPr>
        <p:spPr>
          <a:xfrm>
            <a:off x="6173484" y="2554014"/>
            <a:ext cx="2213771" cy="1024758"/>
          </a:xfrm>
          <a:custGeom>
            <a:avLst/>
            <a:gdLst>
              <a:gd name="connsiteX0" fmla="*/ 2213771 w 2213771"/>
              <a:gd name="connsiteY0" fmla="*/ 0 h 1024758"/>
              <a:gd name="connsiteX1" fmla="*/ 69661 w 2213771"/>
              <a:gd name="connsiteY1" fmla="*/ 551793 h 1024758"/>
              <a:gd name="connsiteX2" fmla="*/ 731813 w 2213771"/>
              <a:gd name="connsiteY2" fmla="*/ 1024758 h 1024758"/>
            </a:gdLst>
            <a:ahLst/>
            <a:cxnLst>
              <a:cxn ang="0">
                <a:pos x="connsiteX0" y="connsiteY0"/>
              </a:cxn>
              <a:cxn ang="0">
                <a:pos x="connsiteX1" y="connsiteY1"/>
              </a:cxn>
              <a:cxn ang="0">
                <a:pos x="connsiteX2" y="connsiteY2"/>
              </a:cxn>
            </a:cxnLst>
            <a:rect l="l" t="t" r="r" b="b"/>
            <a:pathLst>
              <a:path w="2213771" h="1024758">
                <a:moveTo>
                  <a:pt x="2213771" y="0"/>
                </a:moveTo>
                <a:cubicBezTo>
                  <a:pt x="1265212" y="190500"/>
                  <a:pt x="316654" y="381000"/>
                  <a:pt x="69661" y="551793"/>
                </a:cubicBezTo>
                <a:cubicBezTo>
                  <a:pt x="-177332" y="722586"/>
                  <a:pt x="277240" y="873672"/>
                  <a:pt x="731813" y="1024758"/>
                </a:cubicBezTo>
              </a:path>
            </a:pathLst>
          </a:custGeom>
          <a:noFill/>
          <a:ln w="2857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11" name="Rectangle 25610"/>
          <p:cNvSpPr/>
          <p:nvPr/>
        </p:nvSpPr>
        <p:spPr>
          <a:xfrm>
            <a:off x="-77810" y="5155078"/>
            <a:ext cx="9412385" cy="461665"/>
          </a:xfrm>
          <a:prstGeom prst="rect">
            <a:avLst/>
          </a:prstGeom>
        </p:spPr>
        <p:txBody>
          <a:bodyPr wrap="none">
            <a:spAutoFit/>
          </a:bodyPr>
          <a:lstStyle/>
          <a:p>
            <a:r>
              <a:rPr lang="en-US" altLang="zh-CN" sz="2400" dirty="0" smtClean="0">
                <a:solidFill>
                  <a:prstClr val="black"/>
                </a:solidFill>
              </a:rPr>
              <a:t>RWR: </a:t>
            </a:r>
            <a:r>
              <a:rPr lang="en-US" sz="2400" dirty="0" smtClean="0">
                <a:solidFill>
                  <a:prstClr val="black"/>
                </a:solidFill>
              </a:rPr>
              <a:t>Path w/ Different Length </a:t>
            </a:r>
            <a:r>
              <a:rPr lang="en-US" sz="2400" dirty="0" smtClean="0">
                <a:solidFill>
                  <a:prstClr val="black"/>
                </a:solidFill>
                <a:sym typeface="Wingdings" pitchFamily="2" charset="2"/>
              </a:rPr>
              <a:t>             Meta Path: </a:t>
            </a:r>
            <a:r>
              <a:rPr lang="en-US" sz="2400" dirty="0" smtClean="0">
                <a:solidFill>
                  <a:prstClr val="black"/>
                </a:solidFill>
              </a:rPr>
              <a:t>Path w/ Different Types</a:t>
            </a:r>
            <a:endParaRPr lang="en-US" sz="2400" dirty="0">
              <a:solidFill>
                <a:prstClr val="black"/>
              </a:solidFill>
            </a:endParaRPr>
          </a:p>
        </p:txBody>
      </p:sp>
      <p:sp>
        <p:nvSpPr>
          <p:cNvPr id="25612" name="Right Arrow 25611"/>
          <p:cNvSpPr/>
          <p:nvPr/>
        </p:nvSpPr>
        <p:spPr>
          <a:xfrm>
            <a:off x="4075386" y="5203702"/>
            <a:ext cx="457200" cy="36441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613" name="Left-Right Arrow 25612"/>
          <p:cNvSpPr/>
          <p:nvPr/>
        </p:nvSpPr>
        <p:spPr>
          <a:xfrm>
            <a:off x="4658958" y="2522535"/>
            <a:ext cx="496366" cy="248934"/>
          </a:xfrm>
          <a:prstGeom prst="lef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1761672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 y="274638"/>
            <a:ext cx="9047871" cy="1143000"/>
          </a:xfrm>
        </p:spPr>
        <p:txBody>
          <a:bodyPr>
            <a:normAutofit/>
          </a:bodyPr>
          <a:lstStyle/>
          <a:p>
            <a:r>
              <a:rPr lang="en-US" dirty="0" smtClean="0"/>
              <a:t>Recent Advance #4: </a:t>
            </a:r>
            <a:r>
              <a:rPr lang="en-US" altLang="zh-CN" dirty="0" smtClean="0"/>
              <a:t>Scale-Up</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5" name="Rectangle 4"/>
          <p:cNvSpPr/>
          <p:nvPr/>
        </p:nvSpPr>
        <p:spPr>
          <a:xfrm>
            <a:off x="0" y="6327688"/>
            <a:ext cx="9144000" cy="523220"/>
          </a:xfrm>
          <a:prstGeom prst="rect">
            <a:avLst/>
          </a:prstGeom>
          <a:solidFill>
            <a:schemeClr val="tx1"/>
          </a:solidFill>
        </p:spPr>
        <p:txBody>
          <a:bodyPr wrap="square">
            <a:spAutoFit/>
          </a:bodyPr>
          <a:lstStyle/>
          <a:p>
            <a:r>
              <a:rPr lang="en-US" sz="1400" dirty="0">
                <a:solidFill>
                  <a:prstClr val="white"/>
                </a:solidFill>
              </a:rPr>
              <a:t>U. Kang, H. Tong, J. Sun, C. Lin, C. </a:t>
            </a:r>
            <a:r>
              <a:rPr lang="en-US" sz="1400" dirty="0" err="1">
                <a:solidFill>
                  <a:prstClr val="white"/>
                </a:solidFill>
              </a:rPr>
              <a:t>Faloutsos</a:t>
            </a:r>
            <a:r>
              <a:rPr lang="en-US" sz="1400" dirty="0">
                <a:solidFill>
                  <a:prstClr val="white"/>
                </a:solidFill>
              </a:rPr>
              <a:t>: GBASE: a scalable and general graph management system. KDD </a:t>
            </a:r>
            <a:r>
              <a:rPr lang="en-US" sz="1400" dirty="0" smtClean="0">
                <a:solidFill>
                  <a:prstClr val="white"/>
                </a:solidFill>
              </a:rPr>
              <a:t>2011</a:t>
            </a:r>
          </a:p>
          <a:p>
            <a:r>
              <a:rPr lang="en-US" sz="1400" dirty="0" smtClean="0">
                <a:solidFill>
                  <a:prstClr val="white"/>
                </a:solidFill>
              </a:rPr>
              <a:t>U</a:t>
            </a:r>
            <a:r>
              <a:rPr lang="en-US" sz="1400" dirty="0">
                <a:solidFill>
                  <a:prstClr val="white"/>
                </a:solidFill>
              </a:rPr>
              <a:t>. Kang, C. </a:t>
            </a:r>
            <a:r>
              <a:rPr lang="en-US" sz="1400" dirty="0" err="1">
                <a:solidFill>
                  <a:prstClr val="white"/>
                </a:solidFill>
              </a:rPr>
              <a:t>Tsourakakis</a:t>
            </a:r>
            <a:r>
              <a:rPr lang="en-US" sz="1400" dirty="0">
                <a:solidFill>
                  <a:prstClr val="white"/>
                </a:solidFill>
              </a:rPr>
              <a:t>, C. </a:t>
            </a:r>
            <a:r>
              <a:rPr lang="en-US" sz="1400" dirty="0" err="1">
                <a:solidFill>
                  <a:prstClr val="white"/>
                </a:solidFill>
              </a:rPr>
              <a:t>Faloutsos</a:t>
            </a:r>
            <a:r>
              <a:rPr lang="en-US" sz="1400" dirty="0">
                <a:solidFill>
                  <a:prstClr val="white"/>
                </a:solidFill>
              </a:rPr>
              <a:t>: PEGASUS: mining </a:t>
            </a:r>
            <a:r>
              <a:rPr lang="en-US" sz="1400" dirty="0" err="1">
                <a:solidFill>
                  <a:prstClr val="white"/>
                </a:solidFill>
              </a:rPr>
              <a:t>peta</a:t>
            </a:r>
            <a:r>
              <a:rPr lang="en-US" sz="1400" dirty="0">
                <a:solidFill>
                  <a:prstClr val="white"/>
                </a:solidFill>
              </a:rPr>
              <a:t>-scale graphs. KAIS 2011</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19344"/>
            <a:ext cx="8447087"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93633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119</a:t>
            </a:fld>
            <a:endParaRPr 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3427413"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990600"/>
            <a:ext cx="3546475"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33775"/>
            <a:ext cx="33274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88" y="3654425"/>
            <a:ext cx="3198812"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7"/>
          <p:cNvSpPr txBox="1">
            <a:spLocks noChangeArrowheads="1"/>
          </p:cNvSpPr>
          <p:nvPr/>
        </p:nvSpPr>
        <p:spPr bwMode="auto">
          <a:xfrm>
            <a:off x="1981200" y="3276600"/>
            <a:ext cx="17907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fontAlgn="base">
              <a:spcBef>
                <a:spcPct val="0"/>
              </a:spcBef>
              <a:spcAft>
                <a:spcPct val="0"/>
              </a:spcAft>
            </a:pPr>
            <a:r>
              <a:rPr lang="en-US" altLang="zh-CN" sz="2400" b="1" baseline="-25000" smtClean="0">
                <a:solidFill>
                  <a:prstClr val="black"/>
                </a:solidFill>
                <a:ea typeface="MS PGothic" pitchFamily="34" charset="-128"/>
              </a:rPr>
              <a:t>Storage Savings</a:t>
            </a:r>
          </a:p>
        </p:txBody>
      </p:sp>
      <p:sp>
        <p:nvSpPr>
          <p:cNvPr id="12" name="Text Box 8"/>
          <p:cNvSpPr txBox="1">
            <a:spLocks noChangeArrowheads="1"/>
          </p:cNvSpPr>
          <p:nvPr/>
        </p:nvSpPr>
        <p:spPr bwMode="auto">
          <a:xfrm>
            <a:off x="1600200" y="5819775"/>
            <a:ext cx="23907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fontAlgn="base">
              <a:spcBef>
                <a:spcPct val="0"/>
              </a:spcBef>
              <a:spcAft>
                <a:spcPct val="0"/>
              </a:spcAft>
            </a:pPr>
            <a:r>
              <a:rPr lang="en-US" altLang="zh-CN" sz="2400" b="1" baseline="-25000" smtClean="0">
                <a:solidFill>
                  <a:prstClr val="black"/>
                </a:solidFill>
                <a:ea typeface="MS PGothic" pitchFamily="34" charset="-128"/>
              </a:rPr>
              <a:t>Running Time Savings</a:t>
            </a:r>
          </a:p>
        </p:txBody>
      </p:sp>
      <p:sp>
        <p:nvSpPr>
          <p:cNvPr id="13" name="Text Box 9"/>
          <p:cNvSpPr txBox="1">
            <a:spLocks noChangeArrowheads="1"/>
          </p:cNvSpPr>
          <p:nvPr/>
        </p:nvSpPr>
        <p:spPr bwMode="auto">
          <a:xfrm>
            <a:off x="5359400" y="5743575"/>
            <a:ext cx="269716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spcBef>
                <a:spcPct val="0"/>
              </a:spcBef>
              <a:spcAft>
                <a:spcPct val="0"/>
              </a:spcAft>
            </a:pPr>
            <a:r>
              <a:rPr lang="en-US" altLang="zh-CN" sz="2400" b="1" baseline="-25000" smtClean="0">
                <a:solidFill>
                  <a:prstClr val="black"/>
                </a:solidFill>
                <a:ea typeface="MS PGothic" pitchFamily="34" charset="-128"/>
              </a:rPr>
              <a:t>Scalability (# of Machine) </a:t>
            </a:r>
          </a:p>
        </p:txBody>
      </p:sp>
      <p:sp>
        <p:nvSpPr>
          <p:cNvPr id="14" name="Text Box 10"/>
          <p:cNvSpPr txBox="1">
            <a:spLocks noChangeArrowheads="1"/>
          </p:cNvSpPr>
          <p:nvPr/>
        </p:nvSpPr>
        <p:spPr bwMode="auto">
          <a:xfrm>
            <a:off x="5343525" y="3228975"/>
            <a:ext cx="27193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spcBef>
                <a:spcPct val="0"/>
              </a:spcBef>
              <a:spcAft>
                <a:spcPct val="0"/>
              </a:spcAft>
            </a:pPr>
            <a:r>
              <a:rPr lang="en-US" altLang="zh-CN" sz="2400" b="1" baseline="-25000" smtClean="0">
                <a:solidFill>
                  <a:prstClr val="black"/>
                </a:solidFill>
                <a:ea typeface="MS PGothic" pitchFamily="34" charset="-128"/>
              </a:rPr>
              <a:t>Scalability (size of graph) </a:t>
            </a:r>
          </a:p>
        </p:txBody>
      </p:sp>
      <p:sp>
        <p:nvSpPr>
          <p:cNvPr id="16" name="Title 1"/>
          <p:cNvSpPr>
            <a:spLocks noGrp="1"/>
          </p:cNvSpPr>
          <p:nvPr>
            <p:ph type="title"/>
          </p:nvPr>
        </p:nvSpPr>
        <p:spPr>
          <a:xfrm>
            <a:off x="17457" y="180042"/>
            <a:ext cx="9047871" cy="1143000"/>
          </a:xfrm>
        </p:spPr>
        <p:txBody>
          <a:bodyPr>
            <a:normAutofit/>
          </a:bodyPr>
          <a:lstStyle/>
          <a:p>
            <a:r>
              <a:rPr lang="en-US" dirty="0" smtClean="0"/>
              <a:t>Recent Advance #4: </a:t>
            </a:r>
            <a:r>
              <a:rPr lang="en-US" altLang="zh-CN" dirty="0" smtClean="0"/>
              <a:t>Scale-Up</a:t>
            </a:r>
            <a:endParaRPr lang="en-US" dirty="0"/>
          </a:p>
        </p:txBody>
      </p:sp>
      <p:sp>
        <p:nvSpPr>
          <p:cNvPr id="17" name="Rectangle 16"/>
          <p:cNvSpPr/>
          <p:nvPr/>
        </p:nvSpPr>
        <p:spPr>
          <a:xfrm>
            <a:off x="0" y="6327688"/>
            <a:ext cx="9144000" cy="523220"/>
          </a:xfrm>
          <a:prstGeom prst="rect">
            <a:avLst/>
          </a:prstGeom>
          <a:solidFill>
            <a:schemeClr val="tx1"/>
          </a:solidFill>
        </p:spPr>
        <p:txBody>
          <a:bodyPr wrap="square">
            <a:spAutoFit/>
          </a:bodyPr>
          <a:lstStyle/>
          <a:p>
            <a:r>
              <a:rPr lang="en-US" sz="1400" dirty="0">
                <a:solidFill>
                  <a:prstClr val="white"/>
                </a:solidFill>
              </a:rPr>
              <a:t>U. Kang, H. Tong, J. Sun, C. Lin, C. </a:t>
            </a:r>
            <a:r>
              <a:rPr lang="en-US" sz="1400" dirty="0" err="1">
                <a:solidFill>
                  <a:prstClr val="white"/>
                </a:solidFill>
              </a:rPr>
              <a:t>Faloutsos</a:t>
            </a:r>
            <a:r>
              <a:rPr lang="en-US" sz="1400" dirty="0">
                <a:solidFill>
                  <a:prstClr val="white"/>
                </a:solidFill>
              </a:rPr>
              <a:t>: GBASE: a scalable and general graph management system. KDD </a:t>
            </a:r>
            <a:r>
              <a:rPr lang="en-US" sz="1400" dirty="0" smtClean="0">
                <a:solidFill>
                  <a:prstClr val="white"/>
                </a:solidFill>
              </a:rPr>
              <a:t>2011</a:t>
            </a:r>
          </a:p>
          <a:p>
            <a:r>
              <a:rPr lang="en-US" sz="1400" dirty="0" smtClean="0">
                <a:solidFill>
                  <a:prstClr val="white"/>
                </a:solidFill>
              </a:rPr>
              <a:t>U</a:t>
            </a:r>
            <a:r>
              <a:rPr lang="en-US" sz="1400" dirty="0">
                <a:solidFill>
                  <a:prstClr val="white"/>
                </a:solidFill>
              </a:rPr>
              <a:t>. Kang, C. </a:t>
            </a:r>
            <a:r>
              <a:rPr lang="en-US" sz="1400" dirty="0" err="1">
                <a:solidFill>
                  <a:prstClr val="white"/>
                </a:solidFill>
              </a:rPr>
              <a:t>Tsourakakis</a:t>
            </a:r>
            <a:r>
              <a:rPr lang="en-US" sz="1400" dirty="0">
                <a:solidFill>
                  <a:prstClr val="white"/>
                </a:solidFill>
              </a:rPr>
              <a:t>, C. </a:t>
            </a:r>
            <a:r>
              <a:rPr lang="en-US" sz="1400" dirty="0" err="1">
                <a:solidFill>
                  <a:prstClr val="white"/>
                </a:solidFill>
              </a:rPr>
              <a:t>Faloutsos</a:t>
            </a:r>
            <a:r>
              <a:rPr lang="en-US" sz="1400" dirty="0">
                <a:solidFill>
                  <a:prstClr val="white"/>
                </a:solidFill>
              </a:rPr>
              <a:t>: PEGASUS: mining </a:t>
            </a:r>
            <a:r>
              <a:rPr lang="en-US" sz="1400" dirty="0" err="1">
                <a:solidFill>
                  <a:prstClr val="white"/>
                </a:solidFill>
              </a:rPr>
              <a:t>peta</a:t>
            </a:r>
            <a:r>
              <a:rPr lang="en-US" sz="1400" dirty="0">
                <a:solidFill>
                  <a:prstClr val="white"/>
                </a:solidFill>
              </a:rPr>
              <a:t>-scale graphs. KAIS 2011</a:t>
            </a:r>
          </a:p>
        </p:txBody>
      </p:sp>
    </p:spTree>
    <p:extLst>
      <p:ext uri="{BB962C8B-B14F-4D97-AF65-F5344CB8AC3E}">
        <p14:creationId xmlns:p14="http://schemas.microsoft.com/office/powerpoint/2010/main" val="12687480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Autofit/>
          </a:bodyPr>
          <a:lstStyle/>
          <a:p>
            <a:r>
              <a:rPr lang="en-US" sz="4000" dirty="0" smtClean="0"/>
              <a:t>Introduction</a:t>
            </a:r>
          </a:p>
          <a:p>
            <a:r>
              <a:rPr lang="en-US" sz="4000" dirty="0" smtClean="0"/>
              <a:t>Overview of the Technologies</a:t>
            </a:r>
          </a:p>
          <a:p>
            <a:r>
              <a:rPr lang="en-US" sz="4000" dirty="0"/>
              <a:t>Applications in </a:t>
            </a:r>
            <a:r>
              <a:rPr lang="en-US" sz="4000" dirty="0" smtClean="0"/>
              <a:t>Health Informatics</a:t>
            </a:r>
            <a:endParaRPr lang="en-US" sz="4000" dirty="0"/>
          </a:p>
          <a:p>
            <a:r>
              <a:rPr lang="en-US" sz="4000" dirty="0" smtClean="0"/>
              <a:t>Applications in Social </a:t>
            </a:r>
            <a:r>
              <a:rPr lang="en-US" sz="4000" dirty="0"/>
              <a:t>Informatics</a:t>
            </a:r>
            <a:endParaRPr lang="en-US" sz="4000" dirty="0" smtClean="0"/>
          </a:p>
          <a:p>
            <a:r>
              <a:rPr lang="en-US" sz="4000" dirty="0" smtClean="0"/>
              <a:t>Conclusions and Future Works</a:t>
            </a:r>
          </a:p>
          <a:p>
            <a:pPr marL="0" indent="0">
              <a:buNone/>
            </a:pPr>
            <a:endParaRPr lang="en-US" sz="4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12</a:t>
            </a:fld>
            <a:endParaRPr lang="en-US">
              <a:solidFill>
                <a:prstClr val="black">
                  <a:tint val="75000"/>
                </a:prstClr>
              </a:solidFill>
            </a:endParaRPr>
          </a:p>
        </p:txBody>
      </p:sp>
      <p:sp>
        <p:nvSpPr>
          <p:cNvPr id="7" name="Right Arrow 6"/>
          <p:cNvSpPr/>
          <p:nvPr/>
        </p:nvSpPr>
        <p:spPr>
          <a:xfrm>
            <a:off x="0" y="249249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6693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62" y="116978"/>
            <a:ext cx="8229600" cy="1143000"/>
          </a:xfrm>
        </p:spPr>
        <p:txBody>
          <a:bodyPr>
            <a:normAutofit/>
          </a:bodyPr>
          <a:lstStyle/>
          <a:p>
            <a:pPr algn="l"/>
            <a:r>
              <a:rPr lang="en-US" altLang="zh-CN" sz="4000" dirty="0" smtClean="0"/>
              <a:t>Learning </a:t>
            </a:r>
            <a:r>
              <a:rPr lang="en-US" altLang="zh-CN" sz="4000" i="1" dirty="0" smtClean="0"/>
              <a:t>W</a:t>
            </a:r>
            <a:r>
              <a:rPr lang="en-US" altLang="zh-CN" sz="4000" dirty="0" smtClean="0"/>
              <a:t>:</a:t>
            </a:r>
            <a:endParaRPr lang="en-US" sz="4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120</a:t>
            </a:fld>
            <a:endParaRPr lang="en-US">
              <a:solidFill>
                <a:prstClr val="black">
                  <a:tint val="75000"/>
                </a:prstClr>
              </a:solidFill>
            </a:endParaRPr>
          </a:p>
        </p:txBody>
      </p:sp>
      <p:sp>
        <p:nvSpPr>
          <p:cNvPr id="7" name="Content Placeholder 2"/>
          <p:cNvSpPr>
            <a:spLocks noGrp="1"/>
          </p:cNvSpPr>
          <p:nvPr>
            <p:ph idx="1"/>
          </p:nvPr>
        </p:nvSpPr>
        <p:spPr>
          <a:xfrm>
            <a:off x="457200" y="1224446"/>
            <a:ext cx="8229600" cy="5181599"/>
          </a:xfrm>
        </p:spPr>
        <p:txBody>
          <a:bodyPr>
            <a:normAutofit/>
          </a:bodyPr>
          <a:lstStyle/>
          <a:p>
            <a:r>
              <a:rPr lang="en-US" sz="2800" i="1" dirty="0" smtClean="0"/>
              <a:t>w</a:t>
            </a:r>
            <a:r>
              <a:rPr lang="en-US" sz="2800" dirty="0" smtClean="0"/>
              <a:t>: the parameter to learn</a:t>
            </a:r>
          </a:p>
          <a:p>
            <a:endParaRPr lang="en-US" sz="400" b="1" dirty="0">
              <a:solidFill>
                <a:schemeClr val="accent4"/>
              </a:solidFill>
            </a:endParaRPr>
          </a:p>
          <a:p>
            <a:r>
              <a:rPr lang="en-US" sz="2800" i="1" dirty="0"/>
              <a:t>h</a:t>
            </a:r>
            <a:r>
              <a:rPr lang="en-US" sz="2800" i="1" dirty="0" smtClean="0"/>
              <a:t>: loss function to penalize the violation</a:t>
            </a:r>
            <a:endParaRPr lang="en-US" i="1" dirty="0" smtClean="0"/>
          </a:p>
          <a:p>
            <a:endParaRPr lang="en-US" dirty="0"/>
          </a:p>
        </p:txBody>
      </p:sp>
      <p:cxnSp>
        <p:nvCxnSpPr>
          <p:cNvPr id="8" name="Straight Connector 7"/>
          <p:cNvCxnSpPr>
            <a:stCxn id="29" idx="0"/>
            <a:endCxn id="23" idx="3"/>
          </p:cNvCxnSpPr>
          <p:nvPr/>
        </p:nvCxnSpPr>
        <p:spPr>
          <a:xfrm rot="5400000" flipH="1" flipV="1">
            <a:off x="7047763" y="2185571"/>
            <a:ext cx="344555" cy="276713"/>
          </a:xfrm>
          <a:prstGeom prst="line">
            <a:avLst/>
          </a:prstGeom>
          <a:ln w="190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1" idx="0"/>
            <a:endCxn id="30" idx="3"/>
          </p:cNvCxnSpPr>
          <p:nvPr/>
        </p:nvCxnSpPr>
        <p:spPr>
          <a:xfrm rot="5400000" flipH="1" flipV="1">
            <a:off x="7607510" y="3040286"/>
            <a:ext cx="454092" cy="286545"/>
          </a:xfrm>
          <a:prstGeom prst="line">
            <a:avLst/>
          </a:prstGeom>
          <a:ln w="571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2" idx="3"/>
            <a:endCxn id="30" idx="7"/>
          </p:cNvCxnSpPr>
          <p:nvPr/>
        </p:nvCxnSpPr>
        <p:spPr>
          <a:xfrm rot="5400000">
            <a:off x="8058877" y="2398238"/>
            <a:ext cx="493847" cy="238794"/>
          </a:xfrm>
          <a:prstGeom prst="line">
            <a:avLst/>
          </a:prstGeom>
          <a:ln w="571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3" idx="5"/>
            <a:endCxn id="30" idx="1"/>
          </p:cNvCxnSpPr>
          <p:nvPr/>
        </p:nvCxnSpPr>
        <p:spPr>
          <a:xfrm rot="16200000" flipH="1">
            <a:off x="7465945" y="2252675"/>
            <a:ext cx="612910" cy="410858"/>
          </a:xfrm>
          <a:prstGeom prst="line">
            <a:avLst/>
          </a:prstGeom>
          <a:ln w="76200" cmpd="sng">
            <a:solidFill>
              <a:schemeClr val="bg1">
                <a:lumMod val="50000"/>
              </a:schemeClr>
            </a:solidFill>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0" idx="5"/>
            <a:endCxn id="20" idx="1"/>
          </p:cNvCxnSpPr>
          <p:nvPr/>
        </p:nvCxnSpPr>
        <p:spPr>
          <a:xfrm rot="16200000" flipH="1">
            <a:off x="8156508" y="2986407"/>
            <a:ext cx="374784" cy="314994"/>
          </a:xfrm>
          <a:prstGeom prst="line">
            <a:avLst/>
          </a:prstGeom>
          <a:ln w="57150" cmpd="sng">
            <a:solidFill>
              <a:schemeClr val="bg1">
                <a:lumMod val="50000"/>
              </a:schemeClr>
            </a:solidFill>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3" idx="6"/>
            <a:endCxn id="22" idx="2"/>
          </p:cNvCxnSpPr>
          <p:nvPr/>
        </p:nvCxnSpPr>
        <p:spPr>
          <a:xfrm>
            <a:off x="7610168" y="2055673"/>
            <a:ext cx="771832" cy="119063"/>
          </a:xfrm>
          <a:prstGeom prst="line">
            <a:avLst/>
          </a:prstGeom>
          <a:ln w="28575"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4" idx="0"/>
            <a:endCxn id="21" idx="3"/>
          </p:cNvCxnSpPr>
          <p:nvPr/>
        </p:nvCxnSpPr>
        <p:spPr>
          <a:xfrm rot="5400000" flipH="1" flipV="1">
            <a:off x="7357326" y="3671471"/>
            <a:ext cx="258829" cy="200513"/>
          </a:xfrm>
          <a:prstGeom prst="line">
            <a:avLst/>
          </a:prstGeom>
          <a:ln w="190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0" idx="4"/>
            <a:endCxn id="25" idx="7"/>
          </p:cNvCxnSpPr>
          <p:nvPr/>
        </p:nvCxnSpPr>
        <p:spPr>
          <a:xfrm rot="5400000">
            <a:off x="8278382" y="3689794"/>
            <a:ext cx="454092" cy="200513"/>
          </a:xfrm>
          <a:prstGeom prst="line">
            <a:avLst/>
          </a:prstGeom>
          <a:ln w="571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1" idx="5"/>
            <a:endCxn id="25" idx="1"/>
          </p:cNvCxnSpPr>
          <p:nvPr/>
        </p:nvCxnSpPr>
        <p:spPr>
          <a:xfrm rot="16200000" flipH="1">
            <a:off x="7808692" y="3629191"/>
            <a:ext cx="374784" cy="401026"/>
          </a:xfrm>
          <a:prstGeom prst="line">
            <a:avLst/>
          </a:prstGeom>
          <a:ln w="28575"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3" idx="7"/>
            <a:endCxn id="26" idx="4"/>
          </p:cNvCxnSpPr>
          <p:nvPr/>
        </p:nvCxnSpPr>
        <p:spPr>
          <a:xfrm rot="5400000" flipH="1" flipV="1">
            <a:off x="7580829" y="1610810"/>
            <a:ext cx="335029" cy="362745"/>
          </a:xfrm>
          <a:prstGeom prst="line">
            <a:avLst/>
          </a:prstGeom>
          <a:ln w="571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2" idx="7"/>
            <a:endCxn id="27" idx="3"/>
          </p:cNvCxnSpPr>
          <p:nvPr/>
        </p:nvCxnSpPr>
        <p:spPr>
          <a:xfrm rot="5400000" flipH="1" flipV="1">
            <a:off x="8570845" y="1833575"/>
            <a:ext cx="308110" cy="182258"/>
          </a:xfrm>
          <a:prstGeom prst="line">
            <a:avLst/>
          </a:prstGeom>
          <a:ln w="571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3" idx="1"/>
            <a:endCxn id="28" idx="4"/>
          </p:cNvCxnSpPr>
          <p:nvPr/>
        </p:nvCxnSpPr>
        <p:spPr>
          <a:xfrm rot="16200000" flipV="1">
            <a:off x="7107295" y="1708593"/>
            <a:ext cx="301692" cy="200513"/>
          </a:xfrm>
          <a:prstGeom prst="line">
            <a:avLst/>
          </a:prstGeom>
          <a:ln w="19050" cmpd="sng">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458200" y="3291541"/>
            <a:ext cx="294968" cy="27146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dirty="0">
              <a:solidFill>
                <a:prstClr val="black"/>
              </a:solidFill>
            </a:endParaRPr>
          </a:p>
        </p:txBody>
      </p:sp>
      <p:sp>
        <p:nvSpPr>
          <p:cNvPr id="21" name="Oval 20"/>
          <p:cNvSpPr/>
          <p:nvPr/>
        </p:nvSpPr>
        <p:spPr>
          <a:xfrm>
            <a:off x="7543800" y="3410604"/>
            <a:ext cx="294968" cy="27146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dirty="0">
              <a:solidFill>
                <a:prstClr val="black"/>
              </a:solidFill>
            </a:endParaRPr>
          </a:p>
        </p:txBody>
      </p:sp>
      <p:sp>
        <p:nvSpPr>
          <p:cNvPr id="22" name="Oval 21"/>
          <p:cNvSpPr/>
          <p:nvPr/>
        </p:nvSpPr>
        <p:spPr>
          <a:xfrm>
            <a:off x="8382000" y="2039004"/>
            <a:ext cx="294968" cy="27146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dirty="0">
              <a:solidFill>
                <a:prstClr val="black"/>
              </a:solidFill>
            </a:endParaRPr>
          </a:p>
        </p:txBody>
      </p:sp>
      <p:sp>
        <p:nvSpPr>
          <p:cNvPr id="23" name="Oval 22"/>
          <p:cNvSpPr/>
          <p:nvPr/>
        </p:nvSpPr>
        <p:spPr>
          <a:xfrm>
            <a:off x="7315200" y="1919941"/>
            <a:ext cx="294968" cy="271463"/>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dirty="0">
              <a:solidFill>
                <a:prstClr val="black"/>
              </a:solidFill>
            </a:endParaRPr>
          </a:p>
        </p:txBody>
      </p:sp>
      <p:sp>
        <p:nvSpPr>
          <p:cNvPr id="24" name="Oval 23"/>
          <p:cNvSpPr/>
          <p:nvPr/>
        </p:nvSpPr>
        <p:spPr>
          <a:xfrm>
            <a:off x="7239000" y="3901141"/>
            <a:ext cx="294968" cy="271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dirty="0">
              <a:solidFill>
                <a:prstClr val="black"/>
              </a:solidFill>
            </a:endParaRPr>
          </a:p>
        </p:txBody>
      </p:sp>
      <p:sp>
        <p:nvSpPr>
          <p:cNvPr id="25" name="Oval 24"/>
          <p:cNvSpPr/>
          <p:nvPr/>
        </p:nvSpPr>
        <p:spPr>
          <a:xfrm>
            <a:off x="8153400" y="3977341"/>
            <a:ext cx="294968" cy="271463"/>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US" dirty="0" smtClean="0">
                <a:solidFill>
                  <a:prstClr val="black"/>
                </a:solidFill>
              </a:rPr>
              <a:t>v</a:t>
            </a:r>
            <a:r>
              <a:rPr lang="en-US" baseline="-25000" dirty="0" smtClean="0">
                <a:solidFill>
                  <a:prstClr val="black"/>
                </a:solidFill>
              </a:rPr>
              <a:t>3</a:t>
            </a:r>
            <a:endParaRPr lang="en-US" baseline="-25000" dirty="0">
              <a:solidFill>
                <a:prstClr val="black"/>
              </a:solidFill>
            </a:endParaRPr>
          </a:p>
        </p:txBody>
      </p:sp>
      <p:sp>
        <p:nvSpPr>
          <p:cNvPr id="26" name="Oval 25"/>
          <p:cNvSpPr/>
          <p:nvPr/>
        </p:nvSpPr>
        <p:spPr>
          <a:xfrm>
            <a:off x="7782232" y="1353204"/>
            <a:ext cx="294968" cy="271463"/>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US" dirty="0" smtClean="0">
                <a:solidFill>
                  <a:prstClr val="black"/>
                </a:solidFill>
              </a:rPr>
              <a:t>v</a:t>
            </a:r>
            <a:r>
              <a:rPr lang="en-US" baseline="-25000" dirty="0" smtClean="0">
                <a:solidFill>
                  <a:prstClr val="black"/>
                </a:solidFill>
              </a:rPr>
              <a:t>1</a:t>
            </a:r>
            <a:endParaRPr lang="en-US" baseline="-25000" dirty="0">
              <a:solidFill>
                <a:prstClr val="black"/>
              </a:solidFill>
            </a:endParaRPr>
          </a:p>
        </p:txBody>
      </p:sp>
      <p:sp>
        <p:nvSpPr>
          <p:cNvPr id="27" name="Oval 26"/>
          <p:cNvSpPr/>
          <p:nvPr/>
        </p:nvSpPr>
        <p:spPr>
          <a:xfrm>
            <a:off x="8772832" y="1538941"/>
            <a:ext cx="294968" cy="271463"/>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US" dirty="0" smtClean="0">
                <a:solidFill>
                  <a:prstClr val="black"/>
                </a:solidFill>
              </a:rPr>
              <a:t>v</a:t>
            </a:r>
            <a:r>
              <a:rPr lang="en-US" baseline="-25000" dirty="0" smtClean="0">
                <a:solidFill>
                  <a:prstClr val="black"/>
                </a:solidFill>
              </a:rPr>
              <a:t>2</a:t>
            </a:r>
            <a:endParaRPr lang="en-US" baseline="-25000" dirty="0">
              <a:solidFill>
                <a:prstClr val="black"/>
              </a:solidFill>
            </a:endParaRPr>
          </a:p>
        </p:txBody>
      </p:sp>
      <p:sp>
        <p:nvSpPr>
          <p:cNvPr id="28" name="Oval 27"/>
          <p:cNvSpPr/>
          <p:nvPr/>
        </p:nvSpPr>
        <p:spPr>
          <a:xfrm>
            <a:off x="7010400" y="1386541"/>
            <a:ext cx="294968" cy="271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dirty="0">
              <a:solidFill>
                <a:prstClr val="black"/>
              </a:solidFill>
            </a:endParaRPr>
          </a:p>
        </p:txBody>
      </p:sp>
      <p:sp>
        <p:nvSpPr>
          <p:cNvPr id="29" name="Oval 28"/>
          <p:cNvSpPr/>
          <p:nvPr/>
        </p:nvSpPr>
        <p:spPr>
          <a:xfrm>
            <a:off x="6934200" y="2496204"/>
            <a:ext cx="294968" cy="271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dirty="0">
              <a:solidFill>
                <a:prstClr val="black"/>
              </a:solidFill>
            </a:endParaRPr>
          </a:p>
        </p:txBody>
      </p:sp>
      <p:sp>
        <p:nvSpPr>
          <p:cNvPr id="30" name="Oval 29"/>
          <p:cNvSpPr/>
          <p:nvPr/>
        </p:nvSpPr>
        <p:spPr>
          <a:xfrm>
            <a:off x="7934632" y="2724804"/>
            <a:ext cx="294968" cy="271463"/>
          </a:xfrm>
          <a:prstGeom prst="ellipse">
            <a:avLst/>
          </a:prstGeom>
          <a:ln>
            <a:tailEnd type="none"/>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smtClean="0">
                <a:solidFill>
                  <a:prstClr val="black"/>
                </a:solidFill>
              </a:rPr>
              <a:t>s</a:t>
            </a:r>
            <a:endParaRPr lang="en-US" dirty="0">
              <a:solidFill>
                <a:prstClr val="black"/>
              </a:solidFill>
            </a:endParaRPr>
          </a:p>
        </p:txBody>
      </p:sp>
      <p:sp>
        <p:nvSpPr>
          <p:cNvPr id="31" name="TextBox 30"/>
          <p:cNvSpPr txBox="1"/>
          <p:nvPr/>
        </p:nvSpPr>
        <p:spPr>
          <a:xfrm>
            <a:off x="7142275" y="4288273"/>
            <a:ext cx="1968809" cy="646331"/>
          </a:xfrm>
          <a:prstGeom prst="rect">
            <a:avLst/>
          </a:prstGeom>
          <a:noFill/>
        </p:spPr>
        <p:txBody>
          <a:bodyPr wrap="none" rtlCol="0">
            <a:spAutoFit/>
          </a:bodyPr>
          <a:lstStyle/>
          <a:p>
            <a:r>
              <a:rPr lang="en-US" dirty="0" smtClean="0">
                <a:solidFill>
                  <a:prstClr val="black"/>
                </a:solidFill>
              </a:rPr>
              <a:t>positive examples</a:t>
            </a:r>
          </a:p>
          <a:p>
            <a:r>
              <a:rPr lang="en-US" dirty="0" smtClean="0">
                <a:solidFill>
                  <a:prstClr val="black"/>
                </a:solidFill>
              </a:rPr>
              <a:t>negative examples</a:t>
            </a:r>
            <a:endParaRPr lang="en-US" dirty="0">
              <a:solidFill>
                <a:prstClr val="black"/>
              </a:solidFill>
            </a:endParaRPr>
          </a:p>
        </p:txBody>
      </p:sp>
      <p:sp>
        <p:nvSpPr>
          <p:cNvPr id="32" name="Oval 31"/>
          <p:cNvSpPr/>
          <p:nvPr/>
        </p:nvSpPr>
        <p:spPr>
          <a:xfrm>
            <a:off x="7015956" y="4638793"/>
            <a:ext cx="182880" cy="182880"/>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dirty="0">
              <a:solidFill>
                <a:prstClr val="black"/>
              </a:solidFill>
            </a:endParaRPr>
          </a:p>
        </p:txBody>
      </p:sp>
      <p:sp>
        <p:nvSpPr>
          <p:cNvPr id="33" name="Oval 32"/>
          <p:cNvSpPr/>
          <p:nvPr/>
        </p:nvSpPr>
        <p:spPr>
          <a:xfrm>
            <a:off x="7010400" y="4384555"/>
            <a:ext cx="182880" cy="18288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dirty="0">
              <a:solidFill>
                <a:prstClr val="black"/>
              </a:solidFill>
            </a:endParaRPr>
          </a:p>
        </p:txBody>
      </p:sp>
      <p:pic>
        <p:nvPicPr>
          <p:cNvPr id="34" name="Picture 2"/>
          <p:cNvPicPr>
            <a:picLocks noChangeAspect="1" noChangeArrowheads="1"/>
          </p:cNvPicPr>
          <p:nvPr/>
        </p:nvPicPr>
        <p:blipFill>
          <a:blip r:embed="rId2" cstate="print"/>
          <a:srcRect/>
          <a:stretch>
            <a:fillRect/>
          </a:stretch>
        </p:blipFill>
        <p:spPr bwMode="auto">
          <a:xfrm>
            <a:off x="3314700" y="236286"/>
            <a:ext cx="5829300" cy="1057275"/>
          </a:xfrm>
          <a:prstGeom prst="rect">
            <a:avLst/>
          </a:prstGeom>
          <a:noFill/>
          <a:ln w="9525">
            <a:noFill/>
            <a:miter lim="800000"/>
            <a:headEnd/>
            <a:tailEnd/>
          </a:ln>
        </p:spPr>
      </p:pic>
      <p:sp>
        <p:nvSpPr>
          <p:cNvPr id="35" name="Rectangle 34"/>
          <p:cNvSpPr/>
          <p:nvPr/>
        </p:nvSpPr>
        <p:spPr>
          <a:xfrm>
            <a:off x="0" y="5659171"/>
            <a:ext cx="9144000" cy="1200329"/>
          </a:xfrm>
          <a:prstGeom prst="rect">
            <a:avLst/>
          </a:prstGeom>
          <a:solidFill>
            <a:schemeClr val="tx1"/>
          </a:solidFill>
        </p:spPr>
        <p:txBody>
          <a:bodyPr wrap="square">
            <a:spAutoFit/>
          </a:bodyPr>
          <a:lstStyle/>
          <a:p>
            <a:r>
              <a:rPr lang="en-US" dirty="0" smtClean="0">
                <a:solidFill>
                  <a:prstClr val="white"/>
                </a:solidFill>
              </a:rPr>
              <a:t> </a:t>
            </a:r>
            <a:r>
              <a:rPr lang="en-US" i="1" dirty="0" smtClean="0">
                <a:solidFill>
                  <a:prstClr val="white"/>
                </a:solidFill>
                <a:latin typeface="Times New Roman" pitchFamily="18" charset="0"/>
                <a:cs typeface="Times New Roman" pitchFamily="18" charset="0"/>
              </a:rPr>
              <a:t>s:</a:t>
            </a:r>
            <a:r>
              <a:rPr lang="en-US" dirty="0" smtClean="0">
                <a:solidFill>
                  <a:prstClr val="white"/>
                </a:solidFill>
              </a:rPr>
              <a:t> </a:t>
            </a:r>
            <a:r>
              <a:rPr lang="en-US" dirty="0">
                <a:solidFill>
                  <a:prstClr val="white"/>
                </a:solidFill>
              </a:rPr>
              <a:t>be the center </a:t>
            </a:r>
            <a:r>
              <a:rPr lang="en-US" dirty="0" smtClean="0">
                <a:solidFill>
                  <a:prstClr val="white"/>
                </a:solidFill>
              </a:rPr>
              <a:t>node; </a:t>
            </a:r>
            <a:r>
              <a:rPr lang="en-US" i="1" dirty="0" smtClean="0">
                <a:solidFill>
                  <a:prstClr val="white"/>
                </a:solidFill>
              </a:rPr>
              <a:t>l</a:t>
            </a:r>
            <a:r>
              <a:rPr lang="en-US" dirty="0" smtClean="0">
                <a:solidFill>
                  <a:prstClr val="white"/>
                </a:solidFill>
              </a:rPr>
              <a:t>: destination; </a:t>
            </a:r>
            <a:r>
              <a:rPr lang="en-US" i="1" dirty="0" smtClean="0">
                <a:solidFill>
                  <a:prstClr val="white"/>
                </a:solidFill>
              </a:rPr>
              <a:t>d</a:t>
            </a:r>
            <a:r>
              <a:rPr lang="en-US" dirty="0" smtClean="0">
                <a:solidFill>
                  <a:prstClr val="white"/>
                </a:solidFill>
              </a:rPr>
              <a:t>: no-link</a:t>
            </a:r>
            <a:endParaRPr lang="en-US" dirty="0">
              <a:solidFill>
                <a:prstClr val="white"/>
              </a:solidFill>
            </a:endParaRPr>
          </a:p>
          <a:p>
            <a:r>
              <a:rPr lang="en-US" dirty="0" smtClean="0">
                <a:solidFill>
                  <a:prstClr val="white"/>
                </a:solidFill>
              </a:rPr>
              <a:t> edge strength </a:t>
            </a:r>
            <a:r>
              <a:rPr lang="en-US" i="1" dirty="0" err="1" smtClean="0">
                <a:solidFill>
                  <a:prstClr val="white"/>
                </a:solidFill>
                <a:latin typeface="Times New Roman" pitchFamily="18" charset="0"/>
                <a:cs typeface="Times New Roman" pitchFamily="18" charset="0"/>
              </a:rPr>
              <a:t>a</a:t>
            </a:r>
            <a:r>
              <a:rPr lang="en-US" i="1" baseline="-25000" dirty="0" err="1" smtClean="0">
                <a:solidFill>
                  <a:prstClr val="white"/>
                </a:solidFill>
                <a:latin typeface="Times New Roman" pitchFamily="18" charset="0"/>
                <a:cs typeface="Times New Roman" pitchFamily="18" charset="0"/>
              </a:rPr>
              <a:t>uv</a:t>
            </a:r>
            <a:r>
              <a:rPr lang="en-US" i="1" dirty="0" smtClean="0">
                <a:solidFill>
                  <a:prstClr val="white"/>
                </a:solidFill>
                <a:latin typeface="Times New Roman" pitchFamily="18" charset="0"/>
                <a:cs typeface="Times New Roman" pitchFamily="18" charset="0"/>
              </a:rPr>
              <a:t> </a:t>
            </a:r>
            <a:r>
              <a:rPr lang="en-US" i="1" dirty="0">
                <a:solidFill>
                  <a:prstClr val="white"/>
                </a:solidFill>
                <a:latin typeface="Times New Roman" pitchFamily="18" charset="0"/>
                <a:cs typeface="Times New Roman" pitchFamily="18" charset="0"/>
              </a:rPr>
              <a:t>= </a:t>
            </a:r>
            <a:r>
              <a:rPr lang="en-US" i="1" dirty="0" err="1">
                <a:solidFill>
                  <a:prstClr val="white"/>
                </a:solidFill>
                <a:latin typeface="Times New Roman" pitchFamily="18" charset="0"/>
                <a:cs typeface="Times New Roman" pitchFamily="18" charset="0"/>
              </a:rPr>
              <a:t>f</a:t>
            </a:r>
            <a:r>
              <a:rPr lang="en-US" i="1" baseline="-25000" dirty="0" err="1">
                <a:solidFill>
                  <a:prstClr val="white"/>
                </a:solidFill>
                <a:latin typeface="Times New Roman" pitchFamily="18" charset="0"/>
                <a:cs typeface="Times New Roman" pitchFamily="18" charset="0"/>
              </a:rPr>
              <a:t>w</a:t>
            </a:r>
            <a:r>
              <a:rPr lang="en-US" i="1" dirty="0">
                <a:solidFill>
                  <a:prstClr val="white"/>
                </a:solidFill>
                <a:latin typeface="Times New Roman" pitchFamily="18" charset="0"/>
                <a:cs typeface="Times New Roman" pitchFamily="18" charset="0"/>
              </a:rPr>
              <a:t>(</a:t>
            </a:r>
            <a:r>
              <a:rPr lang="en-US" i="1" dirty="0" err="1">
                <a:solidFill>
                  <a:prstClr val="white"/>
                </a:solidFill>
                <a:latin typeface="Times New Roman" pitchFamily="18" charset="0"/>
                <a:cs typeface="Times New Roman" pitchFamily="18" charset="0"/>
              </a:rPr>
              <a:t>u,v</a:t>
            </a:r>
            <a:r>
              <a:rPr lang="en-US" i="1" dirty="0">
                <a:solidFill>
                  <a:prstClr val="white"/>
                </a:solidFill>
                <a:latin typeface="Times New Roman" pitchFamily="18" charset="0"/>
                <a:cs typeface="Times New Roman" pitchFamily="18" charset="0"/>
              </a:rPr>
              <a:t>) = </a:t>
            </a:r>
            <a:r>
              <a:rPr lang="en-US" i="1" dirty="0" err="1">
                <a:solidFill>
                  <a:prstClr val="white"/>
                </a:solidFill>
                <a:latin typeface="Times New Roman" pitchFamily="18" charset="0"/>
                <a:cs typeface="Times New Roman" pitchFamily="18" charset="0"/>
              </a:rPr>
              <a:t>exp</a:t>
            </a:r>
            <a:r>
              <a:rPr lang="en-US" i="1" dirty="0">
                <a:solidFill>
                  <a:prstClr val="white"/>
                </a:solidFill>
                <a:latin typeface="Times New Roman" pitchFamily="18" charset="0"/>
                <a:cs typeface="Times New Roman" pitchFamily="18" charset="0"/>
              </a:rPr>
              <a:t>(-</a:t>
            </a:r>
            <a:r>
              <a:rPr lang="en-US" i="1" dirty="0" err="1">
                <a:solidFill>
                  <a:prstClr val="white"/>
                </a:solidFill>
                <a:latin typeface="Times New Roman" pitchFamily="18" charset="0"/>
                <a:cs typeface="Times New Roman" pitchFamily="18" charset="0"/>
              </a:rPr>
              <a:t>w</a:t>
            </a:r>
            <a:r>
              <a:rPr lang="en-US" baseline="30000" dirty="0" err="1">
                <a:solidFill>
                  <a:prstClr val="white"/>
                </a:solidFill>
                <a:latin typeface="Times New Roman" pitchFamily="18" charset="0"/>
                <a:cs typeface="Times New Roman" pitchFamily="18" charset="0"/>
              </a:rPr>
              <a:t>T</a:t>
            </a:r>
            <a:r>
              <a:rPr lang="el-GR" i="1" dirty="0">
                <a:solidFill>
                  <a:prstClr val="white"/>
                </a:solidFill>
                <a:latin typeface="Times New Roman" pitchFamily="18" charset="0"/>
                <a:cs typeface="Times New Roman" pitchFamily="18" charset="0"/>
              </a:rPr>
              <a:t>Ψ</a:t>
            </a:r>
            <a:r>
              <a:rPr lang="en-US" i="1" baseline="-25000" dirty="0" err="1">
                <a:solidFill>
                  <a:prstClr val="white"/>
                </a:solidFill>
                <a:latin typeface="Times New Roman" pitchFamily="18" charset="0"/>
                <a:cs typeface="Times New Roman" pitchFamily="18" charset="0"/>
              </a:rPr>
              <a:t>uv</a:t>
            </a:r>
            <a:r>
              <a:rPr lang="en-US" i="1" dirty="0">
                <a:solidFill>
                  <a:prstClr val="white"/>
                </a:solidFill>
                <a:latin typeface="Times New Roman" pitchFamily="18" charset="0"/>
                <a:cs typeface="Times New Roman" pitchFamily="18" charset="0"/>
              </a:rPr>
              <a:t>)</a:t>
            </a:r>
          </a:p>
          <a:p>
            <a:r>
              <a:rPr lang="en-US" dirty="0" smtClean="0">
                <a:solidFill>
                  <a:prstClr val="white"/>
                </a:solidFill>
              </a:rPr>
              <a:t> feature </a:t>
            </a:r>
            <a:r>
              <a:rPr lang="en-US" dirty="0">
                <a:solidFill>
                  <a:prstClr val="white"/>
                </a:solidFill>
              </a:rPr>
              <a:t>vector </a:t>
            </a:r>
            <a:r>
              <a:rPr lang="en-US" dirty="0" smtClean="0">
                <a:solidFill>
                  <a:prstClr val="white"/>
                </a:solidFill>
              </a:rPr>
              <a:t> </a:t>
            </a:r>
            <a:r>
              <a:rPr lang="el-GR" i="1" dirty="0" smtClean="0">
                <a:solidFill>
                  <a:prstClr val="white"/>
                </a:solidFill>
                <a:latin typeface="Times New Roman" pitchFamily="18" charset="0"/>
                <a:cs typeface="Times New Roman" pitchFamily="18" charset="0"/>
              </a:rPr>
              <a:t>Ψ</a:t>
            </a:r>
            <a:r>
              <a:rPr lang="en-US" i="1" baseline="-25000" dirty="0" err="1">
                <a:solidFill>
                  <a:prstClr val="white"/>
                </a:solidFill>
                <a:latin typeface="Times New Roman" pitchFamily="18" charset="0"/>
                <a:cs typeface="Times New Roman" pitchFamily="18" charset="0"/>
              </a:rPr>
              <a:t>uv</a:t>
            </a:r>
            <a:r>
              <a:rPr lang="en-US" dirty="0">
                <a:solidFill>
                  <a:prstClr val="white"/>
                </a:solidFill>
              </a:rPr>
              <a:t> </a:t>
            </a:r>
            <a:r>
              <a:rPr lang="en-US" dirty="0" smtClean="0">
                <a:solidFill>
                  <a:prstClr val="white"/>
                </a:solidFill>
              </a:rPr>
              <a:t> (Features </a:t>
            </a:r>
            <a:r>
              <a:rPr lang="en-US" dirty="0">
                <a:solidFill>
                  <a:prstClr val="white"/>
                </a:solidFill>
              </a:rPr>
              <a:t>of node </a:t>
            </a:r>
            <a:r>
              <a:rPr lang="en-US" i="1" dirty="0" smtClean="0">
                <a:solidFill>
                  <a:prstClr val="white"/>
                </a:solidFill>
                <a:latin typeface="Times New Roman" pitchFamily="18" charset="0"/>
                <a:cs typeface="Times New Roman" pitchFamily="18" charset="0"/>
              </a:rPr>
              <a:t>u; </a:t>
            </a:r>
            <a:r>
              <a:rPr lang="en-US" dirty="0" smtClean="0">
                <a:solidFill>
                  <a:prstClr val="white"/>
                </a:solidFill>
              </a:rPr>
              <a:t>Features </a:t>
            </a:r>
            <a:r>
              <a:rPr lang="en-US" dirty="0">
                <a:solidFill>
                  <a:prstClr val="white"/>
                </a:solidFill>
              </a:rPr>
              <a:t>of node </a:t>
            </a:r>
            <a:r>
              <a:rPr lang="en-US" i="1" dirty="0" smtClean="0">
                <a:solidFill>
                  <a:prstClr val="white"/>
                </a:solidFill>
                <a:latin typeface="Times New Roman" pitchFamily="18" charset="0"/>
                <a:cs typeface="Times New Roman" pitchFamily="18" charset="0"/>
              </a:rPr>
              <a:t>v; </a:t>
            </a:r>
            <a:r>
              <a:rPr lang="en-US" dirty="0" smtClean="0">
                <a:solidFill>
                  <a:prstClr val="white"/>
                </a:solidFill>
              </a:rPr>
              <a:t>Features </a:t>
            </a:r>
            <a:r>
              <a:rPr lang="en-US" dirty="0">
                <a:solidFill>
                  <a:prstClr val="white"/>
                </a:solidFill>
              </a:rPr>
              <a:t>of edge </a:t>
            </a:r>
            <a:r>
              <a:rPr lang="en-US" i="1" dirty="0">
                <a:solidFill>
                  <a:prstClr val="white"/>
                </a:solidFill>
                <a:latin typeface="Times New Roman" pitchFamily="18" charset="0"/>
                <a:cs typeface="Times New Roman" pitchFamily="18" charset="0"/>
              </a:rPr>
              <a:t>(</a:t>
            </a:r>
            <a:r>
              <a:rPr lang="en-US" i="1" dirty="0" err="1">
                <a:solidFill>
                  <a:prstClr val="white"/>
                </a:solidFill>
                <a:latin typeface="Times New Roman" pitchFamily="18" charset="0"/>
                <a:cs typeface="Times New Roman" pitchFamily="18" charset="0"/>
              </a:rPr>
              <a:t>u,v</a:t>
            </a:r>
            <a:r>
              <a:rPr lang="en-US" i="1" dirty="0" smtClean="0">
                <a:solidFill>
                  <a:prstClr val="white"/>
                </a:solidFill>
                <a:latin typeface="Times New Roman" pitchFamily="18" charset="0"/>
                <a:cs typeface="Times New Roman" pitchFamily="18" charset="0"/>
              </a:rPr>
              <a:t>)</a:t>
            </a:r>
          </a:p>
          <a:p>
            <a:r>
              <a:rPr lang="en-US" i="1" dirty="0">
                <a:solidFill>
                  <a:prstClr val="white"/>
                </a:solidFill>
                <a:latin typeface="Times New Roman" pitchFamily="18" charset="0"/>
                <a:cs typeface="Times New Roman" pitchFamily="18" charset="0"/>
              </a:rPr>
              <a:t> Thanks to Jure </a:t>
            </a:r>
            <a:r>
              <a:rPr lang="en-US" i="1" dirty="0" err="1">
                <a:solidFill>
                  <a:prstClr val="white"/>
                </a:solidFill>
                <a:latin typeface="Times New Roman" pitchFamily="18" charset="0"/>
                <a:cs typeface="Times New Roman" pitchFamily="18" charset="0"/>
              </a:rPr>
              <a:t>Leskovec</a:t>
            </a:r>
            <a:r>
              <a:rPr lang="en-US" i="1" dirty="0">
                <a:solidFill>
                  <a:prstClr val="white"/>
                </a:solidFill>
                <a:latin typeface="Times New Roman" pitchFamily="18" charset="0"/>
                <a:cs typeface="Times New Roman" pitchFamily="18" charset="0"/>
              </a:rPr>
              <a:t>: Social Media Analytics (KDD '11 tutorial</a:t>
            </a:r>
            <a:r>
              <a:rPr lang="en-US" i="1" dirty="0" smtClean="0">
                <a:solidFill>
                  <a:prstClr val="white"/>
                </a:solidFill>
                <a:latin typeface="Times New Roman" pitchFamily="18" charset="0"/>
                <a:cs typeface="Times New Roman" pitchFamily="18" charset="0"/>
              </a:rPr>
              <a:t>)</a:t>
            </a:r>
            <a:endParaRPr lang="en-US" i="1" dirty="0">
              <a:solidFill>
                <a:prstClr val="white"/>
              </a:solidFill>
              <a:latin typeface="Times New Roman" pitchFamily="18" charset="0"/>
              <a:cs typeface="Times New Roman" pitchFamily="18" charset="0"/>
            </a:endParaRPr>
          </a:p>
        </p:txBody>
      </p:sp>
      <p:graphicFrame>
        <p:nvGraphicFramePr>
          <p:cNvPr id="36" name="Chart 35"/>
          <p:cNvGraphicFramePr/>
          <p:nvPr>
            <p:extLst>
              <p:ext uri="{D42A27DB-BD31-4B8C-83A1-F6EECF244321}">
                <p14:modId xmlns:p14="http://schemas.microsoft.com/office/powerpoint/2010/main" val="2421862057"/>
              </p:ext>
            </p:extLst>
          </p:nvPr>
        </p:nvGraphicFramePr>
        <p:xfrm>
          <a:off x="1392612" y="2464644"/>
          <a:ext cx="457200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p:cNvSpPr txBox="1"/>
          <p:nvPr/>
        </p:nvSpPr>
        <p:spPr>
          <a:xfrm>
            <a:off x="3221412" y="5065624"/>
            <a:ext cx="971741" cy="523220"/>
          </a:xfrm>
          <a:prstGeom prst="rect">
            <a:avLst/>
          </a:prstGeom>
          <a:noFill/>
        </p:spPr>
        <p:txBody>
          <a:bodyPr wrap="none" rtlCol="0">
            <a:spAutoFit/>
          </a:bodyPr>
          <a:lstStyle/>
          <a:p>
            <a:r>
              <a:rPr lang="en-US" sz="2800" i="1" dirty="0" smtClean="0">
                <a:solidFill>
                  <a:prstClr val="black"/>
                </a:solidFill>
                <a:latin typeface="Times New Roman" pitchFamily="18" charset="0"/>
                <a:cs typeface="Times New Roman" pitchFamily="18" charset="0"/>
              </a:rPr>
              <a:t>p</a:t>
            </a:r>
            <a:r>
              <a:rPr lang="en-US" sz="2800" i="1" baseline="-25000" dirty="0" smtClean="0">
                <a:solidFill>
                  <a:prstClr val="black"/>
                </a:solidFill>
                <a:latin typeface="Times New Roman" pitchFamily="18" charset="0"/>
                <a:cs typeface="Times New Roman" pitchFamily="18" charset="0"/>
              </a:rPr>
              <a:t>l</a:t>
            </a:r>
            <a:r>
              <a:rPr lang="en-US" sz="2800" i="1" dirty="0" smtClean="0">
                <a:solidFill>
                  <a:prstClr val="black"/>
                </a:solidFill>
                <a:latin typeface="Times New Roman" pitchFamily="18" charset="0"/>
                <a:cs typeface="Times New Roman" pitchFamily="18" charset="0"/>
              </a:rPr>
              <a:t>=p</a:t>
            </a:r>
            <a:r>
              <a:rPr lang="en-US" sz="2800" i="1" baseline="-25000" dirty="0" smtClean="0">
                <a:solidFill>
                  <a:prstClr val="black"/>
                </a:solidFill>
                <a:latin typeface="Times New Roman" pitchFamily="18" charset="0"/>
                <a:cs typeface="Times New Roman" pitchFamily="18" charset="0"/>
              </a:rPr>
              <a:t>d</a:t>
            </a:r>
            <a:endParaRPr lang="en-US" sz="2800" i="1" baseline="-25000" dirty="0">
              <a:solidFill>
                <a:prstClr val="black"/>
              </a:solidFill>
              <a:latin typeface="Times New Roman" pitchFamily="18" charset="0"/>
              <a:cs typeface="Times New Roman" pitchFamily="18" charset="0"/>
            </a:endParaRPr>
          </a:p>
        </p:txBody>
      </p:sp>
      <p:sp>
        <p:nvSpPr>
          <p:cNvPr id="38" name="TextBox 37"/>
          <p:cNvSpPr txBox="1"/>
          <p:nvPr/>
        </p:nvSpPr>
        <p:spPr>
          <a:xfrm>
            <a:off x="1773612" y="5065624"/>
            <a:ext cx="1151277" cy="523220"/>
          </a:xfrm>
          <a:prstGeom prst="rect">
            <a:avLst/>
          </a:prstGeom>
          <a:noFill/>
        </p:spPr>
        <p:txBody>
          <a:bodyPr wrap="none" rtlCol="0">
            <a:spAutoFit/>
          </a:bodyPr>
          <a:lstStyle/>
          <a:p>
            <a:r>
              <a:rPr lang="en-US" sz="2800" i="1" dirty="0" smtClean="0">
                <a:solidFill>
                  <a:prstClr val="black"/>
                </a:solidFill>
                <a:latin typeface="Times New Roman" pitchFamily="18" charset="0"/>
                <a:cs typeface="Times New Roman" pitchFamily="18" charset="0"/>
              </a:rPr>
              <a:t>p</a:t>
            </a:r>
            <a:r>
              <a:rPr lang="en-US" sz="2800" i="1" baseline="-25000" dirty="0" smtClean="0">
                <a:solidFill>
                  <a:prstClr val="black"/>
                </a:solidFill>
                <a:latin typeface="Times New Roman" pitchFamily="18" charset="0"/>
                <a:cs typeface="Times New Roman" pitchFamily="18" charset="0"/>
              </a:rPr>
              <a:t>l</a:t>
            </a:r>
            <a:r>
              <a:rPr lang="en-US" sz="2800" i="1" dirty="0" smtClean="0">
                <a:solidFill>
                  <a:prstClr val="black"/>
                </a:solidFill>
                <a:latin typeface="Times New Roman" pitchFamily="18" charset="0"/>
                <a:cs typeface="Times New Roman" pitchFamily="18" charset="0"/>
              </a:rPr>
              <a:t> &lt; p</a:t>
            </a:r>
            <a:r>
              <a:rPr lang="en-US" sz="2800" i="1" baseline="-25000" dirty="0" smtClean="0">
                <a:solidFill>
                  <a:prstClr val="black"/>
                </a:solidFill>
                <a:latin typeface="Times New Roman" pitchFamily="18" charset="0"/>
                <a:cs typeface="Times New Roman" pitchFamily="18" charset="0"/>
              </a:rPr>
              <a:t>d</a:t>
            </a:r>
            <a:endParaRPr lang="en-US" sz="2800" i="1" baseline="-25000" dirty="0">
              <a:solidFill>
                <a:prstClr val="black"/>
              </a:solidFill>
              <a:latin typeface="Times New Roman" pitchFamily="18" charset="0"/>
              <a:cs typeface="Times New Roman" pitchFamily="18" charset="0"/>
            </a:endParaRPr>
          </a:p>
        </p:txBody>
      </p:sp>
      <p:sp>
        <p:nvSpPr>
          <p:cNvPr id="39" name="TextBox 38"/>
          <p:cNvSpPr txBox="1"/>
          <p:nvPr/>
        </p:nvSpPr>
        <p:spPr>
          <a:xfrm>
            <a:off x="4660935" y="5065624"/>
            <a:ext cx="1151277" cy="523220"/>
          </a:xfrm>
          <a:prstGeom prst="rect">
            <a:avLst/>
          </a:prstGeom>
          <a:noFill/>
        </p:spPr>
        <p:txBody>
          <a:bodyPr wrap="none" rtlCol="0">
            <a:spAutoFit/>
          </a:bodyPr>
          <a:lstStyle/>
          <a:p>
            <a:r>
              <a:rPr lang="en-US" sz="2800" i="1" dirty="0" smtClean="0">
                <a:solidFill>
                  <a:prstClr val="black"/>
                </a:solidFill>
                <a:latin typeface="Times New Roman" pitchFamily="18" charset="0"/>
                <a:cs typeface="Times New Roman" pitchFamily="18" charset="0"/>
              </a:rPr>
              <a:t>p</a:t>
            </a:r>
            <a:r>
              <a:rPr lang="en-US" sz="2800" i="1" baseline="-25000" dirty="0" smtClean="0">
                <a:solidFill>
                  <a:prstClr val="black"/>
                </a:solidFill>
                <a:latin typeface="Times New Roman" pitchFamily="18" charset="0"/>
                <a:cs typeface="Times New Roman" pitchFamily="18" charset="0"/>
              </a:rPr>
              <a:t>l</a:t>
            </a:r>
            <a:r>
              <a:rPr lang="en-US" sz="2800" i="1" dirty="0" smtClean="0">
                <a:solidFill>
                  <a:prstClr val="black"/>
                </a:solidFill>
                <a:latin typeface="Times New Roman" pitchFamily="18" charset="0"/>
                <a:cs typeface="Times New Roman" pitchFamily="18" charset="0"/>
              </a:rPr>
              <a:t> &gt; p</a:t>
            </a:r>
            <a:r>
              <a:rPr lang="en-US" sz="2800" i="1" baseline="-25000" dirty="0" smtClean="0">
                <a:solidFill>
                  <a:prstClr val="black"/>
                </a:solidFill>
                <a:latin typeface="Times New Roman" pitchFamily="18" charset="0"/>
                <a:cs typeface="Times New Roman" pitchFamily="18" charset="0"/>
              </a:rPr>
              <a:t>d</a:t>
            </a:r>
            <a:endParaRPr lang="en-US" sz="2800" i="1" baseline="-25000" dirty="0">
              <a:solidFill>
                <a:prstClr val="black"/>
              </a:solidFill>
              <a:latin typeface="Times New Roman" pitchFamily="18" charset="0"/>
              <a:cs typeface="Times New Roman" pitchFamily="18" charset="0"/>
            </a:endParaRPr>
          </a:p>
        </p:txBody>
      </p:sp>
      <p:sp>
        <p:nvSpPr>
          <p:cNvPr id="40" name="TextBox 39"/>
          <p:cNvSpPr txBox="1"/>
          <p:nvPr/>
        </p:nvSpPr>
        <p:spPr>
          <a:xfrm rot="16200000">
            <a:off x="2798208" y="3378541"/>
            <a:ext cx="758541" cy="461665"/>
          </a:xfrm>
          <a:prstGeom prst="rect">
            <a:avLst/>
          </a:prstGeom>
          <a:noFill/>
        </p:spPr>
        <p:txBody>
          <a:bodyPr wrap="none" rtlCol="0">
            <a:spAutoFit/>
          </a:bodyPr>
          <a:lstStyle/>
          <a:p>
            <a:r>
              <a:rPr lang="en-US" sz="2400" dirty="0" smtClean="0">
                <a:solidFill>
                  <a:prstClr val="black"/>
                </a:solidFill>
              </a:rPr>
              <a:t>Loss</a:t>
            </a:r>
            <a:endParaRPr lang="en-US" sz="2400" dirty="0">
              <a:solidFill>
                <a:prstClr val="black"/>
              </a:solidFill>
            </a:endParaRPr>
          </a:p>
        </p:txBody>
      </p:sp>
      <p:sp>
        <p:nvSpPr>
          <p:cNvPr id="41" name="Rectangle 40"/>
          <p:cNvSpPr/>
          <p:nvPr/>
        </p:nvSpPr>
        <p:spPr>
          <a:xfrm>
            <a:off x="3707282" y="2546943"/>
            <a:ext cx="556563" cy="369332"/>
          </a:xfrm>
          <a:prstGeom prst="rect">
            <a:avLst/>
          </a:prstGeom>
        </p:spPr>
        <p:txBody>
          <a:bodyPr wrap="none">
            <a:spAutoFit/>
          </a:bodyPr>
          <a:lstStyle/>
          <a:p>
            <a:r>
              <a:rPr lang="en-US" i="1" dirty="0" smtClean="0">
                <a:solidFill>
                  <a:prstClr val="black"/>
                </a:solidFill>
                <a:latin typeface="Times New Roman" pitchFamily="18" charset="0"/>
                <a:cs typeface="Times New Roman" pitchFamily="18" charset="0"/>
              </a:rPr>
              <a:t>h(x</a:t>
            </a:r>
            <a:r>
              <a:rPr lang="en-US" i="1" dirty="0">
                <a:solidFill>
                  <a:prstClr val="black"/>
                </a:solidFill>
                <a:latin typeface="Times New Roman" pitchFamily="18" charset="0"/>
                <a:cs typeface="Times New Roman" pitchFamily="18" charset="0"/>
              </a:rPr>
              <a:t>)</a:t>
            </a:r>
            <a:endParaRPr lang="en-US" dirty="0">
              <a:solidFill>
                <a:prstClr val="black"/>
              </a:solidFill>
            </a:endParaRPr>
          </a:p>
        </p:txBody>
      </p:sp>
      <p:sp>
        <p:nvSpPr>
          <p:cNvPr id="42" name="Rectangle 41"/>
          <p:cNvSpPr/>
          <p:nvPr/>
        </p:nvSpPr>
        <p:spPr>
          <a:xfrm>
            <a:off x="5443152" y="4371586"/>
            <a:ext cx="340158" cy="369332"/>
          </a:xfrm>
          <a:prstGeom prst="rect">
            <a:avLst/>
          </a:prstGeom>
        </p:spPr>
        <p:txBody>
          <a:bodyPr wrap="none">
            <a:spAutoFit/>
          </a:bodyPr>
          <a:lstStyle/>
          <a:p>
            <a:r>
              <a:rPr lang="en-US" dirty="0">
                <a:solidFill>
                  <a:prstClr val="black"/>
                </a:solidFill>
              </a:rPr>
              <a:t> </a:t>
            </a:r>
            <a:r>
              <a:rPr lang="en-US" i="1" dirty="0" smtClean="0">
                <a:solidFill>
                  <a:prstClr val="black"/>
                </a:solidFill>
                <a:latin typeface="Times New Roman" pitchFamily="18" charset="0"/>
                <a:cs typeface="Times New Roman" pitchFamily="18" charset="0"/>
              </a:rPr>
              <a:t>x</a:t>
            </a:r>
            <a:endParaRPr lang="en-US" dirty="0">
              <a:solidFill>
                <a:prstClr val="black"/>
              </a:solidFill>
            </a:endParaRPr>
          </a:p>
        </p:txBody>
      </p:sp>
      <p:sp>
        <p:nvSpPr>
          <p:cNvPr id="43" name="Rectangle 42"/>
          <p:cNvSpPr/>
          <p:nvPr/>
        </p:nvSpPr>
        <p:spPr>
          <a:xfrm>
            <a:off x="5236573" y="2614520"/>
            <a:ext cx="417102" cy="369332"/>
          </a:xfrm>
          <a:prstGeom prst="rect">
            <a:avLst/>
          </a:prstGeom>
        </p:spPr>
        <p:txBody>
          <a:bodyPr wrap="none">
            <a:spAutoFit/>
          </a:bodyPr>
          <a:lstStyle/>
          <a:p>
            <a:r>
              <a:rPr lang="en-US" i="1" dirty="0">
                <a:solidFill>
                  <a:prstClr val="black"/>
                </a:solidFill>
                <a:latin typeface="Times New Roman" pitchFamily="18" charset="0"/>
                <a:cs typeface="Times New Roman" pitchFamily="18" charset="0"/>
              </a:rPr>
              <a:t>x</a:t>
            </a:r>
            <a:r>
              <a:rPr lang="en-US" i="1" baseline="30000" dirty="0">
                <a:solidFill>
                  <a:prstClr val="black"/>
                </a:solidFill>
                <a:latin typeface="Times New Roman" pitchFamily="18" charset="0"/>
                <a:cs typeface="Times New Roman" pitchFamily="18" charset="0"/>
              </a:rPr>
              <a:t>2</a:t>
            </a:r>
            <a:r>
              <a:rPr lang="en-US" dirty="0">
                <a:solidFill>
                  <a:prstClr val="black"/>
                </a:solidFill>
              </a:rPr>
              <a:t> </a:t>
            </a:r>
          </a:p>
        </p:txBody>
      </p:sp>
    </p:spTree>
    <p:extLst>
      <p:ext uri="{BB962C8B-B14F-4D97-AF65-F5344CB8AC3E}">
        <p14:creationId xmlns:p14="http://schemas.microsoft.com/office/powerpoint/2010/main" val="2258635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1" name="Group 80"/>
          <p:cNvGrpSpPr>
            <a:grpSpLocks/>
          </p:cNvGrpSpPr>
          <p:nvPr/>
        </p:nvGrpSpPr>
        <p:grpSpPr bwMode="auto">
          <a:xfrm>
            <a:off x="304800" y="1066800"/>
            <a:ext cx="3505200" cy="3581400"/>
            <a:chOff x="76200" y="2133600"/>
            <a:chExt cx="3505200" cy="3581400"/>
          </a:xfrm>
        </p:grpSpPr>
        <p:sp>
          <p:nvSpPr>
            <p:cNvPr id="33" name="Oval 32"/>
            <p:cNvSpPr/>
            <p:nvPr/>
          </p:nvSpPr>
          <p:spPr>
            <a:xfrm>
              <a:off x="1066800" y="2133600"/>
              <a:ext cx="609600" cy="533400"/>
            </a:xfrm>
            <a:prstGeom prst="ellipse">
              <a:avLst/>
            </a:prstGeom>
            <a:solidFill>
              <a:srgbClr val="FF0000"/>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34" name="Oval 33"/>
            <p:cNvSpPr/>
            <p:nvPr/>
          </p:nvSpPr>
          <p:spPr>
            <a:xfrm>
              <a:off x="1066800" y="3200400"/>
              <a:ext cx="609600" cy="533400"/>
            </a:xfrm>
            <a:prstGeom prst="ellipse">
              <a:avLst/>
            </a:prstGeom>
            <a:solidFill>
              <a:srgbClr val="FF0000"/>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cxnSp>
          <p:nvCxnSpPr>
            <p:cNvPr id="35" name="Straight Connector 34"/>
            <p:cNvCxnSpPr>
              <a:stCxn id="33" idx="4"/>
              <a:endCxn id="34" idx="0"/>
            </p:cNvCxnSpPr>
            <p:nvPr/>
          </p:nvCxnSpPr>
          <p:spPr>
            <a:xfrm rot="5400000">
              <a:off x="1104901" y="2933700"/>
              <a:ext cx="533400" cy="3175"/>
            </a:xfrm>
            <a:prstGeom prst="line">
              <a:avLst/>
            </a:prstGeom>
            <a:ln w="571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6200" y="2590800"/>
              <a:ext cx="609600" cy="533400"/>
            </a:xfrm>
            <a:prstGeom prst="ellipse">
              <a:avLst/>
            </a:prstGeom>
            <a:solidFill>
              <a:srgbClr val="0000FF"/>
            </a:solidFill>
            <a:ln w="28575">
              <a:solidFill>
                <a:srgbClr val="0000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37" name="Oval 36"/>
            <p:cNvSpPr/>
            <p:nvPr/>
          </p:nvSpPr>
          <p:spPr>
            <a:xfrm>
              <a:off x="2133600" y="32766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sp>
          <p:nvSpPr>
            <p:cNvPr id="38" name="Oval 37"/>
            <p:cNvSpPr/>
            <p:nvPr/>
          </p:nvSpPr>
          <p:spPr>
            <a:xfrm>
              <a:off x="1371600" y="42672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cxnSp>
          <p:nvCxnSpPr>
            <p:cNvPr id="39" name="Straight Arrow Connector 38"/>
            <p:cNvCxnSpPr>
              <a:stCxn id="33" idx="2"/>
              <a:endCxn id="36" idx="7"/>
            </p:cNvCxnSpPr>
            <p:nvPr/>
          </p:nvCxnSpPr>
          <p:spPr>
            <a:xfrm rot="10800000" flipV="1">
              <a:off x="596900" y="2400300"/>
              <a:ext cx="469900" cy="2682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3" idx="6"/>
              <a:endCxn id="37" idx="0"/>
            </p:cNvCxnSpPr>
            <p:nvPr/>
          </p:nvCxnSpPr>
          <p:spPr>
            <a:xfrm>
              <a:off x="1676400" y="2400300"/>
              <a:ext cx="762000" cy="8763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4"/>
              <a:endCxn id="38" idx="7"/>
            </p:cNvCxnSpPr>
            <p:nvPr/>
          </p:nvCxnSpPr>
          <p:spPr>
            <a:xfrm rot="5400000">
              <a:off x="1897856" y="3804444"/>
              <a:ext cx="534988" cy="5461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1"/>
              <a:endCxn id="34" idx="4"/>
            </p:cNvCxnSpPr>
            <p:nvPr/>
          </p:nvCxnSpPr>
          <p:spPr>
            <a:xfrm rot="16200000" flipV="1">
              <a:off x="1110456" y="3994944"/>
              <a:ext cx="611188" cy="889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2"/>
              <a:endCxn id="34" idx="6"/>
            </p:cNvCxnSpPr>
            <p:nvPr/>
          </p:nvCxnSpPr>
          <p:spPr>
            <a:xfrm rot="10800000">
              <a:off x="1676400" y="3467100"/>
              <a:ext cx="457200" cy="762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4"/>
              <a:endCxn id="34" idx="2"/>
            </p:cNvCxnSpPr>
            <p:nvPr/>
          </p:nvCxnSpPr>
          <p:spPr>
            <a:xfrm rot="16200000" flipH="1">
              <a:off x="552450" y="2952750"/>
              <a:ext cx="342900" cy="6858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76200" y="5181600"/>
              <a:ext cx="609600" cy="533400"/>
            </a:xfrm>
            <a:prstGeom prst="ellipse">
              <a:avLst/>
            </a:prstGeom>
            <a:solidFill>
              <a:srgbClr val="0000FF"/>
            </a:solidFill>
            <a:ln w="28575">
              <a:solidFill>
                <a:srgbClr val="0000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46" name="Oval 45"/>
            <p:cNvSpPr/>
            <p:nvPr/>
          </p:nvSpPr>
          <p:spPr>
            <a:xfrm>
              <a:off x="2971800" y="41148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sp>
          <p:nvSpPr>
            <p:cNvPr id="47" name="Oval 46"/>
            <p:cNvSpPr/>
            <p:nvPr/>
          </p:nvSpPr>
          <p:spPr>
            <a:xfrm>
              <a:off x="1371600" y="51816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cxnSp>
          <p:nvCxnSpPr>
            <p:cNvPr id="48" name="Straight Arrow Connector 47"/>
            <p:cNvCxnSpPr>
              <a:stCxn id="45" idx="6"/>
              <a:endCxn id="47" idx="2"/>
            </p:cNvCxnSpPr>
            <p:nvPr/>
          </p:nvCxnSpPr>
          <p:spPr>
            <a:xfrm>
              <a:off x="685800" y="5448300"/>
              <a:ext cx="685800" cy="15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6" idx="4"/>
              <a:endCxn id="47" idx="6"/>
            </p:cNvCxnSpPr>
            <p:nvPr/>
          </p:nvCxnSpPr>
          <p:spPr>
            <a:xfrm rot="5400000">
              <a:off x="2228850" y="4400550"/>
              <a:ext cx="800100" cy="12954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0"/>
              <a:endCxn id="38" idx="4"/>
            </p:cNvCxnSpPr>
            <p:nvPr/>
          </p:nvCxnSpPr>
          <p:spPr>
            <a:xfrm rot="5400000" flipH="1" flipV="1">
              <a:off x="1485901" y="4991100"/>
              <a:ext cx="381000" cy="317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6" idx="2"/>
              <a:endCxn id="37" idx="6"/>
            </p:cNvCxnSpPr>
            <p:nvPr/>
          </p:nvCxnSpPr>
          <p:spPr>
            <a:xfrm rot="10800000">
              <a:off x="2743200" y="3543300"/>
              <a:ext cx="228600" cy="8382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oup 81"/>
          <p:cNvGrpSpPr>
            <a:grpSpLocks/>
          </p:cNvGrpSpPr>
          <p:nvPr/>
        </p:nvGrpSpPr>
        <p:grpSpPr bwMode="auto">
          <a:xfrm>
            <a:off x="5181600" y="990600"/>
            <a:ext cx="3505200" cy="3581400"/>
            <a:chOff x="5181600" y="2057400"/>
            <a:chExt cx="3505200" cy="3581400"/>
          </a:xfrm>
        </p:grpSpPr>
        <p:sp>
          <p:nvSpPr>
            <p:cNvPr id="61" name="Oval 60"/>
            <p:cNvSpPr/>
            <p:nvPr/>
          </p:nvSpPr>
          <p:spPr>
            <a:xfrm>
              <a:off x="6172200" y="2057400"/>
              <a:ext cx="609600" cy="533400"/>
            </a:xfrm>
            <a:prstGeom prst="ellipse">
              <a:avLst/>
            </a:prstGeom>
            <a:solidFill>
              <a:srgbClr val="FF0000"/>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62" name="Oval 61"/>
            <p:cNvSpPr/>
            <p:nvPr/>
          </p:nvSpPr>
          <p:spPr>
            <a:xfrm>
              <a:off x="6172200" y="3124200"/>
              <a:ext cx="609600" cy="533400"/>
            </a:xfrm>
            <a:prstGeom prst="ellipse">
              <a:avLst/>
            </a:prstGeom>
            <a:solidFill>
              <a:srgbClr val="FF0000"/>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64" name="Oval 63"/>
            <p:cNvSpPr/>
            <p:nvPr/>
          </p:nvSpPr>
          <p:spPr>
            <a:xfrm>
              <a:off x="5181600" y="2514600"/>
              <a:ext cx="609600" cy="533400"/>
            </a:xfrm>
            <a:prstGeom prst="ellipse">
              <a:avLst/>
            </a:prstGeom>
            <a:solidFill>
              <a:srgbClr val="0000FF"/>
            </a:solidFill>
            <a:ln w="28575">
              <a:solidFill>
                <a:srgbClr val="0000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65" name="Oval 64"/>
            <p:cNvSpPr/>
            <p:nvPr/>
          </p:nvSpPr>
          <p:spPr>
            <a:xfrm>
              <a:off x="7239000" y="32004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sp>
          <p:nvSpPr>
            <p:cNvPr id="66" name="Oval 65"/>
            <p:cNvSpPr/>
            <p:nvPr/>
          </p:nvSpPr>
          <p:spPr>
            <a:xfrm>
              <a:off x="6477000" y="41910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cxnSp>
          <p:nvCxnSpPr>
            <p:cNvPr id="67" name="Straight Arrow Connector 66"/>
            <p:cNvCxnSpPr>
              <a:stCxn id="61" idx="2"/>
              <a:endCxn id="64" idx="7"/>
            </p:cNvCxnSpPr>
            <p:nvPr/>
          </p:nvCxnSpPr>
          <p:spPr>
            <a:xfrm rot="10800000" flipV="1">
              <a:off x="5702300" y="2324100"/>
              <a:ext cx="469900" cy="2682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1" idx="6"/>
              <a:endCxn id="65" idx="0"/>
            </p:cNvCxnSpPr>
            <p:nvPr/>
          </p:nvCxnSpPr>
          <p:spPr>
            <a:xfrm>
              <a:off x="6781800" y="2324100"/>
              <a:ext cx="762000" cy="8763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6" idx="7"/>
            </p:cNvCxnSpPr>
            <p:nvPr/>
          </p:nvCxnSpPr>
          <p:spPr>
            <a:xfrm rot="5400000">
              <a:off x="7003256" y="3728244"/>
              <a:ext cx="534988" cy="5461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6" idx="1"/>
              <a:endCxn id="62" idx="4"/>
            </p:cNvCxnSpPr>
            <p:nvPr/>
          </p:nvCxnSpPr>
          <p:spPr>
            <a:xfrm rot="16200000" flipV="1">
              <a:off x="6215856" y="3918744"/>
              <a:ext cx="611188" cy="889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5" idx="2"/>
              <a:endCxn id="62" idx="6"/>
            </p:cNvCxnSpPr>
            <p:nvPr/>
          </p:nvCxnSpPr>
          <p:spPr>
            <a:xfrm rot="10800000">
              <a:off x="6781800" y="3390900"/>
              <a:ext cx="457200" cy="762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4" idx="4"/>
              <a:endCxn id="62" idx="2"/>
            </p:cNvCxnSpPr>
            <p:nvPr/>
          </p:nvCxnSpPr>
          <p:spPr>
            <a:xfrm rot="16200000" flipH="1">
              <a:off x="5657850" y="2876550"/>
              <a:ext cx="342900" cy="6858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5181600" y="5105400"/>
              <a:ext cx="609600" cy="533400"/>
            </a:xfrm>
            <a:prstGeom prst="ellipse">
              <a:avLst/>
            </a:prstGeom>
            <a:solidFill>
              <a:srgbClr val="0000FF"/>
            </a:solidFill>
            <a:ln w="28575">
              <a:solidFill>
                <a:srgbClr val="0000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000" b="1" i="1" dirty="0">
                <a:solidFill>
                  <a:srgbClr val="FFFFFF"/>
                </a:solidFill>
              </a:endParaRPr>
            </a:p>
          </p:txBody>
        </p:sp>
        <p:sp>
          <p:nvSpPr>
            <p:cNvPr id="74" name="Oval 73"/>
            <p:cNvSpPr/>
            <p:nvPr/>
          </p:nvSpPr>
          <p:spPr>
            <a:xfrm>
              <a:off x="8077200" y="40386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sp>
          <p:nvSpPr>
            <p:cNvPr id="75" name="Oval 74"/>
            <p:cNvSpPr/>
            <p:nvPr/>
          </p:nvSpPr>
          <p:spPr>
            <a:xfrm>
              <a:off x="6477000" y="5105400"/>
              <a:ext cx="609600" cy="533400"/>
            </a:xfrm>
            <a:prstGeom prst="ellipse">
              <a:avLst/>
            </a:prstGeom>
            <a:solidFill>
              <a:schemeClr val="bg1"/>
            </a:solidFill>
            <a:ln w="285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r>
                <a:rPr lang="en-US" sz="2000" b="1" i="1">
                  <a:solidFill>
                    <a:srgbClr val="FFFFFF"/>
                  </a:solidFill>
                </a:rPr>
                <a:t>i</a:t>
              </a:r>
            </a:p>
          </p:txBody>
        </p:sp>
        <p:cxnSp>
          <p:nvCxnSpPr>
            <p:cNvPr id="76" name="Straight Arrow Connector 75"/>
            <p:cNvCxnSpPr>
              <a:stCxn id="73" idx="6"/>
              <a:endCxn id="75" idx="2"/>
            </p:cNvCxnSpPr>
            <p:nvPr/>
          </p:nvCxnSpPr>
          <p:spPr>
            <a:xfrm>
              <a:off x="5791200" y="5372100"/>
              <a:ext cx="685800" cy="15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4" idx="4"/>
              <a:endCxn id="75" idx="6"/>
            </p:cNvCxnSpPr>
            <p:nvPr/>
          </p:nvCxnSpPr>
          <p:spPr>
            <a:xfrm rot="5400000">
              <a:off x="7334250" y="4324350"/>
              <a:ext cx="800100" cy="12954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5" idx="0"/>
              <a:endCxn id="66" idx="4"/>
            </p:cNvCxnSpPr>
            <p:nvPr/>
          </p:nvCxnSpPr>
          <p:spPr>
            <a:xfrm rot="5400000" flipH="1" flipV="1">
              <a:off x="6591301" y="4914900"/>
              <a:ext cx="381000" cy="317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74" idx="2"/>
              <a:endCxn id="65" idx="6"/>
            </p:cNvCxnSpPr>
            <p:nvPr/>
          </p:nvCxnSpPr>
          <p:spPr>
            <a:xfrm rot="10800000">
              <a:off x="7848600" y="3467100"/>
              <a:ext cx="228600" cy="83820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0" name="Right Arrow 79"/>
          <p:cNvSpPr/>
          <p:nvPr/>
        </p:nvSpPr>
        <p:spPr>
          <a:xfrm>
            <a:off x="4114800" y="2438400"/>
            <a:ext cx="914400" cy="6096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
        <p:nvSpPr>
          <p:cNvPr id="83" name="TextBox 82"/>
          <p:cNvSpPr txBox="1">
            <a:spLocks noChangeArrowheads="1"/>
          </p:cNvSpPr>
          <p:nvPr/>
        </p:nvSpPr>
        <p:spPr bwMode="auto">
          <a:xfrm>
            <a:off x="3798888" y="4648200"/>
            <a:ext cx="542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defTabSz="914400" eaLnBrk="1" hangingPunct="1"/>
            <a:r>
              <a:rPr lang="en-US" sz="2800">
                <a:solidFill>
                  <a:srgbClr val="000000"/>
                </a:solidFill>
              </a:rPr>
              <a:t>Prox (</a:t>
            </a:r>
            <a:r>
              <a:rPr lang="en-US" sz="2800">
                <a:solidFill>
                  <a:srgbClr val="FF0000"/>
                </a:solidFill>
              </a:rPr>
              <a:t>deleted</a:t>
            </a:r>
            <a:r>
              <a:rPr lang="en-US" sz="2800">
                <a:solidFill>
                  <a:srgbClr val="000000"/>
                </a:solidFill>
              </a:rPr>
              <a:t>) &gt;&gt; Prox (</a:t>
            </a:r>
            <a:r>
              <a:rPr lang="en-US" sz="2800">
                <a:solidFill>
                  <a:srgbClr val="0000FF"/>
                </a:solidFill>
              </a:rPr>
              <a:t>absent</a:t>
            </a:r>
            <a:r>
              <a:rPr lang="en-US" sz="2800">
                <a:solidFill>
                  <a:srgbClr val="000000"/>
                </a:solidFill>
              </a:rPr>
              <a:t>) !</a:t>
            </a:r>
          </a:p>
        </p:txBody>
      </p:sp>
      <p:sp>
        <p:nvSpPr>
          <p:cNvPr id="91145" name="Rectangle 4"/>
          <p:cNvSpPr>
            <a:spLocks noChangeArrowheads="1"/>
          </p:cNvSpPr>
          <p:nvPr/>
        </p:nvSpPr>
        <p:spPr bwMode="auto">
          <a:xfrm>
            <a:off x="118266" y="10520"/>
            <a:ext cx="7010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r>
              <a:rPr lang="en-US" sz="4000" dirty="0">
                <a:solidFill>
                  <a:prstClr val="black"/>
                </a:solidFill>
                <a:latin typeface="Arial" pitchFamily="34" charset="0"/>
              </a:rPr>
              <a:t>Link </a:t>
            </a:r>
            <a:r>
              <a:rPr lang="en-US" sz="4000" dirty="0" smtClean="0">
                <a:solidFill>
                  <a:prstClr val="black"/>
                </a:solidFill>
                <a:latin typeface="Arial" pitchFamily="34" charset="0"/>
              </a:rPr>
              <a:t>Prediction</a:t>
            </a:r>
            <a:endParaRPr lang="en-US" sz="4000" dirty="0">
              <a:solidFill>
                <a:prstClr val="black"/>
              </a:solidFill>
              <a:latin typeface="Arial" pitchFamily="34" charset="0"/>
            </a:endParaRPr>
          </a:p>
        </p:txBody>
      </p:sp>
      <p:sp>
        <p:nvSpPr>
          <p:cNvPr id="91146" name="TextBox 84"/>
          <p:cNvSpPr txBox="1">
            <a:spLocks noChangeArrowheads="1"/>
          </p:cNvSpPr>
          <p:nvPr/>
        </p:nvSpPr>
        <p:spPr bwMode="auto">
          <a:xfrm>
            <a:off x="152400" y="4800600"/>
            <a:ext cx="40370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2800">
                <a:solidFill>
                  <a:srgbClr val="000000"/>
                </a:solidFill>
              </a:rPr>
              <a:t>Footnote: </a:t>
            </a:r>
          </a:p>
          <a:p>
            <a:pPr defTabSz="914400" eaLnBrk="1" hangingPunct="1"/>
            <a:r>
              <a:rPr lang="en-US" sz="2800">
                <a:solidFill>
                  <a:srgbClr val="000000"/>
                </a:solidFill>
              </a:rPr>
              <a:t>   - Red pair: ``</a:t>
            </a:r>
            <a:r>
              <a:rPr lang="en-US" sz="2800">
                <a:solidFill>
                  <a:srgbClr val="FF0000"/>
                </a:solidFill>
              </a:rPr>
              <a:t>deleted</a:t>
            </a:r>
            <a:r>
              <a:rPr lang="en-US" sz="2800">
                <a:solidFill>
                  <a:srgbClr val="000000"/>
                </a:solidFill>
              </a:rPr>
              <a:t>’’; </a:t>
            </a:r>
          </a:p>
          <a:p>
            <a:pPr defTabSz="914400" eaLnBrk="1" hangingPunct="1"/>
            <a:r>
              <a:rPr lang="en-US" sz="2800">
                <a:solidFill>
                  <a:srgbClr val="000000"/>
                </a:solidFill>
              </a:rPr>
              <a:t>   - Blue pair: ``</a:t>
            </a:r>
            <a:r>
              <a:rPr lang="en-US" sz="2800">
                <a:solidFill>
                  <a:srgbClr val="0000FF"/>
                </a:solidFill>
              </a:rPr>
              <a:t>absent</a:t>
            </a:r>
            <a:r>
              <a:rPr lang="en-US" sz="2800">
                <a:solidFill>
                  <a:srgbClr val="000000"/>
                </a:solidFill>
              </a:rPr>
              <a:t>’’</a:t>
            </a:r>
          </a:p>
        </p:txBody>
      </p:sp>
      <p:grpSp>
        <p:nvGrpSpPr>
          <p:cNvPr id="7" name="Group 54"/>
          <p:cNvGrpSpPr>
            <a:grpSpLocks/>
          </p:cNvGrpSpPr>
          <p:nvPr/>
        </p:nvGrpSpPr>
        <p:grpSpPr bwMode="auto">
          <a:xfrm>
            <a:off x="930275" y="1219200"/>
            <a:ext cx="1857375" cy="2076450"/>
            <a:chOff x="930275" y="1219200"/>
            <a:chExt cx="1857375" cy="2076450"/>
          </a:xfrm>
        </p:grpSpPr>
        <p:sp>
          <p:nvSpPr>
            <p:cNvPr id="50" name="Freeform 49"/>
            <p:cNvSpPr/>
            <p:nvPr/>
          </p:nvSpPr>
          <p:spPr>
            <a:xfrm>
              <a:off x="1905000" y="1524000"/>
              <a:ext cx="488950" cy="762000"/>
            </a:xfrm>
            <a:custGeom>
              <a:avLst/>
              <a:gdLst>
                <a:gd name="connsiteX0" fmla="*/ 0 w 488950"/>
                <a:gd name="connsiteY0" fmla="*/ 0 h 762000"/>
                <a:gd name="connsiteX1" fmla="*/ 476250 w 488950"/>
                <a:gd name="connsiteY1" fmla="*/ 533400 h 762000"/>
                <a:gd name="connsiteX2" fmla="*/ 76200 w 488950"/>
                <a:gd name="connsiteY2" fmla="*/ 762000 h 762000"/>
                <a:gd name="connsiteX3" fmla="*/ 76200 w 488950"/>
                <a:gd name="connsiteY3" fmla="*/ 762000 h 762000"/>
                <a:gd name="connsiteX4" fmla="*/ 76200 w 488950"/>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50" h="762000">
                  <a:moveTo>
                    <a:pt x="0" y="0"/>
                  </a:moveTo>
                  <a:cubicBezTo>
                    <a:pt x="231775" y="203200"/>
                    <a:pt x="463550" y="406400"/>
                    <a:pt x="476250" y="533400"/>
                  </a:cubicBezTo>
                  <a:cubicBezTo>
                    <a:pt x="488950" y="660400"/>
                    <a:pt x="76200" y="762000"/>
                    <a:pt x="76200" y="762000"/>
                  </a:cubicBezTo>
                  <a:lnTo>
                    <a:pt x="76200" y="762000"/>
                  </a:lnTo>
                  <a:lnTo>
                    <a:pt x="76200" y="762000"/>
                  </a:lnTo>
                </a:path>
              </a:pathLst>
            </a:cu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a:solidFill>
                  <a:srgbClr val="000000"/>
                </a:solidFill>
              </a:endParaRPr>
            </a:p>
          </p:txBody>
        </p:sp>
        <p:sp>
          <p:nvSpPr>
            <p:cNvPr id="52" name="Freeform 51"/>
            <p:cNvSpPr/>
            <p:nvPr/>
          </p:nvSpPr>
          <p:spPr>
            <a:xfrm>
              <a:off x="1752600" y="1219200"/>
              <a:ext cx="1035050" cy="2076450"/>
            </a:xfrm>
            <a:custGeom>
              <a:avLst/>
              <a:gdLst>
                <a:gd name="connsiteX0" fmla="*/ 247650 w 1035050"/>
                <a:gd name="connsiteY0" fmla="*/ 0 h 2076450"/>
                <a:gd name="connsiteX1" fmla="*/ 1028700 w 1035050"/>
                <a:gd name="connsiteY1" fmla="*/ 857250 h 2076450"/>
                <a:gd name="connsiteX2" fmla="*/ 285750 w 1035050"/>
                <a:gd name="connsiteY2" fmla="*/ 1962150 h 2076450"/>
                <a:gd name="connsiteX3" fmla="*/ 0 w 1035050"/>
                <a:gd name="connsiteY3" fmla="*/ 1543050 h 2076450"/>
              </a:gdLst>
              <a:ahLst/>
              <a:cxnLst>
                <a:cxn ang="0">
                  <a:pos x="connsiteX0" y="connsiteY0"/>
                </a:cxn>
                <a:cxn ang="0">
                  <a:pos x="connsiteX1" y="connsiteY1"/>
                </a:cxn>
                <a:cxn ang="0">
                  <a:pos x="connsiteX2" y="connsiteY2"/>
                </a:cxn>
                <a:cxn ang="0">
                  <a:pos x="connsiteX3" y="connsiteY3"/>
                </a:cxn>
              </a:cxnLst>
              <a:rect l="l" t="t" r="r" b="b"/>
              <a:pathLst>
                <a:path w="1035050" h="2076450">
                  <a:moveTo>
                    <a:pt x="247650" y="0"/>
                  </a:moveTo>
                  <a:cubicBezTo>
                    <a:pt x="635000" y="265112"/>
                    <a:pt x="1022350" y="530225"/>
                    <a:pt x="1028700" y="857250"/>
                  </a:cubicBezTo>
                  <a:cubicBezTo>
                    <a:pt x="1035050" y="1184275"/>
                    <a:pt x="457200" y="1847850"/>
                    <a:pt x="285750" y="1962150"/>
                  </a:cubicBezTo>
                  <a:cubicBezTo>
                    <a:pt x="114300" y="2076450"/>
                    <a:pt x="57150" y="1809750"/>
                    <a:pt x="0" y="1543050"/>
                  </a:cubicBezTo>
                </a:path>
              </a:pathLst>
            </a:cu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a:solidFill>
                  <a:srgbClr val="000000"/>
                </a:solidFill>
              </a:endParaRPr>
            </a:p>
          </p:txBody>
        </p:sp>
        <p:sp>
          <p:nvSpPr>
            <p:cNvPr id="53" name="Freeform 52"/>
            <p:cNvSpPr/>
            <p:nvPr/>
          </p:nvSpPr>
          <p:spPr>
            <a:xfrm>
              <a:off x="930275" y="1504950"/>
              <a:ext cx="327025" cy="685800"/>
            </a:xfrm>
            <a:custGeom>
              <a:avLst/>
              <a:gdLst>
                <a:gd name="connsiteX0" fmla="*/ 327025 w 327025"/>
                <a:gd name="connsiteY0" fmla="*/ 0 h 685800"/>
                <a:gd name="connsiteX1" fmla="*/ 3175 w 327025"/>
                <a:gd name="connsiteY1" fmla="*/ 209550 h 685800"/>
                <a:gd name="connsiteX2" fmla="*/ 307975 w 327025"/>
                <a:gd name="connsiteY2" fmla="*/ 685800 h 685800"/>
                <a:gd name="connsiteX3" fmla="*/ 307975 w 327025"/>
                <a:gd name="connsiteY3" fmla="*/ 685800 h 685800"/>
                <a:gd name="connsiteX4" fmla="*/ 307975 w 327025"/>
                <a:gd name="connsiteY4" fmla="*/ 6858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025" h="685800">
                  <a:moveTo>
                    <a:pt x="327025" y="0"/>
                  </a:moveTo>
                  <a:cubicBezTo>
                    <a:pt x="166687" y="47625"/>
                    <a:pt x="6350" y="95250"/>
                    <a:pt x="3175" y="209550"/>
                  </a:cubicBezTo>
                  <a:cubicBezTo>
                    <a:pt x="0" y="323850"/>
                    <a:pt x="307975" y="685800"/>
                    <a:pt x="307975" y="685800"/>
                  </a:cubicBezTo>
                  <a:lnTo>
                    <a:pt x="307975" y="685800"/>
                  </a:lnTo>
                  <a:lnTo>
                    <a:pt x="307975" y="685800"/>
                  </a:lnTo>
                </a:path>
              </a:pathLst>
            </a:cu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a:solidFill>
                  <a:srgbClr val="000000"/>
                </a:solidFill>
              </a:endParaRPr>
            </a:p>
          </p:txBody>
        </p:sp>
      </p:grpSp>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6636922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checkerboard(across)">
                                      <p:cBhvr>
                                        <p:cTn id="12" dur="500"/>
                                        <p:tgtEl>
                                          <p:spTgt spid="80"/>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checkerboard(across)">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setting</a:t>
            </a:r>
            <a:endParaRPr lang="en-US" dirty="0"/>
          </a:p>
        </p:txBody>
      </p:sp>
      <p:sp>
        <p:nvSpPr>
          <p:cNvPr id="3" name="Content Placeholder 2"/>
          <p:cNvSpPr>
            <a:spLocks noGrp="1"/>
          </p:cNvSpPr>
          <p:nvPr>
            <p:ph idx="1"/>
          </p:nvPr>
        </p:nvSpPr>
        <p:spPr>
          <a:xfrm>
            <a:off x="457200" y="1190284"/>
            <a:ext cx="8229600" cy="5166066"/>
          </a:xfrm>
        </p:spPr>
        <p:txBody>
          <a:bodyPr>
            <a:noAutofit/>
          </a:bodyPr>
          <a:lstStyle/>
          <a:p>
            <a:r>
              <a:rPr lang="en-US" sz="2800" dirty="0" smtClean="0">
                <a:solidFill>
                  <a:schemeClr val="accent3"/>
                </a:solidFill>
              </a:rPr>
              <a:t>Node and Edge features for learning:</a:t>
            </a:r>
          </a:p>
          <a:p>
            <a:pPr lvl="1"/>
            <a:r>
              <a:rPr lang="en-US" dirty="0" smtClean="0"/>
              <a:t>Node: </a:t>
            </a:r>
          </a:p>
          <a:p>
            <a:pPr lvl="2"/>
            <a:r>
              <a:rPr lang="en-US" sz="2000" dirty="0" smtClean="0"/>
              <a:t>Age; Gender; Degree</a:t>
            </a:r>
          </a:p>
          <a:p>
            <a:pPr lvl="1"/>
            <a:r>
              <a:rPr lang="en-US" dirty="0" smtClean="0"/>
              <a:t>Edge:</a:t>
            </a:r>
          </a:p>
          <a:p>
            <a:pPr lvl="2"/>
            <a:r>
              <a:rPr lang="en-US" sz="2000" dirty="0" smtClean="0"/>
              <a:t>Age of an edge; Communication; Profile visits; Co-tagged photos</a:t>
            </a:r>
          </a:p>
          <a:p>
            <a:r>
              <a:rPr lang="en-US" sz="2800" dirty="0" smtClean="0">
                <a:solidFill>
                  <a:schemeClr val="accent4"/>
                </a:solidFill>
              </a:rPr>
              <a:t>Baselines:</a:t>
            </a:r>
          </a:p>
          <a:p>
            <a:pPr lvl="1"/>
            <a:r>
              <a:rPr lang="en-US" dirty="0" smtClean="0"/>
              <a:t>Decision trees and logistic regression:</a:t>
            </a:r>
          </a:p>
          <a:p>
            <a:pPr lvl="2"/>
            <a:r>
              <a:rPr lang="en-US" sz="2000" dirty="0" smtClean="0"/>
              <a:t>Above features + 10 network features (</a:t>
            </a:r>
            <a:r>
              <a:rPr lang="en-US" sz="2000" dirty="0" err="1" smtClean="0"/>
              <a:t>PageRank</a:t>
            </a:r>
            <a:r>
              <a:rPr lang="en-US" sz="2000" dirty="0" smtClean="0"/>
              <a:t>, common friends)</a:t>
            </a:r>
          </a:p>
          <a:p>
            <a:r>
              <a:rPr lang="en-US" sz="2800" dirty="0" smtClean="0">
                <a:solidFill>
                  <a:schemeClr val="accent2"/>
                </a:solidFill>
              </a:rPr>
              <a:t>Evaluation: </a:t>
            </a:r>
          </a:p>
          <a:p>
            <a:pPr lvl="1"/>
            <a:r>
              <a:rPr lang="en-US" dirty="0" smtClean="0"/>
              <a:t>AUC and precision at Top20</a:t>
            </a:r>
          </a:p>
          <a:p>
            <a:pPr lvl="1"/>
            <a:endParaRPr lang="en-US" dirty="0" smtClean="0"/>
          </a:p>
        </p:txBody>
      </p:sp>
      <p:sp>
        <p:nvSpPr>
          <p:cNvPr id="5" name="Slide Number Placeholder 4"/>
          <p:cNvSpPr>
            <a:spLocks noGrp="1"/>
          </p:cNvSpPr>
          <p:nvPr>
            <p:ph type="sldNum" sz="quarter" idx="12"/>
          </p:nvPr>
        </p:nvSpPr>
        <p:spPr/>
        <p:txBody>
          <a:bodyPr/>
          <a:lstStyle/>
          <a:p>
            <a:fld id="{19B12225-5612-419B-A8D5-4B8EEE4C217E}" type="slidenum">
              <a:rPr lang="en-US" smtClean="0">
                <a:solidFill>
                  <a:prstClr val="black">
                    <a:tint val="75000"/>
                  </a:prstClr>
                </a:solidFill>
              </a:rPr>
              <a:pPr/>
              <a:t>122</a:t>
            </a:fld>
            <a:endParaRPr lang="en-US">
              <a:solidFill>
                <a:prstClr val="black">
                  <a:tint val="75000"/>
                </a:prstClr>
              </a:solidFill>
            </a:endParaRPr>
          </a:p>
        </p:txBody>
      </p:sp>
      <p:sp>
        <p:nvSpPr>
          <p:cNvPr id="8" name="Date Placeholder 3"/>
          <p:cNvSpPr>
            <a:spLocks noGrp="1"/>
          </p:cNvSpPr>
          <p:nvPr>
            <p:ph type="dt" sz="half" idx="10"/>
          </p:nvPr>
        </p:nvSpPr>
        <p:spPr>
          <a:xfrm>
            <a:off x="457200" y="6356350"/>
            <a:ext cx="2133600" cy="365125"/>
          </a:xfrm>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9" name="Footer Placeholder 4"/>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10" name="Rectangle 9"/>
          <p:cNvSpPr/>
          <p:nvPr/>
        </p:nvSpPr>
        <p:spPr>
          <a:xfrm>
            <a:off x="0" y="6494769"/>
            <a:ext cx="9144000" cy="369332"/>
          </a:xfrm>
          <a:prstGeom prst="rect">
            <a:avLst/>
          </a:prstGeom>
          <a:solidFill>
            <a:schemeClr val="tx1"/>
          </a:solidFill>
        </p:spPr>
        <p:txBody>
          <a:bodyPr wrap="square">
            <a:spAutoFit/>
          </a:bodyPr>
          <a:lstStyle/>
          <a:p>
            <a:r>
              <a:rPr lang="en-US" i="1" dirty="0" smtClean="0">
                <a:solidFill>
                  <a:prstClr val="white"/>
                </a:solidFill>
                <a:latin typeface="Times New Roman" pitchFamily="18" charset="0"/>
                <a:cs typeface="Times New Roman" pitchFamily="18" charset="0"/>
              </a:rPr>
              <a:t>Thanks </a:t>
            </a:r>
            <a:r>
              <a:rPr lang="en-US" i="1" dirty="0">
                <a:solidFill>
                  <a:prstClr val="white"/>
                </a:solidFill>
                <a:latin typeface="Times New Roman" pitchFamily="18" charset="0"/>
                <a:cs typeface="Times New Roman" pitchFamily="18" charset="0"/>
              </a:rPr>
              <a:t>to Jure </a:t>
            </a:r>
            <a:r>
              <a:rPr lang="en-US" i="1" dirty="0" err="1">
                <a:solidFill>
                  <a:prstClr val="white"/>
                </a:solidFill>
                <a:latin typeface="Times New Roman" pitchFamily="18" charset="0"/>
                <a:cs typeface="Times New Roman" pitchFamily="18" charset="0"/>
              </a:rPr>
              <a:t>Leskovec</a:t>
            </a:r>
            <a:r>
              <a:rPr lang="en-US" i="1" dirty="0">
                <a:solidFill>
                  <a:prstClr val="white"/>
                </a:solidFill>
                <a:latin typeface="Times New Roman" pitchFamily="18" charset="0"/>
                <a:cs typeface="Times New Roman" pitchFamily="18" charset="0"/>
              </a:rPr>
              <a:t>: Social Media Analytics (KDD '11 tutorial</a:t>
            </a:r>
            <a:r>
              <a:rPr lang="en-US" i="1" dirty="0" smtClean="0">
                <a:solidFill>
                  <a:prstClr val="white"/>
                </a:solidFill>
                <a:latin typeface="Times New Roman" pitchFamily="18" charset="0"/>
                <a:cs typeface="Times New Roman" pitchFamily="18" charset="0"/>
              </a:rPr>
              <a:t>)</a:t>
            </a:r>
            <a:endParaRPr lang="en-US"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85763232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dirty="0" err="1" smtClean="0"/>
              <a:t>Facebook</a:t>
            </a:r>
            <a:r>
              <a:rPr lang="en-US" dirty="0" smtClean="0"/>
              <a:t> Iceland</a:t>
            </a:r>
            <a:endParaRPr lang="en-US" dirty="0"/>
          </a:p>
        </p:txBody>
      </p:sp>
      <p:sp>
        <p:nvSpPr>
          <p:cNvPr id="3" name="Content Placeholder 2"/>
          <p:cNvSpPr>
            <a:spLocks noGrp="1"/>
          </p:cNvSpPr>
          <p:nvPr>
            <p:ph idx="1"/>
          </p:nvPr>
        </p:nvSpPr>
        <p:spPr>
          <a:xfrm>
            <a:off x="273268" y="1332179"/>
            <a:ext cx="3352800" cy="4343399"/>
          </a:xfrm>
        </p:spPr>
        <p:txBody>
          <a:bodyPr>
            <a:normAutofit fontScale="92500" lnSpcReduction="10000"/>
          </a:bodyPr>
          <a:lstStyle/>
          <a:p>
            <a:r>
              <a:rPr lang="en-US" u="sng" dirty="0" err="1" smtClean="0">
                <a:solidFill>
                  <a:schemeClr val="accent3"/>
                </a:solidFill>
              </a:rPr>
              <a:t>Facebook</a:t>
            </a:r>
            <a:r>
              <a:rPr lang="en-US" u="sng" dirty="0" smtClean="0">
                <a:solidFill>
                  <a:schemeClr val="accent3"/>
                </a:solidFill>
              </a:rPr>
              <a:t>: </a:t>
            </a:r>
            <a:r>
              <a:rPr lang="en-US" dirty="0" smtClean="0"/>
              <a:t>predict future friends</a:t>
            </a:r>
          </a:p>
          <a:p>
            <a:pPr lvl="1"/>
            <a:r>
              <a:rPr lang="en-US" dirty="0" err="1" smtClean="0"/>
              <a:t>Adamic</a:t>
            </a:r>
            <a:r>
              <a:rPr lang="en-US" dirty="0" smtClean="0"/>
              <a:t>-Adar already works great</a:t>
            </a:r>
          </a:p>
          <a:p>
            <a:pPr lvl="1"/>
            <a:r>
              <a:rPr lang="en-US" dirty="0" smtClean="0"/>
              <a:t>Logistic regression also strong</a:t>
            </a:r>
          </a:p>
          <a:p>
            <a:pPr lvl="1"/>
            <a:r>
              <a:rPr lang="en-US" dirty="0" smtClean="0"/>
              <a:t>SRW gives slight improvement</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solidFill>
                  <a:prstClr val="black">
                    <a:tint val="75000"/>
                  </a:prstClr>
                </a:solidFill>
              </a:rPr>
              <a:pPr/>
              <a:t>123</a:t>
            </a:fld>
            <a:endParaRPr lang="en-US" dirty="0">
              <a:solidFill>
                <a:prstClr val="black">
                  <a:tint val="75000"/>
                </a:prstClr>
              </a:solidFill>
            </a:endParaRPr>
          </a:p>
        </p:txBody>
      </p:sp>
      <p:pic>
        <p:nvPicPr>
          <p:cNvPr id="66562" name="Picture 2"/>
          <p:cNvPicPr>
            <a:picLocks noChangeAspect="1" noChangeArrowheads="1"/>
          </p:cNvPicPr>
          <p:nvPr/>
        </p:nvPicPr>
        <p:blipFill>
          <a:blip r:embed="rId2" cstate="print"/>
          <a:srcRect/>
          <a:stretch>
            <a:fillRect/>
          </a:stretch>
        </p:blipFill>
        <p:spPr bwMode="auto">
          <a:xfrm>
            <a:off x="3686068" y="1179778"/>
            <a:ext cx="5426400" cy="5181600"/>
          </a:xfrm>
          <a:prstGeom prst="rect">
            <a:avLst/>
          </a:prstGeom>
          <a:noFill/>
          <a:ln w="9525">
            <a:noFill/>
            <a:miter lim="800000"/>
            <a:headEnd/>
            <a:tailEnd/>
          </a:ln>
        </p:spPr>
      </p:pic>
      <p:sp>
        <p:nvSpPr>
          <p:cNvPr id="9" name="Date Placeholder 3"/>
          <p:cNvSpPr>
            <a:spLocks noGrp="1"/>
          </p:cNvSpPr>
          <p:nvPr>
            <p:ph type="dt" sz="half" idx="10"/>
          </p:nvPr>
        </p:nvSpPr>
        <p:spPr>
          <a:xfrm>
            <a:off x="457200" y="6356350"/>
            <a:ext cx="2133600" cy="365125"/>
          </a:xfrm>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10" name="Footer Placeholder 4"/>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11" name="Rectangle 10"/>
          <p:cNvSpPr/>
          <p:nvPr/>
        </p:nvSpPr>
        <p:spPr>
          <a:xfrm>
            <a:off x="0" y="6479003"/>
            <a:ext cx="9144000" cy="369332"/>
          </a:xfrm>
          <a:prstGeom prst="rect">
            <a:avLst/>
          </a:prstGeom>
          <a:solidFill>
            <a:schemeClr val="tx1"/>
          </a:solidFill>
        </p:spPr>
        <p:txBody>
          <a:bodyPr wrap="square">
            <a:spAutoFit/>
          </a:bodyPr>
          <a:lstStyle/>
          <a:p>
            <a:r>
              <a:rPr lang="en-US" i="1" dirty="0" smtClean="0">
                <a:solidFill>
                  <a:prstClr val="white"/>
                </a:solidFill>
                <a:latin typeface="Times New Roman" pitchFamily="18" charset="0"/>
                <a:cs typeface="Times New Roman" pitchFamily="18" charset="0"/>
              </a:rPr>
              <a:t>Thanks </a:t>
            </a:r>
            <a:r>
              <a:rPr lang="en-US" i="1" dirty="0">
                <a:solidFill>
                  <a:prstClr val="white"/>
                </a:solidFill>
                <a:latin typeface="Times New Roman" pitchFamily="18" charset="0"/>
                <a:cs typeface="Times New Roman" pitchFamily="18" charset="0"/>
              </a:rPr>
              <a:t>to Jure </a:t>
            </a:r>
            <a:r>
              <a:rPr lang="en-US" i="1" dirty="0" err="1">
                <a:solidFill>
                  <a:prstClr val="white"/>
                </a:solidFill>
                <a:latin typeface="Times New Roman" pitchFamily="18" charset="0"/>
                <a:cs typeface="Times New Roman" pitchFamily="18" charset="0"/>
              </a:rPr>
              <a:t>Leskovec</a:t>
            </a:r>
            <a:r>
              <a:rPr lang="en-US" i="1" dirty="0">
                <a:solidFill>
                  <a:prstClr val="white"/>
                </a:solidFill>
                <a:latin typeface="Times New Roman" pitchFamily="18" charset="0"/>
                <a:cs typeface="Times New Roman" pitchFamily="18" charset="0"/>
              </a:rPr>
              <a:t>: Social Media Analytics (KDD '11 tutorial</a:t>
            </a:r>
            <a:r>
              <a:rPr lang="en-US" i="1" dirty="0" smtClean="0">
                <a:solidFill>
                  <a:prstClr val="white"/>
                </a:solidFill>
                <a:latin typeface="Times New Roman" pitchFamily="18" charset="0"/>
                <a:cs typeface="Times New Roman" pitchFamily="18" charset="0"/>
              </a:rPr>
              <a:t>)</a:t>
            </a:r>
            <a:endParaRPr lang="en-US"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01129705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Co-authorship</a:t>
            </a:r>
            <a:endParaRPr lang="en-US" dirty="0"/>
          </a:p>
        </p:txBody>
      </p:sp>
      <p:sp>
        <p:nvSpPr>
          <p:cNvPr id="3" name="Content Placeholder 2"/>
          <p:cNvSpPr>
            <a:spLocks noGrp="1"/>
          </p:cNvSpPr>
          <p:nvPr>
            <p:ph idx="1"/>
          </p:nvPr>
        </p:nvSpPr>
        <p:spPr>
          <a:xfrm>
            <a:off x="228600" y="1332179"/>
            <a:ext cx="3276600" cy="4876799"/>
          </a:xfrm>
        </p:spPr>
        <p:txBody>
          <a:bodyPr>
            <a:normAutofit fontScale="85000" lnSpcReduction="10000"/>
          </a:bodyPr>
          <a:lstStyle/>
          <a:p>
            <a:r>
              <a:rPr lang="en-US" dirty="0" err="1" smtClean="0">
                <a:solidFill>
                  <a:schemeClr val="accent2"/>
                </a:solidFill>
              </a:rPr>
              <a:t>Arxiv</a:t>
            </a:r>
            <a:r>
              <a:rPr lang="en-US" dirty="0" smtClean="0">
                <a:solidFill>
                  <a:schemeClr val="accent2"/>
                </a:solidFill>
              </a:rPr>
              <a:t> </a:t>
            </a:r>
            <a:r>
              <a:rPr lang="en-US" dirty="0" err="1" smtClean="0">
                <a:solidFill>
                  <a:schemeClr val="accent2"/>
                </a:solidFill>
              </a:rPr>
              <a:t>Hep</a:t>
            </a:r>
            <a:r>
              <a:rPr lang="en-US" dirty="0" smtClean="0">
                <a:solidFill>
                  <a:schemeClr val="accent2"/>
                </a:solidFill>
              </a:rPr>
              <a:t>-Ph collaboration network:</a:t>
            </a:r>
          </a:p>
          <a:p>
            <a:pPr lvl="1"/>
            <a:r>
              <a:rPr lang="en-US" dirty="0" smtClean="0"/>
              <a:t>Poor performance of unsupervised methods</a:t>
            </a:r>
          </a:p>
          <a:p>
            <a:pPr lvl="1"/>
            <a:r>
              <a:rPr lang="en-US" dirty="0" smtClean="0"/>
              <a:t>Logistic regression and decision trees don’t work to well</a:t>
            </a:r>
          </a:p>
          <a:p>
            <a:pPr lvl="1"/>
            <a:r>
              <a:rPr lang="en-US" dirty="0" smtClean="0"/>
              <a:t>SRW gives 10% boos in Prec@20</a:t>
            </a:r>
            <a:endParaRPr lang="en-US" dirty="0"/>
          </a:p>
        </p:txBody>
      </p:sp>
      <p:sp>
        <p:nvSpPr>
          <p:cNvPr id="6" name="Slide Number Placeholder 5"/>
          <p:cNvSpPr>
            <a:spLocks noGrp="1"/>
          </p:cNvSpPr>
          <p:nvPr>
            <p:ph type="sldNum" sz="quarter" idx="12"/>
          </p:nvPr>
        </p:nvSpPr>
        <p:spPr>
          <a:xfrm>
            <a:off x="6553200" y="6088328"/>
            <a:ext cx="2133600" cy="365125"/>
          </a:xfrm>
        </p:spPr>
        <p:txBody>
          <a:bodyPr/>
          <a:lstStyle/>
          <a:p>
            <a:fld id="{19B12225-5612-419B-A8D5-4B8EEE4C217E}" type="slidenum">
              <a:rPr lang="en-US" smtClean="0">
                <a:solidFill>
                  <a:prstClr val="black">
                    <a:tint val="75000"/>
                  </a:prstClr>
                </a:solidFill>
              </a:rPr>
              <a:pPr/>
              <a:t>124</a:t>
            </a:fld>
            <a:endParaRPr lang="en-US">
              <a:solidFill>
                <a:prstClr val="black">
                  <a:tint val="75000"/>
                </a:prstClr>
              </a:solidFill>
            </a:endParaRPr>
          </a:p>
        </p:txBody>
      </p:sp>
      <p:pic>
        <p:nvPicPr>
          <p:cNvPr id="67586" name="Picture 2"/>
          <p:cNvPicPr>
            <a:picLocks noChangeAspect="1" noChangeArrowheads="1"/>
          </p:cNvPicPr>
          <p:nvPr/>
        </p:nvPicPr>
        <p:blipFill>
          <a:blip r:embed="rId2" cstate="print"/>
          <a:srcRect/>
          <a:stretch>
            <a:fillRect/>
          </a:stretch>
        </p:blipFill>
        <p:spPr bwMode="auto">
          <a:xfrm>
            <a:off x="3550386" y="1179778"/>
            <a:ext cx="5593614" cy="5181600"/>
          </a:xfrm>
          <a:prstGeom prst="rect">
            <a:avLst/>
          </a:prstGeom>
          <a:noFill/>
          <a:ln w="9525">
            <a:noFill/>
            <a:miter lim="800000"/>
            <a:headEnd/>
            <a:tailEnd/>
          </a:ln>
        </p:spPr>
      </p:pic>
      <p:sp>
        <p:nvSpPr>
          <p:cNvPr id="8"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B12225-5612-419B-A8D5-4B8EEE4C217E}" type="slidenum">
              <a:rPr lang="en-US" smtClean="0">
                <a:solidFill>
                  <a:prstClr val="black">
                    <a:tint val="75000"/>
                  </a:prstClr>
                </a:solidFill>
              </a:rPr>
              <a:pPr/>
              <a:t>124</a:t>
            </a:fld>
            <a:endParaRPr lang="en-US" dirty="0">
              <a:solidFill>
                <a:prstClr val="black">
                  <a:tint val="75000"/>
                </a:prstClr>
              </a:solidFill>
            </a:endParaRPr>
          </a:p>
        </p:txBody>
      </p:sp>
      <p:sp>
        <p:nvSpPr>
          <p:cNvPr id="9" name="Date Placeholder 3"/>
          <p:cNvSpPr>
            <a:spLocks noGrp="1"/>
          </p:cNvSpPr>
          <p:nvPr>
            <p:ph type="dt" sz="half" idx="10"/>
          </p:nvPr>
        </p:nvSpPr>
        <p:spPr>
          <a:xfrm>
            <a:off x="457200" y="6356350"/>
            <a:ext cx="2133600" cy="365125"/>
          </a:xfrm>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10" name="Footer Placeholder 4"/>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11" name="Rectangle 10"/>
          <p:cNvSpPr/>
          <p:nvPr/>
        </p:nvSpPr>
        <p:spPr>
          <a:xfrm>
            <a:off x="0" y="6479003"/>
            <a:ext cx="9144000" cy="369332"/>
          </a:xfrm>
          <a:prstGeom prst="rect">
            <a:avLst/>
          </a:prstGeom>
          <a:solidFill>
            <a:schemeClr val="tx1"/>
          </a:solidFill>
        </p:spPr>
        <p:txBody>
          <a:bodyPr wrap="square">
            <a:spAutoFit/>
          </a:bodyPr>
          <a:lstStyle/>
          <a:p>
            <a:r>
              <a:rPr lang="en-US" i="1" dirty="0" smtClean="0">
                <a:solidFill>
                  <a:prstClr val="white"/>
                </a:solidFill>
                <a:latin typeface="Times New Roman" pitchFamily="18" charset="0"/>
                <a:cs typeface="Times New Roman" pitchFamily="18" charset="0"/>
              </a:rPr>
              <a:t>Thanks </a:t>
            </a:r>
            <a:r>
              <a:rPr lang="en-US" i="1" dirty="0">
                <a:solidFill>
                  <a:prstClr val="white"/>
                </a:solidFill>
                <a:latin typeface="Times New Roman" pitchFamily="18" charset="0"/>
                <a:cs typeface="Times New Roman" pitchFamily="18" charset="0"/>
              </a:rPr>
              <a:t>to Jure </a:t>
            </a:r>
            <a:r>
              <a:rPr lang="en-US" i="1" dirty="0" err="1">
                <a:solidFill>
                  <a:prstClr val="white"/>
                </a:solidFill>
                <a:latin typeface="Times New Roman" pitchFamily="18" charset="0"/>
                <a:cs typeface="Times New Roman" pitchFamily="18" charset="0"/>
              </a:rPr>
              <a:t>Leskovec</a:t>
            </a:r>
            <a:r>
              <a:rPr lang="en-US" i="1" dirty="0">
                <a:solidFill>
                  <a:prstClr val="white"/>
                </a:solidFill>
                <a:latin typeface="Times New Roman" pitchFamily="18" charset="0"/>
                <a:cs typeface="Times New Roman" pitchFamily="18" charset="0"/>
              </a:rPr>
              <a:t>: Social Media Analytics (KDD '11 tutorial</a:t>
            </a:r>
            <a:r>
              <a:rPr lang="en-US" i="1" dirty="0" smtClean="0">
                <a:solidFill>
                  <a:prstClr val="white"/>
                </a:solidFill>
                <a:latin typeface="Times New Roman" pitchFamily="18" charset="0"/>
                <a:cs typeface="Times New Roman" pitchFamily="18" charset="0"/>
              </a:rPr>
              <a:t>)</a:t>
            </a:r>
            <a:endParaRPr lang="en-US"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98324739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229600" cy="1143000"/>
          </a:xfrm>
        </p:spPr>
        <p:txBody>
          <a:bodyPr/>
          <a:lstStyle/>
          <a:p>
            <a:pPr algn="l"/>
            <a:r>
              <a:rPr lang="en-US" dirty="0" smtClean="0"/>
              <a:t>Computing </a:t>
            </a:r>
            <a:r>
              <a:rPr lang="en-US" dirty="0" err="1" smtClean="0"/>
              <a:t>CePS</a:t>
            </a:r>
            <a:r>
              <a:rPr lang="en-US" dirty="0" smtClean="0"/>
              <a:t> Score (AND)</a:t>
            </a:r>
            <a:endParaRPr lang="en-US" dirty="0"/>
          </a:p>
        </p:txBody>
      </p:sp>
      <p:pic>
        <p:nvPicPr>
          <p:cNvPr id="7" name="Picture 2"/>
          <p:cNvPicPr>
            <a:picLocks noChangeAspect="1" noChangeArrowheads="1"/>
          </p:cNvPicPr>
          <p:nvPr/>
        </p:nvPicPr>
        <p:blipFill>
          <a:blip r:embed="rId2"/>
          <a:srcRect/>
          <a:stretch>
            <a:fillRect/>
          </a:stretch>
        </p:blipFill>
        <p:spPr bwMode="auto">
          <a:xfrm>
            <a:off x="609600" y="2895600"/>
            <a:ext cx="1824145" cy="1828800"/>
          </a:xfrm>
          <a:prstGeom prst="rect">
            <a:avLst/>
          </a:prstGeom>
          <a:noFill/>
          <a:ln w="9525">
            <a:noFill/>
            <a:miter lim="800000"/>
            <a:headEnd/>
            <a:tailEnd/>
          </a:ln>
          <a:effectLst/>
        </p:spPr>
      </p:pic>
      <p:sp>
        <p:nvSpPr>
          <p:cNvPr id="8" name="Rectangle 7"/>
          <p:cNvSpPr/>
          <p:nvPr/>
        </p:nvSpPr>
        <p:spPr>
          <a:xfrm>
            <a:off x="228600" y="4734580"/>
            <a:ext cx="2784737" cy="954107"/>
          </a:xfrm>
          <a:prstGeom prst="rect">
            <a:avLst/>
          </a:prstGeom>
        </p:spPr>
        <p:txBody>
          <a:bodyPr wrap="none">
            <a:spAutoFit/>
          </a:bodyPr>
          <a:lstStyle/>
          <a:p>
            <a:pPr defTabSz="914400" fontAlgn="base">
              <a:spcBef>
                <a:spcPct val="0"/>
              </a:spcBef>
              <a:spcAft>
                <a:spcPct val="0"/>
              </a:spcAft>
            </a:pPr>
            <a:r>
              <a:rPr lang="en-US" sz="2800" dirty="0" smtClean="0">
                <a:solidFill>
                  <a:prstClr val="black"/>
                </a:solidFill>
                <a:latin typeface="Arial" charset="0"/>
                <a:cs typeface="Arial" charset="0"/>
              </a:rPr>
              <a:t>Normalized adj.</a:t>
            </a:r>
          </a:p>
          <a:p>
            <a:pPr defTabSz="914400" fontAlgn="base">
              <a:spcBef>
                <a:spcPct val="0"/>
              </a:spcBef>
              <a:spcAft>
                <a:spcPct val="0"/>
              </a:spcAft>
            </a:pPr>
            <a:r>
              <a:rPr lang="en-US" sz="2800" dirty="0" smtClean="0">
                <a:solidFill>
                  <a:prstClr val="black"/>
                </a:solidFill>
                <a:latin typeface="Arial" charset="0"/>
                <a:cs typeface="Arial" charset="0"/>
              </a:rPr>
              <a:t>matrix</a:t>
            </a:r>
            <a:r>
              <a:rPr lang="en-US" sz="2800" i="1" dirty="0" smtClean="0">
                <a:solidFill>
                  <a:prstClr val="black"/>
                </a:solidFill>
                <a:latin typeface="Arial" charset="0"/>
                <a:cs typeface="Arial" charset="0"/>
              </a:rPr>
              <a:t> : W</a:t>
            </a:r>
            <a:endParaRPr lang="en-US" sz="2800" dirty="0">
              <a:solidFill>
                <a:prstClr val="black"/>
              </a:solidFill>
              <a:latin typeface="Arial" charset="0"/>
              <a:cs typeface="Arial" charset="0"/>
            </a:endParaRPr>
          </a:p>
        </p:txBody>
      </p:sp>
      <p:pic>
        <p:nvPicPr>
          <p:cNvPr id="9" name="Picture 1"/>
          <p:cNvPicPr>
            <a:picLocks noChangeAspect="1" noChangeArrowheads="1"/>
          </p:cNvPicPr>
          <p:nvPr/>
        </p:nvPicPr>
        <p:blipFill>
          <a:blip r:embed="rId3"/>
          <a:srcRect/>
          <a:stretch>
            <a:fillRect/>
          </a:stretch>
        </p:blipFill>
        <p:spPr bwMode="auto">
          <a:xfrm>
            <a:off x="3513585" y="2895600"/>
            <a:ext cx="1828800" cy="1828800"/>
          </a:xfrm>
          <a:prstGeom prst="rect">
            <a:avLst/>
          </a:prstGeom>
          <a:noFill/>
          <a:ln w="9525">
            <a:noFill/>
            <a:miter lim="800000"/>
            <a:headEnd/>
            <a:tailEnd/>
          </a:ln>
          <a:effectLst/>
        </p:spPr>
      </p:pic>
      <p:sp>
        <p:nvSpPr>
          <p:cNvPr id="10" name="Rectangle 9"/>
          <p:cNvSpPr/>
          <p:nvPr/>
        </p:nvSpPr>
        <p:spPr>
          <a:xfrm>
            <a:off x="3284985" y="4724400"/>
            <a:ext cx="3039615" cy="954107"/>
          </a:xfrm>
          <a:prstGeom prst="rect">
            <a:avLst/>
          </a:prstGeom>
        </p:spPr>
        <p:txBody>
          <a:bodyPr wrap="none">
            <a:spAutoFit/>
          </a:bodyPr>
          <a:lstStyle/>
          <a:p>
            <a:pPr defTabSz="914400" fontAlgn="base">
              <a:spcBef>
                <a:spcPct val="0"/>
              </a:spcBef>
              <a:spcAft>
                <a:spcPct val="0"/>
              </a:spcAft>
            </a:pPr>
            <a:r>
              <a:rPr lang="en-US" sz="2800" dirty="0" smtClean="0">
                <a:solidFill>
                  <a:prstClr val="black"/>
                </a:solidFill>
                <a:latin typeface="Arial" charset="0"/>
                <a:cs typeface="Arial" charset="0"/>
              </a:rPr>
              <a:t>Proximity matrix:</a:t>
            </a:r>
            <a:r>
              <a:rPr lang="en-US" sz="2800" i="1" dirty="0" smtClean="0">
                <a:solidFill>
                  <a:prstClr val="black"/>
                </a:solidFill>
                <a:latin typeface="Arial" charset="0"/>
                <a:cs typeface="Arial" charset="0"/>
              </a:rPr>
              <a:t> </a:t>
            </a:r>
          </a:p>
          <a:p>
            <a:pPr defTabSz="914400" fontAlgn="base">
              <a:spcBef>
                <a:spcPct val="0"/>
              </a:spcBef>
              <a:spcAft>
                <a:spcPct val="0"/>
              </a:spcAft>
            </a:pPr>
            <a:r>
              <a:rPr lang="en-US" sz="2800" i="1" dirty="0" smtClean="0">
                <a:solidFill>
                  <a:prstClr val="black"/>
                </a:solidFill>
                <a:latin typeface="Arial" charset="0"/>
                <a:cs typeface="Arial" charset="0"/>
              </a:rPr>
              <a:t>Q=</a:t>
            </a:r>
            <a:r>
              <a:rPr lang="en-US" sz="2800" dirty="0" smtClean="0">
                <a:solidFill>
                  <a:prstClr val="black"/>
                </a:solidFill>
                <a:latin typeface="Arial" charset="0"/>
                <a:cs typeface="Arial" charset="0"/>
              </a:rPr>
              <a:t>(</a:t>
            </a:r>
            <a:r>
              <a:rPr lang="en-US" sz="2800" i="1" dirty="0" smtClean="0">
                <a:solidFill>
                  <a:prstClr val="black"/>
                </a:solidFill>
                <a:latin typeface="Arial" charset="0"/>
                <a:cs typeface="Arial" charset="0"/>
              </a:rPr>
              <a:t>I-</a:t>
            </a:r>
            <a:r>
              <a:rPr lang="en-US" sz="2800" i="1" dirty="0" err="1" smtClean="0">
                <a:solidFill>
                  <a:prstClr val="black"/>
                </a:solidFill>
                <a:latin typeface="Arial" charset="0"/>
                <a:cs typeface="Arial" charset="0"/>
              </a:rPr>
              <a:t>cW</a:t>
            </a:r>
            <a:r>
              <a:rPr lang="en-US" sz="2800" dirty="0" smtClean="0">
                <a:solidFill>
                  <a:prstClr val="black"/>
                </a:solidFill>
                <a:latin typeface="Arial" charset="0"/>
                <a:cs typeface="Arial" charset="0"/>
              </a:rPr>
              <a:t>)</a:t>
            </a:r>
            <a:r>
              <a:rPr lang="en-US" sz="2800" i="1" baseline="30000" dirty="0" smtClean="0">
                <a:solidFill>
                  <a:prstClr val="black"/>
                </a:solidFill>
                <a:latin typeface="Arial" charset="0"/>
                <a:cs typeface="Arial" charset="0"/>
              </a:rPr>
              <a:t>-1</a:t>
            </a:r>
            <a:endParaRPr lang="en-US" sz="2800" baseline="30000" dirty="0">
              <a:solidFill>
                <a:prstClr val="black"/>
              </a:solidFill>
              <a:latin typeface="Arial" charset="0"/>
              <a:cs typeface="Arial" charset="0"/>
            </a:endParaRPr>
          </a:p>
        </p:txBody>
      </p:sp>
      <p:sp>
        <p:nvSpPr>
          <p:cNvPr id="11" name="Rectangle 10"/>
          <p:cNvSpPr/>
          <p:nvPr/>
        </p:nvSpPr>
        <p:spPr>
          <a:xfrm>
            <a:off x="3822192" y="2819400"/>
            <a:ext cx="152400" cy="1905000"/>
          </a:xfrm>
          <a:prstGeom prst="rect">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2" name="Rectangle 11"/>
          <p:cNvSpPr/>
          <p:nvPr/>
        </p:nvSpPr>
        <p:spPr>
          <a:xfrm>
            <a:off x="4267200" y="2819400"/>
            <a:ext cx="152400" cy="1905000"/>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3" name="Rectangle 12"/>
          <p:cNvSpPr/>
          <p:nvPr/>
        </p:nvSpPr>
        <p:spPr>
          <a:xfrm>
            <a:off x="4724400" y="2819400"/>
            <a:ext cx="152400" cy="1905000"/>
          </a:xfrm>
          <a:prstGeom prst="rect">
            <a:avLst/>
          </a:prstGeom>
          <a:solidFill>
            <a:srgbClr val="007635">
              <a:alpha val="40000"/>
            </a:srgbClr>
          </a:solid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cxnSp>
        <p:nvCxnSpPr>
          <p:cNvPr id="15" name="Straight Arrow Connector 14"/>
          <p:cNvCxnSpPr>
            <a:stCxn id="11" idx="0"/>
            <a:endCxn id="16" idx="2"/>
          </p:cNvCxnSpPr>
          <p:nvPr/>
        </p:nvCxnSpPr>
        <p:spPr>
          <a:xfrm rot="16200000" flipV="1">
            <a:off x="3766380" y="2687388"/>
            <a:ext cx="228600" cy="35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611136" y="2006025"/>
            <a:ext cx="503664" cy="584775"/>
          </a:xfrm>
          <a:prstGeom prst="rect">
            <a:avLst/>
          </a:prstGeom>
          <a:noFill/>
        </p:spPr>
        <p:txBody>
          <a:bodyPr wrap="none" rtlCol="0">
            <a:spAutoFit/>
          </a:bodyPr>
          <a:lstStyle/>
          <a:p>
            <a:pPr defTabSz="914400" fontAlgn="base">
              <a:spcBef>
                <a:spcPct val="0"/>
              </a:spcBef>
              <a:spcAft>
                <a:spcPct val="0"/>
              </a:spcAft>
            </a:pPr>
            <a:r>
              <a:rPr lang="en-US" sz="3200" i="1" dirty="0" err="1" smtClean="0">
                <a:solidFill>
                  <a:srgbClr val="7030A0"/>
                </a:solidFill>
                <a:latin typeface="Arial" charset="0"/>
                <a:cs typeface="Arial" charset="0"/>
              </a:rPr>
              <a:t>r</a:t>
            </a:r>
            <a:r>
              <a:rPr lang="en-US" sz="3200" i="1" baseline="-40000" dirty="0" err="1" smtClean="0">
                <a:solidFill>
                  <a:srgbClr val="7030A0"/>
                </a:solidFill>
                <a:latin typeface="Arial" charset="0"/>
                <a:cs typeface="Arial" charset="0"/>
              </a:rPr>
              <a:t>A</a:t>
            </a:r>
            <a:endParaRPr lang="en-US" sz="3200" i="1" baseline="-40000" dirty="0">
              <a:solidFill>
                <a:srgbClr val="7030A0"/>
              </a:solidFill>
              <a:latin typeface="Arial" charset="0"/>
              <a:cs typeface="Arial" charset="0"/>
            </a:endParaRPr>
          </a:p>
        </p:txBody>
      </p:sp>
      <p:cxnSp>
        <p:nvCxnSpPr>
          <p:cNvPr id="18" name="Straight Arrow Connector 17"/>
          <p:cNvCxnSpPr/>
          <p:nvPr/>
        </p:nvCxnSpPr>
        <p:spPr>
          <a:xfrm>
            <a:off x="3733800" y="2133600"/>
            <a:ext cx="228600" cy="158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56785" y="4724400"/>
            <a:ext cx="2359941" cy="954107"/>
          </a:xfrm>
          <a:prstGeom prst="rect">
            <a:avLst/>
          </a:prstGeom>
        </p:spPr>
        <p:txBody>
          <a:bodyPr wrap="none">
            <a:spAutoFit/>
          </a:bodyPr>
          <a:lstStyle/>
          <a:p>
            <a:pPr defTabSz="914400" fontAlgn="base">
              <a:spcBef>
                <a:spcPct val="0"/>
              </a:spcBef>
              <a:spcAft>
                <a:spcPct val="0"/>
              </a:spcAft>
            </a:pPr>
            <a:r>
              <a:rPr lang="en-US" sz="2800" dirty="0" err="1" smtClean="0">
                <a:solidFill>
                  <a:prstClr val="black"/>
                </a:solidFill>
                <a:latin typeface="Arial" charset="0"/>
                <a:cs typeface="Arial" charset="0"/>
              </a:rPr>
              <a:t>CePS</a:t>
            </a:r>
            <a:r>
              <a:rPr lang="en-US" sz="2800" dirty="0" smtClean="0">
                <a:solidFill>
                  <a:prstClr val="black"/>
                </a:solidFill>
                <a:latin typeface="Arial" charset="0"/>
                <a:cs typeface="Arial" charset="0"/>
              </a:rPr>
              <a:t> Score:</a:t>
            </a:r>
            <a:r>
              <a:rPr lang="en-US" sz="2800" i="1" dirty="0" smtClean="0">
                <a:solidFill>
                  <a:prstClr val="black"/>
                </a:solidFill>
                <a:latin typeface="Arial" charset="0"/>
                <a:cs typeface="Arial" charset="0"/>
              </a:rPr>
              <a:t> </a:t>
            </a:r>
          </a:p>
          <a:p>
            <a:pPr defTabSz="914400" fontAlgn="base">
              <a:spcBef>
                <a:spcPct val="0"/>
              </a:spcBef>
              <a:spcAft>
                <a:spcPct val="0"/>
              </a:spcAft>
            </a:pPr>
            <a:r>
              <a:rPr lang="en-US" sz="2800" i="1" dirty="0" err="1" smtClean="0">
                <a:solidFill>
                  <a:prstClr val="black"/>
                </a:solidFill>
                <a:latin typeface="Arial" charset="0"/>
                <a:cs typeface="Arial" charset="0"/>
              </a:rPr>
              <a:t>r</a:t>
            </a:r>
            <a:r>
              <a:rPr lang="en-US" sz="2800" i="1" baseline="-25000" dirty="0" err="1" smtClean="0">
                <a:solidFill>
                  <a:prstClr val="black"/>
                </a:solidFill>
                <a:latin typeface="Arial" charset="0"/>
                <a:cs typeface="Arial" charset="0"/>
              </a:rPr>
              <a:t>ceps</a:t>
            </a:r>
            <a:r>
              <a:rPr lang="en-US" sz="2800" i="1" dirty="0" smtClean="0">
                <a:solidFill>
                  <a:prstClr val="black"/>
                </a:solidFill>
                <a:latin typeface="Arial" charset="0"/>
                <a:cs typeface="Arial" charset="0"/>
              </a:rPr>
              <a:t>=    x    </a:t>
            </a:r>
            <a:r>
              <a:rPr lang="en-US" sz="2800" i="1" dirty="0" err="1" smtClean="0">
                <a:solidFill>
                  <a:prstClr val="black"/>
                </a:solidFill>
                <a:latin typeface="Arial" charset="0"/>
                <a:cs typeface="Arial" charset="0"/>
              </a:rPr>
              <a:t>x</a:t>
            </a:r>
            <a:r>
              <a:rPr lang="en-US" sz="2800" i="1" dirty="0" smtClean="0">
                <a:solidFill>
                  <a:prstClr val="black"/>
                </a:solidFill>
                <a:latin typeface="Arial" charset="0"/>
                <a:cs typeface="Arial" charset="0"/>
              </a:rPr>
              <a:t> </a:t>
            </a:r>
            <a:endParaRPr lang="en-US" sz="2800" baseline="30000" dirty="0">
              <a:solidFill>
                <a:prstClr val="black"/>
              </a:solidFill>
              <a:latin typeface="Arial" charset="0"/>
              <a:cs typeface="Arial" charset="0"/>
            </a:endParaRPr>
          </a:p>
        </p:txBody>
      </p:sp>
      <p:sp>
        <p:nvSpPr>
          <p:cNvPr id="21" name="TextBox 20"/>
          <p:cNvSpPr txBox="1"/>
          <p:nvPr/>
        </p:nvSpPr>
        <p:spPr>
          <a:xfrm>
            <a:off x="7162800" y="5191780"/>
            <a:ext cx="465192" cy="523220"/>
          </a:xfrm>
          <a:prstGeom prst="rect">
            <a:avLst/>
          </a:prstGeom>
          <a:noFill/>
        </p:spPr>
        <p:txBody>
          <a:bodyPr wrap="none" rtlCol="0">
            <a:spAutoFit/>
          </a:bodyPr>
          <a:lstStyle/>
          <a:p>
            <a:pPr defTabSz="914400" fontAlgn="base">
              <a:spcBef>
                <a:spcPct val="0"/>
              </a:spcBef>
              <a:spcAft>
                <a:spcPct val="0"/>
              </a:spcAft>
            </a:pPr>
            <a:r>
              <a:rPr lang="en-US" sz="2800" i="1" dirty="0" err="1" smtClean="0">
                <a:solidFill>
                  <a:prstClr val="black"/>
                </a:solidFill>
                <a:latin typeface="Arial" charset="0"/>
                <a:cs typeface="Arial" charset="0"/>
              </a:rPr>
              <a:t>r</a:t>
            </a:r>
            <a:r>
              <a:rPr lang="en-US" sz="2800" i="1" baseline="-40000" dirty="0" err="1" smtClean="0">
                <a:solidFill>
                  <a:prstClr val="black"/>
                </a:solidFill>
                <a:latin typeface="Arial" charset="0"/>
                <a:cs typeface="Arial" charset="0"/>
              </a:rPr>
              <a:t>A</a:t>
            </a:r>
            <a:endParaRPr lang="en-US" sz="2800" i="1" baseline="-40000" dirty="0">
              <a:solidFill>
                <a:prstClr val="black"/>
              </a:solidFill>
              <a:latin typeface="Arial" charset="0"/>
              <a:cs typeface="Arial" charset="0"/>
            </a:endParaRPr>
          </a:p>
        </p:txBody>
      </p:sp>
      <p:cxnSp>
        <p:nvCxnSpPr>
          <p:cNvPr id="22" name="Straight Arrow Connector 21"/>
          <p:cNvCxnSpPr/>
          <p:nvPr/>
        </p:nvCxnSpPr>
        <p:spPr>
          <a:xfrm>
            <a:off x="7285464" y="530352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88208" y="5191780"/>
            <a:ext cx="465192" cy="523220"/>
          </a:xfrm>
          <a:prstGeom prst="rect">
            <a:avLst/>
          </a:prstGeom>
          <a:noFill/>
        </p:spPr>
        <p:txBody>
          <a:bodyPr wrap="none" rtlCol="0">
            <a:spAutoFit/>
          </a:bodyPr>
          <a:lstStyle/>
          <a:p>
            <a:pPr defTabSz="914400" fontAlgn="base">
              <a:spcBef>
                <a:spcPct val="0"/>
              </a:spcBef>
              <a:spcAft>
                <a:spcPct val="0"/>
              </a:spcAft>
            </a:pPr>
            <a:r>
              <a:rPr lang="en-US" sz="2800" i="1" dirty="0" err="1" smtClean="0">
                <a:solidFill>
                  <a:prstClr val="black"/>
                </a:solidFill>
                <a:latin typeface="Arial" charset="0"/>
                <a:cs typeface="Arial" charset="0"/>
              </a:rPr>
              <a:t>r</a:t>
            </a:r>
            <a:r>
              <a:rPr lang="en-US" sz="2800" i="1" baseline="-40000" dirty="0" err="1" smtClean="0">
                <a:solidFill>
                  <a:prstClr val="black"/>
                </a:solidFill>
                <a:latin typeface="Arial" charset="0"/>
                <a:cs typeface="Arial" charset="0"/>
              </a:rPr>
              <a:t>B</a:t>
            </a:r>
            <a:endParaRPr lang="en-US" sz="2800" i="1" baseline="-40000" dirty="0">
              <a:solidFill>
                <a:prstClr val="black"/>
              </a:solidFill>
              <a:latin typeface="Arial" charset="0"/>
              <a:cs typeface="Arial" charset="0"/>
            </a:endParaRPr>
          </a:p>
        </p:txBody>
      </p:sp>
      <p:cxnSp>
        <p:nvCxnSpPr>
          <p:cNvPr id="24" name="Straight Arrow Connector 23"/>
          <p:cNvCxnSpPr/>
          <p:nvPr/>
        </p:nvCxnSpPr>
        <p:spPr>
          <a:xfrm>
            <a:off x="7810872" y="530352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221608" y="5191780"/>
            <a:ext cx="478016" cy="523220"/>
          </a:xfrm>
          <a:prstGeom prst="rect">
            <a:avLst/>
          </a:prstGeom>
          <a:noFill/>
        </p:spPr>
        <p:txBody>
          <a:bodyPr wrap="none" rtlCol="0">
            <a:spAutoFit/>
          </a:bodyPr>
          <a:lstStyle/>
          <a:p>
            <a:pPr defTabSz="914400" fontAlgn="base">
              <a:spcBef>
                <a:spcPct val="0"/>
              </a:spcBef>
              <a:spcAft>
                <a:spcPct val="0"/>
              </a:spcAft>
            </a:pPr>
            <a:r>
              <a:rPr lang="en-US" sz="2800" i="1" dirty="0" err="1" smtClean="0">
                <a:solidFill>
                  <a:prstClr val="black"/>
                </a:solidFill>
                <a:latin typeface="Arial" charset="0"/>
                <a:cs typeface="Arial" charset="0"/>
              </a:rPr>
              <a:t>r</a:t>
            </a:r>
            <a:r>
              <a:rPr lang="en-US" sz="2800" i="1" baseline="-40000" dirty="0" err="1" smtClean="0">
                <a:solidFill>
                  <a:prstClr val="black"/>
                </a:solidFill>
                <a:latin typeface="Arial" charset="0"/>
                <a:cs typeface="Arial" charset="0"/>
              </a:rPr>
              <a:t>C</a:t>
            </a:r>
            <a:endParaRPr lang="en-US" sz="2800" i="1" baseline="-40000" dirty="0">
              <a:solidFill>
                <a:prstClr val="black"/>
              </a:solidFill>
              <a:latin typeface="Arial" charset="0"/>
              <a:cs typeface="Arial" charset="0"/>
            </a:endParaRPr>
          </a:p>
        </p:txBody>
      </p:sp>
      <p:cxnSp>
        <p:nvCxnSpPr>
          <p:cNvPr id="26" name="Straight Arrow Connector 25"/>
          <p:cNvCxnSpPr/>
          <p:nvPr/>
        </p:nvCxnSpPr>
        <p:spPr>
          <a:xfrm>
            <a:off x="8344272" y="530352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355080" y="5285232"/>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9" idx="2"/>
          </p:cNvCxnSpPr>
          <p:nvPr/>
        </p:nvCxnSpPr>
        <p:spPr>
          <a:xfrm rot="16200000" flipV="1">
            <a:off x="4223580" y="2687389"/>
            <a:ext cx="228601" cy="354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68336" y="2006025"/>
            <a:ext cx="503664" cy="584775"/>
          </a:xfrm>
          <a:prstGeom prst="rect">
            <a:avLst/>
          </a:prstGeom>
          <a:noFill/>
        </p:spPr>
        <p:txBody>
          <a:bodyPr wrap="none" rtlCol="0">
            <a:spAutoFit/>
          </a:bodyPr>
          <a:lstStyle/>
          <a:p>
            <a:pPr defTabSz="914400" fontAlgn="base">
              <a:spcBef>
                <a:spcPct val="0"/>
              </a:spcBef>
              <a:spcAft>
                <a:spcPct val="0"/>
              </a:spcAft>
            </a:pPr>
            <a:r>
              <a:rPr lang="en-US" sz="3200" i="1" dirty="0" err="1" smtClean="0">
                <a:solidFill>
                  <a:srgbClr val="FFC000"/>
                </a:solidFill>
                <a:latin typeface="Arial" charset="0"/>
                <a:cs typeface="Arial" charset="0"/>
              </a:rPr>
              <a:t>r</a:t>
            </a:r>
            <a:r>
              <a:rPr lang="en-US" sz="3200" i="1" baseline="-40000" dirty="0" err="1" smtClean="0">
                <a:solidFill>
                  <a:srgbClr val="FFC000"/>
                </a:solidFill>
                <a:latin typeface="Arial" charset="0"/>
                <a:cs typeface="Arial" charset="0"/>
              </a:rPr>
              <a:t>B</a:t>
            </a:r>
            <a:endParaRPr lang="en-US" sz="3200" i="1" baseline="-40000" dirty="0">
              <a:solidFill>
                <a:srgbClr val="FFC000"/>
              </a:solidFill>
              <a:latin typeface="Arial" charset="0"/>
              <a:cs typeface="Arial" charset="0"/>
            </a:endParaRPr>
          </a:p>
        </p:txBody>
      </p:sp>
      <p:cxnSp>
        <p:nvCxnSpPr>
          <p:cNvPr id="30" name="Straight Arrow Connector 29"/>
          <p:cNvCxnSpPr/>
          <p:nvPr/>
        </p:nvCxnSpPr>
        <p:spPr>
          <a:xfrm>
            <a:off x="4191000" y="2133600"/>
            <a:ext cx="228600" cy="158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32" idx="2"/>
          </p:cNvCxnSpPr>
          <p:nvPr/>
        </p:nvCxnSpPr>
        <p:spPr>
          <a:xfrm rot="16200000" flipV="1">
            <a:off x="4684387" y="2690996"/>
            <a:ext cx="228601" cy="282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25536" y="2006025"/>
            <a:ext cx="518091" cy="584775"/>
          </a:xfrm>
          <a:prstGeom prst="rect">
            <a:avLst/>
          </a:prstGeom>
          <a:noFill/>
        </p:spPr>
        <p:txBody>
          <a:bodyPr wrap="none" rtlCol="0">
            <a:spAutoFit/>
          </a:bodyPr>
          <a:lstStyle/>
          <a:p>
            <a:pPr defTabSz="914400" fontAlgn="base">
              <a:spcBef>
                <a:spcPct val="0"/>
              </a:spcBef>
              <a:spcAft>
                <a:spcPct val="0"/>
              </a:spcAft>
            </a:pPr>
            <a:r>
              <a:rPr lang="en-US" sz="3200" i="1" dirty="0" err="1" smtClean="0">
                <a:solidFill>
                  <a:srgbClr val="007635"/>
                </a:solidFill>
                <a:latin typeface="Arial" charset="0"/>
                <a:cs typeface="Arial" charset="0"/>
              </a:rPr>
              <a:t>r</a:t>
            </a:r>
            <a:r>
              <a:rPr lang="en-US" sz="3200" i="1" baseline="-40000" dirty="0" err="1" smtClean="0">
                <a:solidFill>
                  <a:srgbClr val="007635"/>
                </a:solidFill>
                <a:latin typeface="Arial" charset="0"/>
                <a:cs typeface="Arial" charset="0"/>
              </a:rPr>
              <a:t>C</a:t>
            </a:r>
            <a:endParaRPr lang="en-US" sz="3200" i="1" baseline="-40000" dirty="0">
              <a:solidFill>
                <a:srgbClr val="007635"/>
              </a:solidFill>
              <a:latin typeface="Arial" charset="0"/>
              <a:cs typeface="Arial" charset="0"/>
            </a:endParaRPr>
          </a:p>
        </p:txBody>
      </p:sp>
      <p:cxnSp>
        <p:nvCxnSpPr>
          <p:cNvPr id="33" name="Straight Arrow Connector 32"/>
          <p:cNvCxnSpPr/>
          <p:nvPr/>
        </p:nvCxnSpPr>
        <p:spPr>
          <a:xfrm>
            <a:off x="4648200" y="2133600"/>
            <a:ext cx="228600" cy="1588"/>
          </a:xfrm>
          <a:prstGeom prst="straightConnector1">
            <a:avLst/>
          </a:prstGeom>
          <a:ln>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34" name="Explosion 2 33"/>
          <p:cNvSpPr/>
          <p:nvPr/>
        </p:nvSpPr>
        <p:spPr>
          <a:xfrm>
            <a:off x="6781800" y="0"/>
            <a:ext cx="2362200" cy="1143000"/>
          </a:xfrm>
          <a:prstGeom prst="irregularSeal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defTabSz="914400" fontAlgn="base">
              <a:spcBef>
                <a:spcPct val="0"/>
              </a:spcBef>
              <a:spcAft>
                <a:spcPct val="0"/>
              </a:spcAft>
              <a:defRPr/>
            </a:pPr>
            <a:r>
              <a:rPr lang="en-US" sz="2800" dirty="0">
                <a:solidFill>
                  <a:prstClr val="white"/>
                </a:solidFill>
              </a:rPr>
              <a:t>details</a:t>
            </a:r>
          </a:p>
        </p:txBody>
      </p:sp>
      <p:pic>
        <p:nvPicPr>
          <p:cNvPr id="962562" name="Picture 2"/>
          <p:cNvPicPr>
            <a:picLocks noChangeAspect="1" noChangeArrowheads="1"/>
          </p:cNvPicPr>
          <p:nvPr/>
        </p:nvPicPr>
        <p:blipFill>
          <a:blip r:embed="rId4"/>
          <a:srcRect/>
          <a:stretch>
            <a:fillRect/>
          </a:stretch>
        </p:blipFill>
        <p:spPr bwMode="auto">
          <a:xfrm>
            <a:off x="7202603" y="2834640"/>
            <a:ext cx="188797" cy="1901952"/>
          </a:xfrm>
          <a:prstGeom prst="rect">
            <a:avLst/>
          </a:prstGeom>
          <a:noFill/>
          <a:ln w="9525">
            <a:noFill/>
            <a:miter lim="800000"/>
            <a:headEnd/>
            <a:tailEnd/>
          </a:ln>
        </p:spPr>
      </p:pic>
      <p:pic>
        <p:nvPicPr>
          <p:cNvPr id="962563" name="Picture 3"/>
          <p:cNvPicPr>
            <a:picLocks noChangeAspect="1" noChangeArrowheads="1"/>
          </p:cNvPicPr>
          <p:nvPr/>
        </p:nvPicPr>
        <p:blipFill>
          <a:blip r:embed="rId5"/>
          <a:srcRect/>
          <a:stretch>
            <a:fillRect/>
          </a:stretch>
        </p:blipFill>
        <p:spPr bwMode="auto">
          <a:xfrm>
            <a:off x="7659107" y="2834640"/>
            <a:ext cx="189493" cy="1901952"/>
          </a:xfrm>
          <a:prstGeom prst="rect">
            <a:avLst/>
          </a:prstGeom>
          <a:noFill/>
          <a:ln w="9525">
            <a:noFill/>
            <a:miter lim="800000"/>
            <a:headEnd/>
            <a:tailEnd/>
          </a:ln>
        </p:spPr>
      </p:pic>
      <p:pic>
        <p:nvPicPr>
          <p:cNvPr id="962564" name="Picture 4"/>
          <p:cNvPicPr>
            <a:picLocks noChangeAspect="1" noChangeArrowheads="1"/>
          </p:cNvPicPr>
          <p:nvPr/>
        </p:nvPicPr>
        <p:blipFill>
          <a:blip r:embed="rId6"/>
          <a:srcRect/>
          <a:stretch>
            <a:fillRect/>
          </a:stretch>
        </p:blipFill>
        <p:spPr bwMode="auto">
          <a:xfrm>
            <a:off x="8092440" y="2834640"/>
            <a:ext cx="181804" cy="1901952"/>
          </a:xfrm>
          <a:prstGeom prst="rect">
            <a:avLst/>
          </a:prstGeom>
          <a:noFill/>
          <a:ln w="9525">
            <a:noFill/>
            <a:miter lim="800000"/>
            <a:headEnd/>
            <a:tailEnd/>
          </a:ln>
        </p:spPr>
      </p:pic>
      <p:pic>
        <p:nvPicPr>
          <p:cNvPr id="962565" name="Picture 5"/>
          <p:cNvPicPr>
            <a:picLocks noChangeAspect="1" noChangeArrowheads="1"/>
          </p:cNvPicPr>
          <p:nvPr/>
        </p:nvPicPr>
        <p:blipFill>
          <a:blip r:embed="rId7"/>
          <a:srcRect/>
          <a:stretch>
            <a:fillRect/>
          </a:stretch>
        </p:blipFill>
        <p:spPr bwMode="auto">
          <a:xfrm>
            <a:off x="6583680" y="2834640"/>
            <a:ext cx="181804" cy="1901952"/>
          </a:xfrm>
          <a:prstGeom prst="rect">
            <a:avLst/>
          </a:prstGeom>
          <a:noFill/>
          <a:ln w="9525">
            <a:noFill/>
            <a:miter lim="800000"/>
            <a:headEnd/>
            <a:tailEnd/>
          </a:ln>
        </p:spPr>
      </p:pic>
      <p:sp>
        <p:nvSpPr>
          <p:cNvPr id="40" name="TextBox 39"/>
          <p:cNvSpPr txBox="1"/>
          <p:nvPr/>
        </p:nvSpPr>
        <p:spPr>
          <a:xfrm>
            <a:off x="6781800" y="3581400"/>
            <a:ext cx="1404552" cy="584775"/>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black"/>
                </a:solidFill>
                <a:latin typeface="Arial" charset="0"/>
                <a:cs typeface="Arial" charset="0"/>
              </a:rPr>
              <a:t>=   x  </a:t>
            </a:r>
            <a:r>
              <a:rPr lang="en-US" sz="3200" dirty="0" err="1" smtClean="0">
                <a:solidFill>
                  <a:prstClr val="black"/>
                </a:solidFill>
                <a:latin typeface="Arial" charset="0"/>
                <a:cs typeface="Arial" charset="0"/>
              </a:rPr>
              <a:t>x</a:t>
            </a:r>
            <a:endParaRPr lang="en-US" sz="3200" dirty="0">
              <a:solidFill>
                <a:prstClr val="black"/>
              </a:solidFill>
              <a:latin typeface="Arial" charset="0"/>
              <a:cs typeface="Arial" charset="0"/>
            </a:endParaRPr>
          </a:p>
        </p:txBody>
      </p:sp>
      <p:sp>
        <p:nvSpPr>
          <p:cNvPr id="41" name="Right Arrow 40"/>
          <p:cNvSpPr/>
          <p:nvPr/>
        </p:nvSpPr>
        <p:spPr>
          <a:xfrm>
            <a:off x="2667000" y="3657600"/>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3" name="Right Arrow 42"/>
          <p:cNvSpPr/>
          <p:nvPr/>
        </p:nvSpPr>
        <p:spPr>
          <a:xfrm>
            <a:off x="5638800" y="3657600"/>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6" name="Slide Number Placeholder 3"/>
          <p:cNvSpPr>
            <a:spLocks noGrp="1"/>
          </p:cNvSpPr>
          <p:nvPr>
            <p:ph type="sldNum" sz="quarter" idx="12"/>
          </p:nvPr>
        </p:nvSpPr>
        <p:spPr>
          <a:xfrm>
            <a:off x="6553200" y="6356350"/>
            <a:ext cx="2133600" cy="365125"/>
          </a:xfrm>
        </p:spPr>
        <p:txBody>
          <a:bodyPr/>
          <a:lstStyle/>
          <a:p>
            <a:pPr>
              <a:defRPr/>
            </a:pPr>
            <a:fld id="{4D0891E8-E6E0-4FD8-8211-694FB32D8476}" type="slidenum">
              <a:rPr lang="en-US" smtClean="0">
                <a:solidFill>
                  <a:prstClr val="black">
                    <a:tint val="75000"/>
                  </a:prstClr>
                </a:solidFill>
              </a:rPr>
              <a:pPr>
                <a:defRPr/>
              </a:pPr>
              <a:t>125</a:t>
            </a:fld>
            <a:endParaRPr lang="en-US" dirty="0">
              <a:solidFill>
                <a:prstClr val="black">
                  <a:tint val="75000"/>
                </a:prstClr>
              </a:solidFill>
            </a:endParaRPr>
          </a:p>
        </p:txBody>
      </p:sp>
      <p:sp>
        <p:nvSpPr>
          <p:cNvPr id="37" name="Date Placeholder 1"/>
          <p:cNvSpPr>
            <a:spLocks noGrp="1"/>
          </p:cNvSpPr>
          <p:nvPr>
            <p:ph type="dt" sz="half" idx="10"/>
          </p:nvPr>
        </p:nvSpPr>
        <p:spPr>
          <a:xfrm>
            <a:off x="457200" y="6356350"/>
            <a:ext cx="2133600" cy="365125"/>
          </a:xfrm>
        </p:spPr>
        <p:txBody>
          <a:bodyPr/>
          <a:lstStyle/>
          <a:p>
            <a:r>
              <a:rPr lang="en-US" smtClean="0"/>
              <a:t>May 1st-4th, 2013 </a:t>
            </a:r>
            <a:endParaRPr lang="en-US"/>
          </a:p>
        </p:txBody>
      </p:sp>
      <p:sp>
        <p:nvSpPr>
          <p:cNvPr id="38"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Tree>
    <p:extLst>
      <p:ext uri="{BB962C8B-B14F-4D97-AF65-F5344CB8AC3E}">
        <p14:creationId xmlns:p14="http://schemas.microsoft.com/office/powerpoint/2010/main" val="264150512"/>
      </p:ext>
    </p:extLst>
  </p:cSld>
  <p:clrMapOvr>
    <a:masterClrMapping/>
  </p:clrMapOvr>
  <p:transition xmlns:p14="http://schemas.microsoft.com/office/powerpoint/2010/main" advTm="10453"/>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457200" y="274638"/>
            <a:ext cx="8229600" cy="1143000"/>
          </a:xfrm>
        </p:spPr>
        <p:txBody>
          <a:bodyPr>
            <a:normAutofit fontScale="90000"/>
          </a:bodyPr>
          <a:lstStyle/>
          <a:p>
            <a:r>
              <a:rPr lang="en-US" altLang="zh-CN" b="0" dirty="0" smtClean="0">
                <a:ea typeface="宋体" pitchFamily="2" charset="-122"/>
              </a:rPr>
              <a:t>Graph Anomalies by Proximity </a:t>
            </a:r>
            <a:br>
              <a:rPr lang="en-US" altLang="zh-CN" b="0" dirty="0" smtClean="0">
                <a:ea typeface="宋体" pitchFamily="2" charset="-122"/>
              </a:rPr>
            </a:br>
            <a:r>
              <a:rPr lang="en-US" altLang="zh-CN" sz="2700" b="0" dirty="0" smtClean="0">
                <a:ea typeface="宋体" pitchFamily="2" charset="-122"/>
              </a:rPr>
              <a:t>[Sun+ ICDM 2005]</a:t>
            </a:r>
          </a:p>
        </p:txBody>
      </p:sp>
      <p:pic>
        <p:nvPicPr>
          <p:cNvPr id="593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27051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133600"/>
            <a:ext cx="41433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26" name="Text Box 6"/>
          <p:cNvSpPr txBox="1">
            <a:spLocks noChangeArrowheads="1"/>
          </p:cNvSpPr>
          <p:nvPr/>
        </p:nvSpPr>
        <p:spPr bwMode="auto">
          <a:xfrm>
            <a:off x="4114800" y="1905000"/>
            <a:ext cx="180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cs typeface="Arial" pitchFamily="34" charset="0"/>
              </a:defRPr>
            </a:lvl1pPr>
            <a:lvl2pPr defTabSz="912813" eaLnBrk="0" hangingPunct="0">
              <a:defRPr>
                <a:solidFill>
                  <a:schemeClr val="tx1"/>
                </a:solidFill>
                <a:latin typeface="Arial" pitchFamily="34" charset="0"/>
                <a:cs typeface="Arial" pitchFamily="34" charset="0"/>
              </a:defRPr>
            </a:lvl2pPr>
            <a:lvl3pPr defTabSz="912813" eaLnBrk="0" hangingPunct="0">
              <a:defRPr>
                <a:solidFill>
                  <a:schemeClr val="tx1"/>
                </a:solidFill>
                <a:latin typeface="Arial" pitchFamily="34" charset="0"/>
                <a:cs typeface="Arial" pitchFamily="34" charset="0"/>
              </a:defRPr>
            </a:lvl3pPr>
            <a:lvl4pPr defTabSz="912813" eaLnBrk="0" hangingPunct="0">
              <a:defRPr>
                <a:solidFill>
                  <a:schemeClr val="tx1"/>
                </a:solidFill>
                <a:latin typeface="Arial" pitchFamily="34" charset="0"/>
                <a:cs typeface="Arial" pitchFamily="34" charset="0"/>
              </a:defRPr>
            </a:lvl4pPr>
            <a:lvl5pPr defTabSz="912813" eaLnBrk="0" hangingPunct="0">
              <a:defRPr>
                <a:solidFill>
                  <a:schemeClr val="tx1"/>
                </a:solidFill>
                <a:latin typeface="Arial" pitchFamily="34" charset="0"/>
                <a:cs typeface="Arial" pitchFamily="34" charset="0"/>
              </a:defRPr>
            </a:lvl5pPr>
            <a:lvl6pPr defTabSz="912813" eaLnBrk="0" fontAlgn="base" hangingPunct="0">
              <a:spcBef>
                <a:spcPct val="0"/>
              </a:spcBef>
              <a:spcAft>
                <a:spcPct val="0"/>
              </a:spcAft>
              <a:defRPr>
                <a:solidFill>
                  <a:schemeClr val="tx1"/>
                </a:solidFill>
                <a:latin typeface="Arial" pitchFamily="34" charset="0"/>
                <a:cs typeface="Arial" pitchFamily="34" charset="0"/>
              </a:defRPr>
            </a:lvl6pPr>
            <a:lvl7pPr defTabSz="912813" eaLnBrk="0" fontAlgn="base" hangingPunct="0">
              <a:spcBef>
                <a:spcPct val="0"/>
              </a:spcBef>
              <a:spcAft>
                <a:spcPct val="0"/>
              </a:spcAft>
              <a:defRPr>
                <a:solidFill>
                  <a:schemeClr val="tx1"/>
                </a:solidFill>
                <a:latin typeface="Arial" pitchFamily="34" charset="0"/>
                <a:cs typeface="Arial" pitchFamily="34" charset="0"/>
              </a:defRPr>
            </a:lvl7pPr>
            <a:lvl8pPr defTabSz="912813" eaLnBrk="0" fontAlgn="base" hangingPunct="0">
              <a:spcBef>
                <a:spcPct val="0"/>
              </a:spcBef>
              <a:spcAft>
                <a:spcPct val="0"/>
              </a:spcAft>
              <a:defRPr>
                <a:solidFill>
                  <a:schemeClr val="tx1"/>
                </a:solidFill>
                <a:latin typeface="Arial" pitchFamily="34" charset="0"/>
                <a:cs typeface="Arial" pitchFamily="34" charset="0"/>
              </a:defRPr>
            </a:lvl8pPr>
            <a:lvl9pPr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zh-CN">
                <a:solidFill>
                  <a:srgbClr val="000000"/>
                </a:solidFill>
              </a:rPr>
              <a:t>Normality Score</a:t>
            </a:r>
          </a:p>
        </p:txBody>
      </p:sp>
      <p:sp>
        <p:nvSpPr>
          <p:cNvPr id="593927" name="Rectangle 7"/>
          <p:cNvSpPr>
            <a:spLocks noChangeArrowheads="1"/>
          </p:cNvSpPr>
          <p:nvPr/>
        </p:nvSpPr>
        <p:spPr bwMode="auto">
          <a:xfrm>
            <a:off x="1101725" y="5350311"/>
            <a:ext cx="7585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2813"/>
            <a:r>
              <a:rPr lang="en-US" altLang="zh-CN" sz="2400" dirty="0">
                <a:solidFill>
                  <a:srgbClr val="000000"/>
                </a:solidFill>
                <a:latin typeface="Arial" pitchFamily="34" charset="0"/>
                <a:cs typeface="Arial" pitchFamily="34" charset="0"/>
              </a:rPr>
              <a:t>Normality Score = Average proximity among neighbors</a:t>
            </a:r>
          </a:p>
          <a:p>
            <a:pPr defTabSz="912813"/>
            <a:r>
              <a:rPr lang="en-US" altLang="zh-CN" sz="2400" dirty="0">
                <a:solidFill>
                  <a:srgbClr val="000000"/>
                </a:solidFill>
                <a:latin typeface="Arial" pitchFamily="34" charset="0"/>
                <a:cs typeface="Arial" pitchFamily="34" charset="0"/>
                <a:sym typeface="Wingdings" pitchFamily="2" charset="2"/>
              </a:rPr>
              <a:t> Essentially tries to find bridging nodes/edges</a:t>
            </a:r>
            <a:endParaRPr lang="en-US" altLang="zh-CN" sz="2400" dirty="0">
              <a:solidFill>
                <a:srgbClr val="000000"/>
              </a:solidFill>
              <a:latin typeface="Arial" pitchFamily="34" charset="0"/>
              <a:cs typeface="Arial" pitchFamily="34" charset="0"/>
            </a:endParaRPr>
          </a:p>
        </p:txBody>
      </p:sp>
      <p:sp>
        <p:nvSpPr>
          <p:cNvPr id="593928" name="Line 8"/>
          <p:cNvSpPr>
            <a:spLocks noChangeShapeType="1"/>
          </p:cNvSpPr>
          <p:nvPr/>
        </p:nvSpPr>
        <p:spPr bwMode="auto">
          <a:xfrm flipH="1">
            <a:off x="3352800" y="32004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srgbClr val="000000"/>
              </a:solidFill>
              <a:latin typeface="Arial" pitchFamily="34" charset="0"/>
              <a:cs typeface="Arial" pitchFamily="34" charset="0"/>
            </a:endParaRPr>
          </a:p>
        </p:txBody>
      </p:sp>
      <p:sp>
        <p:nvSpPr>
          <p:cNvPr id="593929" name="Text Box 9"/>
          <p:cNvSpPr txBox="1">
            <a:spLocks noChangeArrowheads="1"/>
          </p:cNvSpPr>
          <p:nvPr/>
        </p:nvSpPr>
        <p:spPr bwMode="auto">
          <a:xfrm>
            <a:off x="3641725" y="2932113"/>
            <a:ext cx="113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cs typeface="Arial" pitchFamily="34" charset="0"/>
              </a:defRPr>
            </a:lvl1pPr>
            <a:lvl2pPr defTabSz="912813" eaLnBrk="0" hangingPunct="0">
              <a:defRPr>
                <a:solidFill>
                  <a:schemeClr val="tx1"/>
                </a:solidFill>
                <a:latin typeface="Arial" pitchFamily="34" charset="0"/>
                <a:cs typeface="Arial" pitchFamily="34" charset="0"/>
              </a:defRPr>
            </a:lvl2pPr>
            <a:lvl3pPr defTabSz="912813" eaLnBrk="0" hangingPunct="0">
              <a:defRPr>
                <a:solidFill>
                  <a:schemeClr val="tx1"/>
                </a:solidFill>
                <a:latin typeface="Arial" pitchFamily="34" charset="0"/>
                <a:cs typeface="Arial" pitchFamily="34" charset="0"/>
              </a:defRPr>
            </a:lvl3pPr>
            <a:lvl4pPr defTabSz="912813" eaLnBrk="0" hangingPunct="0">
              <a:defRPr>
                <a:solidFill>
                  <a:schemeClr val="tx1"/>
                </a:solidFill>
                <a:latin typeface="Arial" pitchFamily="34" charset="0"/>
                <a:cs typeface="Arial" pitchFamily="34" charset="0"/>
              </a:defRPr>
            </a:lvl4pPr>
            <a:lvl5pPr defTabSz="912813" eaLnBrk="0" hangingPunct="0">
              <a:defRPr>
                <a:solidFill>
                  <a:schemeClr val="tx1"/>
                </a:solidFill>
                <a:latin typeface="Arial" pitchFamily="34" charset="0"/>
                <a:cs typeface="Arial" pitchFamily="34" charset="0"/>
              </a:defRPr>
            </a:lvl5pPr>
            <a:lvl6pPr defTabSz="912813" eaLnBrk="0" fontAlgn="base" hangingPunct="0">
              <a:spcBef>
                <a:spcPct val="0"/>
              </a:spcBef>
              <a:spcAft>
                <a:spcPct val="0"/>
              </a:spcAft>
              <a:defRPr>
                <a:solidFill>
                  <a:schemeClr val="tx1"/>
                </a:solidFill>
                <a:latin typeface="Arial" pitchFamily="34" charset="0"/>
                <a:cs typeface="Arial" pitchFamily="34" charset="0"/>
              </a:defRPr>
            </a:lvl6pPr>
            <a:lvl7pPr defTabSz="912813" eaLnBrk="0" fontAlgn="base" hangingPunct="0">
              <a:spcBef>
                <a:spcPct val="0"/>
              </a:spcBef>
              <a:spcAft>
                <a:spcPct val="0"/>
              </a:spcAft>
              <a:defRPr>
                <a:solidFill>
                  <a:schemeClr val="tx1"/>
                </a:solidFill>
                <a:latin typeface="Arial" pitchFamily="34" charset="0"/>
                <a:cs typeface="Arial" pitchFamily="34" charset="0"/>
              </a:defRPr>
            </a:lvl7pPr>
            <a:lvl8pPr defTabSz="912813" eaLnBrk="0" fontAlgn="base" hangingPunct="0">
              <a:spcBef>
                <a:spcPct val="0"/>
              </a:spcBef>
              <a:spcAft>
                <a:spcPct val="0"/>
              </a:spcAft>
              <a:defRPr>
                <a:solidFill>
                  <a:schemeClr val="tx1"/>
                </a:solidFill>
                <a:latin typeface="Arial" pitchFamily="34" charset="0"/>
                <a:cs typeface="Arial" pitchFamily="34" charset="0"/>
              </a:defRPr>
            </a:lvl8pPr>
            <a:lvl9pPr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zh-CN" dirty="0">
                <a:solidFill>
                  <a:srgbClr val="000000"/>
                </a:solidFill>
              </a:rPr>
              <a:t>abnormal</a:t>
            </a:r>
          </a:p>
        </p:txBody>
      </p:sp>
      <p:sp>
        <p:nvSpPr>
          <p:cNvPr id="593930" name="Line 10"/>
          <p:cNvSpPr>
            <a:spLocks noChangeShapeType="1"/>
          </p:cNvSpPr>
          <p:nvPr/>
        </p:nvSpPr>
        <p:spPr bwMode="auto">
          <a:xfrm>
            <a:off x="1447800" y="22860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srgbClr val="000000"/>
              </a:solidFill>
              <a:latin typeface="Arial" pitchFamily="34" charset="0"/>
              <a:cs typeface="Arial" pitchFamily="34" charset="0"/>
            </a:endParaRPr>
          </a:p>
        </p:txBody>
      </p:sp>
      <p:sp>
        <p:nvSpPr>
          <p:cNvPr id="593931" name="Text Box 11"/>
          <p:cNvSpPr txBox="1">
            <a:spLocks noChangeArrowheads="1"/>
          </p:cNvSpPr>
          <p:nvPr/>
        </p:nvSpPr>
        <p:spPr bwMode="auto">
          <a:xfrm>
            <a:off x="717550" y="1981200"/>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pitchFamily="34" charset="0"/>
                <a:cs typeface="Arial" pitchFamily="34" charset="0"/>
              </a:defRPr>
            </a:lvl1pPr>
            <a:lvl2pPr defTabSz="912813" eaLnBrk="0" hangingPunct="0">
              <a:defRPr>
                <a:solidFill>
                  <a:schemeClr val="tx1"/>
                </a:solidFill>
                <a:latin typeface="Arial" pitchFamily="34" charset="0"/>
                <a:cs typeface="Arial" pitchFamily="34" charset="0"/>
              </a:defRPr>
            </a:lvl2pPr>
            <a:lvl3pPr defTabSz="912813" eaLnBrk="0" hangingPunct="0">
              <a:defRPr>
                <a:solidFill>
                  <a:schemeClr val="tx1"/>
                </a:solidFill>
                <a:latin typeface="Arial" pitchFamily="34" charset="0"/>
                <a:cs typeface="Arial" pitchFamily="34" charset="0"/>
              </a:defRPr>
            </a:lvl3pPr>
            <a:lvl4pPr defTabSz="912813" eaLnBrk="0" hangingPunct="0">
              <a:defRPr>
                <a:solidFill>
                  <a:schemeClr val="tx1"/>
                </a:solidFill>
                <a:latin typeface="Arial" pitchFamily="34" charset="0"/>
                <a:cs typeface="Arial" pitchFamily="34" charset="0"/>
              </a:defRPr>
            </a:lvl4pPr>
            <a:lvl5pPr defTabSz="912813" eaLnBrk="0" hangingPunct="0">
              <a:defRPr>
                <a:solidFill>
                  <a:schemeClr val="tx1"/>
                </a:solidFill>
                <a:latin typeface="Arial" pitchFamily="34" charset="0"/>
                <a:cs typeface="Arial" pitchFamily="34" charset="0"/>
              </a:defRPr>
            </a:lvl5pPr>
            <a:lvl6pPr defTabSz="912813" eaLnBrk="0" fontAlgn="base" hangingPunct="0">
              <a:spcBef>
                <a:spcPct val="0"/>
              </a:spcBef>
              <a:spcAft>
                <a:spcPct val="0"/>
              </a:spcAft>
              <a:defRPr>
                <a:solidFill>
                  <a:schemeClr val="tx1"/>
                </a:solidFill>
                <a:latin typeface="Arial" pitchFamily="34" charset="0"/>
                <a:cs typeface="Arial" pitchFamily="34" charset="0"/>
              </a:defRPr>
            </a:lvl6pPr>
            <a:lvl7pPr defTabSz="912813" eaLnBrk="0" fontAlgn="base" hangingPunct="0">
              <a:spcBef>
                <a:spcPct val="0"/>
              </a:spcBef>
              <a:spcAft>
                <a:spcPct val="0"/>
              </a:spcAft>
              <a:defRPr>
                <a:solidFill>
                  <a:schemeClr val="tx1"/>
                </a:solidFill>
                <a:latin typeface="Arial" pitchFamily="34" charset="0"/>
                <a:cs typeface="Arial" pitchFamily="34" charset="0"/>
              </a:defRPr>
            </a:lvl7pPr>
            <a:lvl8pPr defTabSz="912813" eaLnBrk="0" fontAlgn="base" hangingPunct="0">
              <a:spcBef>
                <a:spcPct val="0"/>
              </a:spcBef>
              <a:spcAft>
                <a:spcPct val="0"/>
              </a:spcAft>
              <a:defRPr>
                <a:solidFill>
                  <a:schemeClr val="tx1"/>
                </a:solidFill>
                <a:latin typeface="Arial" pitchFamily="34" charset="0"/>
                <a:cs typeface="Arial" pitchFamily="34" charset="0"/>
              </a:defRPr>
            </a:lvl8pPr>
            <a:lvl9pPr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zh-CN">
                <a:solidFill>
                  <a:srgbClr val="000000"/>
                </a:solidFill>
              </a:rPr>
              <a:t>normal</a:t>
            </a:r>
          </a:p>
        </p:txBody>
      </p:sp>
      <p:sp>
        <p:nvSpPr>
          <p:cNvPr id="14" name="Rectangle 2"/>
          <p:cNvSpPr txBox="1">
            <a:spLocks noChangeArrowheads="1"/>
          </p:cNvSpPr>
          <p:nvPr/>
        </p:nvSpPr>
        <p:spPr bwMode="auto">
          <a:xfrm>
            <a:off x="152400" y="152400"/>
            <a:ext cx="8686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lvl1pPr algn="l" defTabSz="912813" rtl="0" eaLnBrk="0" fontAlgn="base" hangingPunct="0">
              <a:lnSpc>
                <a:spcPct val="90000"/>
              </a:lnSpc>
              <a:spcBef>
                <a:spcPct val="0"/>
              </a:spcBef>
              <a:spcAft>
                <a:spcPct val="0"/>
              </a:spcAft>
              <a:defRPr sz="2200" b="1">
                <a:solidFill>
                  <a:schemeClr val="hlink"/>
                </a:solidFill>
                <a:latin typeface="+mj-lt"/>
                <a:ea typeface="+mj-ea"/>
                <a:cs typeface="+mj-cs"/>
              </a:defRPr>
            </a:lvl1pPr>
            <a:lvl2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2pPr>
            <a:lvl3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3pPr>
            <a:lvl4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4pPr>
            <a:lvl5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5pPr>
            <a:lvl6pPr marL="457200" algn="l" defTabSz="912813" rtl="0" fontAlgn="base">
              <a:lnSpc>
                <a:spcPct val="90000"/>
              </a:lnSpc>
              <a:spcBef>
                <a:spcPct val="0"/>
              </a:spcBef>
              <a:spcAft>
                <a:spcPct val="0"/>
              </a:spcAft>
              <a:defRPr sz="2200" b="1">
                <a:solidFill>
                  <a:schemeClr val="hlink"/>
                </a:solidFill>
                <a:latin typeface="Arial" charset="0"/>
                <a:cs typeface="Arial" charset="0"/>
              </a:defRPr>
            </a:lvl6pPr>
            <a:lvl7pPr marL="914400" algn="l" defTabSz="912813" rtl="0" fontAlgn="base">
              <a:lnSpc>
                <a:spcPct val="90000"/>
              </a:lnSpc>
              <a:spcBef>
                <a:spcPct val="0"/>
              </a:spcBef>
              <a:spcAft>
                <a:spcPct val="0"/>
              </a:spcAft>
              <a:defRPr sz="2200" b="1">
                <a:solidFill>
                  <a:schemeClr val="hlink"/>
                </a:solidFill>
                <a:latin typeface="Arial" charset="0"/>
                <a:cs typeface="Arial" charset="0"/>
              </a:defRPr>
            </a:lvl7pPr>
            <a:lvl8pPr marL="1371600" algn="l" defTabSz="912813" rtl="0" fontAlgn="base">
              <a:lnSpc>
                <a:spcPct val="90000"/>
              </a:lnSpc>
              <a:spcBef>
                <a:spcPct val="0"/>
              </a:spcBef>
              <a:spcAft>
                <a:spcPct val="0"/>
              </a:spcAft>
              <a:defRPr sz="2200" b="1">
                <a:solidFill>
                  <a:schemeClr val="hlink"/>
                </a:solidFill>
                <a:latin typeface="Arial" charset="0"/>
                <a:cs typeface="Arial" charset="0"/>
              </a:defRPr>
            </a:lvl8pPr>
            <a:lvl9pPr marL="1828800" algn="l" defTabSz="912813" rtl="0" fontAlgn="base">
              <a:lnSpc>
                <a:spcPct val="90000"/>
              </a:lnSpc>
              <a:spcBef>
                <a:spcPct val="0"/>
              </a:spcBef>
              <a:spcAft>
                <a:spcPct val="0"/>
              </a:spcAft>
              <a:defRPr sz="2200" b="1">
                <a:solidFill>
                  <a:schemeClr val="hlink"/>
                </a:solidFill>
                <a:latin typeface="Arial" charset="0"/>
                <a:cs typeface="Arial" charset="0"/>
              </a:defRPr>
            </a:lvl9pPr>
          </a:lstStyle>
          <a:p>
            <a:endParaRPr lang="en-US" altLang="zh-CN" dirty="0" smtClean="0">
              <a:solidFill>
                <a:srgbClr val="7889FB"/>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126</a:t>
            </a:fld>
            <a:endParaRPr lang="en-US">
              <a:solidFill>
                <a:prstClr val="black">
                  <a:tint val="75000"/>
                </a:prstClr>
              </a:solidFill>
            </a:endParaRPr>
          </a:p>
        </p:txBody>
      </p:sp>
      <p:sp>
        <p:nvSpPr>
          <p:cNvPr id="16" name="矩形 14"/>
          <p:cNvSpPr>
            <a:spLocks noChangeArrowheads="1"/>
          </p:cNvSpPr>
          <p:nvPr/>
        </p:nvSpPr>
        <p:spPr bwMode="auto">
          <a:xfrm>
            <a:off x="0" y="6188559"/>
            <a:ext cx="9144000"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a:r>
              <a:rPr lang="en-US" altLang="zh-CN" dirty="0" smtClean="0">
                <a:solidFill>
                  <a:srgbClr val="FFFFFF"/>
                </a:solidFill>
                <a:cs typeface="Arial" pitchFamily="34" charset="0"/>
              </a:rPr>
              <a:t>J. </a:t>
            </a:r>
            <a:r>
              <a:rPr lang="en-US" altLang="zh-CN" dirty="0">
                <a:solidFill>
                  <a:srgbClr val="FFFFFF"/>
                </a:solidFill>
                <a:cs typeface="Arial" pitchFamily="34" charset="0"/>
              </a:rPr>
              <a:t>Sun, </a:t>
            </a:r>
            <a:r>
              <a:rPr lang="en-US" altLang="zh-CN" dirty="0" smtClean="0">
                <a:solidFill>
                  <a:srgbClr val="FFFFFF"/>
                </a:solidFill>
                <a:cs typeface="Arial" pitchFamily="34" charset="0"/>
              </a:rPr>
              <a:t>H. </a:t>
            </a:r>
            <a:r>
              <a:rPr lang="en-US" altLang="zh-CN" dirty="0" err="1">
                <a:solidFill>
                  <a:srgbClr val="FFFFFF"/>
                </a:solidFill>
                <a:cs typeface="Arial" pitchFamily="34" charset="0"/>
              </a:rPr>
              <a:t>Qu</a:t>
            </a:r>
            <a:r>
              <a:rPr lang="en-US" altLang="zh-CN" dirty="0">
                <a:solidFill>
                  <a:srgbClr val="FFFFFF"/>
                </a:solidFill>
                <a:cs typeface="Arial" pitchFamily="34" charset="0"/>
              </a:rPr>
              <a:t>, </a:t>
            </a:r>
            <a:r>
              <a:rPr lang="en-US" altLang="zh-CN" dirty="0" smtClean="0">
                <a:solidFill>
                  <a:srgbClr val="FFFFFF"/>
                </a:solidFill>
                <a:cs typeface="Arial" pitchFamily="34" charset="0"/>
              </a:rPr>
              <a:t>D. </a:t>
            </a:r>
            <a:r>
              <a:rPr lang="en-US" altLang="zh-CN" dirty="0" err="1">
                <a:solidFill>
                  <a:srgbClr val="FFFFFF"/>
                </a:solidFill>
                <a:cs typeface="Arial" pitchFamily="34" charset="0"/>
              </a:rPr>
              <a:t>Chakrabarti</a:t>
            </a:r>
            <a:r>
              <a:rPr lang="en-US" altLang="zh-CN" dirty="0">
                <a:solidFill>
                  <a:srgbClr val="FFFFFF"/>
                </a:solidFill>
                <a:cs typeface="Arial" pitchFamily="34" charset="0"/>
              </a:rPr>
              <a:t>, </a:t>
            </a:r>
            <a:r>
              <a:rPr lang="en-US" altLang="zh-CN" dirty="0" smtClean="0">
                <a:solidFill>
                  <a:srgbClr val="FFFFFF"/>
                </a:solidFill>
                <a:cs typeface="Arial" pitchFamily="34" charset="0"/>
              </a:rPr>
              <a:t>C</a:t>
            </a:r>
            <a:r>
              <a:rPr lang="en-US" altLang="zh-CN" dirty="0">
                <a:solidFill>
                  <a:srgbClr val="FFFFFF"/>
                </a:solidFill>
                <a:cs typeface="Arial" pitchFamily="34" charset="0"/>
              </a:rPr>
              <a:t>.</a:t>
            </a:r>
            <a:r>
              <a:rPr lang="en-US" altLang="zh-CN" dirty="0" smtClean="0">
                <a:solidFill>
                  <a:srgbClr val="FFFFFF"/>
                </a:solidFill>
                <a:cs typeface="Arial" pitchFamily="34" charset="0"/>
              </a:rPr>
              <a:t> </a:t>
            </a:r>
            <a:r>
              <a:rPr lang="en-US" altLang="zh-CN" dirty="0" err="1">
                <a:solidFill>
                  <a:srgbClr val="FFFFFF"/>
                </a:solidFill>
                <a:cs typeface="Arial" pitchFamily="34" charset="0"/>
              </a:rPr>
              <a:t>Faloutsos</a:t>
            </a:r>
            <a:r>
              <a:rPr lang="en-US" altLang="zh-CN" dirty="0">
                <a:solidFill>
                  <a:srgbClr val="FFFFFF"/>
                </a:solidFill>
                <a:cs typeface="Arial" pitchFamily="34" charset="0"/>
              </a:rPr>
              <a:t>: Neighborhood Formation and Anomaly Detection in Bipartite Graphs. ICDM </a:t>
            </a:r>
            <a:r>
              <a:rPr lang="en-US" altLang="zh-CN" dirty="0" smtClean="0">
                <a:solidFill>
                  <a:srgbClr val="FFFFFF"/>
                </a:solidFill>
                <a:cs typeface="Arial" pitchFamily="34" charset="0"/>
              </a:rPr>
              <a:t>2005</a:t>
            </a:r>
            <a:endParaRPr lang="en-US" altLang="zh-CN" dirty="0">
              <a:solidFill>
                <a:srgbClr val="FFFFFF"/>
              </a:solidFill>
              <a:cs typeface="Arial" pitchFamily="34" charset="0"/>
            </a:endParaRPr>
          </a:p>
        </p:txBody>
      </p:sp>
    </p:spTree>
    <p:extLst>
      <p:ext uri="{BB962C8B-B14F-4D97-AF65-F5344CB8AC3E}">
        <p14:creationId xmlns:p14="http://schemas.microsoft.com/office/powerpoint/2010/main" val="3155298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Grp="1" noChangeArrowheads="1"/>
          </p:cNvSpPr>
          <p:nvPr>
            <p:ph type="sldNum" sz="quarter" idx="10"/>
          </p:nvPr>
        </p:nvSpPr>
        <p:spPr>
          <a:ln/>
        </p:spPr>
        <p:txBody>
          <a:bodyPr/>
          <a:lstStyle/>
          <a:p>
            <a:pPr>
              <a:defRPr/>
            </a:pPr>
            <a:fld id="{5583C89A-9D02-466B-98A3-A6D786EF4133}" type="slidenum">
              <a:rPr lang="en-US" altLang="zh-CN">
                <a:solidFill>
                  <a:srgbClr val="000000"/>
                </a:solidFill>
              </a:rPr>
              <a:pPr>
                <a:defRPr/>
              </a:pPr>
              <a:t>127</a:t>
            </a:fld>
            <a:endParaRPr lang="en-US" altLang="zh-CN">
              <a:solidFill>
                <a:srgbClr val="000000"/>
              </a:solidFill>
            </a:endParaRPr>
          </a:p>
        </p:txBody>
      </p:sp>
      <p:pic>
        <p:nvPicPr>
          <p:cNvPr id="604162" name="Picture 1"/>
          <p:cNvPicPr>
            <a:picLocks noChangeAspect="1" noChangeArrowheads="1"/>
          </p:cNvPicPr>
          <p:nvPr/>
        </p:nvPicPr>
        <p:blipFill>
          <a:blip r:embed="rId3">
            <a:extLst>
              <a:ext uri="{28A0092B-C50C-407E-A947-70E740481C1C}">
                <a14:useLocalDpi xmlns:a14="http://schemas.microsoft.com/office/drawing/2010/main" val="0"/>
              </a:ext>
            </a:extLst>
          </a:blip>
          <a:srcRect t="2348"/>
          <a:stretch>
            <a:fillRect/>
          </a:stretch>
        </p:blipFill>
        <p:spPr bwMode="auto">
          <a:xfrm>
            <a:off x="2116138" y="1185849"/>
            <a:ext cx="3468687"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idx="4294967295"/>
          </p:nvPr>
        </p:nvSpPr>
        <p:spPr>
          <a:xfrm>
            <a:off x="152400" y="214313"/>
            <a:ext cx="8229600" cy="1143000"/>
          </a:xfrm>
        </p:spPr>
        <p:txBody>
          <a:bodyPr lIns="91440" tIns="45720" rIns="91440" bIns="45720" anchor="ctr">
            <a:normAutofit/>
          </a:bodyPr>
          <a:lstStyle/>
          <a:p>
            <a:r>
              <a:rPr lang="en-US" altLang="zh-CN" sz="4000" dirty="0">
                <a:ea typeface="宋体" pitchFamily="2" charset="-122"/>
              </a:rPr>
              <a:t>Graph Anomalies by </a:t>
            </a:r>
            <a:r>
              <a:rPr lang="en-US" altLang="zh-CN" sz="4000" dirty="0" smtClean="0">
                <a:ea typeface="宋体" pitchFamily="2" charset="-122"/>
              </a:rPr>
              <a:t>Proximity</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defTabSz="914400">
              <a:defRPr/>
            </a:pPr>
            <a:fld id="{BE5A8A1C-09F4-4891-BF27-61234F0D7598}" type="slidenum">
              <a:rPr lang="en-US" altLang="zh-CN" sz="1200">
                <a:solidFill>
                  <a:srgbClr val="000000">
                    <a:tint val="75000"/>
                  </a:srgbClr>
                </a:solidFill>
                <a:latin typeface="Arial"/>
                <a:cs typeface="Arial"/>
              </a:rPr>
              <a:pPr algn="r" defTabSz="914400">
                <a:defRPr/>
              </a:pPr>
              <a:t>127</a:t>
            </a:fld>
            <a:endParaRPr lang="en-US" altLang="zh-CN" sz="1200">
              <a:solidFill>
                <a:srgbClr val="000000">
                  <a:tint val="75000"/>
                </a:srgbClr>
              </a:solidFill>
              <a:latin typeface="Arial"/>
              <a:cs typeface="Arial"/>
            </a:endParaRPr>
          </a:p>
        </p:txBody>
      </p:sp>
      <p:sp>
        <p:nvSpPr>
          <p:cNvPr id="69" name="Freeform 26"/>
          <p:cNvSpPr>
            <a:spLocks/>
          </p:cNvSpPr>
          <p:nvPr/>
        </p:nvSpPr>
        <p:spPr bwMode="auto">
          <a:xfrm>
            <a:off x="2725738" y="1828786"/>
            <a:ext cx="2667000" cy="1905000"/>
          </a:xfrm>
          <a:custGeom>
            <a:avLst/>
            <a:gdLst>
              <a:gd name="T0" fmla="*/ 381000 w 2128"/>
              <a:gd name="T1" fmla="*/ 285750 h 1440"/>
              <a:gd name="T2" fmla="*/ 200526 w 2128"/>
              <a:gd name="T3" fmla="*/ 1111250 h 1440"/>
              <a:gd name="T4" fmla="*/ 1584158 w 2128"/>
              <a:gd name="T5" fmla="*/ 1873250 h 1440"/>
              <a:gd name="T6" fmla="*/ 2426368 w 2128"/>
              <a:gd name="T7" fmla="*/ 1301750 h 1440"/>
              <a:gd name="T8" fmla="*/ 2606842 w 2128"/>
              <a:gd name="T9" fmla="*/ 603250 h 1440"/>
              <a:gd name="T10" fmla="*/ 2065421 w 2128"/>
              <a:gd name="T11" fmla="*/ 95250 h 1440"/>
              <a:gd name="T12" fmla="*/ 922421 w 2128"/>
              <a:gd name="T13" fmla="*/ 31750 h 1440"/>
              <a:gd name="T14" fmla="*/ 381000 w 2128"/>
              <a:gd name="T15" fmla="*/ 285750 h 1440"/>
              <a:gd name="T16" fmla="*/ 0 60000 65536"/>
              <a:gd name="T17" fmla="*/ 0 60000 65536"/>
              <a:gd name="T18" fmla="*/ 0 60000 65536"/>
              <a:gd name="T19" fmla="*/ 0 60000 65536"/>
              <a:gd name="T20" fmla="*/ 0 60000 65536"/>
              <a:gd name="T21" fmla="*/ 0 60000 65536"/>
              <a:gd name="T22" fmla="*/ 0 60000 65536"/>
              <a:gd name="T23" fmla="*/ 0 60000 65536"/>
              <a:gd name="T24" fmla="*/ 0 w 2128"/>
              <a:gd name="T25" fmla="*/ 0 h 1440"/>
              <a:gd name="T26" fmla="*/ 2128 w 2128"/>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8" h="1440">
                <a:moveTo>
                  <a:pt x="304" y="216"/>
                </a:moveTo>
                <a:cubicBezTo>
                  <a:pt x="208" y="352"/>
                  <a:pt x="0" y="640"/>
                  <a:pt x="160" y="840"/>
                </a:cubicBezTo>
                <a:cubicBezTo>
                  <a:pt x="320" y="1040"/>
                  <a:pt x="968" y="1392"/>
                  <a:pt x="1264" y="1416"/>
                </a:cubicBezTo>
                <a:cubicBezTo>
                  <a:pt x="1560" y="1440"/>
                  <a:pt x="1800" y="1144"/>
                  <a:pt x="1936" y="984"/>
                </a:cubicBezTo>
                <a:cubicBezTo>
                  <a:pt x="2072" y="824"/>
                  <a:pt x="2128" y="608"/>
                  <a:pt x="2080" y="456"/>
                </a:cubicBezTo>
                <a:cubicBezTo>
                  <a:pt x="2032" y="304"/>
                  <a:pt x="1872" y="144"/>
                  <a:pt x="1648" y="72"/>
                </a:cubicBezTo>
                <a:cubicBezTo>
                  <a:pt x="1424" y="0"/>
                  <a:pt x="960" y="0"/>
                  <a:pt x="736" y="24"/>
                </a:cubicBezTo>
                <a:cubicBezTo>
                  <a:pt x="512" y="48"/>
                  <a:pt x="400" y="80"/>
                  <a:pt x="304" y="216"/>
                </a:cubicBez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zh-CN" altLang="zh-CN">
              <a:solidFill>
                <a:srgbClr val="000000"/>
              </a:solidFill>
              <a:cs typeface="Arial" pitchFamily="34" charset="0"/>
            </a:endParaRPr>
          </a:p>
        </p:txBody>
      </p:sp>
      <p:sp>
        <p:nvSpPr>
          <p:cNvPr id="17" name="Hexagon 72"/>
          <p:cNvSpPr>
            <a:spLocks noChangeAspect="1"/>
          </p:cNvSpPr>
          <p:nvPr/>
        </p:nvSpPr>
        <p:spPr bwMode="auto">
          <a:xfrm>
            <a:off x="582613" y="3043224"/>
            <a:ext cx="342900" cy="274637"/>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3600" dirty="0">
              <a:solidFill>
                <a:srgbClr val="FFFFFF"/>
              </a:solidFill>
            </a:endParaRPr>
          </a:p>
        </p:txBody>
      </p:sp>
      <p:sp>
        <p:nvSpPr>
          <p:cNvPr id="18" name="Flowchart: Connector 70"/>
          <p:cNvSpPr>
            <a:spLocks noChangeAspect="1"/>
          </p:cNvSpPr>
          <p:nvPr/>
        </p:nvSpPr>
        <p:spPr bwMode="auto">
          <a:xfrm>
            <a:off x="1011238" y="2614599"/>
            <a:ext cx="320675" cy="365125"/>
          </a:xfrm>
          <a:prstGeom prst="flowChartConnector">
            <a:avLst/>
          </a:prstGeom>
          <a:solidFill>
            <a:srgbClr val="0000FF"/>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914400">
              <a:defRPr/>
            </a:pPr>
            <a:endParaRPr lang="en-US" sz="3600" dirty="0">
              <a:solidFill>
                <a:srgbClr val="FFFFFF"/>
              </a:solidFill>
            </a:endParaRPr>
          </a:p>
        </p:txBody>
      </p:sp>
      <p:cxnSp>
        <p:nvCxnSpPr>
          <p:cNvPr id="20" name="直接箭头连接符 19"/>
          <p:cNvCxnSpPr>
            <a:stCxn id="17" idx="0"/>
            <a:endCxn id="18" idx="2"/>
          </p:cNvCxnSpPr>
          <p:nvPr/>
        </p:nvCxnSpPr>
        <p:spPr>
          <a:xfrm rot="5400000" flipH="1" flipV="1">
            <a:off x="811212" y="2843199"/>
            <a:ext cx="246063" cy="153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Hexagon 72"/>
          <p:cNvSpPr>
            <a:spLocks noChangeAspect="1"/>
          </p:cNvSpPr>
          <p:nvPr/>
        </p:nvSpPr>
        <p:spPr bwMode="auto">
          <a:xfrm>
            <a:off x="1439863" y="3043224"/>
            <a:ext cx="342900" cy="274637"/>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3600" dirty="0">
              <a:solidFill>
                <a:srgbClr val="FFFFFF"/>
              </a:solidFill>
            </a:endParaRPr>
          </a:p>
        </p:txBody>
      </p:sp>
      <p:cxnSp>
        <p:nvCxnSpPr>
          <p:cNvPr id="22" name="直接箭头连接符 21"/>
          <p:cNvCxnSpPr>
            <a:stCxn id="18" idx="6"/>
            <a:endCxn id="21" idx="0"/>
          </p:cNvCxnSpPr>
          <p:nvPr/>
        </p:nvCxnSpPr>
        <p:spPr>
          <a:xfrm>
            <a:off x="1331913" y="2797161"/>
            <a:ext cx="176212" cy="2460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Flowchart: Connector 70"/>
          <p:cNvSpPr>
            <a:spLocks noChangeAspect="1"/>
          </p:cNvSpPr>
          <p:nvPr/>
        </p:nvSpPr>
        <p:spPr bwMode="auto">
          <a:xfrm>
            <a:off x="1011238" y="3400411"/>
            <a:ext cx="320675" cy="365125"/>
          </a:xfrm>
          <a:prstGeom prst="flowChartConnector">
            <a:avLst/>
          </a:prstGeom>
          <a:solidFill>
            <a:srgbClr val="0000FF"/>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defTabSz="914400">
              <a:defRPr/>
            </a:pPr>
            <a:endParaRPr lang="en-US" sz="3600" dirty="0">
              <a:solidFill>
                <a:srgbClr val="FFFFFF"/>
              </a:solidFill>
            </a:endParaRPr>
          </a:p>
        </p:txBody>
      </p:sp>
      <p:cxnSp>
        <p:nvCxnSpPr>
          <p:cNvPr id="27" name="直接箭头连接符 26"/>
          <p:cNvCxnSpPr>
            <a:stCxn id="21" idx="2"/>
            <a:endCxn id="26" idx="6"/>
          </p:cNvCxnSpPr>
          <p:nvPr/>
        </p:nvCxnSpPr>
        <p:spPr>
          <a:xfrm rot="5400000">
            <a:off x="1287462" y="3362312"/>
            <a:ext cx="265113" cy="1762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6" idx="2"/>
            <a:endCxn id="17" idx="2"/>
          </p:cNvCxnSpPr>
          <p:nvPr/>
        </p:nvCxnSpPr>
        <p:spPr>
          <a:xfrm rot="10800000">
            <a:off x="857250" y="3317861"/>
            <a:ext cx="153988" cy="2651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rot="16012433">
            <a:off x="7700963" y="1352550"/>
            <a:ext cx="1042988"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srgbClr val="FFFFFF"/>
              </a:solidFill>
            </a:endParaRPr>
          </a:p>
        </p:txBody>
      </p:sp>
      <p:sp>
        <p:nvSpPr>
          <p:cNvPr id="40" name="右箭头 39"/>
          <p:cNvSpPr/>
          <p:nvPr/>
        </p:nvSpPr>
        <p:spPr>
          <a:xfrm>
            <a:off x="5797550" y="2757474"/>
            <a:ext cx="571500" cy="357187"/>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srgbClr val="FFFFFF"/>
              </a:solidFill>
            </a:endParaRPr>
          </a:p>
        </p:txBody>
      </p:sp>
      <p:pic>
        <p:nvPicPr>
          <p:cNvPr id="6041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2471724"/>
            <a:ext cx="2132013"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79" name="TextBox 41"/>
          <p:cNvSpPr txBox="1">
            <a:spLocks noChangeArrowheads="1"/>
          </p:cNvSpPr>
          <p:nvPr/>
        </p:nvSpPr>
        <p:spPr bwMode="auto">
          <a:xfrm>
            <a:off x="285750" y="4043349"/>
            <a:ext cx="139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altLang="zh-CN">
                <a:solidFill>
                  <a:srgbClr val="000000"/>
                </a:solidFill>
                <a:latin typeface="Calibri" pitchFamily="34" charset="0"/>
              </a:rPr>
              <a:t>Query Graph</a:t>
            </a:r>
            <a:endParaRPr lang="zh-CN" altLang="en-US">
              <a:solidFill>
                <a:srgbClr val="000000"/>
              </a:solidFill>
              <a:latin typeface="Calibri" pitchFamily="34" charset="0"/>
            </a:endParaRPr>
          </a:p>
        </p:txBody>
      </p:sp>
      <p:sp>
        <p:nvSpPr>
          <p:cNvPr id="604180" name="TextBox 42"/>
          <p:cNvSpPr txBox="1">
            <a:spLocks noChangeArrowheads="1"/>
          </p:cNvSpPr>
          <p:nvPr/>
        </p:nvSpPr>
        <p:spPr bwMode="auto">
          <a:xfrm>
            <a:off x="3214688" y="4614849"/>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altLang="zh-CN">
                <a:solidFill>
                  <a:srgbClr val="000000"/>
                </a:solidFill>
                <a:latin typeface="Calibri" pitchFamily="34" charset="0"/>
              </a:rPr>
              <a:t>Transaction Network</a:t>
            </a:r>
            <a:endParaRPr lang="zh-CN" altLang="en-US">
              <a:solidFill>
                <a:srgbClr val="000000"/>
              </a:solidFill>
              <a:latin typeface="Calibri" pitchFamily="34" charset="0"/>
            </a:endParaRPr>
          </a:p>
        </p:txBody>
      </p:sp>
      <p:sp>
        <p:nvSpPr>
          <p:cNvPr id="604181" name="TextBox 43"/>
          <p:cNvSpPr txBox="1">
            <a:spLocks noChangeArrowheads="1"/>
          </p:cNvSpPr>
          <p:nvPr/>
        </p:nvSpPr>
        <p:spPr bwMode="auto">
          <a:xfrm>
            <a:off x="6199188" y="4186224"/>
            <a:ext cx="294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altLang="zh-CN">
                <a:solidFill>
                  <a:srgbClr val="000000"/>
                </a:solidFill>
                <a:latin typeface="Calibri" pitchFamily="34" charset="0"/>
              </a:rPr>
              <a:t>Resulting Matching subgraph</a:t>
            </a:r>
            <a:endParaRPr lang="zh-CN" altLang="en-US">
              <a:solidFill>
                <a:srgbClr val="000000"/>
              </a:solidFill>
              <a:latin typeface="Calibri" pitchFamily="34" charset="0"/>
            </a:endParaRPr>
          </a:p>
        </p:txBody>
      </p:sp>
      <p:sp>
        <p:nvSpPr>
          <p:cNvPr id="604182" name="TextBox 44"/>
          <p:cNvSpPr txBox="1">
            <a:spLocks noChangeArrowheads="1"/>
          </p:cNvSpPr>
          <p:nvPr/>
        </p:nvSpPr>
        <p:spPr bwMode="auto">
          <a:xfrm>
            <a:off x="2071688" y="4972036"/>
            <a:ext cx="50720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US" altLang="zh-CN" sz="2800" b="1">
                <a:solidFill>
                  <a:srgbClr val="000000"/>
                </a:solidFill>
                <a:latin typeface="Calibri" pitchFamily="34" charset="0"/>
              </a:rPr>
              <a:t>Given</a:t>
            </a:r>
            <a:r>
              <a:rPr lang="en-US" altLang="zh-CN" sz="2800">
                <a:solidFill>
                  <a:srgbClr val="000000"/>
                </a:solidFill>
                <a:latin typeface="Calibri" pitchFamily="34" charset="0"/>
              </a:rPr>
              <a:t>: a query graph (pattern) </a:t>
            </a:r>
            <a:r>
              <a:rPr lang="en-US" altLang="zh-CN" sz="2800" b="1">
                <a:solidFill>
                  <a:srgbClr val="000000"/>
                </a:solidFill>
                <a:latin typeface="Calibri" pitchFamily="34" charset="0"/>
              </a:rPr>
              <a:t>Find</a:t>
            </a:r>
            <a:r>
              <a:rPr lang="en-US" altLang="zh-CN" sz="2800">
                <a:solidFill>
                  <a:srgbClr val="000000"/>
                </a:solidFill>
                <a:latin typeface="Calibri" pitchFamily="34" charset="0"/>
              </a:rPr>
              <a:t>: best matching subgraph</a:t>
            </a:r>
          </a:p>
        </p:txBody>
      </p:sp>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04166" name="矩形 14"/>
          <p:cNvSpPr>
            <a:spLocks noChangeArrowheads="1"/>
          </p:cNvSpPr>
          <p:nvPr/>
        </p:nvSpPr>
        <p:spPr bwMode="auto">
          <a:xfrm>
            <a:off x="0" y="5920537"/>
            <a:ext cx="91440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a:r>
              <a:rPr lang="en-US" altLang="zh-CN" dirty="0">
                <a:solidFill>
                  <a:srgbClr val="FFFFFF"/>
                </a:solidFill>
                <a:cs typeface="Arial" pitchFamily="34" charset="0"/>
              </a:rPr>
              <a:t>Blue Node: anonymous account; Purple Node: Anonymous banks; Edge: </a:t>
            </a:r>
            <a:r>
              <a:rPr lang="en-US" altLang="zh-CN" dirty="0" smtClean="0">
                <a:solidFill>
                  <a:srgbClr val="FFFFFF"/>
                </a:solidFill>
                <a:cs typeface="Arial" pitchFamily="34" charset="0"/>
              </a:rPr>
              <a:t>Transaction</a:t>
            </a:r>
          </a:p>
          <a:p>
            <a:pPr algn="just" defTabSz="914400"/>
            <a:r>
              <a:rPr lang="en-US" altLang="zh-CN" dirty="0" smtClean="0">
                <a:solidFill>
                  <a:srgbClr val="FFFFFF"/>
                </a:solidFill>
                <a:cs typeface="Arial" pitchFamily="34" charset="0"/>
              </a:rPr>
              <a:t>H. </a:t>
            </a:r>
            <a:r>
              <a:rPr lang="en-US" altLang="zh-CN" dirty="0">
                <a:solidFill>
                  <a:srgbClr val="FFFFFF"/>
                </a:solidFill>
                <a:cs typeface="Arial" pitchFamily="34" charset="0"/>
              </a:rPr>
              <a:t>Tong, </a:t>
            </a:r>
            <a:r>
              <a:rPr lang="en-US" altLang="zh-CN" dirty="0" smtClean="0">
                <a:solidFill>
                  <a:srgbClr val="FFFFFF"/>
                </a:solidFill>
                <a:cs typeface="Arial" pitchFamily="34" charset="0"/>
              </a:rPr>
              <a:t>C. </a:t>
            </a:r>
            <a:r>
              <a:rPr lang="en-US" altLang="zh-CN" dirty="0" err="1">
                <a:solidFill>
                  <a:srgbClr val="FFFFFF"/>
                </a:solidFill>
                <a:cs typeface="Arial" pitchFamily="34" charset="0"/>
              </a:rPr>
              <a:t>Faloutsos</a:t>
            </a:r>
            <a:r>
              <a:rPr lang="en-US" altLang="zh-CN" dirty="0">
                <a:solidFill>
                  <a:srgbClr val="FFFFFF"/>
                </a:solidFill>
                <a:cs typeface="Arial" pitchFamily="34" charset="0"/>
              </a:rPr>
              <a:t>, </a:t>
            </a:r>
            <a:r>
              <a:rPr lang="en-US" altLang="zh-CN" dirty="0" smtClean="0">
                <a:solidFill>
                  <a:srgbClr val="FFFFFF"/>
                </a:solidFill>
                <a:cs typeface="Arial" pitchFamily="34" charset="0"/>
              </a:rPr>
              <a:t>B</a:t>
            </a:r>
            <a:r>
              <a:rPr lang="en-US" altLang="zh-CN" dirty="0">
                <a:solidFill>
                  <a:srgbClr val="FFFFFF"/>
                </a:solidFill>
                <a:cs typeface="Arial" pitchFamily="34" charset="0"/>
              </a:rPr>
              <a:t>.</a:t>
            </a:r>
            <a:r>
              <a:rPr lang="en-US" altLang="zh-CN" dirty="0" smtClean="0">
                <a:solidFill>
                  <a:srgbClr val="FFFFFF"/>
                </a:solidFill>
                <a:cs typeface="Arial" pitchFamily="34" charset="0"/>
              </a:rPr>
              <a:t> </a:t>
            </a:r>
            <a:r>
              <a:rPr lang="en-US" altLang="zh-CN" dirty="0">
                <a:solidFill>
                  <a:srgbClr val="FFFFFF"/>
                </a:solidFill>
                <a:cs typeface="Arial" pitchFamily="34" charset="0"/>
              </a:rPr>
              <a:t>Gallagher, </a:t>
            </a:r>
            <a:r>
              <a:rPr lang="en-US" altLang="zh-CN" dirty="0" smtClean="0">
                <a:solidFill>
                  <a:srgbClr val="FFFFFF"/>
                </a:solidFill>
                <a:cs typeface="Arial" pitchFamily="34" charset="0"/>
              </a:rPr>
              <a:t>T. </a:t>
            </a:r>
            <a:r>
              <a:rPr lang="en-US" altLang="zh-CN" dirty="0" err="1">
                <a:solidFill>
                  <a:srgbClr val="FFFFFF"/>
                </a:solidFill>
                <a:cs typeface="Arial" pitchFamily="34" charset="0"/>
              </a:rPr>
              <a:t>Eliassi</a:t>
            </a:r>
            <a:r>
              <a:rPr lang="en-US" altLang="zh-CN" dirty="0">
                <a:solidFill>
                  <a:srgbClr val="FFFFFF"/>
                </a:solidFill>
                <a:cs typeface="Arial" pitchFamily="34" charset="0"/>
              </a:rPr>
              <a:t>-Rad: Fast best-effort pattern matching in large attributed graphs. KDD 2007</a:t>
            </a:r>
          </a:p>
        </p:txBody>
      </p:sp>
    </p:spTree>
    <p:extLst>
      <p:ext uri="{BB962C8B-B14F-4D97-AF65-F5344CB8AC3E}">
        <p14:creationId xmlns:p14="http://schemas.microsoft.com/office/powerpoint/2010/main" val="3796322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amond(i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lIns="91440" tIns="45720" rIns="91440" bIns="45720" anchor="ctr">
            <a:normAutofit/>
          </a:bodyPr>
          <a:lstStyle/>
          <a:p>
            <a:r>
              <a:rPr lang="en-US" altLang="zh-CN" sz="4000" dirty="0">
                <a:solidFill>
                  <a:prstClr val="black"/>
                </a:solidFill>
                <a:ea typeface="宋体" pitchFamily="2" charset="-122"/>
              </a:rPr>
              <a:t>Graph Anomalies by </a:t>
            </a:r>
            <a:r>
              <a:rPr lang="en-US" altLang="zh-CN" sz="4000" dirty="0" smtClean="0">
                <a:solidFill>
                  <a:prstClr val="black"/>
                </a:solidFill>
                <a:ea typeface="宋体" pitchFamily="2" charset="-122"/>
              </a:rPr>
              <a:t>Belief Propagation</a:t>
            </a:r>
            <a:endParaRPr lang="en-US" altLang="zh-CN" sz="2000" b="0" dirty="0" smtClean="0">
              <a:ea typeface="宋体" pitchFamily="2" charset="-122"/>
            </a:endParaRP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defTabSz="914400">
              <a:defRPr/>
            </a:pPr>
            <a:fld id="{117558A9-0BFF-48DF-9066-EE853CE31976}" type="slidenum">
              <a:rPr lang="en-US" sz="1200">
                <a:solidFill>
                  <a:srgbClr val="000000">
                    <a:tint val="75000"/>
                  </a:srgbClr>
                </a:solidFill>
                <a:latin typeface="Arial"/>
                <a:cs typeface="Arial"/>
              </a:rPr>
              <a:pPr algn="r" defTabSz="914400">
                <a:defRPr/>
              </a:pPr>
              <a:t>128</a:t>
            </a:fld>
            <a:endParaRPr lang="en-US" sz="1200">
              <a:solidFill>
                <a:srgbClr val="000000">
                  <a:tint val="75000"/>
                </a:srgbClr>
              </a:solidFill>
              <a:latin typeface="Arial"/>
              <a:cs typeface="Arial"/>
            </a:endParaRPr>
          </a:p>
        </p:txBody>
      </p:sp>
      <p:sp>
        <p:nvSpPr>
          <p:cNvPr id="602118" name="Rectangle 4"/>
          <p:cNvSpPr txBox="1">
            <a:spLocks noChangeArrowheads="1"/>
          </p:cNvSpPr>
          <p:nvPr/>
        </p:nvSpPr>
        <p:spPr bwMode="auto">
          <a:xfrm>
            <a:off x="386246" y="1274374"/>
            <a:ext cx="390000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692150" indent="-347663" eaLnBrk="0" hangingPunct="0">
              <a:defRPr>
                <a:solidFill>
                  <a:schemeClr val="tx1"/>
                </a:solidFill>
                <a:latin typeface="Arial" pitchFamily="34" charset="0"/>
                <a:cs typeface="Arial" pitchFamily="34" charset="0"/>
              </a:defRPr>
            </a:lvl2pPr>
            <a:lvl3pPr marL="987425" indent="-293688"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pPr>
            <a:r>
              <a:rPr lang="en-US" altLang="zh-CN" sz="2800" dirty="0">
                <a:solidFill>
                  <a:srgbClr val="000000"/>
                </a:solidFill>
                <a:latin typeface="Calibri" pitchFamily="34" charset="0"/>
              </a:rPr>
              <a:t>The bad guys (humans) create 2 types of users</a:t>
            </a:r>
          </a:p>
          <a:p>
            <a:pPr lvl="1" defTabSz="914400" eaLnBrk="1" hangingPunct="1">
              <a:spcBef>
                <a:spcPct val="20000"/>
              </a:spcBef>
              <a:buFont typeface="Arial" pitchFamily="34" charset="0"/>
              <a:buChar char="–"/>
            </a:pPr>
            <a:r>
              <a:rPr lang="en-US" altLang="zh-CN" sz="2400" dirty="0">
                <a:solidFill>
                  <a:srgbClr val="FFCC00"/>
                </a:solidFill>
                <a:latin typeface="Calibri" pitchFamily="34" charset="0"/>
              </a:rPr>
              <a:t>Accomplice</a:t>
            </a:r>
          </a:p>
          <a:p>
            <a:pPr lvl="2" defTabSz="914400" eaLnBrk="1" hangingPunct="1">
              <a:spcBef>
                <a:spcPct val="20000"/>
              </a:spcBef>
              <a:buFont typeface="Arial" pitchFamily="34" charset="0"/>
              <a:buChar char="•"/>
            </a:pPr>
            <a:r>
              <a:rPr lang="en-US" altLang="zh-CN" sz="2400" dirty="0">
                <a:solidFill>
                  <a:srgbClr val="000000"/>
                </a:solidFill>
                <a:latin typeface="Calibri" pitchFamily="34" charset="0"/>
              </a:rPr>
              <a:t>Trade mostly with honest users</a:t>
            </a:r>
          </a:p>
          <a:p>
            <a:pPr lvl="2" defTabSz="914400" eaLnBrk="1" hangingPunct="1">
              <a:spcBef>
                <a:spcPct val="20000"/>
              </a:spcBef>
              <a:buFont typeface="Arial" pitchFamily="34" charset="0"/>
              <a:buChar char="•"/>
            </a:pPr>
            <a:r>
              <a:rPr lang="en-US" altLang="zh-CN" sz="2400" dirty="0">
                <a:solidFill>
                  <a:srgbClr val="000000"/>
                </a:solidFill>
                <a:latin typeface="Calibri" pitchFamily="34" charset="0"/>
              </a:rPr>
              <a:t>Looks legitimate</a:t>
            </a:r>
          </a:p>
          <a:p>
            <a:pPr lvl="1" defTabSz="914400" eaLnBrk="1" hangingPunct="1">
              <a:spcBef>
                <a:spcPct val="20000"/>
              </a:spcBef>
              <a:buFont typeface="Arial" pitchFamily="34" charset="0"/>
              <a:buChar char="–"/>
            </a:pPr>
            <a:r>
              <a:rPr lang="en-US" altLang="zh-CN" sz="2400" dirty="0">
                <a:solidFill>
                  <a:srgbClr val="FF0000"/>
                </a:solidFill>
                <a:latin typeface="Calibri" pitchFamily="34" charset="0"/>
              </a:rPr>
              <a:t>Fraudster</a:t>
            </a:r>
          </a:p>
          <a:p>
            <a:pPr lvl="2" defTabSz="914400" eaLnBrk="1" hangingPunct="1">
              <a:spcBef>
                <a:spcPct val="20000"/>
              </a:spcBef>
              <a:buFont typeface="Arial" pitchFamily="34" charset="0"/>
              <a:buChar char="•"/>
            </a:pPr>
            <a:r>
              <a:rPr lang="en-US" altLang="zh-CN" sz="2400" dirty="0">
                <a:solidFill>
                  <a:srgbClr val="000000"/>
                </a:solidFill>
                <a:latin typeface="Calibri" pitchFamily="34" charset="0"/>
              </a:rPr>
              <a:t>Trade mostly with accomplices</a:t>
            </a:r>
          </a:p>
          <a:p>
            <a:pPr lvl="2" defTabSz="914400" eaLnBrk="1" hangingPunct="1">
              <a:spcBef>
                <a:spcPct val="20000"/>
              </a:spcBef>
              <a:buFont typeface="Arial" pitchFamily="34" charset="0"/>
              <a:buChar char="•"/>
            </a:pPr>
            <a:r>
              <a:rPr lang="en-US" altLang="zh-CN" sz="2400" dirty="0">
                <a:solidFill>
                  <a:srgbClr val="000000"/>
                </a:solidFill>
                <a:latin typeface="Calibri" pitchFamily="34" charset="0"/>
              </a:rPr>
              <a:t>Don’t trade with other fraudsters</a:t>
            </a:r>
          </a:p>
          <a:p>
            <a:pPr lvl="1" defTabSz="914400" eaLnBrk="1" hangingPunct="1">
              <a:spcBef>
                <a:spcPct val="20000"/>
              </a:spcBef>
              <a:buFont typeface="Arial" pitchFamily="34" charset="0"/>
              <a:buChar char="–"/>
            </a:pPr>
            <a:endParaRPr lang="en-US" altLang="zh-CN" sz="2400" dirty="0">
              <a:solidFill>
                <a:srgbClr val="FF0000"/>
              </a:solidFill>
              <a:latin typeface="Calibri" pitchFamily="34" charset="0"/>
            </a:endParaRPr>
          </a:p>
          <a:p>
            <a:pPr lvl="1" defTabSz="914400" eaLnBrk="1" hangingPunct="1">
              <a:spcBef>
                <a:spcPct val="20000"/>
              </a:spcBef>
              <a:buFont typeface="Arial" pitchFamily="34" charset="0"/>
              <a:buChar char="–"/>
            </a:pPr>
            <a:endParaRPr lang="en-US" altLang="zh-CN" sz="2400" dirty="0">
              <a:solidFill>
                <a:srgbClr val="FFCC00"/>
              </a:solidFill>
              <a:latin typeface="Calibri" pitchFamily="34" charset="0"/>
            </a:endParaRPr>
          </a:p>
        </p:txBody>
      </p:sp>
      <p:pic>
        <p:nvPicPr>
          <p:cNvPr id="602119" name="Picture 5" descr="user_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2268149"/>
            <a:ext cx="35718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120" name="Picture 6" descr="user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3835400"/>
            <a:ext cx="3571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1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1375865"/>
            <a:ext cx="47434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22" name="Line 8"/>
          <p:cNvSpPr>
            <a:spLocks noChangeShapeType="1"/>
          </p:cNvSpPr>
          <p:nvPr/>
        </p:nvSpPr>
        <p:spPr bwMode="auto">
          <a:xfrm>
            <a:off x="3799494" y="1981200"/>
            <a:ext cx="407988" cy="312738"/>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defTabSz="914400"/>
            <a:endParaRPr lang="en-US">
              <a:solidFill>
                <a:srgbClr val="000000"/>
              </a:solidFill>
              <a:latin typeface="Arial" pitchFamily="34" charset="0"/>
              <a:cs typeface="Arial" pitchFamily="34" charset="0"/>
            </a:endParaRPr>
          </a:p>
        </p:txBody>
      </p:sp>
      <p:sp>
        <p:nvSpPr>
          <p:cNvPr id="12" name="Rectangle 2"/>
          <p:cNvSpPr txBox="1">
            <a:spLocks noChangeArrowheads="1"/>
          </p:cNvSpPr>
          <p:nvPr/>
        </p:nvSpPr>
        <p:spPr bwMode="auto">
          <a:xfrm>
            <a:off x="152400" y="152400"/>
            <a:ext cx="8686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lvl1pPr algn="l" defTabSz="912813" rtl="0" eaLnBrk="0" fontAlgn="base" hangingPunct="0">
              <a:lnSpc>
                <a:spcPct val="90000"/>
              </a:lnSpc>
              <a:spcBef>
                <a:spcPct val="0"/>
              </a:spcBef>
              <a:spcAft>
                <a:spcPct val="0"/>
              </a:spcAft>
              <a:defRPr sz="2200" b="1">
                <a:solidFill>
                  <a:schemeClr val="hlink"/>
                </a:solidFill>
                <a:latin typeface="+mj-lt"/>
                <a:ea typeface="+mj-ea"/>
                <a:cs typeface="+mj-cs"/>
              </a:defRPr>
            </a:lvl1pPr>
            <a:lvl2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2pPr>
            <a:lvl3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3pPr>
            <a:lvl4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4pPr>
            <a:lvl5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5pPr>
            <a:lvl6pPr marL="457200" algn="l" defTabSz="912813" rtl="0" fontAlgn="base">
              <a:lnSpc>
                <a:spcPct val="90000"/>
              </a:lnSpc>
              <a:spcBef>
                <a:spcPct val="0"/>
              </a:spcBef>
              <a:spcAft>
                <a:spcPct val="0"/>
              </a:spcAft>
              <a:defRPr sz="2200" b="1">
                <a:solidFill>
                  <a:schemeClr val="hlink"/>
                </a:solidFill>
                <a:latin typeface="Arial" charset="0"/>
                <a:cs typeface="Arial" charset="0"/>
              </a:defRPr>
            </a:lvl6pPr>
            <a:lvl7pPr marL="914400" algn="l" defTabSz="912813" rtl="0" fontAlgn="base">
              <a:lnSpc>
                <a:spcPct val="90000"/>
              </a:lnSpc>
              <a:spcBef>
                <a:spcPct val="0"/>
              </a:spcBef>
              <a:spcAft>
                <a:spcPct val="0"/>
              </a:spcAft>
              <a:defRPr sz="2200" b="1">
                <a:solidFill>
                  <a:schemeClr val="hlink"/>
                </a:solidFill>
                <a:latin typeface="Arial" charset="0"/>
                <a:cs typeface="Arial" charset="0"/>
              </a:defRPr>
            </a:lvl7pPr>
            <a:lvl8pPr marL="1371600" algn="l" defTabSz="912813" rtl="0" fontAlgn="base">
              <a:lnSpc>
                <a:spcPct val="90000"/>
              </a:lnSpc>
              <a:spcBef>
                <a:spcPct val="0"/>
              </a:spcBef>
              <a:spcAft>
                <a:spcPct val="0"/>
              </a:spcAft>
              <a:defRPr sz="2200" b="1">
                <a:solidFill>
                  <a:schemeClr val="hlink"/>
                </a:solidFill>
                <a:latin typeface="Arial" charset="0"/>
                <a:cs typeface="Arial" charset="0"/>
              </a:defRPr>
            </a:lvl8pPr>
            <a:lvl9pPr marL="1828800" algn="l" defTabSz="912813" rtl="0" fontAlgn="base">
              <a:lnSpc>
                <a:spcPct val="90000"/>
              </a:lnSpc>
              <a:spcBef>
                <a:spcPct val="0"/>
              </a:spcBef>
              <a:spcAft>
                <a:spcPct val="0"/>
              </a:spcAft>
              <a:defRPr sz="2200" b="1">
                <a:solidFill>
                  <a:schemeClr val="hlink"/>
                </a:solidFill>
                <a:latin typeface="Arial" charset="0"/>
                <a:cs typeface="Arial" charset="0"/>
              </a:defRPr>
            </a:lvl9pPr>
          </a:lstStyle>
          <a:p>
            <a:endParaRPr lang="en-US" altLang="zh-CN" dirty="0" smtClean="0">
              <a:solidFill>
                <a:srgbClr val="7889FB"/>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rPr>
              <a:t>May 1st-4th, 2013 </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02116" name="矩形 19"/>
          <p:cNvSpPr>
            <a:spLocks noChangeArrowheads="1"/>
          </p:cNvSpPr>
          <p:nvPr/>
        </p:nvSpPr>
        <p:spPr bwMode="auto">
          <a:xfrm>
            <a:off x="0" y="5920537"/>
            <a:ext cx="91440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a:r>
              <a:rPr lang="en-US" altLang="zh-CN" dirty="0">
                <a:solidFill>
                  <a:srgbClr val="FFFFFF"/>
                </a:solidFill>
                <a:cs typeface="Arial" pitchFamily="34" charset="0"/>
              </a:rPr>
              <a:t>Node: account; Edge: Positive Rating. (Graph constructed from e-bay on-line auction data</a:t>
            </a:r>
            <a:r>
              <a:rPr lang="en-US" altLang="zh-CN" dirty="0" smtClean="0">
                <a:solidFill>
                  <a:srgbClr val="FFFFFF"/>
                </a:solidFill>
                <a:cs typeface="Arial" pitchFamily="34" charset="0"/>
              </a:rPr>
              <a:t>)</a:t>
            </a:r>
          </a:p>
          <a:p>
            <a:pPr algn="just" defTabSz="914400"/>
            <a:r>
              <a:rPr lang="en-US" altLang="zh-CN" dirty="0">
                <a:solidFill>
                  <a:srgbClr val="FFFFFF"/>
                </a:solidFill>
                <a:cs typeface="Arial" pitchFamily="34" charset="0"/>
              </a:rPr>
              <a:t> </a:t>
            </a:r>
            <a:r>
              <a:rPr lang="en-US" altLang="zh-CN" dirty="0" smtClean="0">
                <a:solidFill>
                  <a:srgbClr val="FFFFFF"/>
                </a:solidFill>
                <a:cs typeface="Arial" pitchFamily="34" charset="0"/>
              </a:rPr>
              <a:t>S. </a:t>
            </a:r>
            <a:r>
              <a:rPr lang="en-US" altLang="zh-CN" dirty="0" err="1">
                <a:solidFill>
                  <a:srgbClr val="FFFFFF"/>
                </a:solidFill>
                <a:cs typeface="Arial" pitchFamily="34" charset="0"/>
              </a:rPr>
              <a:t>Pandit</a:t>
            </a:r>
            <a:r>
              <a:rPr lang="en-US" altLang="zh-CN" dirty="0">
                <a:solidFill>
                  <a:srgbClr val="FFFFFF"/>
                </a:solidFill>
                <a:cs typeface="Arial" pitchFamily="34" charset="0"/>
              </a:rPr>
              <a:t>, </a:t>
            </a:r>
            <a:r>
              <a:rPr lang="en-US" altLang="zh-CN" dirty="0" smtClean="0">
                <a:solidFill>
                  <a:srgbClr val="FFFFFF"/>
                </a:solidFill>
                <a:cs typeface="Arial" pitchFamily="34" charset="0"/>
              </a:rPr>
              <a:t>D. H. </a:t>
            </a:r>
            <a:r>
              <a:rPr lang="en-US" altLang="zh-CN" dirty="0" err="1">
                <a:solidFill>
                  <a:srgbClr val="FFFFFF"/>
                </a:solidFill>
                <a:cs typeface="Arial" pitchFamily="34" charset="0"/>
              </a:rPr>
              <a:t>Chau</a:t>
            </a:r>
            <a:r>
              <a:rPr lang="en-US" altLang="zh-CN" dirty="0">
                <a:solidFill>
                  <a:srgbClr val="FFFFFF"/>
                </a:solidFill>
                <a:cs typeface="Arial" pitchFamily="34" charset="0"/>
              </a:rPr>
              <a:t>, </a:t>
            </a:r>
            <a:r>
              <a:rPr lang="en-US" altLang="zh-CN" dirty="0" smtClean="0">
                <a:solidFill>
                  <a:srgbClr val="FFFFFF"/>
                </a:solidFill>
                <a:cs typeface="Arial" pitchFamily="34" charset="0"/>
              </a:rPr>
              <a:t>S. </a:t>
            </a:r>
            <a:r>
              <a:rPr lang="en-US" altLang="zh-CN" dirty="0">
                <a:solidFill>
                  <a:srgbClr val="FFFFFF"/>
                </a:solidFill>
                <a:cs typeface="Arial" pitchFamily="34" charset="0"/>
              </a:rPr>
              <a:t>Wang, </a:t>
            </a:r>
            <a:r>
              <a:rPr lang="en-US" altLang="zh-CN" dirty="0" smtClean="0">
                <a:solidFill>
                  <a:srgbClr val="FFFFFF"/>
                </a:solidFill>
                <a:cs typeface="Arial" pitchFamily="34" charset="0"/>
              </a:rPr>
              <a:t>C. </a:t>
            </a:r>
            <a:r>
              <a:rPr lang="en-US" altLang="zh-CN" dirty="0" err="1">
                <a:solidFill>
                  <a:srgbClr val="FFFFFF"/>
                </a:solidFill>
                <a:cs typeface="Arial" pitchFamily="34" charset="0"/>
              </a:rPr>
              <a:t>Faloutsos</a:t>
            </a:r>
            <a:r>
              <a:rPr lang="en-US" altLang="zh-CN" dirty="0">
                <a:solidFill>
                  <a:srgbClr val="FFFFFF"/>
                </a:solidFill>
                <a:cs typeface="Arial" pitchFamily="34" charset="0"/>
              </a:rPr>
              <a:t>: </a:t>
            </a:r>
            <a:r>
              <a:rPr lang="en-US" altLang="zh-CN" dirty="0" err="1">
                <a:solidFill>
                  <a:srgbClr val="FFFFFF"/>
                </a:solidFill>
                <a:cs typeface="Arial" pitchFamily="34" charset="0"/>
              </a:rPr>
              <a:t>Netprobe</a:t>
            </a:r>
            <a:r>
              <a:rPr lang="en-US" altLang="zh-CN" dirty="0">
                <a:solidFill>
                  <a:srgbClr val="FFFFFF"/>
                </a:solidFill>
                <a:cs typeface="Arial" pitchFamily="34" charset="0"/>
              </a:rPr>
              <a:t>: a fast and scalable system for fraud detection in online auction networks. WWW 2007: 201-210</a:t>
            </a:r>
          </a:p>
        </p:txBody>
      </p:sp>
    </p:spTree>
    <p:extLst>
      <p:ext uri="{BB962C8B-B14F-4D97-AF65-F5344CB8AC3E}">
        <p14:creationId xmlns:p14="http://schemas.microsoft.com/office/powerpoint/2010/main" val="322270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6217"/>
            <a:ext cx="7772400" cy="1470025"/>
          </a:xfrm>
        </p:spPr>
        <p:txBody>
          <a:bodyPr>
            <a:normAutofit fontScale="90000"/>
          </a:bodyPr>
          <a:lstStyle/>
          <a:p>
            <a:pPr algn="l"/>
            <a:r>
              <a:rPr lang="en-US" dirty="0" smtClean="0"/>
              <a:t>T1: Graph Proximity</a:t>
            </a:r>
            <a:br>
              <a:rPr lang="en-US" dirty="0" smtClean="0"/>
            </a:br>
            <a:r>
              <a:rPr lang="en-US" dirty="0" smtClean="0"/>
              <a:t>T2: Low-Rank Approximation</a:t>
            </a:r>
            <a:br>
              <a:rPr lang="en-US" dirty="0" smtClean="0"/>
            </a:br>
            <a:r>
              <a:rPr lang="en-US" dirty="0" smtClean="0"/>
              <a:t>T3: Sparse Learning</a:t>
            </a:r>
            <a:br>
              <a:rPr lang="en-US" dirty="0" smtClean="0"/>
            </a:br>
            <a:r>
              <a:rPr lang="en-US" dirty="0" smtClean="0"/>
              <a:t>T4: Large-Scale Learning</a:t>
            </a:r>
            <a:br>
              <a:rPr lang="en-US" dirty="0" smtClean="0"/>
            </a:br>
            <a:r>
              <a:rPr lang="en-US" dirty="0" smtClean="0"/>
              <a:t>T5: Eigenvalue Opt. (in Section 4)</a:t>
            </a:r>
            <a:endParaRPr lang="en-US" dirty="0"/>
          </a:p>
        </p:txBody>
      </p:sp>
      <p:sp>
        <p:nvSpPr>
          <p:cNvPr id="3" name="Date Placeholder 2"/>
          <p:cNvSpPr>
            <a:spLocks noGrp="1"/>
          </p:cNvSpPr>
          <p:nvPr>
            <p:ph type="dt" sz="half" idx="10"/>
          </p:nvPr>
        </p:nvSpPr>
        <p:spPr/>
        <p:txBody>
          <a:bodyPr/>
          <a:lstStyle/>
          <a:p>
            <a:r>
              <a:rPr lang="en-US" smtClean="0"/>
              <a:t>May 1st-4th, 2013 </a:t>
            </a:r>
            <a:endParaRPr lang="en-US" dirty="0"/>
          </a:p>
        </p:txBody>
      </p:sp>
      <p:sp>
        <p:nvSpPr>
          <p:cNvPr id="4" name="Footer Placeholder 3"/>
          <p:cNvSpPr>
            <a:spLocks noGrp="1"/>
          </p:cNvSpPr>
          <p:nvPr>
            <p:ph type="ftr" sz="quarter" idx="11"/>
          </p:nvPr>
        </p:nvSpPr>
        <p:spPr/>
        <p:txBody>
          <a:bodyPr/>
          <a:lstStyle/>
          <a:p>
            <a:r>
              <a:rPr lang="en-US" smtClean="0"/>
              <a:t>SDM 2013, Austin, Texas</a:t>
            </a:r>
            <a:endParaRPr lang="en-US" dirty="0"/>
          </a:p>
        </p:txBody>
      </p:sp>
      <p:sp>
        <p:nvSpPr>
          <p:cNvPr id="5" name="Slide Number Placeholder 4"/>
          <p:cNvSpPr>
            <a:spLocks noGrp="1"/>
          </p:cNvSpPr>
          <p:nvPr>
            <p:ph type="sldNum" sz="quarter" idx="12"/>
          </p:nvPr>
        </p:nvSpPr>
        <p:spPr/>
        <p:txBody>
          <a:bodyPr/>
          <a:lstStyle/>
          <a:p>
            <a:fld id="{18B8E69E-CB69-B648-A963-29116CD159D2}" type="slidenum">
              <a:rPr lang="en-US" smtClean="0"/>
              <a:t>13</a:t>
            </a:fld>
            <a:endParaRPr lang="en-US"/>
          </a:p>
        </p:txBody>
      </p:sp>
      <p:sp>
        <p:nvSpPr>
          <p:cNvPr id="6" name="Title 1"/>
          <p:cNvSpPr txBox="1">
            <a:spLocks/>
          </p:cNvSpPr>
          <p:nvPr/>
        </p:nvSpPr>
        <p:spPr>
          <a:xfrm>
            <a:off x="457200" y="6127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Overview of the Technologies</a:t>
            </a:r>
          </a:p>
        </p:txBody>
      </p:sp>
      <p:sp>
        <p:nvSpPr>
          <p:cNvPr id="7" name="Right Arrow 6"/>
          <p:cNvSpPr/>
          <p:nvPr/>
        </p:nvSpPr>
        <p:spPr>
          <a:xfrm>
            <a:off x="0" y="1962150"/>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9589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409"/>
            <a:ext cx="7772400" cy="1470025"/>
          </a:xfrm>
        </p:spPr>
        <p:txBody>
          <a:bodyPr>
            <a:noAutofit/>
          </a:bodyPr>
          <a:lstStyle/>
          <a:p>
            <a:pPr algn="l"/>
            <a:r>
              <a:rPr lang="en-US" sz="3600" dirty="0" smtClean="0"/>
              <a:t>Basic Techniques: RWR</a:t>
            </a:r>
            <a:br>
              <a:rPr lang="en-US" sz="3600" dirty="0" smtClean="0"/>
            </a:br>
            <a:r>
              <a:rPr lang="en-US" sz="3600" dirty="0" smtClean="0"/>
              <a:t>Recent Advance #1: Supervision</a:t>
            </a:r>
            <a:r>
              <a:rPr lang="en-US" sz="3600" dirty="0"/>
              <a:t/>
            </a:r>
            <a:br>
              <a:rPr lang="en-US" sz="3600" dirty="0"/>
            </a:br>
            <a:r>
              <a:rPr lang="en-US" sz="3600" dirty="0"/>
              <a:t>Recent Advance </a:t>
            </a:r>
            <a:r>
              <a:rPr lang="en-US" sz="3600" dirty="0" smtClean="0"/>
              <a:t>#2: Graph Kernel</a:t>
            </a:r>
            <a:br>
              <a:rPr lang="en-US" sz="3600" dirty="0" smtClean="0"/>
            </a:br>
            <a:endParaRPr lang="en-US" sz="36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May 1st-4th, 2013 </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SDM 2013, Austin, Texas</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8B8E69E-CB69-B648-A963-29116CD159D2}" type="slidenum">
              <a:rPr lang="en-US" smtClean="0">
                <a:solidFill>
                  <a:prstClr val="black">
                    <a:tint val="75000"/>
                  </a:prstClr>
                </a:solidFill>
              </a:rPr>
              <a:pPr/>
              <a:t>14</a:t>
            </a:fld>
            <a:endParaRPr lang="en-US">
              <a:solidFill>
                <a:prstClr val="black">
                  <a:tint val="75000"/>
                </a:prstClr>
              </a:solidFill>
            </a:endParaRPr>
          </a:p>
        </p:txBody>
      </p:sp>
      <p:sp>
        <p:nvSpPr>
          <p:cNvPr id="6" name="Title 1"/>
          <p:cNvSpPr txBox="1">
            <a:spLocks/>
          </p:cNvSpPr>
          <p:nvPr/>
        </p:nvSpPr>
        <p:spPr>
          <a:xfrm>
            <a:off x="457200" y="6127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T1: Graph Proximity</a:t>
            </a:r>
            <a:endParaRPr lang="en-US" dirty="0">
              <a:solidFill>
                <a:prstClr val="black"/>
              </a:solidFill>
            </a:endParaRPr>
          </a:p>
        </p:txBody>
      </p:sp>
      <p:sp>
        <p:nvSpPr>
          <p:cNvPr id="7" name="Right Arrow 6"/>
          <p:cNvSpPr/>
          <p:nvPr/>
        </p:nvSpPr>
        <p:spPr>
          <a:xfrm>
            <a:off x="0" y="1800230"/>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68293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Title 1"/>
          <p:cNvSpPr>
            <a:spLocks noGrp="1"/>
          </p:cNvSpPr>
          <p:nvPr>
            <p:ph type="title"/>
          </p:nvPr>
        </p:nvSpPr>
        <p:spPr>
          <a:xfrm>
            <a:off x="1" y="274638"/>
            <a:ext cx="9120894" cy="1143000"/>
          </a:xfrm>
        </p:spPr>
        <p:txBody>
          <a:bodyPr/>
          <a:lstStyle/>
          <a:p>
            <a:r>
              <a:rPr lang="en-US" sz="4000" dirty="0" smtClean="0"/>
              <a:t>Basic Tech.: Node Proximity Measurement</a:t>
            </a:r>
          </a:p>
        </p:txBody>
      </p:sp>
      <p:sp>
        <p:nvSpPr>
          <p:cNvPr id="4" name="Slide Number Placeholder 3"/>
          <p:cNvSpPr>
            <a:spLocks noGrp="1"/>
          </p:cNvSpPr>
          <p:nvPr>
            <p:ph type="sldNum" sz="quarter" idx="12"/>
          </p:nvPr>
        </p:nvSpPr>
        <p:spPr>
          <a:xfrm>
            <a:off x="6553200" y="6264275"/>
            <a:ext cx="2133600" cy="365125"/>
          </a:xfrm>
        </p:spPr>
        <p:txBody>
          <a:bodyPr/>
          <a:lstStyle/>
          <a:p>
            <a:pPr>
              <a:defRPr/>
            </a:pPr>
            <a:fld id="{08375A15-CC7B-4AD2-B22F-D285384FB639}" type="slidenum">
              <a:rPr lang="en-US" smtClean="0">
                <a:solidFill>
                  <a:prstClr val="black">
                    <a:tint val="75000"/>
                  </a:prstClr>
                </a:solidFill>
              </a:rPr>
              <a:pPr>
                <a:defRPr/>
              </a:pPr>
              <a:t>15</a:t>
            </a:fld>
            <a:endParaRPr lang="en-US" dirty="0">
              <a:solidFill>
                <a:prstClr val="black">
                  <a:tint val="75000"/>
                </a:prstClr>
              </a:solidFill>
            </a:endParaRPr>
          </a:p>
        </p:txBody>
      </p:sp>
      <p:sp>
        <p:nvSpPr>
          <p:cNvPr id="5" name="Title 1"/>
          <p:cNvSpPr txBox="1">
            <a:spLocks/>
          </p:cNvSpPr>
          <p:nvPr/>
        </p:nvSpPr>
        <p:spPr bwMode="auto">
          <a:xfrm>
            <a:off x="609600" y="5486400"/>
            <a:ext cx="6172200" cy="1143000"/>
          </a:xfrm>
          <a:prstGeom prst="rect">
            <a:avLst/>
          </a:prstGeom>
          <a:solidFill>
            <a:schemeClr val="bg1"/>
          </a:solidFill>
          <a:ln w="9525">
            <a:noFill/>
            <a:miter lim="800000"/>
            <a:headEnd/>
            <a:tailEnd/>
          </a:ln>
        </p:spPr>
        <p:txBody>
          <a:bodyPr anchor="ctr"/>
          <a:lstStyle/>
          <a:p>
            <a:pPr algn="ctr" defTabSz="914400" eaLnBrk="0" fontAlgn="base" hangingPunct="0">
              <a:spcBef>
                <a:spcPct val="0"/>
              </a:spcBef>
              <a:spcAft>
                <a:spcPct val="0"/>
              </a:spcAft>
              <a:defRPr/>
            </a:pPr>
            <a:r>
              <a:rPr lang="en-US" sz="4400" dirty="0">
                <a:solidFill>
                  <a:srgbClr val="FF0000"/>
                </a:solidFill>
                <a:cs typeface="Arial" charset="0"/>
              </a:rPr>
              <a:t>Q: </a:t>
            </a:r>
            <a:r>
              <a:rPr lang="en-US" sz="4400" dirty="0" smtClean="0">
                <a:solidFill>
                  <a:srgbClr val="FF0000"/>
                </a:solidFill>
                <a:cs typeface="Arial" charset="0"/>
              </a:rPr>
              <a:t>How close is A to B?</a:t>
            </a:r>
            <a:endParaRPr lang="en-US" sz="4400" dirty="0">
              <a:solidFill>
                <a:srgbClr val="FF0000"/>
              </a:solidFill>
              <a:cs typeface="Arial" charset="0"/>
            </a:endParaRPr>
          </a:p>
        </p:txBody>
      </p:sp>
      <p:graphicFrame>
        <p:nvGraphicFramePr>
          <p:cNvPr id="8194" name="Object 4"/>
          <p:cNvGraphicFramePr>
            <a:graphicFrameLocks noChangeAspect="1"/>
          </p:cNvGraphicFramePr>
          <p:nvPr/>
        </p:nvGraphicFramePr>
        <p:xfrm>
          <a:off x="457200" y="1828800"/>
          <a:ext cx="4140200" cy="3362325"/>
        </p:xfrm>
        <a:graphic>
          <a:graphicData uri="http://schemas.openxmlformats.org/presentationml/2006/ole">
            <mc:AlternateContent xmlns:mc="http://schemas.openxmlformats.org/markup-compatibility/2006">
              <mc:Choice xmlns:v="urn:schemas-microsoft-com:vml" Requires="v">
                <p:oleObj spid="_x0000_s17548" name="Visio" r:id="rId4" imgW="5183124" imgH="4207764" progId="">
                  <p:embed/>
                </p:oleObj>
              </mc:Choice>
              <mc:Fallback>
                <p:oleObj name="Visio" r:id="rId4" imgW="5183124" imgH="420776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41402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9" name="Rectangle 6"/>
          <p:cNvSpPr>
            <a:spLocks noChangeArrowheads="1"/>
          </p:cNvSpPr>
          <p:nvPr/>
        </p:nvSpPr>
        <p:spPr bwMode="auto">
          <a:xfrm>
            <a:off x="4267200" y="3389313"/>
            <a:ext cx="4876800" cy="954087"/>
          </a:xfrm>
          <a:prstGeom prst="rect">
            <a:avLst/>
          </a:prstGeom>
          <a:noFill/>
          <a:ln w="9525">
            <a:noFill/>
            <a:miter lim="800000"/>
            <a:headEnd/>
            <a:tailEnd/>
          </a:ln>
        </p:spPr>
        <p:txBody>
          <a:bodyPr>
            <a:spAutoFit/>
          </a:bodyPr>
          <a:lstStyle/>
          <a:p>
            <a:pPr defTabSz="914400" fontAlgn="base">
              <a:spcBef>
                <a:spcPct val="0"/>
              </a:spcBef>
              <a:spcAft>
                <a:spcPct val="0"/>
              </a:spcAft>
            </a:pPr>
            <a:r>
              <a:rPr lang="en-US" altLang="zh-CN" sz="2800" b="1">
                <a:solidFill>
                  <a:prstClr val="black"/>
                </a:solidFill>
                <a:latin typeface="Arial" charset="0"/>
                <a:cs typeface="Arial" charset="0"/>
              </a:rPr>
              <a:t>a.k.a Relevance, Closeness, ‘Similarity’…</a:t>
            </a:r>
            <a:endParaRPr lang="en-US" sz="2800" b="1">
              <a:solidFill>
                <a:prstClr val="black"/>
              </a:solidFill>
              <a:latin typeface="Arial" charset="0"/>
              <a:cs typeface="Arial" charset="0"/>
            </a:endParaRPr>
          </a:p>
        </p:txBody>
      </p:sp>
      <p:sp>
        <p:nvSpPr>
          <p:cNvPr id="8" name="Oval 7"/>
          <p:cNvSpPr>
            <a:spLocks noChangeAspect="1"/>
          </p:cNvSpPr>
          <p:nvPr/>
        </p:nvSpPr>
        <p:spPr>
          <a:xfrm>
            <a:off x="457200" y="2667000"/>
            <a:ext cx="72009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dirty="0" smtClean="0">
                <a:solidFill>
                  <a:prstClr val="white"/>
                </a:solidFill>
              </a:rPr>
              <a:t>A</a:t>
            </a:r>
            <a:endParaRPr lang="en-US" dirty="0">
              <a:solidFill>
                <a:prstClr val="white"/>
              </a:solidFill>
            </a:endParaRPr>
          </a:p>
        </p:txBody>
      </p:sp>
      <p:sp>
        <p:nvSpPr>
          <p:cNvPr id="9" name="Oval 8"/>
          <p:cNvSpPr>
            <a:spLocks noChangeAspect="1"/>
          </p:cNvSpPr>
          <p:nvPr/>
        </p:nvSpPr>
        <p:spPr>
          <a:xfrm>
            <a:off x="3886200" y="2667000"/>
            <a:ext cx="72009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dirty="0" smtClean="0">
                <a:solidFill>
                  <a:prstClr val="white"/>
                </a:solidFill>
              </a:rPr>
              <a:t>B</a:t>
            </a:r>
            <a:endParaRPr lang="en-US" dirty="0">
              <a:solidFill>
                <a:prstClr val="white"/>
              </a:solidFill>
            </a:endParaRPr>
          </a:p>
        </p:txBody>
      </p:sp>
      <p:pic>
        <p:nvPicPr>
          <p:cNvPr id="12"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37295199"/>
      </p:ext>
    </p:extLst>
  </p:cSld>
  <p:clrMapOvr>
    <a:masterClrMapping/>
  </p:clrMapOvr>
  <p:transition xmlns:p14="http://schemas.microsoft.com/office/powerpoint/2010/main" advTm="796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535" y="228600"/>
            <a:ext cx="9262785" cy="1143000"/>
          </a:xfrm>
        </p:spPr>
        <p:txBody>
          <a:bodyPr/>
          <a:lstStyle/>
          <a:p>
            <a:pPr eaLnBrk="1" hangingPunct="1"/>
            <a:r>
              <a:rPr lang="en-US" sz="4000" dirty="0" smtClean="0"/>
              <a:t>Basic Tech. : Random Walk with Restart </a:t>
            </a:r>
            <a:br>
              <a:rPr lang="en-US" sz="4000" dirty="0" smtClean="0"/>
            </a:br>
            <a:r>
              <a:rPr lang="en-US" sz="2400" dirty="0" smtClean="0">
                <a:solidFill>
                  <a:schemeClr val="tx1"/>
                </a:solidFill>
              </a:rPr>
              <a:t>[Tong+ ICDM 2006]</a:t>
            </a:r>
            <a:endParaRPr lang="en-US" sz="4000" dirty="0" smtClean="0">
              <a:solidFill>
                <a:schemeClr val="tx1"/>
              </a:solidFill>
            </a:endParaRPr>
          </a:p>
        </p:txBody>
      </p:sp>
      <p:graphicFrame>
        <p:nvGraphicFramePr>
          <p:cNvPr id="49155" name="Group 3"/>
          <p:cNvGraphicFramePr>
            <a:graphicFrameLocks noGrp="1"/>
          </p:cNvGraphicFramePr>
          <p:nvPr>
            <p:ph sz="half" idx="2"/>
          </p:nvPr>
        </p:nvGraphicFramePr>
        <p:xfrm>
          <a:off x="6781800" y="1600200"/>
          <a:ext cx="1905000" cy="3515043"/>
        </p:xfrm>
        <a:graphic>
          <a:graphicData uri="http://schemas.openxmlformats.org/drawingml/2006/table">
            <a:tbl>
              <a:tblPr/>
              <a:tblGrid>
                <a:gridCol w="1122363"/>
                <a:gridCol w="782637"/>
              </a:tblGrid>
              <a:tr h="325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4</a:t>
                      </a:r>
                      <a:endParaRPr kumimoji="0" lang="en-US" sz="16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10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11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Node 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D60000"/>
                          </a:solidFill>
                          <a:effectLst/>
                          <a:latin typeface="Times New Roman" pitchFamily="18" charset="0"/>
                          <a:ea typeface="SimSun" pitchFamily="2" charset="-122"/>
                          <a:cs typeface="Times New Roman" pitchFamily="18" charset="0"/>
                        </a:rPr>
                        <a:t>0.13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D60000"/>
                          </a:solidFill>
                          <a:effectLst/>
                          <a:latin typeface="Times New Roman" pitchFamily="18" charset="0"/>
                          <a:ea typeface="SimSun" pitchFamily="2" charset="-122"/>
                          <a:cs typeface="Times New Roman" pitchFamily="18" charset="0"/>
                        </a:rPr>
                        <a:t>0.10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D60000"/>
                          </a:solidFill>
                          <a:effectLst/>
                          <a:latin typeface="Times New Roman" pitchFamily="18" charset="0"/>
                          <a:ea typeface="SimSun" pitchFamily="2" charset="-122"/>
                          <a:cs typeface="Times New Roman" pitchFamily="18" charset="0"/>
                        </a:rPr>
                        <a:t>0.13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0.22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D60000"/>
                          </a:solidFill>
                          <a:effectLst/>
                          <a:latin typeface="Times New Roman" pitchFamily="18" charset="0"/>
                          <a:ea typeface="SimSun" pitchFamily="2" charset="-122"/>
                          <a:cs typeface="Times New Roman" pitchFamily="18" charset="0"/>
                        </a:rPr>
                        <a:t>0.13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0.08</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14"/>
          <p:cNvGrpSpPr>
            <a:grpSpLocks/>
          </p:cNvGrpSpPr>
          <p:nvPr/>
        </p:nvGrpSpPr>
        <p:grpSpPr bwMode="auto">
          <a:xfrm>
            <a:off x="381000" y="1447800"/>
            <a:ext cx="6191250" cy="3733799"/>
            <a:chOff x="288" y="1335"/>
            <a:chExt cx="3900" cy="2352"/>
          </a:xfrm>
        </p:grpSpPr>
        <p:sp>
          <p:nvSpPr>
            <p:cNvPr id="43027" name="Oval 15"/>
            <p:cNvSpPr>
              <a:spLocks noChangeArrowheads="1"/>
            </p:cNvSpPr>
            <p:nvPr/>
          </p:nvSpPr>
          <p:spPr bwMode="auto">
            <a:xfrm>
              <a:off x="480" y="2160"/>
              <a:ext cx="288" cy="240"/>
            </a:xfrm>
            <a:prstGeom prst="ellipse">
              <a:avLst/>
            </a:prstGeom>
            <a:solidFill>
              <a:srgbClr val="D60000"/>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p>
          </p:txBody>
        </p:sp>
        <p:sp>
          <p:nvSpPr>
            <p:cNvPr id="43028" name="Oval 16"/>
            <p:cNvSpPr>
              <a:spLocks noChangeArrowheads="1"/>
            </p:cNvSpPr>
            <p:nvPr/>
          </p:nvSpPr>
          <p:spPr bwMode="auto">
            <a:xfrm>
              <a:off x="816" y="2592"/>
              <a:ext cx="288" cy="240"/>
            </a:xfrm>
            <a:prstGeom prst="ellipse">
              <a:avLst/>
            </a:prstGeom>
            <a:solidFill>
              <a:schemeClr val="tx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white"/>
                  </a:solidFill>
                  <a:latin typeface="Arial" charset="0"/>
                  <a:cs typeface="Arial" charset="0"/>
                </a:rPr>
                <a:t>4</a:t>
              </a:r>
            </a:p>
          </p:txBody>
        </p:sp>
        <p:sp>
          <p:nvSpPr>
            <p:cNvPr id="43029" name="Oval 17"/>
            <p:cNvSpPr>
              <a:spLocks noChangeArrowheads="1"/>
            </p:cNvSpPr>
            <p:nvPr/>
          </p:nvSpPr>
          <p:spPr bwMode="auto">
            <a:xfrm>
              <a:off x="1296" y="2304"/>
              <a:ext cx="288" cy="240"/>
            </a:xfrm>
            <a:prstGeom prst="ellipse">
              <a:avLst/>
            </a:prstGeom>
            <a:solidFill>
              <a:srgbClr val="D60000"/>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3</a:t>
              </a:r>
            </a:p>
          </p:txBody>
        </p:sp>
        <p:sp>
          <p:nvSpPr>
            <p:cNvPr id="43030" name="Oval 18"/>
            <p:cNvSpPr>
              <a:spLocks noChangeArrowheads="1"/>
            </p:cNvSpPr>
            <p:nvPr/>
          </p:nvSpPr>
          <p:spPr bwMode="auto">
            <a:xfrm>
              <a:off x="960" y="1920"/>
              <a:ext cx="288" cy="240"/>
            </a:xfrm>
            <a:prstGeom prst="ellipse">
              <a:avLst/>
            </a:prstGeom>
            <a:solidFill>
              <a:srgbClr val="FE5144"/>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2</a:t>
              </a:r>
            </a:p>
          </p:txBody>
        </p:sp>
        <p:sp>
          <p:nvSpPr>
            <p:cNvPr id="43031" name="Oval 19"/>
            <p:cNvSpPr>
              <a:spLocks noChangeArrowheads="1"/>
            </p:cNvSpPr>
            <p:nvPr/>
          </p:nvSpPr>
          <p:spPr bwMode="auto">
            <a:xfrm>
              <a:off x="1488" y="2976"/>
              <a:ext cx="288" cy="240"/>
            </a:xfrm>
            <a:prstGeom prst="ellipse">
              <a:avLst/>
            </a:prstGeom>
            <a:solidFill>
              <a:srgbClr val="D60000"/>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5</a:t>
              </a:r>
            </a:p>
          </p:txBody>
        </p:sp>
        <p:sp>
          <p:nvSpPr>
            <p:cNvPr id="43032" name="Oval 20"/>
            <p:cNvSpPr>
              <a:spLocks noChangeArrowheads="1"/>
            </p:cNvSpPr>
            <p:nvPr/>
          </p:nvSpPr>
          <p:spPr bwMode="auto">
            <a:xfrm>
              <a:off x="2112" y="2880"/>
              <a:ext cx="288" cy="240"/>
            </a:xfrm>
            <a:prstGeom prst="ellipse">
              <a:avLst/>
            </a:prstGeom>
            <a:solidFill>
              <a:srgbClr val="FDD4D3"/>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6</a:t>
              </a:r>
            </a:p>
          </p:txBody>
        </p:sp>
        <p:sp>
          <p:nvSpPr>
            <p:cNvPr id="43033" name="Oval 21"/>
            <p:cNvSpPr>
              <a:spLocks noChangeArrowheads="1"/>
            </p:cNvSpPr>
            <p:nvPr/>
          </p:nvSpPr>
          <p:spPr bwMode="auto">
            <a:xfrm>
              <a:off x="1968" y="3360"/>
              <a:ext cx="288" cy="240"/>
            </a:xfrm>
            <a:prstGeom prst="ellipse">
              <a:avLst/>
            </a:prstGeom>
            <a:solidFill>
              <a:srgbClr val="FDD4D3"/>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7</a:t>
              </a:r>
            </a:p>
          </p:txBody>
        </p:sp>
        <p:sp>
          <p:nvSpPr>
            <p:cNvPr id="43034" name="Oval 22"/>
            <p:cNvSpPr>
              <a:spLocks noChangeArrowheads="1"/>
            </p:cNvSpPr>
            <p:nvPr/>
          </p:nvSpPr>
          <p:spPr bwMode="auto">
            <a:xfrm>
              <a:off x="2304" y="1632"/>
              <a:ext cx="288" cy="240"/>
            </a:xfrm>
            <a:prstGeom prst="ellipse">
              <a:avLst/>
            </a:prstGeom>
            <a:solidFill>
              <a:srgbClr val="FEEFE8"/>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9</a:t>
              </a:r>
            </a:p>
          </p:txBody>
        </p:sp>
        <p:sp>
          <p:nvSpPr>
            <p:cNvPr id="43035" name="Oval 23"/>
            <p:cNvSpPr>
              <a:spLocks noChangeArrowheads="1"/>
            </p:cNvSpPr>
            <p:nvPr/>
          </p:nvSpPr>
          <p:spPr bwMode="auto">
            <a:xfrm>
              <a:off x="2976" y="1536"/>
              <a:ext cx="288" cy="240"/>
            </a:xfrm>
            <a:prstGeom prst="ellipse">
              <a:avLst/>
            </a:prstGeom>
            <a:solidFill>
              <a:srgbClr val="FEEFE8"/>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10</a:t>
              </a:r>
            </a:p>
          </p:txBody>
        </p:sp>
        <p:sp>
          <p:nvSpPr>
            <p:cNvPr id="43036" name="Oval 24"/>
            <p:cNvSpPr>
              <a:spLocks noChangeArrowheads="1"/>
            </p:cNvSpPr>
            <p:nvPr/>
          </p:nvSpPr>
          <p:spPr bwMode="auto">
            <a:xfrm>
              <a:off x="2352" y="2112"/>
              <a:ext cx="288" cy="240"/>
            </a:xfrm>
            <a:prstGeom prst="ellipse">
              <a:avLst/>
            </a:prstGeom>
            <a:solidFill>
              <a:srgbClr val="FE9890"/>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8</a:t>
              </a:r>
            </a:p>
          </p:txBody>
        </p:sp>
        <p:sp>
          <p:nvSpPr>
            <p:cNvPr id="43037" name="Oval 25"/>
            <p:cNvSpPr>
              <a:spLocks noChangeArrowheads="1"/>
            </p:cNvSpPr>
            <p:nvPr/>
          </p:nvSpPr>
          <p:spPr bwMode="auto">
            <a:xfrm>
              <a:off x="2976" y="2256"/>
              <a:ext cx="288" cy="240"/>
            </a:xfrm>
            <a:prstGeom prst="ellipse">
              <a:avLst/>
            </a:prstGeom>
            <a:solidFill>
              <a:srgbClr val="FEEFE8"/>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1</a:t>
              </a:r>
            </a:p>
          </p:txBody>
        </p:sp>
        <p:sp>
          <p:nvSpPr>
            <p:cNvPr id="43038" name="Oval 26"/>
            <p:cNvSpPr>
              <a:spLocks noChangeArrowheads="1"/>
            </p:cNvSpPr>
            <p:nvPr/>
          </p:nvSpPr>
          <p:spPr bwMode="auto">
            <a:xfrm>
              <a:off x="3600" y="1824"/>
              <a:ext cx="288" cy="240"/>
            </a:xfrm>
            <a:prstGeom prst="ellipse">
              <a:avLst/>
            </a:prstGeom>
            <a:solidFill>
              <a:srgbClr val="FEEFE8"/>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2</a:t>
              </a:r>
            </a:p>
          </p:txBody>
        </p:sp>
        <p:sp>
          <p:nvSpPr>
            <p:cNvPr id="43039" name="Line 27"/>
            <p:cNvSpPr>
              <a:spLocks noChangeShapeType="1"/>
            </p:cNvSpPr>
            <p:nvPr/>
          </p:nvSpPr>
          <p:spPr bwMode="auto">
            <a:xfrm>
              <a:off x="624" y="2400"/>
              <a:ext cx="24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0" name="Line 28"/>
            <p:cNvSpPr>
              <a:spLocks noChangeShapeType="1"/>
            </p:cNvSpPr>
            <p:nvPr/>
          </p:nvSpPr>
          <p:spPr bwMode="auto">
            <a:xfrm>
              <a:off x="768" y="2256"/>
              <a:ext cx="528"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1" name="Line 29"/>
            <p:cNvSpPr>
              <a:spLocks noChangeShapeType="1"/>
            </p:cNvSpPr>
            <p:nvPr/>
          </p:nvSpPr>
          <p:spPr bwMode="auto">
            <a:xfrm flipV="1">
              <a:off x="672" y="2064"/>
              <a:ext cx="288"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2" name="Line 30"/>
            <p:cNvSpPr>
              <a:spLocks noChangeShapeType="1"/>
            </p:cNvSpPr>
            <p:nvPr/>
          </p:nvSpPr>
          <p:spPr bwMode="auto">
            <a:xfrm>
              <a:off x="1248" y="2064"/>
              <a:ext cx="144"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3" name="Line 31"/>
            <p:cNvSpPr>
              <a:spLocks noChangeShapeType="1"/>
            </p:cNvSpPr>
            <p:nvPr/>
          </p:nvSpPr>
          <p:spPr bwMode="auto">
            <a:xfrm flipV="1">
              <a:off x="1104" y="2544"/>
              <a:ext cx="240"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4" name="Line 32"/>
            <p:cNvSpPr>
              <a:spLocks noChangeShapeType="1"/>
            </p:cNvSpPr>
            <p:nvPr/>
          </p:nvSpPr>
          <p:spPr bwMode="auto">
            <a:xfrm>
              <a:off x="1056" y="2784"/>
              <a:ext cx="48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5" name="Line 33"/>
            <p:cNvSpPr>
              <a:spLocks noChangeShapeType="1"/>
            </p:cNvSpPr>
            <p:nvPr/>
          </p:nvSpPr>
          <p:spPr bwMode="auto">
            <a:xfrm flipV="1">
              <a:off x="1776" y="2976"/>
              <a:ext cx="336"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6" name="Line 34"/>
            <p:cNvSpPr>
              <a:spLocks noChangeShapeType="1"/>
            </p:cNvSpPr>
            <p:nvPr/>
          </p:nvSpPr>
          <p:spPr bwMode="auto">
            <a:xfrm>
              <a:off x="1728" y="3216"/>
              <a:ext cx="24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7" name="Line 35"/>
            <p:cNvSpPr>
              <a:spLocks noChangeShapeType="1"/>
            </p:cNvSpPr>
            <p:nvPr/>
          </p:nvSpPr>
          <p:spPr bwMode="auto">
            <a:xfrm flipH="1">
              <a:off x="2160" y="3120"/>
              <a:ext cx="96"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8" name="Line 36"/>
            <p:cNvSpPr>
              <a:spLocks noChangeShapeType="1"/>
            </p:cNvSpPr>
            <p:nvPr/>
          </p:nvSpPr>
          <p:spPr bwMode="auto">
            <a:xfrm>
              <a:off x="2640" y="2304"/>
              <a:ext cx="336" cy="48"/>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49" name="Line 37"/>
            <p:cNvSpPr>
              <a:spLocks noChangeShapeType="1"/>
            </p:cNvSpPr>
            <p:nvPr/>
          </p:nvSpPr>
          <p:spPr bwMode="auto">
            <a:xfrm flipV="1">
              <a:off x="3264" y="2064"/>
              <a:ext cx="384" cy="288"/>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0" name="Line 38"/>
            <p:cNvSpPr>
              <a:spLocks noChangeShapeType="1"/>
            </p:cNvSpPr>
            <p:nvPr/>
          </p:nvSpPr>
          <p:spPr bwMode="auto">
            <a:xfrm>
              <a:off x="3264" y="1680"/>
              <a:ext cx="384"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1" name="Line 39"/>
            <p:cNvSpPr>
              <a:spLocks noChangeShapeType="1"/>
            </p:cNvSpPr>
            <p:nvPr/>
          </p:nvSpPr>
          <p:spPr bwMode="auto">
            <a:xfrm flipV="1">
              <a:off x="2592" y="1632"/>
              <a:ext cx="384"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2" name="Line 40"/>
            <p:cNvSpPr>
              <a:spLocks noChangeShapeType="1"/>
            </p:cNvSpPr>
            <p:nvPr/>
          </p:nvSpPr>
          <p:spPr bwMode="auto">
            <a:xfrm>
              <a:off x="2448" y="1872"/>
              <a:ext cx="0"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3" name="Line 41"/>
            <p:cNvSpPr>
              <a:spLocks noChangeShapeType="1"/>
            </p:cNvSpPr>
            <p:nvPr/>
          </p:nvSpPr>
          <p:spPr bwMode="auto">
            <a:xfrm>
              <a:off x="3120" y="1776"/>
              <a:ext cx="0" cy="48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4" name="Line 42"/>
            <p:cNvSpPr>
              <a:spLocks noChangeShapeType="1"/>
            </p:cNvSpPr>
            <p:nvPr/>
          </p:nvSpPr>
          <p:spPr bwMode="auto">
            <a:xfrm>
              <a:off x="1248" y="2016"/>
              <a:ext cx="1104"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5" name="Line 43"/>
            <p:cNvSpPr>
              <a:spLocks noChangeShapeType="1"/>
            </p:cNvSpPr>
            <p:nvPr/>
          </p:nvSpPr>
          <p:spPr bwMode="auto">
            <a:xfrm flipV="1">
              <a:off x="1632" y="2352"/>
              <a:ext cx="768" cy="62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3056" name="Text Box 44"/>
            <p:cNvSpPr txBox="1">
              <a:spLocks noChangeArrowheads="1"/>
            </p:cNvSpPr>
            <p:nvPr/>
          </p:nvSpPr>
          <p:spPr bwMode="auto">
            <a:xfrm>
              <a:off x="288" y="1977"/>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0.13</a:t>
              </a:r>
            </a:p>
          </p:txBody>
        </p:sp>
        <p:sp>
          <p:nvSpPr>
            <p:cNvPr id="43057" name="Text Box 45"/>
            <p:cNvSpPr txBox="1">
              <a:spLocks noChangeArrowheads="1"/>
            </p:cNvSpPr>
            <p:nvPr/>
          </p:nvSpPr>
          <p:spPr bwMode="auto">
            <a:xfrm>
              <a:off x="902" y="1703"/>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10</a:t>
              </a:r>
              <a:endParaRPr lang="en-US">
                <a:solidFill>
                  <a:prstClr val="black"/>
                </a:solidFill>
                <a:latin typeface="Arial" charset="0"/>
                <a:ea typeface="宋体" pitchFamily="2" charset="-122"/>
                <a:cs typeface="Arial" charset="0"/>
              </a:endParaRPr>
            </a:p>
          </p:txBody>
        </p:sp>
        <p:sp>
          <p:nvSpPr>
            <p:cNvPr id="43058" name="Text Box 46"/>
            <p:cNvSpPr txBox="1">
              <a:spLocks noChangeArrowheads="1"/>
            </p:cNvSpPr>
            <p:nvPr/>
          </p:nvSpPr>
          <p:spPr bwMode="auto">
            <a:xfrm>
              <a:off x="1524" y="2217"/>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0.13</a:t>
              </a:r>
            </a:p>
          </p:txBody>
        </p:sp>
        <p:sp>
          <p:nvSpPr>
            <p:cNvPr id="43059" name="Text Box 47"/>
            <p:cNvSpPr txBox="1">
              <a:spLocks noChangeArrowheads="1"/>
            </p:cNvSpPr>
            <p:nvPr/>
          </p:nvSpPr>
          <p:spPr bwMode="auto">
            <a:xfrm>
              <a:off x="1152" y="3072"/>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0.13</a:t>
              </a:r>
            </a:p>
          </p:txBody>
        </p:sp>
        <p:sp>
          <p:nvSpPr>
            <p:cNvPr id="43060" name="Text Box 48"/>
            <p:cNvSpPr txBox="1">
              <a:spLocks noChangeArrowheads="1"/>
            </p:cNvSpPr>
            <p:nvPr/>
          </p:nvSpPr>
          <p:spPr bwMode="auto">
            <a:xfrm>
              <a:off x="2352" y="2784"/>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05</a:t>
              </a:r>
            </a:p>
          </p:txBody>
        </p:sp>
        <p:sp>
          <p:nvSpPr>
            <p:cNvPr id="43061" name="Text Box 49"/>
            <p:cNvSpPr txBox="1">
              <a:spLocks noChangeArrowheads="1"/>
            </p:cNvSpPr>
            <p:nvPr/>
          </p:nvSpPr>
          <p:spPr bwMode="auto">
            <a:xfrm>
              <a:off x="2208" y="3456"/>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05</a:t>
              </a:r>
            </a:p>
          </p:txBody>
        </p:sp>
        <p:sp>
          <p:nvSpPr>
            <p:cNvPr id="43062" name="Text Box 50"/>
            <p:cNvSpPr txBox="1">
              <a:spLocks noChangeArrowheads="1"/>
            </p:cNvSpPr>
            <p:nvPr/>
          </p:nvSpPr>
          <p:spPr bwMode="auto">
            <a:xfrm>
              <a:off x="2496" y="1968"/>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08</a:t>
              </a:r>
            </a:p>
          </p:txBody>
        </p:sp>
        <p:sp>
          <p:nvSpPr>
            <p:cNvPr id="43063" name="Text Box 51"/>
            <p:cNvSpPr txBox="1">
              <a:spLocks noChangeArrowheads="1"/>
            </p:cNvSpPr>
            <p:nvPr/>
          </p:nvSpPr>
          <p:spPr bwMode="auto">
            <a:xfrm>
              <a:off x="2304" y="1440"/>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04</a:t>
              </a:r>
            </a:p>
          </p:txBody>
        </p:sp>
        <p:sp>
          <p:nvSpPr>
            <p:cNvPr id="43064" name="Text Box 52"/>
            <p:cNvSpPr txBox="1">
              <a:spLocks noChangeArrowheads="1"/>
            </p:cNvSpPr>
            <p:nvPr/>
          </p:nvSpPr>
          <p:spPr bwMode="auto">
            <a:xfrm>
              <a:off x="3792" y="1968"/>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02</a:t>
              </a:r>
            </a:p>
          </p:txBody>
        </p:sp>
        <p:sp>
          <p:nvSpPr>
            <p:cNvPr id="43065" name="Text Box 53"/>
            <p:cNvSpPr txBox="1">
              <a:spLocks noChangeArrowheads="1"/>
            </p:cNvSpPr>
            <p:nvPr/>
          </p:nvSpPr>
          <p:spPr bwMode="auto">
            <a:xfrm>
              <a:off x="3216" y="2352"/>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prstClr val="black"/>
                  </a:solidFill>
                  <a:latin typeface="Arial" charset="0"/>
                  <a:cs typeface="Arial" charset="0"/>
                </a:rPr>
                <a:t>0.</a:t>
              </a:r>
              <a:r>
                <a:rPr lang="en-US" altLang="zh-CN">
                  <a:solidFill>
                    <a:prstClr val="black"/>
                  </a:solidFill>
                  <a:latin typeface="Arial" charset="0"/>
                  <a:cs typeface="Arial" charset="0"/>
                </a:rPr>
                <a:t>04</a:t>
              </a:r>
            </a:p>
          </p:txBody>
        </p:sp>
        <p:sp>
          <p:nvSpPr>
            <p:cNvPr id="43066" name="Text Box 54"/>
            <p:cNvSpPr txBox="1">
              <a:spLocks noChangeArrowheads="1"/>
            </p:cNvSpPr>
            <p:nvPr/>
          </p:nvSpPr>
          <p:spPr bwMode="auto">
            <a:xfrm>
              <a:off x="3024" y="1335"/>
              <a:ext cx="396" cy="231"/>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dirty="0">
                  <a:solidFill>
                    <a:prstClr val="black"/>
                  </a:solidFill>
                  <a:latin typeface="Arial" charset="0"/>
                  <a:cs typeface="Arial" charset="0"/>
                </a:rPr>
                <a:t>0.</a:t>
              </a:r>
              <a:r>
                <a:rPr lang="en-US" altLang="zh-CN" dirty="0">
                  <a:solidFill>
                    <a:prstClr val="black"/>
                  </a:solidFill>
                  <a:latin typeface="Arial" charset="0"/>
                  <a:cs typeface="Arial" charset="0"/>
                </a:rPr>
                <a:t>03</a:t>
              </a:r>
            </a:p>
          </p:txBody>
        </p:sp>
      </p:grpSp>
      <p:sp>
        <p:nvSpPr>
          <p:cNvPr id="43023" name="Text Box 55"/>
          <p:cNvSpPr txBox="1">
            <a:spLocks noChangeArrowheads="1"/>
          </p:cNvSpPr>
          <p:nvPr/>
        </p:nvSpPr>
        <p:spPr bwMode="auto">
          <a:xfrm>
            <a:off x="6629400" y="5207000"/>
            <a:ext cx="2659063" cy="5191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800">
                <a:solidFill>
                  <a:prstClr val="black"/>
                </a:solidFill>
                <a:latin typeface="Arial" charset="0"/>
                <a:cs typeface="Arial" charset="0"/>
              </a:rPr>
              <a:t>Ranking vector </a:t>
            </a:r>
          </a:p>
        </p:txBody>
      </p:sp>
      <p:sp>
        <p:nvSpPr>
          <p:cNvPr id="43024" name="Text Box 56"/>
          <p:cNvSpPr txBox="1">
            <a:spLocks noChangeArrowheads="1"/>
          </p:cNvSpPr>
          <p:nvPr/>
        </p:nvSpPr>
        <p:spPr bwMode="auto">
          <a:xfrm>
            <a:off x="625475" y="5653088"/>
            <a:ext cx="3987800" cy="519112"/>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800">
                <a:solidFill>
                  <a:prstClr val="black"/>
                </a:solidFill>
                <a:latin typeface="Arial" charset="0"/>
                <a:cs typeface="Arial" charset="0"/>
              </a:rPr>
              <a:t>More red, more relevant</a:t>
            </a:r>
          </a:p>
        </p:txBody>
      </p:sp>
      <p:sp>
        <p:nvSpPr>
          <p:cNvPr id="43025" name="Text Box 57"/>
          <p:cNvSpPr txBox="1">
            <a:spLocks noChangeArrowheads="1"/>
          </p:cNvSpPr>
          <p:nvPr/>
        </p:nvSpPr>
        <p:spPr bwMode="auto">
          <a:xfrm>
            <a:off x="609600" y="5119688"/>
            <a:ext cx="4740275" cy="519112"/>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800">
                <a:solidFill>
                  <a:prstClr val="black"/>
                </a:solidFill>
                <a:latin typeface="Arial" charset="0"/>
                <a:cs typeface="Arial" charset="0"/>
              </a:rPr>
              <a:t>Nearby nodes, higher scores</a:t>
            </a:r>
          </a:p>
        </p:txBody>
      </p:sp>
      <p:pic>
        <p:nvPicPr>
          <p:cNvPr id="43026" name="Picture 58" descr="r4"/>
          <p:cNvPicPr>
            <a:picLocks noChangeAspect="1" noChangeArrowheads="1"/>
          </p:cNvPicPr>
          <p:nvPr/>
        </p:nvPicPr>
        <p:blipFill>
          <a:blip r:embed="rId3"/>
          <a:srcRect/>
          <a:stretch>
            <a:fillRect/>
          </a:stretch>
        </p:blipFill>
        <p:spPr bwMode="auto">
          <a:xfrm>
            <a:off x="7467600" y="5715000"/>
            <a:ext cx="533400" cy="533400"/>
          </a:xfrm>
          <a:prstGeom prst="rect">
            <a:avLst/>
          </a:prstGeom>
          <a:noFill/>
          <a:ln w="9525">
            <a:noFill/>
            <a:miter lim="800000"/>
            <a:headEnd/>
            <a:tailEnd/>
          </a:ln>
        </p:spPr>
      </p:pic>
      <p:sp>
        <p:nvSpPr>
          <p:cNvPr id="50" name="Slide Number Placeholder 3"/>
          <p:cNvSpPr>
            <a:spLocks noGrp="1"/>
          </p:cNvSpPr>
          <p:nvPr>
            <p:ph type="sldNum" sz="quarter" idx="12"/>
          </p:nvPr>
        </p:nvSpPr>
        <p:spPr>
          <a:xfrm>
            <a:off x="6553200" y="6264275"/>
            <a:ext cx="2133600" cy="365125"/>
          </a:xfrm>
        </p:spPr>
        <p:txBody>
          <a:bodyPr/>
          <a:lstStyle/>
          <a:p>
            <a:pPr>
              <a:defRPr/>
            </a:pPr>
            <a:fld id="{08375A15-CC7B-4AD2-B22F-D285384FB639}" type="slidenum">
              <a:rPr lang="en-US" smtClean="0">
                <a:solidFill>
                  <a:prstClr val="black">
                    <a:tint val="75000"/>
                  </a:prstClr>
                </a:solidFill>
              </a:rPr>
              <a:pPr>
                <a:defRPr/>
              </a:pPr>
              <a:t>16</a:t>
            </a:fld>
            <a:endParaRPr lang="en-US" dirty="0">
              <a:solidFill>
                <a:prstClr val="black">
                  <a:tint val="75000"/>
                </a:prstClr>
              </a:solidFill>
            </a:endParaRPr>
          </a:p>
        </p:txBody>
      </p:sp>
      <p:pic>
        <p:nvPicPr>
          <p:cNvPr id="52" name="Picture 2" descr="https://encrypted-tbn0.gstatic.com/images?q=tbn:ANd9GcSuCP0i3Irp1xog_ayzEc1ZmHfyW6NNBRrS4W6NLCI4EYj7e7QUsx081fyM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encrypted-tbn0.gstatic.com/images?q=tbn:ANd9GcTAWs40w2GQctfzBLPJmkspYzrxq1gF5LbKB2ewifdG7xrwyQn4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88222"/>
      </p:ext>
    </p:extLst>
  </p:cSld>
  <p:clrMapOvr>
    <a:masterClrMapping/>
  </p:clrMapOvr>
  <p:transition xmlns:p14="http://schemas.microsoft.com/office/powerpoint/2010/main" advTm="33641"/>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p:cNvSpPr/>
          <p:nvPr/>
        </p:nvSpPr>
        <p:spPr>
          <a:xfrm rot="2381221">
            <a:off x="3300984" y="2904744"/>
            <a:ext cx="2262812" cy="2230289"/>
          </a:xfrm>
          <a:prstGeom prst="cloud">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B012CC82-6A21-4C15-A9DF-59CA3689167F}" type="slidenum">
              <a:rPr lang="en-US" smtClean="0">
                <a:solidFill>
                  <a:prstClr val="black">
                    <a:tint val="75000"/>
                  </a:prstClr>
                </a:solidFill>
              </a:rPr>
              <a:pPr>
                <a:defRPr/>
              </a:pPr>
              <a:t>17</a:t>
            </a:fld>
            <a:endParaRPr lang="en-US">
              <a:solidFill>
                <a:prstClr val="black">
                  <a:tint val="75000"/>
                </a:prstClr>
              </a:solidFill>
            </a:endParaRPr>
          </a:p>
        </p:txBody>
      </p:sp>
      <p:pic>
        <p:nvPicPr>
          <p:cNvPr id="521219" name="Picture 3"/>
          <p:cNvPicPr>
            <a:picLocks noChangeAspect="1" noChangeArrowheads="1"/>
          </p:cNvPicPr>
          <p:nvPr/>
        </p:nvPicPr>
        <p:blipFill>
          <a:blip r:embed="rId4"/>
          <a:srcRect t="9601" r="19202"/>
          <a:stretch>
            <a:fillRect/>
          </a:stretch>
        </p:blipFill>
        <p:spPr bwMode="auto">
          <a:xfrm>
            <a:off x="3154681" y="1905000"/>
            <a:ext cx="230891" cy="182880"/>
          </a:xfrm>
          <a:prstGeom prst="rect">
            <a:avLst/>
          </a:prstGeom>
          <a:noFill/>
          <a:ln w="9525">
            <a:noFill/>
            <a:miter lim="800000"/>
            <a:headEnd/>
            <a:tailEnd/>
          </a:ln>
          <a:effectLst/>
        </p:spPr>
      </p:pic>
      <p:sp>
        <p:nvSpPr>
          <p:cNvPr id="10" name="Cloud 9"/>
          <p:cNvSpPr/>
          <p:nvPr/>
        </p:nvSpPr>
        <p:spPr>
          <a:xfrm rot="2381221">
            <a:off x="3301264" y="2903918"/>
            <a:ext cx="2262812" cy="2230289"/>
          </a:xfrm>
          <a:prstGeom prst="cloud">
            <a:avLst/>
          </a:prstGeom>
          <a:gradFill flip="none" rotWithShape="1">
            <a:gsLst>
              <a:gs pos="6000">
                <a:srgbClr val="C00000"/>
              </a:gs>
              <a:gs pos="6000">
                <a:srgbClr val="C00000"/>
              </a:gs>
              <a:gs pos="6000">
                <a:srgbClr val="C00000"/>
              </a:gs>
              <a:gs pos="6000">
                <a:srgbClr val="C00000"/>
              </a:gs>
              <a:gs pos="50000">
                <a:srgbClr val="C00000"/>
              </a:gs>
              <a:gs pos="6000">
                <a:srgbClr val="C00000"/>
              </a:gs>
              <a:gs pos="6000">
                <a:srgbClr val="C00000"/>
              </a:gs>
              <a:gs pos="6000">
                <a:srgbClr val="C00000"/>
              </a:gs>
              <a:gs pos="50000">
                <a:schemeClr val="accent1">
                  <a:tint val="44500"/>
                  <a:satMod val="160000"/>
                </a:schemeClr>
              </a:gs>
              <a:gs pos="100000">
                <a:schemeClr val="accent1">
                  <a:tint val="23500"/>
                  <a:satMod val="16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521221" name="Picture 5" descr="http://www.alcohol-focus-scotland.org.uk/img/background/winespill.jpg"/>
          <p:cNvPicPr>
            <a:picLocks noChangeAspect="1" noChangeArrowheads="1"/>
          </p:cNvPicPr>
          <p:nvPr/>
        </p:nvPicPr>
        <p:blipFill>
          <a:blip r:embed="rId5"/>
          <a:srcRect l="26667" t="3983" r="17778" b="7967"/>
          <a:stretch>
            <a:fillRect/>
          </a:stretch>
        </p:blipFill>
        <p:spPr bwMode="auto">
          <a:xfrm>
            <a:off x="2514600" y="1752600"/>
            <a:ext cx="775634" cy="1371600"/>
          </a:xfrm>
          <a:prstGeom prst="rect">
            <a:avLst/>
          </a:prstGeom>
          <a:noFill/>
        </p:spPr>
      </p:pic>
      <p:sp>
        <p:nvSpPr>
          <p:cNvPr id="108" name="Title 1"/>
          <p:cNvSpPr>
            <a:spLocks noGrp="1"/>
          </p:cNvSpPr>
          <p:nvPr>
            <p:ph type="title"/>
          </p:nvPr>
        </p:nvSpPr>
        <p:spPr>
          <a:xfrm>
            <a:off x="457200" y="274638"/>
            <a:ext cx="8229600" cy="1143000"/>
          </a:xfrm>
        </p:spPr>
        <p:txBody>
          <a:bodyPr/>
          <a:lstStyle/>
          <a:p>
            <a:pPr algn="l"/>
            <a:r>
              <a:rPr lang="en-US" sz="4000" dirty="0" smtClean="0"/>
              <a:t>RWR: Think of it as Wine Spill</a:t>
            </a:r>
            <a:endParaRPr lang="en-US" sz="4000" dirty="0"/>
          </a:p>
        </p:txBody>
      </p:sp>
      <p:sp>
        <p:nvSpPr>
          <p:cNvPr id="110" name="TextBox 109"/>
          <p:cNvSpPr txBox="1"/>
          <p:nvPr/>
        </p:nvSpPr>
        <p:spPr>
          <a:xfrm>
            <a:off x="1066800" y="5341203"/>
            <a:ext cx="7036478" cy="1077218"/>
          </a:xfrm>
          <a:prstGeom prst="rect">
            <a:avLst/>
          </a:prstGeom>
          <a:noFill/>
        </p:spPr>
        <p:txBody>
          <a:bodyPr wrap="none" rtlCol="0">
            <a:spAutoFit/>
          </a:bodyPr>
          <a:lstStyle/>
          <a:p>
            <a:pPr marL="457200" indent="-457200" defTabSz="914400" fontAlgn="base">
              <a:spcBef>
                <a:spcPct val="0"/>
              </a:spcBef>
              <a:spcAft>
                <a:spcPct val="0"/>
              </a:spcAft>
              <a:buFont typeface="+mj-lt"/>
              <a:buAutoNum type="arabicPeriod"/>
            </a:pPr>
            <a:r>
              <a:rPr lang="en-US" sz="3200" dirty="0" smtClean="0">
                <a:solidFill>
                  <a:prstClr val="black"/>
                </a:solidFill>
                <a:latin typeface="Arial" charset="0"/>
                <a:cs typeface="Arial" charset="0"/>
              </a:rPr>
              <a:t>Spill a drop of wine on cloth </a:t>
            </a:r>
          </a:p>
          <a:p>
            <a:pPr marL="457200" indent="-457200" defTabSz="914400" fontAlgn="base">
              <a:spcBef>
                <a:spcPct val="0"/>
              </a:spcBef>
              <a:spcAft>
                <a:spcPct val="0"/>
              </a:spcAft>
              <a:buFont typeface="+mj-lt"/>
              <a:buAutoNum type="arabicPeriod"/>
            </a:pPr>
            <a:r>
              <a:rPr lang="en-US" sz="3200" dirty="0" smtClean="0">
                <a:solidFill>
                  <a:prstClr val="black"/>
                </a:solidFill>
                <a:latin typeface="Arial" charset="0"/>
                <a:cs typeface="Arial" charset="0"/>
              </a:rPr>
              <a:t>Spread/diffuse to the neighborhood</a:t>
            </a:r>
            <a:endParaRPr lang="en-US" sz="3200" dirty="0">
              <a:solidFill>
                <a:prstClr val="black"/>
              </a:solidFill>
              <a:latin typeface="Arial" charset="0"/>
              <a:cs typeface="Arial" charset="0"/>
            </a:endParaRPr>
          </a:p>
        </p:txBody>
      </p:sp>
      <p:pic>
        <p:nvPicPr>
          <p:cNvPr id="14"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7647151"/>
      </p:ext>
    </p:extLst>
  </p:cSld>
  <p:clrMapOvr>
    <a:masterClrMapping/>
  </p:clrMapOvr>
  <p:transition xmlns:p14="http://schemas.microsoft.com/office/powerpoint/2010/main" advTm="27672"/>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1219"/>
                                        </p:tgtEl>
                                        <p:attrNameLst>
                                          <p:attrName>style.visibility</p:attrName>
                                        </p:attrNameLst>
                                      </p:cBhvr>
                                      <p:to>
                                        <p:strVal val="visible"/>
                                      </p:to>
                                    </p:set>
                                    <p:animEffect transition="in" filter="circle(out)">
                                      <p:cBhvr>
                                        <p:cTn id="7" dur="100"/>
                                        <p:tgtEl>
                                          <p:spTgt spid="521219"/>
                                        </p:tgtEl>
                                      </p:cBhvr>
                                    </p:animEffect>
                                  </p:childTnLst>
                                </p:cTn>
                              </p:par>
                            </p:childTnLst>
                          </p:cTn>
                        </p:par>
                        <p:par>
                          <p:cTn id="8" fill="hold">
                            <p:stCondLst>
                              <p:cond delay="100"/>
                            </p:stCondLst>
                            <p:childTnLst>
                              <p:par>
                                <p:cTn id="9" presetID="0" presetClass="path" presetSubtype="0" accel="50000" decel="50000" fill="hold" nodeType="afterEffect">
                                  <p:stCondLst>
                                    <p:cond delay="0"/>
                                  </p:stCondLst>
                                  <p:childTnLst>
                                    <p:animMotion origin="layout" path="M -2.77778E-7 2.36994E-6 C 0.02118 -0.01549 0.04237 -0.03098 0.06355 0.01688 C 0.08473 0.06474 0.11615 0.24185 0.12709 0.2874 " pathEditMode="relative" ptsTypes="aaA">
                                      <p:cBhvr>
                                        <p:cTn id="10" dur="2000" fill="hold"/>
                                        <p:tgtEl>
                                          <p:spTgt spid="521219"/>
                                        </p:tgtEl>
                                        <p:attrNameLst>
                                          <p:attrName>ppt_x</p:attrName>
                                          <p:attrName>ppt_y</p:attrName>
                                        </p:attrNameLst>
                                      </p:cBhvr>
                                    </p:animMotion>
                                  </p:childTnLst>
                                </p:cTn>
                              </p:par>
                            </p:childTnLst>
                          </p:cTn>
                        </p:par>
                        <p:par>
                          <p:cTn id="11" fill="hold">
                            <p:stCondLst>
                              <p:cond delay="2100"/>
                            </p:stCondLst>
                            <p:childTnLst>
                              <p:par>
                                <p:cTn id="12" presetID="6" presetClass="entr" presetSubtype="32"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out)">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noChangeAspect="1"/>
          </p:cNvGrpSpPr>
          <p:nvPr/>
        </p:nvGrpSpPr>
        <p:grpSpPr>
          <a:xfrm rot="17198876">
            <a:off x="2651551" y="1633069"/>
            <a:ext cx="1521184" cy="1736885"/>
            <a:chOff x="3429000" y="1981200"/>
            <a:chExt cx="1027748" cy="1173480"/>
          </a:xfrm>
        </p:grpSpPr>
        <p:pic>
          <p:nvPicPr>
            <p:cNvPr id="590850" name="Picture 2" descr="http://www.dulemba.com/Blogstuff/ColoringPageTuesdays/CupidHeart-big.jpg"/>
            <p:cNvPicPr>
              <a:picLocks noChangeAspect="1" noChangeArrowheads="1"/>
            </p:cNvPicPr>
            <p:nvPr/>
          </p:nvPicPr>
          <p:blipFill>
            <a:blip r:embed="rId4" cstate="print"/>
            <a:srcRect/>
            <a:stretch>
              <a:fillRect/>
            </a:stretch>
          </p:blipFill>
          <p:spPr bwMode="auto">
            <a:xfrm>
              <a:off x="3429000" y="1981200"/>
              <a:ext cx="1027748" cy="1143000"/>
            </a:xfrm>
            <a:prstGeom prst="rect">
              <a:avLst/>
            </a:prstGeom>
            <a:noFill/>
          </p:spPr>
        </p:pic>
        <p:sp>
          <p:nvSpPr>
            <p:cNvPr id="45" name="Rectangle 44"/>
            <p:cNvSpPr/>
            <p:nvPr/>
          </p:nvSpPr>
          <p:spPr>
            <a:xfrm>
              <a:off x="3581400" y="292608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sp>
        <p:nvSpPr>
          <p:cNvPr id="12" name="Cloud 11"/>
          <p:cNvSpPr/>
          <p:nvPr/>
        </p:nvSpPr>
        <p:spPr>
          <a:xfrm rot="2381221">
            <a:off x="832104" y="2904744"/>
            <a:ext cx="2262812" cy="2230289"/>
          </a:xfrm>
          <a:prstGeom prst="cloud">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B012CC82-6A21-4C15-A9DF-59CA3689167F}" type="slidenum">
              <a:rPr lang="en-US" smtClean="0">
                <a:solidFill>
                  <a:prstClr val="black">
                    <a:tint val="75000"/>
                  </a:prstClr>
                </a:solidFill>
              </a:rPr>
              <a:pPr>
                <a:defRPr/>
              </a:pPr>
              <a:t>18</a:t>
            </a:fld>
            <a:endParaRPr lang="en-US" dirty="0">
              <a:solidFill>
                <a:prstClr val="black">
                  <a:tint val="75000"/>
                </a:prstClr>
              </a:solidFill>
            </a:endParaRPr>
          </a:p>
        </p:txBody>
      </p:sp>
      <p:sp>
        <p:nvSpPr>
          <p:cNvPr id="10" name="Cloud 9"/>
          <p:cNvSpPr/>
          <p:nvPr/>
        </p:nvSpPr>
        <p:spPr>
          <a:xfrm rot="2381221">
            <a:off x="832384" y="2903918"/>
            <a:ext cx="2262812" cy="2230289"/>
          </a:xfrm>
          <a:prstGeom prst="cloud">
            <a:avLst/>
          </a:prstGeom>
          <a:gradFill flip="none" rotWithShape="1">
            <a:gsLst>
              <a:gs pos="6000">
                <a:srgbClr val="C00000"/>
              </a:gs>
              <a:gs pos="6000">
                <a:srgbClr val="C00000"/>
              </a:gs>
              <a:gs pos="6000">
                <a:srgbClr val="C00000"/>
              </a:gs>
              <a:gs pos="6000">
                <a:srgbClr val="C00000"/>
              </a:gs>
              <a:gs pos="50000">
                <a:srgbClr val="C00000"/>
              </a:gs>
              <a:gs pos="6000">
                <a:srgbClr val="C00000"/>
              </a:gs>
              <a:gs pos="6000">
                <a:srgbClr val="C00000"/>
              </a:gs>
              <a:gs pos="6000">
                <a:srgbClr val="C00000"/>
              </a:gs>
              <a:gs pos="50000">
                <a:schemeClr val="accent1">
                  <a:tint val="44500"/>
                  <a:satMod val="160000"/>
                </a:schemeClr>
              </a:gs>
              <a:gs pos="100000">
                <a:schemeClr val="accent1">
                  <a:tint val="23500"/>
                  <a:satMod val="16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521221" name="Picture 5" descr="http://www.alcohol-focus-scotland.org.uk/img/background/winespill.jpg"/>
          <p:cNvPicPr>
            <a:picLocks noChangeAspect="1" noChangeArrowheads="1"/>
          </p:cNvPicPr>
          <p:nvPr/>
        </p:nvPicPr>
        <p:blipFill>
          <a:blip r:embed="rId5"/>
          <a:srcRect l="26667" t="3983" r="17778" b="7967"/>
          <a:stretch>
            <a:fillRect/>
          </a:stretch>
        </p:blipFill>
        <p:spPr bwMode="auto">
          <a:xfrm>
            <a:off x="45720" y="1752600"/>
            <a:ext cx="775634" cy="1371600"/>
          </a:xfrm>
          <a:prstGeom prst="rect">
            <a:avLst/>
          </a:prstGeom>
          <a:noFill/>
        </p:spPr>
      </p:pic>
      <p:grpSp>
        <p:nvGrpSpPr>
          <p:cNvPr id="3" name="Group 14"/>
          <p:cNvGrpSpPr>
            <a:grpSpLocks noChangeAspect="1"/>
          </p:cNvGrpSpPr>
          <p:nvPr/>
        </p:nvGrpSpPr>
        <p:grpSpPr bwMode="auto">
          <a:xfrm>
            <a:off x="4937760" y="2468880"/>
            <a:ext cx="3801994" cy="2302615"/>
            <a:chOff x="480" y="1536"/>
            <a:chExt cx="3408" cy="2064"/>
          </a:xfrm>
          <a:noFill/>
        </p:grpSpPr>
        <p:sp>
          <p:nvSpPr>
            <p:cNvPr id="16" name="Oval 15"/>
            <p:cNvSpPr>
              <a:spLocks noChangeArrowheads="1"/>
            </p:cNvSpPr>
            <p:nvPr/>
          </p:nvSpPr>
          <p:spPr bwMode="auto">
            <a:xfrm>
              <a:off x="480" y="2160"/>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1</a:t>
              </a:r>
            </a:p>
          </p:txBody>
        </p:sp>
        <p:sp>
          <p:nvSpPr>
            <p:cNvPr id="17" name="Oval 16"/>
            <p:cNvSpPr>
              <a:spLocks noChangeArrowheads="1"/>
            </p:cNvSpPr>
            <p:nvPr/>
          </p:nvSpPr>
          <p:spPr bwMode="auto">
            <a:xfrm>
              <a:off x="816" y="2592"/>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4</a:t>
              </a:r>
            </a:p>
          </p:txBody>
        </p:sp>
        <p:sp>
          <p:nvSpPr>
            <p:cNvPr id="18" name="Oval 17"/>
            <p:cNvSpPr>
              <a:spLocks noChangeArrowheads="1"/>
            </p:cNvSpPr>
            <p:nvPr/>
          </p:nvSpPr>
          <p:spPr bwMode="auto">
            <a:xfrm>
              <a:off x="1296" y="2304"/>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3</a:t>
              </a:r>
            </a:p>
          </p:txBody>
        </p:sp>
        <p:sp>
          <p:nvSpPr>
            <p:cNvPr id="19" name="Oval 18"/>
            <p:cNvSpPr>
              <a:spLocks noChangeArrowheads="1"/>
            </p:cNvSpPr>
            <p:nvPr/>
          </p:nvSpPr>
          <p:spPr bwMode="auto">
            <a:xfrm>
              <a:off x="960" y="1920"/>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2</a:t>
              </a:r>
            </a:p>
          </p:txBody>
        </p:sp>
        <p:sp>
          <p:nvSpPr>
            <p:cNvPr id="20" name="Oval 19"/>
            <p:cNvSpPr>
              <a:spLocks noChangeArrowheads="1"/>
            </p:cNvSpPr>
            <p:nvPr/>
          </p:nvSpPr>
          <p:spPr bwMode="auto">
            <a:xfrm>
              <a:off x="1488" y="2976"/>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5</a:t>
              </a:r>
            </a:p>
          </p:txBody>
        </p:sp>
        <p:sp>
          <p:nvSpPr>
            <p:cNvPr id="21" name="Oval 20"/>
            <p:cNvSpPr>
              <a:spLocks noChangeArrowheads="1"/>
            </p:cNvSpPr>
            <p:nvPr/>
          </p:nvSpPr>
          <p:spPr bwMode="auto">
            <a:xfrm>
              <a:off x="2112" y="2880"/>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6</a:t>
              </a:r>
            </a:p>
          </p:txBody>
        </p:sp>
        <p:sp>
          <p:nvSpPr>
            <p:cNvPr id="22" name="Oval 21"/>
            <p:cNvSpPr>
              <a:spLocks noChangeArrowheads="1"/>
            </p:cNvSpPr>
            <p:nvPr/>
          </p:nvSpPr>
          <p:spPr bwMode="auto">
            <a:xfrm>
              <a:off x="1968" y="3360"/>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7</a:t>
              </a:r>
            </a:p>
          </p:txBody>
        </p:sp>
        <p:sp>
          <p:nvSpPr>
            <p:cNvPr id="23" name="Oval 22"/>
            <p:cNvSpPr>
              <a:spLocks noChangeArrowheads="1"/>
            </p:cNvSpPr>
            <p:nvPr/>
          </p:nvSpPr>
          <p:spPr bwMode="auto">
            <a:xfrm>
              <a:off x="2304" y="1632"/>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9</a:t>
              </a:r>
            </a:p>
          </p:txBody>
        </p:sp>
        <p:sp>
          <p:nvSpPr>
            <p:cNvPr id="24" name="Oval 23"/>
            <p:cNvSpPr>
              <a:spLocks noChangeArrowheads="1"/>
            </p:cNvSpPr>
            <p:nvPr/>
          </p:nvSpPr>
          <p:spPr bwMode="auto">
            <a:xfrm>
              <a:off x="2976" y="1536"/>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10</a:t>
              </a:r>
            </a:p>
          </p:txBody>
        </p:sp>
        <p:sp>
          <p:nvSpPr>
            <p:cNvPr id="25" name="Oval 24"/>
            <p:cNvSpPr>
              <a:spLocks noChangeArrowheads="1"/>
            </p:cNvSpPr>
            <p:nvPr/>
          </p:nvSpPr>
          <p:spPr bwMode="auto">
            <a:xfrm>
              <a:off x="2352" y="2112"/>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8</a:t>
              </a:r>
            </a:p>
          </p:txBody>
        </p:sp>
        <p:sp>
          <p:nvSpPr>
            <p:cNvPr id="26" name="Oval 25"/>
            <p:cNvSpPr>
              <a:spLocks noChangeArrowheads="1"/>
            </p:cNvSpPr>
            <p:nvPr/>
          </p:nvSpPr>
          <p:spPr bwMode="auto">
            <a:xfrm>
              <a:off x="2976" y="2256"/>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dirty="0">
                  <a:solidFill>
                    <a:prstClr val="black"/>
                  </a:solidFill>
                  <a:latin typeface="Arial" charset="0"/>
                  <a:cs typeface="Arial" charset="0"/>
                </a:rPr>
                <a:t>1</a:t>
              </a:r>
              <a:r>
                <a:rPr lang="en-US" altLang="zh-CN" sz="1200" dirty="0">
                  <a:solidFill>
                    <a:prstClr val="black"/>
                  </a:solidFill>
                  <a:latin typeface="Arial" charset="0"/>
                  <a:cs typeface="Arial" charset="0"/>
                </a:rPr>
                <a:t>1</a:t>
              </a:r>
            </a:p>
          </p:txBody>
        </p:sp>
        <p:sp>
          <p:nvSpPr>
            <p:cNvPr id="27" name="Oval 26"/>
            <p:cNvSpPr>
              <a:spLocks noChangeArrowheads="1"/>
            </p:cNvSpPr>
            <p:nvPr/>
          </p:nvSpPr>
          <p:spPr bwMode="auto">
            <a:xfrm>
              <a:off x="3600" y="1824"/>
              <a:ext cx="288" cy="240"/>
            </a:xfrm>
            <a:prstGeom prst="ellipse">
              <a:avLst/>
            </a:prstGeom>
            <a:grpFill/>
            <a:ln w="19050">
              <a:solidFill>
                <a:schemeClr val="tx1"/>
              </a:solidFill>
              <a:round/>
              <a:headEnd/>
              <a:tailEnd/>
            </a:ln>
          </p:spPr>
          <p:txBody>
            <a:bodyPr wrap="none" anchor="ctr"/>
            <a:lstStyle/>
            <a:p>
              <a:pPr algn="ctr" defTabSz="914400" fontAlgn="base">
                <a:spcBef>
                  <a:spcPct val="0"/>
                </a:spcBef>
                <a:spcAft>
                  <a:spcPct val="0"/>
                </a:spcAft>
              </a:pPr>
              <a:r>
                <a:rPr lang="en-US" sz="1200">
                  <a:solidFill>
                    <a:prstClr val="black"/>
                  </a:solidFill>
                  <a:latin typeface="Arial" charset="0"/>
                  <a:cs typeface="Arial" charset="0"/>
                </a:rPr>
                <a:t>1</a:t>
              </a:r>
              <a:r>
                <a:rPr lang="en-US" altLang="zh-CN" sz="1200">
                  <a:solidFill>
                    <a:prstClr val="black"/>
                  </a:solidFill>
                  <a:latin typeface="Arial" charset="0"/>
                  <a:cs typeface="Arial" charset="0"/>
                </a:rPr>
                <a:t>2</a:t>
              </a:r>
            </a:p>
          </p:txBody>
        </p:sp>
        <p:sp>
          <p:nvSpPr>
            <p:cNvPr id="28" name="Line 27"/>
            <p:cNvSpPr>
              <a:spLocks noChangeShapeType="1"/>
            </p:cNvSpPr>
            <p:nvPr/>
          </p:nvSpPr>
          <p:spPr bwMode="auto">
            <a:xfrm>
              <a:off x="624" y="2400"/>
              <a:ext cx="240" cy="192"/>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29" name="Line 28"/>
            <p:cNvSpPr>
              <a:spLocks noChangeShapeType="1"/>
            </p:cNvSpPr>
            <p:nvPr/>
          </p:nvSpPr>
          <p:spPr bwMode="auto">
            <a:xfrm>
              <a:off x="768" y="2256"/>
              <a:ext cx="528" cy="144"/>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0" name="Line 29"/>
            <p:cNvSpPr>
              <a:spLocks noChangeShapeType="1"/>
            </p:cNvSpPr>
            <p:nvPr/>
          </p:nvSpPr>
          <p:spPr bwMode="auto">
            <a:xfrm flipV="1">
              <a:off x="672" y="2064"/>
              <a:ext cx="288" cy="96"/>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1" name="Line 30"/>
            <p:cNvSpPr>
              <a:spLocks noChangeShapeType="1"/>
            </p:cNvSpPr>
            <p:nvPr/>
          </p:nvSpPr>
          <p:spPr bwMode="auto">
            <a:xfrm>
              <a:off x="1248" y="2064"/>
              <a:ext cx="144" cy="240"/>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2" name="Line 31"/>
            <p:cNvSpPr>
              <a:spLocks noChangeShapeType="1"/>
            </p:cNvSpPr>
            <p:nvPr/>
          </p:nvSpPr>
          <p:spPr bwMode="auto">
            <a:xfrm flipV="1">
              <a:off x="1104" y="2544"/>
              <a:ext cx="240" cy="144"/>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3" name="Line 32"/>
            <p:cNvSpPr>
              <a:spLocks noChangeShapeType="1"/>
            </p:cNvSpPr>
            <p:nvPr/>
          </p:nvSpPr>
          <p:spPr bwMode="auto">
            <a:xfrm>
              <a:off x="1056" y="2784"/>
              <a:ext cx="480" cy="192"/>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4" name="Line 33"/>
            <p:cNvSpPr>
              <a:spLocks noChangeShapeType="1"/>
            </p:cNvSpPr>
            <p:nvPr/>
          </p:nvSpPr>
          <p:spPr bwMode="auto">
            <a:xfrm flipV="1">
              <a:off x="1776" y="2976"/>
              <a:ext cx="336" cy="96"/>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5" name="Line 34"/>
            <p:cNvSpPr>
              <a:spLocks noChangeShapeType="1"/>
            </p:cNvSpPr>
            <p:nvPr/>
          </p:nvSpPr>
          <p:spPr bwMode="auto">
            <a:xfrm>
              <a:off x="1728" y="3216"/>
              <a:ext cx="240" cy="192"/>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6" name="Line 35"/>
            <p:cNvSpPr>
              <a:spLocks noChangeShapeType="1"/>
            </p:cNvSpPr>
            <p:nvPr/>
          </p:nvSpPr>
          <p:spPr bwMode="auto">
            <a:xfrm flipH="1">
              <a:off x="2160" y="3120"/>
              <a:ext cx="96" cy="240"/>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7" name="Line 36"/>
            <p:cNvSpPr>
              <a:spLocks noChangeShapeType="1"/>
            </p:cNvSpPr>
            <p:nvPr/>
          </p:nvSpPr>
          <p:spPr bwMode="auto">
            <a:xfrm>
              <a:off x="2640" y="2304"/>
              <a:ext cx="336" cy="48"/>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8" name="Line 37"/>
            <p:cNvSpPr>
              <a:spLocks noChangeShapeType="1"/>
            </p:cNvSpPr>
            <p:nvPr/>
          </p:nvSpPr>
          <p:spPr bwMode="auto">
            <a:xfrm flipV="1">
              <a:off x="3264" y="2064"/>
              <a:ext cx="384" cy="288"/>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39" name="Line 38"/>
            <p:cNvSpPr>
              <a:spLocks noChangeShapeType="1"/>
            </p:cNvSpPr>
            <p:nvPr/>
          </p:nvSpPr>
          <p:spPr bwMode="auto">
            <a:xfrm>
              <a:off x="3264" y="1680"/>
              <a:ext cx="384" cy="144"/>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0" name="Line 39"/>
            <p:cNvSpPr>
              <a:spLocks noChangeShapeType="1"/>
            </p:cNvSpPr>
            <p:nvPr/>
          </p:nvSpPr>
          <p:spPr bwMode="auto">
            <a:xfrm flipV="1">
              <a:off x="2592" y="1632"/>
              <a:ext cx="384" cy="96"/>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1" name="Line 40"/>
            <p:cNvSpPr>
              <a:spLocks noChangeShapeType="1"/>
            </p:cNvSpPr>
            <p:nvPr/>
          </p:nvSpPr>
          <p:spPr bwMode="auto">
            <a:xfrm>
              <a:off x="2448" y="1872"/>
              <a:ext cx="0" cy="240"/>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2" name="Line 41"/>
            <p:cNvSpPr>
              <a:spLocks noChangeShapeType="1"/>
            </p:cNvSpPr>
            <p:nvPr/>
          </p:nvSpPr>
          <p:spPr bwMode="auto">
            <a:xfrm>
              <a:off x="3120" y="1776"/>
              <a:ext cx="0" cy="480"/>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3" name="Line 42"/>
            <p:cNvSpPr>
              <a:spLocks noChangeShapeType="1"/>
            </p:cNvSpPr>
            <p:nvPr/>
          </p:nvSpPr>
          <p:spPr bwMode="auto">
            <a:xfrm>
              <a:off x="1248" y="2016"/>
              <a:ext cx="1104" cy="144"/>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4" name="Line 43"/>
            <p:cNvSpPr>
              <a:spLocks noChangeShapeType="1"/>
            </p:cNvSpPr>
            <p:nvPr/>
          </p:nvSpPr>
          <p:spPr bwMode="auto">
            <a:xfrm flipV="1">
              <a:off x="1632" y="2352"/>
              <a:ext cx="768" cy="624"/>
            </a:xfrm>
            <a:prstGeom prst="line">
              <a:avLst/>
            </a:prstGeom>
            <a:grpFill/>
            <a:ln w="9525">
              <a:solidFill>
                <a:schemeClr val="tx1"/>
              </a:solidFill>
              <a:round/>
              <a:headEnd/>
              <a:tailEn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grpSp>
      <p:sp>
        <p:nvSpPr>
          <p:cNvPr id="46" name="Line 31"/>
          <p:cNvSpPr>
            <a:spLocks noChangeShapeType="1"/>
          </p:cNvSpPr>
          <p:nvPr/>
        </p:nvSpPr>
        <p:spPr bwMode="auto">
          <a:xfrm flipV="1">
            <a:off x="5638800" y="3581400"/>
            <a:ext cx="267746" cy="160648"/>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48" name="Oval 47"/>
          <p:cNvSpPr>
            <a:spLocks noChangeArrowheads="1"/>
          </p:cNvSpPr>
          <p:nvPr/>
        </p:nvSpPr>
        <p:spPr bwMode="auto">
          <a:xfrm>
            <a:off x="5852160" y="3328416"/>
            <a:ext cx="321295" cy="267746"/>
          </a:xfrm>
          <a:prstGeom prst="ellipse">
            <a:avLst/>
          </a:prstGeom>
          <a:solidFill>
            <a:srgbClr val="FF0000">
              <a:alpha val="7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49" name="Line 31"/>
          <p:cNvSpPr>
            <a:spLocks noChangeShapeType="1"/>
          </p:cNvSpPr>
          <p:nvPr/>
        </p:nvSpPr>
        <p:spPr bwMode="auto">
          <a:xfrm flipH="1" flipV="1">
            <a:off x="5105400" y="3429000"/>
            <a:ext cx="2286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0" name="Oval 49"/>
          <p:cNvSpPr>
            <a:spLocks noChangeArrowheads="1"/>
          </p:cNvSpPr>
          <p:nvPr/>
        </p:nvSpPr>
        <p:spPr bwMode="auto">
          <a:xfrm>
            <a:off x="4937760" y="3163824"/>
            <a:ext cx="321295" cy="267746"/>
          </a:xfrm>
          <a:prstGeom prst="ellipse">
            <a:avLst/>
          </a:prstGeom>
          <a:solidFill>
            <a:srgbClr val="FF0000">
              <a:alpha val="7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51" name="Line 31"/>
          <p:cNvSpPr>
            <a:spLocks noChangeShapeType="1"/>
          </p:cNvSpPr>
          <p:nvPr/>
        </p:nvSpPr>
        <p:spPr bwMode="auto">
          <a:xfrm>
            <a:off x="5638801" y="3886200"/>
            <a:ext cx="457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2" name="Oval 51"/>
          <p:cNvSpPr>
            <a:spLocks noChangeArrowheads="1"/>
          </p:cNvSpPr>
          <p:nvPr/>
        </p:nvSpPr>
        <p:spPr bwMode="auto">
          <a:xfrm>
            <a:off x="6062472" y="4078224"/>
            <a:ext cx="321295" cy="267746"/>
          </a:xfrm>
          <a:prstGeom prst="ellipse">
            <a:avLst/>
          </a:prstGeom>
          <a:solidFill>
            <a:srgbClr val="FF0000">
              <a:alpha val="7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53" name="Line 31"/>
          <p:cNvSpPr>
            <a:spLocks noChangeShapeType="1"/>
          </p:cNvSpPr>
          <p:nvPr/>
        </p:nvSpPr>
        <p:spPr bwMode="auto">
          <a:xfrm flipV="1">
            <a:off x="6248400" y="3352800"/>
            <a:ext cx="838200" cy="694048"/>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4" name="Line 31"/>
          <p:cNvSpPr>
            <a:spLocks noChangeShapeType="1"/>
          </p:cNvSpPr>
          <p:nvPr/>
        </p:nvSpPr>
        <p:spPr bwMode="auto">
          <a:xfrm flipH="1" flipV="1">
            <a:off x="5638800" y="3810000"/>
            <a:ext cx="457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5" name="Line 31"/>
          <p:cNvSpPr>
            <a:spLocks noChangeShapeType="1"/>
          </p:cNvSpPr>
          <p:nvPr/>
        </p:nvSpPr>
        <p:spPr bwMode="auto">
          <a:xfrm flipV="1">
            <a:off x="6400800" y="4114800"/>
            <a:ext cx="380999"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6" name="Line 31"/>
          <p:cNvSpPr>
            <a:spLocks noChangeShapeType="1"/>
          </p:cNvSpPr>
          <p:nvPr/>
        </p:nvSpPr>
        <p:spPr bwMode="auto">
          <a:xfrm>
            <a:off x="6324600" y="4343400"/>
            <a:ext cx="304801"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7" name="Line 31"/>
          <p:cNvSpPr>
            <a:spLocks noChangeShapeType="1"/>
          </p:cNvSpPr>
          <p:nvPr/>
        </p:nvSpPr>
        <p:spPr bwMode="auto">
          <a:xfrm flipH="1" flipV="1">
            <a:off x="5257800" y="3276600"/>
            <a:ext cx="60960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8" name="Line 31"/>
          <p:cNvSpPr>
            <a:spLocks noChangeShapeType="1"/>
          </p:cNvSpPr>
          <p:nvPr/>
        </p:nvSpPr>
        <p:spPr bwMode="auto">
          <a:xfrm flipH="1" flipV="1">
            <a:off x="5791200" y="3124200"/>
            <a:ext cx="1524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59" name="Line 31"/>
          <p:cNvSpPr>
            <a:spLocks noChangeShapeType="1"/>
          </p:cNvSpPr>
          <p:nvPr/>
        </p:nvSpPr>
        <p:spPr bwMode="auto">
          <a:xfrm flipH="1">
            <a:off x="5577840" y="3520440"/>
            <a:ext cx="27432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60" name="Line 31"/>
          <p:cNvSpPr>
            <a:spLocks noChangeShapeType="1"/>
          </p:cNvSpPr>
          <p:nvPr/>
        </p:nvSpPr>
        <p:spPr bwMode="auto">
          <a:xfrm flipV="1">
            <a:off x="5181599" y="3048000"/>
            <a:ext cx="304801"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61" name="Line 31"/>
          <p:cNvSpPr>
            <a:spLocks noChangeShapeType="1"/>
          </p:cNvSpPr>
          <p:nvPr/>
        </p:nvSpPr>
        <p:spPr bwMode="auto">
          <a:xfrm>
            <a:off x="5334000" y="3276600"/>
            <a:ext cx="533400"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62" name="Line 31"/>
          <p:cNvSpPr>
            <a:spLocks noChangeShapeType="1"/>
          </p:cNvSpPr>
          <p:nvPr/>
        </p:nvSpPr>
        <p:spPr bwMode="auto">
          <a:xfrm>
            <a:off x="5181600" y="3429000"/>
            <a:ext cx="2286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63" name="Oval 62"/>
          <p:cNvSpPr>
            <a:spLocks noChangeArrowheads="1"/>
          </p:cNvSpPr>
          <p:nvPr/>
        </p:nvSpPr>
        <p:spPr bwMode="auto">
          <a:xfrm>
            <a:off x="5486400" y="2895600"/>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4" name="Oval 63"/>
          <p:cNvSpPr>
            <a:spLocks noChangeArrowheads="1"/>
          </p:cNvSpPr>
          <p:nvPr/>
        </p:nvSpPr>
        <p:spPr bwMode="auto">
          <a:xfrm>
            <a:off x="7022592" y="3108960"/>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5" name="Oval 64"/>
          <p:cNvSpPr>
            <a:spLocks noChangeArrowheads="1"/>
          </p:cNvSpPr>
          <p:nvPr/>
        </p:nvSpPr>
        <p:spPr bwMode="auto">
          <a:xfrm>
            <a:off x="6766560" y="3977640"/>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6" name="Oval 65"/>
          <p:cNvSpPr>
            <a:spLocks noChangeArrowheads="1"/>
          </p:cNvSpPr>
          <p:nvPr/>
        </p:nvSpPr>
        <p:spPr bwMode="auto">
          <a:xfrm>
            <a:off x="6601968" y="4498848"/>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7" name="Oval 66"/>
          <p:cNvSpPr>
            <a:spLocks noChangeArrowheads="1"/>
          </p:cNvSpPr>
          <p:nvPr/>
        </p:nvSpPr>
        <p:spPr bwMode="auto">
          <a:xfrm>
            <a:off x="6071616" y="4078224"/>
            <a:ext cx="321295" cy="267746"/>
          </a:xfrm>
          <a:prstGeom prst="ellipse">
            <a:avLst/>
          </a:prstGeom>
          <a:solidFill>
            <a:srgbClr val="FF0000">
              <a:alpha val="4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8" name="Oval 67"/>
          <p:cNvSpPr>
            <a:spLocks noChangeArrowheads="1"/>
          </p:cNvSpPr>
          <p:nvPr/>
        </p:nvSpPr>
        <p:spPr bwMode="auto">
          <a:xfrm>
            <a:off x="5852160" y="3328416"/>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69" name="Oval 68"/>
          <p:cNvSpPr>
            <a:spLocks noChangeArrowheads="1"/>
          </p:cNvSpPr>
          <p:nvPr/>
        </p:nvSpPr>
        <p:spPr bwMode="auto">
          <a:xfrm>
            <a:off x="4937760" y="3163824"/>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70" name="Line 31"/>
          <p:cNvSpPr>
            <a:spLocks noChangeShapeType="1"/>
          </p:cNvSpPr>
          <p:nvPr/>
        </p:nvSpPr>
        <p:spPr bwMode="auto">
          <a:xfrm flipV="1">
            <a:off x="5638800" y="3581400"/>
            <a:ext cx="267746" cy="160648"/>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1" name="Line 31"/>
          <p:cNvSpPr>
            <a:spLocks noChangeShapeType="1"/>
          </p:cNvSpPr>
          <p:nvPr/>
        </p:nvSpPr>
        <p:spPr bwMode="auto">
          <a:xfrm flipH="1" flipV="1">
            <a:off x="5105400" y="3429000"/>
            <a:ext cx="2286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2" name="Line 31"/>
          <p:cNvSpPr>
            <a:spLocks noChangeShapeType="1"/>
          </p:cNvSpPr>
          <p:nvPr/>
        </p:nvSpPr>
        <p:spPr bwMode="auto">
          <a:xfrm>
            <a:off x="5638801" y="3886200"/>
            <a:ext cx="457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3" name="Line 31"/>
          <p:cNvSpPr>
            <a:spLocks noChangeShapeType="1"/>
          </p:cNvSpPr>
          <p:nvPr/>
        </p:nvSpPr>
        <p:spPr bwMode="auto">
          <a:xfrm flipV="1">
            <a:off x="6248400" y="3352800"/>
            <a:ext cx="838200" cy="694048"/>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4" name="Line 31"/>
          <p:cNvSpPr>
            <a:spLocks noChangeShapeType="1"/>
          </p:cNvSpPr>
          <p:nvPr/>
        </p:nvSpPr>
        <p:spPr bwMode="auto">
          <a:xfrm flipH="1" flipV="1">
            <a:off x="5638800" y="3810000"/>
            <a:ext cx="457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5" name="Line 31"/>
          <p:cNvSpPr>
            <a:spLocks noChangeShapeType="1"/>
          </p:cNvSpPr>
          <p:nvPr/>
        </p:nvSpPr>
        <p:spPr bwMode="auto">
          <a:xfrm flipV="1">
            <a:off x="6400800" y="4114800"/>
            <a:ext cx="380999"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6" name="Line 31"/>
          <p:cNvSpPr>
            <a:spLocks noChangeShapeType="1"/>
          </p:cNvSpPr>
          <p:nvPr/>
        </p:nvSpPr>
        <p:spPr bwMode="auto">
          <a:xfrm>
            <a:off x="6324600" y="4343400"/>
            <a:ext cx="304801"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7" name="Line 31"/>
          <p:cNvSpPr>
            <a:spLocks noChangeShapeType="1"/>
          </p:cNvSpPr>
          <p:nvPr/>
        </p:nvSpPr>
        <p:spPr bwMode="auto">
          <a:xfrm flipH="1" flipV="1">
            <a:off x="5257800" y="3276600"/>
            <a:ext cx="60960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8" name="Line 31"/>
          <p:cNvSpPr>
            <a:spLocks noChangeShapeType="1"/>
          </p:cNvSpPr>
          <p:nvPr/>
        </p:nvSpPr>
        <p:spPr bwMode="auto">
          <a:xfrm flipH="1" flipV="1">
            <a:off x="5791200" y="3124200"/>
            <a:ext cx="1524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79" name="Line 31"/>
          <p:cNvSpPr>
            <a:spLocks noChangeShapeType="1"/>
          </p:cNvSpPr>
          <p:nvPr/>
        </p:nvSpPr>
        <p:spPr bwMode="auto">
          <a:xfrm flipH="1">
            <a:off x="5577840" y="3520440"/>
            <a:ext cx="27432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0" name="Line 31"/>
          <p:cNvSpPr>
            <a:spLocks noChangeShapeType="1"/>
          </p:cNvSpPr>
          <p:nvPr/>
        </p:nvSpPr>
        <p:spPr bwMode="auto">
          <a:xfrm flipV="1">
            <a:off x="5181599" y="3048000"/>
            <a:ext cx="304801"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1" name="Line 31"/>
          <p:cNvSpPr>
            <a:spLocks noChangeShapeType="1"/>
          </p:cNvSpPr>
          <p:nvPr/>
        </p:nvSpPr>
        <p:spPr bwMode="auto">
          <a:xfrm>
            <a:off x="5334000" y="3276600"/>
            <a:ext cx="533400"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2" name="Line 31"/>
          <p:cNvSpPr>
            <a:spLocks noChangeShapeType="1"/>
          </p:cNvSpPr>
          <p:nvPr/>
        </p:nvSpPr>
        <p:spPr bwMode="auto">
          <a:xfrm>
            <a:off x="5181600" y="3429000"/>
            <a:ext cx="2286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3" name="Line 31"/>
          <p:cNvSpPr>
            <a:spLocks noChangeShapeType="1"/>
          </p:cNvSpPr>
          <p:nvPr/>
        </p:nvSpPr>
        <p:spPr bwMode="auto">
          <a:xfrm flipV="1">
            <a:off x="5638800" y="3581400"/>
            <a:ext cx="267746" cy="160648"/>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4" name="Line 31"/>
          <p:cNvSpPr>
            <a:spLocks noChangeShapeType="1"/>
          </p:cNvSpPr>
          <p:nvPr/>
        </p:nvSpPr>
        <p:spPr bwMode="auto">
          <a:xfrm flipH="1" flipV="1">
            <a:off x="5105400" y="3429000"/>
            <a:ext cx="2286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5" name="Line 31"/>
          <p:cNvSpPr>
            <a:spLocks noChangeShapeType="1"/>
          </p:cNvSpPr>
          <p:nvPr/>
        </p:nvSpPr>
        <p:spPr bwMode="auto">
          <a:xfrm>
            <a:off x="5638801" y="3886200"/>
            <a:ext cx="457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6" name="Line 31"/>
          <p:cNvSpPr>
            <a:spLocks noChangeShapeType="1"/>
          </p:cNvSpPr>
          <p:nvPr/>
        </p:nvSpPr>
        <p:spPr bwMode="auto">
          <a:xfrm>
            <a:off x="5791200" y="2971800"/>
            <a:ext cx="129540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7" name="Line 31"/>
          <p:cNvSpPr>
            <a:spLocks noChangeShapeType="1"/>
          </p:cNvSpPr>
          <p:nvPr/>
        </p:nvSpPr>
        <p:spPr bwMode="auto">
          <a:xfrm flipH="1">
            <a:off x="5257800" y="3124200"/>
            <a:ext cx="228600"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8" name="Line 31"/>
          <p:cNvSpPr>
            <a:spLocks noChangeShapeType="1"/>
          </p:cNvSpPr>
          <p:nvPr/>
        </p:nvSpPr>
        <p:spPr bwMode="auto">
          <a:xfrm>
            <a:off x="5852160" y="3048000"/>
            <a:ext cx="152401" cy="27432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89" name="Line 31"/>
          <p:cNvSpPr>
            <a:spLocks noChangeShapeType="1"/>
          </p:cNvSpPr>
          <p:nvPr/>
        </p:nvSpPr>
        <p:spPr bwMode="auto">
          <a:xfrm flipH="1">
            <a:off x="6400800" y="4038600"/>
            <a:ext cx="381000"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0" name="Line 31"/>
          <p:cNvSpPr>
            <a:spLocks noChangeShapeType="1"/>
          </p:cNvSpPr>
          <p:nvPr/>
        </p:nvSpPr>
        <p:spPr bwMode="auto">
          <a:xfrm flipH="1">
            <a:off x="6858000" y="4267200"/>
            <a:ext cx="76200" cy="3048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1" name="Line 31"/>
          <p:cNvSpPr>
            <a:spLocks noChangeShapeType="1"/>
          </p:cNvSpPr>
          <p:nvPr/>
        </p:nvSpPr>
        <p:spPr bwMode="auto">
          <a:xfrm flipH="1" flipV="1">
            <a:off x="6400800" y="4343400"/>
            <a:ext cx="22860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2" name="Line 31"/>
          <p:cNvSpPr>
            <a:spLocks noChangeShapeType="1"/>
          </p:cNvSpPr>
          <p:nvPr/>
        </p:nvSpPr>
        <p:spPr bwMode="auto">
          <a:xfrm flipV="1">
            <a:off x="6781801" y="4267200"/>
            <a:ext cx="76200" cy="2286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3" name="Line 31"/>
          <p:cNvSpPr>
            <a:spLocks noChangeShapeType="1"/>
          </p:cNvSpPr>
          <p:nvPr/>
        </p:nvSpPr>
        <p:spPr bwMode="auto">
          <a:xfrm flipV="1">
            <a:off x="7086599" y="2819400"/>
            <a:ext cx="45719" cy="3048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4" name="Line 31"/>
          <p:cNvSpPr>
            <a:spLocks noChangeShapeType="1"/>
          </p:cNvSpPr>
          <p:nvPr/>
        </p:nvSpPr>
        <p:spPr bwMode="auto">
          <a:xfrm>
            <a:off x="7315200" y="3352800"/>
            <a:ext cx="381000" cy="762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5" name="Line 31"/>
          <p:cNvSpPr>
            <a:spLocks noChangeShapeType="1"/>
          </p:cNvSpPr>
          <p:nvPr/>
        </p:nvSpPr>
        <p:spPr bwMode="auto">
          <a:xfrm flipH="1">
            <a:off x="6324600" y="3429000"/>
            <a:ext cx="762000" cy="6858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6" name="Line 31"/>
          <p:cNvSpPr>
            <a:spLocks noChangeShapeType="1"/>
          </p:cNvSpPr>
          <p:nvPr/>
        </p:nvSpPr>
        <p:spPr bwMode="auto">
          <a:xfrm flipH="1" flipV="1">
            <a:off x="5867400" y="3048000"/>
            <a:ext cx="1143000" cy="152400"/>
          </a:xfrm>
          <a:prstGeom prst="line">
            <a:avLst/>
          </a:prstGeom>
          <a:noFill/>
          <a:ln w="28575">
            <a:solidFill>
              <a:srgbClr val="FF0000"/>
            </a:solidFill>
            <a:round/>
            <a:headEnd type="none" w="med" len="med"/>
            <a:tailEnd type="triangle" w="med" len="med"/>
          </a:ln>
        </p:spPr>
        <p:txBody>
          <a:bodyPr/>
          <a:lstStyle/>
          <a:p>
            <a:pPr algn="ctr" defTabSz="914400" fontAlgn="base">
              <a:spcBef>
                <a:spcPct val="0"/>
              </a:spcBef>
              <a:spcAft>
                <a:spcPct val="0"/>
              </a:spcAft>
            </a:pPr>
            <a:endParaRPr lang="en-US" sz="1200">
              <a:solidFill>
                <a:prstClr val="black"/>
              </a:solidFill>
              <a:latin typeface="Arial" charset="0"/>
              <a:cs typeface="Arial" charset="0"/>
            </a:endParaRPr>
          </a:p>
        </p:txBody>
      </p:sp>
      <p:sp>
        <p:nvSpPr>
          <p:cNvPr id="99" name="Oval 98"/>
          <p:cNvSpPr>
            <a:spLocks noChangeArrowheads="1"/>
          </p:cNvSpPr>
          <p:nvPr/>
        </p:nvSpPr>
        <p:spPr bwMode="auto">
          <a:xfrm>
            <a:off x="7726680" y="3273552"/>
            <a:ext cx="321295" cy="267746"/>
          </a:xfrm>
          <a:prstGeom prst="ellipse">
            <a:avLst/>
          </a:prstGeom>
          <a:solidFill>
            <a:srgbClr val="FF0000">
              <a:alpha val="1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0" name="Oval 99"/>
          <p:cNvSpPr>
            <a:spLocks noChangeArrowheads="1"/>
          </p:cNvSpPr>
          <p:nvPr/>
        </p:nvSpPr>
        <p:spPr bwMode="auto">
          <a:xfrm>
            <a:off x="6976872" y="2578608"/>
            <a:ext cx="321295" cy="267746"/>
          </a:xfrm>
          <a:prstGeom prst="ellipse">
            <a:avLst/>
          </a:prstGeom>
          <a:solidFill>
            <a:srgbClr val="FF0000">
              <a:alpha val="1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1" name="Oval 100"/>
          <p:cNvSpPr>
            <a:spLocks noChangeArrowheads="1"/>
          </p:cNvSpPr>
          <p:nvPr/>
        </p:nvSpPr>
        <p:spPr bwMode="auto">
          <a:xfrm>
            <a:off x="7022592" y="3108960"/>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2" name="Oval 101"/>
          <p:cNvSpPr>
            <a:spLocks noChangeArrowheads="1"/>
          </p:cNvSpPr>
          <p:nvPr/>
        </p:nvSpPr>
        <p:spPr bwMode="auto">
          <a:xfrm>
            <a:off x="6071616" y="4078224"/>
            <a:ext cx="321295" cy="267746"/>
          </a:xfrm>
          <a:prstGeom prst="ellipse">
            <a:avLst/>
          </a:prstGeom>
          <a:solidFill>
            <a:srgbClr val="FF0000">
              <a:alpha val="5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3" name="Oval 102"/>
          <p:cNvSpPr>
            <a:spLocks noChangeArrowheads="1"/>
          </p:cNvSpPr>
          <p:nvPr/>
        </p:nvSpPr>
        <p:spPr bwMode="auto">
          <a:xfrm>
            <a:off x="5852160" y="3328416"/>
            <a:ext cx="321295" cy="267746"/>
          </a:xfrm>
          <a:prstGeom prst="ellipse">
            <a:avLst/>
          </a:prstGeom>
          <a:solidFill>
            <a:srgbClr val="FF0000">
              <a:alpha val="5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4" name="Oval 103"/>
          <p:cNvSpPr>
            <a:spLocks noChangeArrowheads="1"/>
          </p:cNvSpPr>
          <p:nvPr/>
        </p:nvSpPr>
        <p:spPr bwMode="auto">
          <a:xfrm>
            <a:off x="4936505" y="3163824"/>
            <a:ext cx="321295" cy="267746"/>
          </a:xfrm>
          <a:prstGeom prst="ellipse">
            <a:avLst/>
          </a:prstGeom>
          <a:solidFill>
            <a:srgbClr val="FF0000">
              <a:alpha val="5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5" name="Oval 104"/>
          <p:cNvSpPr>
            <a:spLocks noChangeArrowheads="1"/>
          </p:cNvSpPr>
          <p:nvPr/>
        </p:nvSpPr>
        <p:spPr bwMode="auto">
          <a:xfrm>
            <a:off x="6766560" y="3977640"/>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6" name="Oval 105"/>
          <p:cNvSpPr>
            <a:spLocks noChangeArrowheads="1"/>
          </p:cNvSpPr>
          <p:nvPr/>
        </p:nvSpPr>
        <p:spPr bwMode="auto">
          <a:xfrm>
            <a:off x="6601968" y="4498848"/>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7" name="Oval 106"/>
          <p:cNvSpPr>
            <a:spLocks noChangeArrowheads="1"/>
          </p:cNvSpPr>
          <p:nvPr/>
        </p:nvSpPr>
        <p:spPr bwMode="auto">
          <a:xfrm>
            <a:off x="5486400" y="2898648"/>
            <a:ext cx="321295" cy="267746"/>
          </a:xfrm>
          <a:prstGeom prst="ellipse">
            <a:avLst/>
          </a:prstGeom>
          <a:solidFill>
            <a:srgbClr val="FF0000">
              <a:alpha val="30000"/>
            </a:srgbClr>
          </a:solidFill>
          <a:ln w="19050">
            <a:noFill/>
            <a:round/>
            <a:headEnd/>
            <a:tailEnd/>
          </a:ln>
        </p:spPr>
        <p:txBody>
          <a:bodyPr wrap="none" anchor="ctr"/>
          <a:lstStyle/>
          <a:p>
            <a:pPr algn="ctr" defTabSz="914400" fontAlgn="base">
              <a:spcBef>
                <a:spcPct val="0"/>
              </a:spcBef>
              <a:spcAft>
                <a:spcPct val="0"/>
              </a:spcAft>
            </a:pPr>
            <a:endParaRPr lang="en-US" sz="1200" dirty="0">
              <a:solidFill>
                <a:prstClr val="black"/>
              </a:solidFill>
              <a:latin typeface="Arial" charset="0"/>
              <a:cs typeface="Arial" charset="0"/>
            </a:endParaRPr>
          </a:p>
        </p:txBody>
      </p:sp>
      <p:sp>
        <p:nvSpPr>
          <p:cNvPr id="108" name="Title 1"/>
          <p:cNvSpPr>
            <a:spLocks noGrp="1"/>
          </p:cNvSpPr>
          <p:nvPr>
            <p:ph type="title"/>
          </p:nvPr>
        </p:nvSpPr>
        <p:spPr>
          <a:xfrm>
            <a:off x="457200" y="274638"/>
            <a:ext cx="8229600" cy="1143000"/>
          </a:xfrm>
        </p:spPr>
        <p:txBody>
          <a:bodyPr/>
          <a:lstStyle/>
          <a:p>
            <a:pPr algn="l"/>
            <a:r>
              <a:rPr lang="en-US" sz="4800" dirty="0" smtClean="0"/>
              <a:t>RWR: Wine Spill on a Graph</a:t>
            </a:r>
            <a:endParaRPr lang="en-US" sz="4800" dirty="0"/>
          </a:p>
        </p:txBody>
      </p:sp>
      <p:sp>
        <p:nvSpPr>
          <p:cNvPr id="109" name="Rectangle 108"/>
          <p:cNvSpPr/>
          <p:nvPr/>
        </p:nvSpPr>
        <p:spPr>
          <a:xfrm>
            <a:off x="533400" y="5257800"/>
            <a:ext cx="3397084" cy="584775"/>
          </a:xfrm>
          <a:prstGeom prst="rect">
            <a:avLst/>
          </a:prstGeom>
        </p:spPr>
        <p:txBody>
          <a:bodyPr wrap="none">
            <a:spAutoFit/>
          </a:bodyPr>
          <a:lstStyle/>
          <a:p>
            <a:pPr defTabSz="914400" fontAlgn="base">
              <a:spcBef>
                <a:spcPct val="0"/>
              </a:spcBef>
              <a:spcAft>
                <a:spcPct val="0"/>
              </a:spcAft>
            </a:pPr>
            <a:r>
              <a:rPr lang="en-US" sz="3200" dirty="0" smtClean="0">
                <a:solidFill>
                  <a:prstClr val="black"/>
                </a:solidFill>
                <a:latin typeface="Arial" charset="0"/>
                <a:cs typeface="Arial" charset="0"/>
              </a:rPr>
              <a:t>wine spill on cloth</a:t>
            </a:r>
            <a:endParaRPr lang="en-US" sz="3200" dirty="0">
              <a:solidFill>
                <a:prstClr val="black"/>
              </a:solidFill>
              <a:latin typeface="Arial" charset="0"/>
              <a:cs typeface="Arial" charset="0"/>
            </a:endParaRPr>
          </a:p>
        </p:txBody>
      </p:sp>
      <p:sp>
        <p:nvSpPr>
          <p:cNvPr id="110" name="Rectangle 109"/>
          <p:cNvSpPr/>
          <p:nvPr/>
        </p:nvSpPr>
        <p:spPr>
          <a:xfrm>
            <a:off x="5453851" y="5257800"/>
            <a:ext cx="3229346" cy="584775"/>
          </a:xfrm>
          <a:prstGeom prst="rect">
            <a:avLst/>
          </a:prstGeom>
        </p:spPr>
        <p:txBody>
          <a:bodyPr wrap="none">
            <a:spAutoFit/>
          </a:bodyPr>
          <a:lstStyle/>
          <a:p>
            <a:pPr defTabSz="914400" fontAlgn="base">
              <a:spcBef>
                <a:spcPct val="0"/>
              </a:spcBef>
              <a:spcAft>
                <a:spcPct val="0"/>
              </a:spcAft>
            </a:pPr>
            <a:r>
              <a:rPr lang="en-US" sz="3200" dirty="0" smtClean="0">
                <a:solidFill>
                  <a:prstClr val="black"/>
                </a:solidFill>
                <a:latin typeface="Arial" charset="0"/>
                <a:cs typeface="Arial" charset="0"/>
              </a:rPr>
              <a:t>RWR on a graph</a:t>
            </a:r>
            <a:endParaRPr lang="en-US" sz="3200" dirty="0">
              <a:solidFill>
                <a:prstClr val="black"/>
              </a:solidFill>
              <a:latin typeface="Arial" charset="0"/>
              <a:cs typeface="Arial" charset="0"/>
            </a:endParaRPr>
          </a:p>
        </p:txBody>
      </p:sp>
      <p:cxnSp>
        <p:nvCxnSpPr>
          <p:cNvPr id="112" name="Straight Arrow Connector 111"/>
          <p:cNvCxnSpPr/>
          <p:nvPr/>
        </p:nvCxnSpPr>
        <p:spPr>
          <a:xfrm rot="5400000" flipH="1" flipV="1">
            <a:off x="4914900" y="3924300"/>
            <a:ext cx="381000" cy="304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4597157" y="4202668"/>
            <a:ext cx="813043" cy="369332"/>
          </a:xfrm>
          <a:prstGeom prst="rect">
            <a:avLst/>
          </a:prstGeom>
        </p:spPr>
        <p:txBody>
          <a:bodyPr wrap="none">
            <a:spAutoFit/>
          </a:bodyPr>
          <a:lstStyle/>
          <a:p>
            <a:pPr defTabSz="914400" fontAlgn="base">
              <a:spcBef>
                <a:spcPct val="0"/>
              </a:spcBef>
              <a:spcAft>
                <a:spcPct val="0"/>
              </a:spcAft>
            </a:pPr>
            <a:r>
              <a:rPr lang="en-US" dirty="0" smtClean="0">
                <a:solidFill>
                  <a:prstClr val="black"/>
                </a:solidFill>
                <a:latin typeface="Arial" charset="0"/>
                <a:cs typeface="Arial" charset="0"/>
              </a:rPr>
              <a:t>Query</a:t>
            </a:r>
            <a:endParaRPr lang="en-US" dirty="0">
              <a:solidFill>
                <a:prstClr val="black"/>
              </a:solidFill>
              <a:latin typeface="Arial" charset="0"/>
              <a:cs typeface="Arial" charset="0"/>
            </a:endParaRPr>
          </a:p>
        </p:txBody>
      </p:sp>
      <p:sp>
        <p:nvSpPr>
          <p:cNvPr id="114" name="AutoShape 39"/>
          <p:cNvSpPr>
            <a:spLocks noChangeAspect="1" noChangeArrowheads="1"/>
          </p:cNvSpPr>
          <p:nvPr/>
        </p:nvSpPr>
        <p:spPr bwMode="auto">
          <a:xfrm>
            <a:off x="3962400" y="1828800"/>
            <a:ext cx="320040" cy="27432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117" name="Block Arc 116"/>
          <p:cNvSpPr/>
          <p:nvPr/>
        </p:nvSpPr>
        <p:spPr>
          <a:xfrm>
            <a:off x="2286000" y="6096000"/>
            <a:ext cx="4114800" cy="1295400"/>
          </a:xfrm>
          <a:prstGeom prst="blockArc">
            <a:avLst>
              <a:gd name="adj1" fmla="val 10860110"/>
              <a:gd name="adj2" fmla="val 52672"/>
              <a:gd name="adj3" fmla="val 3905"/>
            </a:avLst>
          </a:prstGeom>
          <a:solidFill>
            <a:schemeClr val="tx1"/>
          </a:solidFill>
          <a:ln>
            <a:solidFill>
              <a:schemeClr val="tx1"/>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endParaRPr>
          </a:p>
        </p:txBody>
      </p:sp>
      <p:sp>
        <p:nvSpPr>
          <p:cNvPr id="118" name="TextBox 117"/>
          <p:cNvSpPr txBox="1"/>
          <p:nvPr/>
        </p:nvSpPr>
        <p:spPr>
          <a:xfrm>
            <a:off x="2743200" y="5943600"/>
            <a:ext cx="3254352" cy="523220"/>
          </a:xfrm>
          <a:prstGeom prst="rect">
            <a:avLst/>
          </a:prstGeom>
          <a:noFill/>
        </p:spPr>
        <p:txBody>
          <a:bodyPr wrap="none" rtlCol="0">
            <a:spAutoFit/>
          </a:bodyPr>
          <a:lstStyle/>
          <a:p>
            <a:pPr defTabSz="914400" fontAlgn="base">
              <a:spcBef>
                <a:spcPct val="0"/>
              </a:spcBef>
              <a:spcAft>
                <a:spcPct val="0"/>
              </a:spcAft>
            </a:pPr>
            <a:r>
              <a:rPr lang="en-US" sz="2800" dirty="0" smtClean="0">
                <a:solidFill>
                  <a:prstClr val="black"/>
                </a:solidFill>
                <a:latin typeface="Arial" charset="0"/>
                <a:cs typeface="Arial" charset="0"/>
              </a:rPr>
              <a:t>Same Diffusion Eq.</a:t>
            </a:r>
            <a:endParaRPr lang="en-US" sz="2800" dirty="0">
              <a:solidFill>
                <a:prstClr val="black"/>
              </a:solidFill>
              <a:latin typeface="Arial" charset="0"/>
              <a:cs typeface="Arial" charset="0"/>
            </a:endParaRPr>
          </a:p>
        </p:txBody>
      </p:sp>
      <p:pic>
        <p:nvPicPr>
          <p:cNvPr id="115"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0458737"/>
      </p:ext>
    </p:extLst>
  </p:cSld>
  <p:clrMapOvr>
    <a:masterClrMapping/>
  </p:clrMapOvr>
  <p:transition xmlns:p14="http://schemas.microsoft.com/office/powerpoint/2010/main" advTm="3581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circle(in)">
                                      <p:cBhvr>
                                        <p:cTn id="7" dur="500"/>
                                        <p:tgtEl>
                                          <p:spTgt spid="114"/>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0 0 C 0.00903 -0.0155 0.01823 -0.03076 0.02813 -0.03146 C 0.03802 -0.03215 0.04671 -0.02938 0.05955 -0.00462 C 0.0724 0.02013 0.0908 0.07194 0.10573 0.11659 C 0.12066 0.16123 0.13507 0.21235 0.14948 0.26348 " pathEditMode="relative" ptsTypes="aaaaA">
                                      <p:cBhvr>
                                        <p:cTn id="10" dur="1000" fill="hold"/>
                                        <p:tgtEl>
                                          <p:spTgt spid="11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in)">
                                      <p:cBhvr>
                                        <p:cTn id="25" dur="1000"/>
                                        <p:tgtEl>
                                          <p:spTgt spid="4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circle(in)">
                                      <p:cBhvr>
                                        <p:cTn id="28" dur="1000"/>
                                        <p:tgtEl>
                                          <p:spTgt spid="5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in)">
                                      <p:cBhvr>
                                        <p:cTn id="31" dur="1000"/>
                                        <p:tgtEl>
                                          <p:spTgt spid="52"/>
                                        </p:tgtEl>
                                      </p:cBhvr>
                                    </p:animEffect>
                                  </p:childTnLst>
                                </p:cTn>
                              </p:par>
                              <p:par>
                                <p:cTn id="32" presetID="22" presetClass="exit" presetSubtype="8" fill="hold" grpId="1" nodeType="withEffect">
                                  <p:stCondLst>
                                    <p:cond delay="0"/>
                                  </p:stCondLst>
                                  <p:childTnLst>
                                    <p:animEffect transition="out" filter="wipe(left)">
                                      <p:cBhvr>
                                        <p:cTn id="33" dur="1000"/>
                                        <p:tgtEl>
                                          <p:spTgt spid="46"/>
                                        </p:tgtEl>
                                      </p:cBhvr>
                                    </p:animEffect>
                                    <p:set>
                                      <p:cBhvr>
                                        <p:cTn id="34" dur="1" fill="hold">
                                          <p:stCondLst>
                                            <p:cond delay="999"/>
                                          </p:stCondLst>
                                        </p:cTn>
                                        <p:tgtEl>
                                          <p:spTgt spid="46"/>
                                        </p:tgtEl>
                                        <p:attrNameLst>
                                          <p:attrName>style.visibility</p:attrName>
                                        </p:attrNameLst>
                                      </p:cBhvr>
                                      <p:to>
                                        <p:strVal val="hidden"/>
                                      </p:to>
                                    </p:set>
                                  </p:childTnLst>
                                </p:cTn>
                              </p:par>
                              <p:par>
                                <p:cTn id="35" presetID="22" presetClass="exit" presetSubtype="2" fill="hold" grpId="1" nodeType="withEffect">
                                  <p:stCondLst>
                                    <p:cond delay="0"/>
                                  </p:stCondLst>
                                  <p:childTnLst>
                                    <p:animEffect transition="out" filter="wipe(right)">
                                      <p:cBhvr>
                                        <p:cTn id="36" dur="1000"/>
                                        <p:tgtEl>
                                          <p:spTgt spid="49"/>
                                        </p:tgtEl>
                                      </p:cBhvr>
                                    </p:animEffect>
                                    <p:set>
                                      <p:cBhvr>
                                        <p:cTn id="37" dur="1" fill="hold">
                                          <p:stCondLst>
                                            <p:cond delay="999"/>
                                          </p:stCondLst>
                                        </p:cTn>
                                        <p:tgtEl>
                                          <p:spTgt spid="49"/>
                                        </p:tgtEl>
                                        <p:attrNameLst>
                                          <p:attrName>style.visibility</p:attrName>
                                        </p:attrNameLst>
                                      </p:cBhvr>
                                      <p:to>
                                        <p:strVal val="hidden"/>
                                      </p:to>
                                    </p:set>
                                  </p:childTnLst>
                                </p:cTn>
                              </p:par>
                              <p:par>
                                <p:cTn id="38" presetID="22" presetClass="exit" presetSubtype="8" fill="hold" grpId="1" nodeType="withEffect">
                                  <p:stCondLst>
                                    <p:cond delay="0"/>
                                  </p:stCondLst>
                                  <p:childTnLst>
                                    <p:animEffect transition="out" filter="wipe(left)">
                                      <p:cBhvr>
                                        <p:cTn id="39" dur="1000"/>
                                        <p:tgtEl>
                                          <p:spTgt spid="51"/>
                                        </p:tgtEl>
                                      </p:cBhvr>
                                    </p:animEffect>
                                    <p:set>
                                      <p:cBhvr>
                                        <p:cTn id="40" dur="1" fill="hold">
                                          <p:stCondLst>
                                            <p:cond delay="999"/>
                                          </p:stCondLst>
                                        </p:cTn>
                                        <p:tgtEl>
                                          <p:spTgt spid="51"/>
                                        </p:tgtEl>
                                        <p:attrNameLst>
                                          <p:attrName>style.visibility</p:attrName>
                                        </p:attrNameLst>
                                      </p:cBhvr>
                                      <p:to>
                                        <p:strVal val="hidden"/>
                                      </p:to>
                                    </p:set>
                                  </p:childTnLst>
                                </p:cTn>
                              </p:par>
                            </p:childTnLst>
                          </p:cTn>
                        </p:par>
                        <p:par>
                          <p:cTn id="41" fill="hold">
                            <p:stCondLst>
                              <p:cond delay="1500"/>
                            </p:stCondLst>
                            <p:childTnLst>
                              <p:par>
                                <p:cTn id="42" presetID="22" presetClass="entr" presetSubtype="8" fill="hold" grpId="0" nodeType="afterEffect">
                                  <p:stCondLst>
                                    <p:cond delay="100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200"/>
                                        <p:tgtEl>
                                          <p:spTgt spid="53"/>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right)">
                                      <p:cBhvr>
                                        <p:cTn id="47" dur="500"/>
                                        <p:tgtEl>
                                          <p:spTgt spid="5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right)">
                                      <p:cBhvr>
                                        <p:cTn id="56" dur="500"/>
                                        <p:tgtEl>
                                          <p:spTgt spid="58"/>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right)">
                                      <p:cBhvr>
                                        <p:cTn id="59" dur="500"/>
                                        <p:tgtEl>
                                          <p:spTgt spid="57"/>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right)">
                                      <p:cBhvr>
                                        <p:cTn id="62" dur="500"/>
                                        <p:tgtEl>
                                          <p:spTgt spid="5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wipe(left)">
                                      <p:cBhvr>
                                        <p:cTn id="68" dur="500"/>
                                        <p:tgtEl>
                                          <p:spTgt spid="6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left)">
                                      <p:cBhvr>
                                        <p:cTn id="71" dur="500"/>
                                        <p:tgtEl>
                                          <p:spTgt spid="6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left)">
                                      <p:cBhvr>
                                        <p:cTn id="74" dur="500"/>
                                        <p:tgtEl>
                                          <p:spTgt spid="70"/>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right)">
                                      <p:cBhvr>
                                        <p:cTn id="77" dur="500"/>
                                        <p:tgtEl>
                                          <p:spTgt spid="7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left)">
                                      <p:cBhvr>
                                        <p:cTn id="80" dur="500"/>
                                        <p:tgtEl>
                                          <p:spTgt spid="72"/>
                                        </p:tgtEl>
                                      </p:cBhvr>
                                    </p:animEffect>
                                  </p:childTnLst>
                                </p:cTn>
                              </p:par>
                            </p:childTnLst>
                          </p:cTn>
                        </p:par>
                        <p:par>
                          <p:cTn id="81" fill="hold">
                            <p:stCondLst>
                              <p:cond delay="2700"/>
                            </p:stCondLst>
                            <p:childTnLst>
                              <p:par>
                                <p:cTn id="82" presetID="6" presetClass="entr" presetSubtype="16" fill="hold" grpId="0" nodeType="after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circle(in)">
                                      <p:cBhvr>
                                        <p:cTn id="84" dur="1000"/>
                                        <p:tgtEl>
                                          <p:spTgt spid="63"/>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circle(in)">
                                      <p:cBhvr>
                                        <p:cTn id="87" dur="1000"/>
                                        <p:tgtEl>
                                          <p:spTgt spid="64"/>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circle(in)">
                                      <p:cBhvr>
                                        <p:cTn id="90" dur="1000"/>
                                        <p:tgtEl>
                                          <p:spTgt spid="65"/>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circle(in)">
                                      <p:cBhvr>
                                        <p:cTn id="93" dur="1000"/>
                                        <p:tgtEl>
                                          <p:spTgt spid="66"/>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circle(in)">
                                      <p:cBhvr>
                                        <p:cTn id="96" dur="1000"/>
                                        <p:tgtEl>
                                          <p:spTgt spid="67"/>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circle(in)">
                                      <p:cBhvr>
                                        <p:cTn id="99" dur="1000"/>
                                        <p:tgtEl>
                                          <p:spTgt spid="68"/>
                                        </p:tgtEl>
                                      </p:cBhvr>
                                    </p:animEffect>
                                  </p:childTnLst>
                                </p:cTn>
                              </p:par>
                              <p:par>
                                <p:cTn id="100" presetID="6" presetClass="entr" presetSubtype="16"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circle(in)">
                                      <p:cBhvr>
                                        <p:cTn id="102" dur="1000"/>
                                        <p:tgtEl>
                                          <p:spTgt spid="69"/>
                                        </p:tgtEl>
                                      </p:cBhvr>
                                    </p:animEffect>
                                  </p:childTnLst>
                                </p:cTn>
                              </p:par>
                              <p:par>
                                <p:cTn id="103" presetID="22" presetClass="exit" presetSubtype="8" fill="hold" grpId="1" nodeType="withEffect">
                                  <p:stCondLst>
                                    <p:cond delay="0"/>
                                  </p:stCondLst>
                                  <p:childTnLst>
                                    <p:animEffect transition="out" filter="wipe(left)">
                                      <p:cBhvr>
                                        <p:cTn id="104" dur="500"/>
                                        <p:tgtEl>
                                          <p:spTgt spid="53"/>
                                        </p:tgtEl>
                                      </p:cBhvr>
                                    </p:animEffect>
                                    <p:set>
                                      <p:cBhvr>
                                        <p:cTn id="105" dur="1" fill="hold">
                                          <p:stCondLst>
                                            <p:cond delay="499"/>
                                          </p:stCondLst>
                                        </p:cTn>
                                        <p:tgtEl>
                                          <p:spTgt spid="53"/>
                                        </p:tgtEl>
                                        <p:attrNameLst>
                                          <p:attrName>style.visibility</p:attrName>
                                        </p:attrNameLst>
                                      </p:cBhvr>
                                      <p:to>
                                        <p:strVal val="hidden"/>
                                      </p:to>
                                    </p:set>
                                  </p:childTnLst>
                                </p:cTn>
                              </p:par>
                              <p:par>
                                <p:cTn id="106" presetID="22" presetClass="exit" presetSubtype="2" fill="hold" grpId="1" nodeType="withEffect">
                                  <p:stCondLst>
                                    <p:cond delay="0"/>
                                  </p:stCondLst>
                                  <p:childTnLst>
                                    <p:animEffect transition="out" filter="wipe(right)">
                                      <p:cBhvr>
                                        <p:cTn id="107" dur="1000"/>
                                        <p:tgtEl>
                                          <p:spTgt spid="54"/>
                                        </p:tgtEl>
                                      </p:cBhvr>
                                    </p:animEffect>
                                    <p:set>
                                      <p:cBhvr>
                                        <p:cTn id="108" dur="1" fill="hold">
                                          <p:stCondLst>
                                            <p:cond delay="999"/>
                                          </p:stCondLst>
                                        </p:cTn>
                                        <p:tgtEl>
                                          <p:spTgt spid="54"/>
                                        </p:tgtEl>
                                        <p:attrNameLst>
                                          <p:attrName>style.visibility</p:attrName>
                                        </p:attrNameLst>
                                      </p:cBhvr>
                                      <p:to>
                                        <p:strVal val="hidden"/>
                                      </p:to>
                                    </p:set>
                                  </p:childTnLst>
                                </p:cTn>
                              </p:par>
                              <p:par>
                                <p:cTn id="109" presetID="22" presetClass="exit" presetSubtype="8" fill="hold" grpId="1" nodeType="withEffect">
                                  <p:stCondLst>
                                    <p:cond delay="0"/>
                                  </p:stCondLst>
                                  <p:childTnLst>
                                    <p:animEffect transition="out" filter="wipe(left)">
                                      <p:cBhvr>
                                        <p:cTn id="110" dur="1000"/>
                                        <p:tgtEl>
                                          <p:spTgt spid="55"/>
                                        </p:tgtEl>
                                      </p:cBhvr>
                                    </p:animEffect>
                                    <p:set>
                                      <p:cBhvr>
                                        <p:cTn id="111" dur="1" fill="hold">
                                          <p:stCondLst>
                                            <p:cond delay="999"/>
                                          </p:stCondLst>
                                        </p:cTn>
                                        <p:tgtEl>
                                          <p:spTgt spid="55"/>
                                        </p:tgtEl>
                                        <p:attrNameLst>
                                          <p:attrName>style.visibility</p:attrName>
                                        </p:attrNameLst>
                                      </p:cBhvr>
                                      <p:to>
                                        <p:strVal val="hidden"/>
                                      </p:to>
                                    </p:set>
                                  </p:childTnLst>
                                </p:cTn>
                              </p:par>
                              <p:par>
                                <p:cTn id="112" presetID="22" presetClass="exit" presetSubtype="8" fill="hold" grpId="1" nodeType="withEffect">
                                  <p:stCondLst>
                                    <p:cond delay="0"/>
                                  </p:stCondLst>
                                  <p:childTnLst>
                                    <p:animEffect transition="out" filter="wipe(left)">
                                      <p:cBhvr>
                                        <p:cTn id="113" dur="1000"/>
                                        <p:tgtEl>
                                          <p:spTgt spid="56"/>
                                        </p:tgtEl>
                                      </p:cBhvr>
                                    </p:animEffect>
                                    <p:set>
                                      <p:cBhvr>
                                        <p:cTn id="114" dur="1" fill="hold">
                                          <p:stCondLst>
                                            <p:cond delay="999"/>
                                          </p:stCondLst>
                                        </p:cTn>
                                        <p:tgtEl>
                                          <p:spTgt spid="56"/>
                                        </p:tgtEl>
                                        <p:attrNameLst>
                                          <p:attrName>style.visibility</p:attrName>
                                        </p:attrNameLst>
                                      </p:cBhvr>
                                      <p:to>
                                        <p:strVal val="hidden"/>
                                      </p:to>
                                    </p:set>
                                  </p:childTnLst>
                                </p:cTn>
                              </p:par>
                              <p:par>
                                <p:cTn id="115" presetID="22" presetClass="exit" presetSubtype="2" fill="hold" grpId="1" nodeType="withEffect">
                                  <p:stCondLst>
                                    <p:cond delay="0"/>
                                  </p:stCondLst>
                                  <p:childTnLst>
                                    <p:animEffect transition="out" filter="wipe(right)">
                                      <p:cBhvr>
                                        <p:cTn id="116" dur="1000"/>
                                        <p:tgtEl>
                                          <p:spTgt spid="57"/>
                                        </p:tgtEl>
                                      </p:cBhvr>
                                    </p:animEffect>
                                    <p:set>
                                      <p:cBhvr>
                                        <p:cTn id="117" dur="1" fill="hold">
                                          <p:stCondLst>
                                            <p:cond delay="999"/>
                                          </p:stCondLst>
                                        </p:cTn>
                                        <p:tgtEl>
                                          <p:spTgt spid="57"/>
                                        </p:tgtEl>
                                        <p:attrNameLst>
                                          <p:attrName>style.visibility</p:attrName>
                                        </p:attrNameLst>
                                      </p:cBhvr>
                                      <p:to>
                                        <p:strVal val="hidden"/>
                                      </p:to>
                                    </p:set>
                                  </p:childTnLst>
                                </p:cTn>
                              </p:par>
                              <p:par>
                                <p:cTn id="118" presetID="22" presetClass="exit" presetSubtype="2" fill="hold" grpId="1" nodeType="withEffect">
                                  <p:stCondLst>
                                    <p:cond delay="0"/>
                                  </p:stCondLst>
                                  <p:childTnLst>
                                    <p:animEffect transition="out" filter="wipe(right)">
                                      <p:cBhvr>
                                        <p:cTn id="119" dur="1000"/>
                                        <p:tgtEl>
                                          <p:spTgt spid="58"/>
                                        </p:tgtEl>
                                      </p:cBhvr>
                                    </p:animEffect>
                                    <p:set>
                                      <p:cBhvr>
                                        <p:cTn id="120" dur="1" fill="hold">
                                          <p:stCondLst>
                                            <p:cond delay="999"/>
                                          </p:stCondLst>
                                        </p:cTn>
                                        <p:tgtEl>
                                          <p:spTgt spid="58"/>
                                        </p:tgtEl>
                                        <p:attrNameLst>
                                          <p:attrName>style.visibility</p:attrName>
                                        </p:attrNameLst>
                                      </p:cBhvr>
                                      <p:to>
                                        <p:strVal val="hidden"/>
                                      </p:to>
                                    </p:set>
                                  </p:childTnLst>
                                </p:cTn>
                              </p:par>
                              <p:par>
                                <p:cTn id="121" presetID="22" presetClass="exit" presetSubtype="2" fill="hold" grpId="1" nodeType="withEffect">
                                  <p:stCondLst>
                                    <p:cond delay="0"/>
                                  </p:stCondLst>
                                  <p:childTnLst>
                                    <p:animEffect transition="out" filter="wipe(right)">
                                      <p:cBhvr>
                                        <p:cTn id="122" dur="1000"/>
                                        <p:tgtEl>
                                          <p:spTgt spid="59"/>
                                        </p:tgtEl>
                                      </p:cBhvr>
                                    </p:animEffect>
                                    <p:set>
                                      <p:cBhvr>
                                        <p:cTn id="123" dur="1" fill="hold">
                                          <p:stCondLst>
                                            <p:cond delay="999"/>
                                          </p:stCondLst>
                                        </p:cTn>
                                        <p:tgtEl>
                                          <p:spTgt spid="59"/>
                                        </p:tgtEl>
                                        <p:attrNameLst>
                                          <p:attrName>style.visibility</p:attrName>
                                        </p:attrNameLst>
                                      </p:cBhvr>
                                      <p:to>
                                        <p:strVal val="hidden"/>
                                      </p:to>
                                    </p:set>
                                  </p:childTnLst>
                                </p:cTn>
                              </p:par>
                              <p:par>
                                <p:cTn id="124" presetID="22" presetClass="exit" presetSubtype="8" fill="hold" grpId="1" nodeType="withEffect">
                                  <p:stCondLst>
                                    <p:cond delay="0"/>
                                  </p:stCondLst>
                                  <p:childTnLst>
                                    <p:animEffect transition="out" filter="wipe(left)">
                                      <p:cBhvr>
                                        <p:cTn id="125" dur="1000"/>
                                        <p:tgtEl>
                                          <p:spTgt spid="60"/>
                                        </p:tgtEl>
                                      </p:cBhvr>
                                    </p:animEffect>
                                    <p:set>
                                      <p:cBhvr>
                                        <p:cTn id="126" dur="1" fill="hold">
                                          <p:stCondLst>
                                            <p:cond delay="999"/>
                                          </p:stCondLst>
                                        </p:cTn>
                                        <p:tgtEl>
                                          <p:spTgt spid="60"/>
                                        </p:tgtEl>
                                        <p:attrNameLst>
                                          <p:attrName>style.visibility</p:attrName>
                                        </p:attrNameLst>
                                      </p:cBhvr>
                                      <p:to>
                                        <p:strVal val="hidden"/>
                                      </p:to>
                                    </p:set>
                                  </p:childTnLst>
                                </p:cTn>
                              </p:par>
                              <p:par>
                                <p:cTn id="127" presetID="22" presetClass="exit" presetSubtype="8" fill="hold" grpId="1" nodeType="withEffect">
                                  <p:stCondLst>
                                    <p:cond delay="0"/>
                                  </p:stCondLst>
                                  <p:childTnLst>
                                    <p:animEffect transition="out" filter="wipe(left)">
                                      <p:cBhvr>
                                        <p:cTn id="128" dur="1000"/>
                                        <p:tgtEl>
                                          <p:spTgt spid="61"/>
                                        </p:tgtEl>
                                      </p:cBhvr>
                                    </p:animEffect>
                                    <p:set>
                                      <p:cBhvr>
                                        <p:cTn id="129" dur="1" fill="hold">
                                          <p:stCondLst>
                                            <p:cond delay="999"/>
                                          </p:stCondLst>
                                        </p:cTn>
                                        <p:tgtEl>
                                          <p:spTgt spid="61"/>
                                        </p:tgtEl>
                                        <p:attrNameLst>
                                          <p:attrName>style.visibility</p:attrName>
                                        </p:attrNameLst>
                                      </p:cBhvr>
                                      <p:to>
                                        <p:strVal val="hidden"/>
                                      </p:to>
                                    </p:set>
                                  </p:childTnLst>
                                </p:cTn>
                              </p:par>
                              <p:par>
                                <p:cTn id="130" presetID="22" presetClass="exit" presetSubtype="8" fill="hold" grpId="1" nodeType="withEffect">
                                  <p:stCondLst>
                                    <p:cond delay="0"/>
                                  </p:stCondLst>
                                  <p:childTnLst>
                                    <p:animEffect transition="out" filter="wipe(left)">
                                      <p:cBhvr>
                                        <p:cTn id="131" dur="1000"/>
                                        <p:tgtEl>
                                          <p:spTgt spid="62"/>
                                        </p:tgtEl>
                                      </p:cBhvr>
                                    </p:animEffect>
                                    <p:set>
                                      <p:cBhvr>
                                        <p:cTn id="132" dur="1" fill="hold">
                                          <p:stCondLst>
                                            <p:cond delay="999"/>
                                          </p:stCondLst>
                                        </p:cTn>
                                        <p:tgtEl>
                                          <p:spTgt spid="62"/>
                                        </p:tgtEl>
                                        <p:attrNameLst>
                                          <p:attrName>style.visibility</p:attrName>
                                        </p:attrNameLst>
                                      </p:cBhvr>
                                      <p:to>
                                        <p:strVal val="hidden"/>
                                      </p:to>
                                    </p:set>
                                  </p:childTnLst>
                                </p:cTn>
                              </p:par>
                              <p:par>
                                <p:cTn id="133" presetID="22" presetClass="exit" presetSubtype="8" fill="hold" grpId="1" nodeType="withEffect">
                                  <p:stCondLst>
                                    <p:cond delay="0"/>
                                  </p:stCondLst>
                                  <p:childTnLst>
                                    <p:animEffect transition="out" filter="wipe(left)">
                                      <p:cBhvr>
                                        <p:cTn id="134" dur="1000"/>
                                        <p:tgtEl>
                                          <p:spTgt spid="70"/>
                                        </p:tgtEl>
                                      </p:cBhvr>
                                    </p:animEffect>
                                    <p:set>
                                      <p:cBhvr>
                                        <p:cTn id="135" dur="1" fill="hold">
                                          <p:stCondLst>
                                            <p:cond delay="999"/>
                                          </p:stCondLst>
                                        </p:cTn>
                                        <p:tgtEl>
                                          <p:spTgt spid="70"/>
                                        </p:tgtEl>
                                        <p:attrNameLst>
                                          <p:attrName>style.visibility</p:attrName>
                                        </p:attrNameLst>
                                      </p:cBhvr>
                                      <p:to>
                                        <p:strVal val="hidden"/>
                                      </p:to>
                                    </p:set>
                                  </p:childTnLst>
                                </p:cTn>
                              </p:par>
                              <p:par>
                                <p:cTn id="136" presetID="22" presetClass="exit" presetSubtype="2" fill="hold" grpId="1" nodeType="withEffect">
                                  <p:stCondLst>
                                    <p:cond delay="0"/>
                                  </p:stCondLst>
                                  <p:childTnLst>
                                    <p:animEffect transition="out" filter="wipe(right)">
                                      <p:cBhvr>
                                        <p:cTn id="137" dur="1000"/>
                                        <p:tgtEl>
                                          <p:spTgt spid="71"/>
                                        </p:tgtEl>
                                      </p:cBhvr>
                                    </p:animEffect>
                                    <p:set>
                                      <p:cBhvr>
                                        <p:cTn id="138" dur="1" fill="hold">
                                          <p:stCondLst>
                                            <p:cond delay="999"/>
                                          </p:stCondLst>
                                        </p:cTn>
                                        <p:tgtEl>
                                          <p:spTgt spid="71"/>
                                        </p:tgtEl>
                                        <p:attrNameLst>
                                          <p:attrName>style.visibility</p:attrName>
                                        </p:attrNameLst>
                                      </p:cBhvr>
                                      <p:to>
                                        <p:strVal val="hidden"/>
                                      </p:to>
                                    </p:set>
                                  </p:childTnLst>
                                </p:cTn>
                              </p:par>
                              <p:par>
                                <p:cTn id="139" presetID="22" presetClass="exit" presetSubtype="8" fill="hold" grpId="1" nodeType="withEffect">
                                  <p:stCondLst>
                                    <p:cond delay="0"/>
                                  </p:stCondLst>
                                  <p:childTnLst>
                                    <p:animEffect transition="out" filter="wipe(left)">
                                      <p:cBhvr>
                                        <p:cTn id="140" dur="1000"/>
                                        <p:tgtEl>
                                          <p:spTgt spid="72"/>
                                        </p:tgtEl>
                                      </p:cBhvr>
                                    </p:animEffect>
                                    <p:set>
                                      <p:cBhvr>
                                        <p:cTn id="141" dur="1" fill="hold">
                                          <p:stCondLst>
                                            <p:cond delay="999"/>
                                          </p:stCondLst>
                                        </p:cTn>
                                        <p:tgtEl>
                                          <p:spTgt spid="72"/>
                                        </p:tgtEl>
                                        <p:attrNameLst>
                                          <p:attrName>style.visibility</p:attrName>
                                        </p:attrNameLst>
                                      </p:cBhvr>
                                      <p:to>
                                        <p:strVal val="hidden"/>
                                      </p:to>
                                    </p:set>
                                  </p:childTnLst>
                                </p:cTn>
                              </p:par>
                            </p:childTnLst>
                          </p:cTn>
                        </p:par>
                        <p:par>
                          <p:cTn id="142" fill="hold">
                            <p:stCondLst>
                              <p:cond delay="3700"/>
                            </p:stCondLst>
                            <p:childTnLst>
                              <p:par>
                                <p:cTn id="143" presetID="22" presetClass="entr" presetSubtype="8" fill="hold" grpId="0" nodeType="afterEffect">
                                  <p:stCondLst>
                                    <p:cond delay="1000"/>
                                  </p:stCondLst>
                                  <p:childTnLst>
                                    <p:set>
                                      <p:cBhvr>
                                        <p:cTn id="144" dur="1" fill="hold">
                                          <p:stCondLst>
                                            <p:cond delay="0"/>
                                          </p:stCondLst>
                                        </p:cTn>
                                        <p:tgtEl>
                                          <p:spTgt spid="73"/>
                                        </p:tgtEl>
                                        <p:attrNameLst>
                                          <p:attrName>style.visibility</p:attrName>
                                        </p:attrNameLst>
                                      </p:cBhvr>
                                      <p:to>
                                        <p:strVal val="visible"/>
                                      </p:to>
                                    </p:set>
                                    <p:animEffect transition="in" filter="wipe(left)">
                                      <p:cBhvr>
                                        <p:cTn id="145" dur="200"/>
                                        <p:tgtEl>
                                          <p:spTgt spid="73"/>
                                        </p:tgtEl>
                                      </p:cBhvr>
                                    </p:animEffect>
                                  </p:childTnLst>
                                </p:cTn>
                              </p:par>
                              <p:par>
                                <p:cTn id="146" presetID="22" presetClass="entr" presetSubtype="2"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wipe(right)">
                                      <p:cBhvr>
                                        <p:cTn id="148" dur="500"/>
                                        <p:tgtEl>
                                          <p:spTgt spid="74"/>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wipe(left)">
                                      <p:cBhvr>
                                        <p:cTn id="151" dur="500"/>
                                        <p:tgtEl>
                                          <p:spTgt spid="75"/>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76"/>
                                        </p:tgtEl>
                                        <p:attrNameLst>
                                          <p:attrName>style.visibility</p:attrName>
                                        </p:attrNameLst>
                                      </p:cBhvr>
                                      <p:to>
                                        <p:strVal val="visible"/>
                                      </p:to>
                                    </p:set>
                                    <p:animEffect transition="in" filter="wipe(left)">
                                      <p:cBhvr>
                                        <p:cTn id="154" dur="500"/>
                                        <p:tgtEl>
                                          <p:spTgt spid="76"/>
                                        </p:tgtEl>
                                      </p:cBhvr>
                                    </p:animEffect>
                                  </p:childTnLst>
                                </p:cTn>
                              </p:par>
                              <p:par>
                                <p:cTn id="155" presetID="22" presetClass="entr" presetSubtype="2"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wipe(right)">
                                      <p:cBhvr>
                                        <p:cTn id="157" dur="500"/>
                                        <p:tgtEl>
                                          <p:spTgt spid="78"/>
                                        </p:tgtEl>
                                      </p:cBhvr>
                                    </p:animEffect>
                                  </p:childTnLst>
                                </p:cTn>
                              </p:par>
                              <p:par>
                                <p:cTn id="158" presetID="22" presetClass="entr" presetSubtype="2" fill="hold" grpId="0" nodeType="withEffect">
                                  <p:stCondLst>
                                    <p:cond delay="0"/>
                                  </p:stCondLst>
                                  <p:childTnLst>
                                    <p:set>
                                      <p:cBhvr>
                                        <p:cTn id="159" dur="1" fill="hold">
                                          <p:stCondLst>
                                            <p:cond delay="0"/>
                                          </p:stCondLst>
                                        </p:cTn>
                                        <p:tgtEl>
                                          <p:spTgt spid="77"/>
                                        </p:tgtEl>
                                        <p:attrNameLst>
                                          <p:attrName>style.visibility</p:attrName>
                                        </p:attrNameLst>
                                      </p:cBhvr>
                                      <p:to>
                                        <p:strVal val="visible"/>
                                      </p:to>
                                    </p:set>
                                    <p:animEffect transition="in" filter="wipe(right)">
                                      <p:cBhvr>
                                        <p:cTn id="160" dur="500"/>
                                        <p:tgtEl>
                                          <p:spTgt spid="77"/>
                                        </p:tgtEl>
                                      </p:cBhvr>
                                    </p:animEffect>
                                  </p:childTnLst>
                                </p:cTn>
                              </p:par>
                              <p:par>
                                <p:cTn id="161" presetID="22" presetClass="entr" presetSubtype="2" fill="hold" grpId="0" nodeType="with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wipe(right)">
                                      <p:cBhvr>
                                        <p:cTn id="163" dur="500"/>
                                        <p:tgtEl>
                                          <p:spTgt spid="79"/>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animEffect transition="in" filter="wipe(left)">
                                      <p:cBhvr>
                                        <p:cTn id="166" dur="500"/>
                                        <p:tgtEl>
                                          <p:spTgt spid="80"/>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wipe(left)">
                                      <p:cBhvr>
                                        <p:cTn id="169" dur="500"/>
                                        <p:tgtEl>
                                          <p:spTgt spid="82"/>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81"/>
                                        </p:tgtEl>
                                        <p:attrNameLst>
                                          <p:attrName>style.visibility</p:attrName>
                                        </p:attrNameLst>
                                      </p:cBhvr>
                                      <p:to>
                                        <p:strVal val="visible"/>
                                      </p:to>
                                    </p:set>
                                    <p:animEffect transition="in" filter="wipe(left)">
                                      <p:cBhvr>
                                        <p:cTn id="172" dur="500"/>
                                        <p:tgtEl>
                                          <p:spTgt spid="81"/>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83"/>
                                        </p:tgtEl>
                                        <p:attrNameLst>
                                          <p:attrName>style.visibility</p:attrName>
                                        </p:attrNameLst>
                                      </p:cBhvr>
                                      <p:to>
                                        <p:strVal val="visible"/>
                                      </p:to>
                                    </p:set>
                                    <p:animEffect transition="in" filter="wipe(left)">
                                      <p:cBhvr>
                                        <p:cTn id="175" dur="500"/>
                                        <p:tgtEl>
                                          <p:spTgt spid="83"/>
                                        </p:tgtEl>
                                      </p:cBhvr>
                                    </p:animEffect>
                                  </p:childTnLst>
                                </p:cTn>
                              </p:par>
                              <p:par>
                                <p:cTn id="176" presetID="22" presetClass="entr" presetSubtype="2" fill="hold" grpId="0" nodeType="withEffect">
                                  <p:stCondLst>
                                    <p:cond delay="0"/>
                                  </p:stCondLst>
                                  <p:childTnLst>
                                    <p:set>
                                      <p:cBhvr>
                                        <p:cTn id="177" dur="1" fill="hold">
                                          <p:stCondLst>
                                            <p:cond delay="0"/>
                                          </p:stCondLst>
                                        </p:cTn>
                                        <p:tgtEl>
                                          <p:spTgt spid="84"/>
                                        </p:tgtEl>
                                        <p:attrNameLst>
                                          <p:attrName>style.visibility</p:attrName>
                                        </p:attrNameLst>
                                      </p:cBhvr>
                                      <p:to>
                                        <p:strVal val="visible"/>
                                      </p:to>
                                    </p:set>
                                    <p:animEffect transition="in" filter="wipe(right)">
                                      <p:cBhvr>
                                        <p:cTn id="178" dur="500"/>
                                        <p:tgtEl>
                                          <p:spTgt spid="84"/>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85"/>
                                        </p:tgtEl>
                                        <p:attrNameLst>
                                          <p:attrName>style.visibility</p:attrName>
                                        </p:attrNameLst>
                                      </p:cBhvr>
                                      <p:to>
                                        <p:strVal val="visible"/>
                                      </p:to>
                                    </p:set>
                                    <p:animEffect transition="in" filter="wipe(left)">
                                      <p:cBhvr>
                                        <p:cTn id="181" dur="500"/>
                                        <p:tgtEl>
                                          <p:spTgt spid="85"/>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86"/>
                                        </p:tgtEl>
                                        <p:attrNameLst>
                                          <p:attrName>style.visibility</p:attrName>
                                        </p:attrNameLst>
                                      </p:cBhvr>
                                      <p:to>
                                        <p:strVal val="visible"/>
                                      </p:to>
                                    </p:set>
                                    <p:animEffect transition="in" filter="wipe(left)">
                                      <p:cBhvr>
                                        <p:cTn id="184" dur="200"/>
                                        <p:tgtEl>
                                          <p:spTgt spid="86"/>
                                        </p:tgtEl>
                                      </p:cBhvr>
                                    </p:animEffect>
                                  </p:childTnLst>
                                </p:cTn>
                              </p:par>
                              <p:par>
                                <p:cTn id="185" presetID="22" presetClass="entr" presetSubtype="2"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in" filter="wipe(right)">
                                      <p:cBhvr>
                                        <p:cTn id="187" dur="500"/>
                                        <p:tgtEl>
                                          <p:spTgt spid="87"/>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88"/>
                                        </p:tgtEl>
                                        <p:attrNameLst>
                                          <p:attrName>style.visibility</p:attrName>
                                        </p:attrNameLst>
                                      </p:cBhvr>
                                      <p:to>
                                        <p:strVal val="visible"/>
                                      </p:to>
                                    </p:set>
                                    <p:animEffect transition="in" filter="wipe(left)">
                                      <p:cBhvr>
                                        <p:cTn id="190" dur="500"/>
                                        <p:tgtEl>
                                          <p:spTgt spid="88"/>
                                        </p:tgtEl>
                                      </p:cBhvr>
                                    </p:animEffect>
                                  </p:childTnLst>
                                </p:cTn>
                              </p:par>
                              <p:par>
                                <p:cTn id="191" presetID="22" presetClass="entr" presetSubtype="2" fill="hold" grpId="0" nodeType="withEffect">
                                  <p:stCondLst>
                                    <p:cond delay="0"/>
                                  </p:stCondLst>
                                  <p:childTnLst>
                                    <p:set>
                                      <p:cBhvr>
                                        <p:cTn id="192" dur="1" fill="hold">
                                          <p:stCondLst>
                                            <p:cond delay="0"/>
                                          </p:stCondLst>
                                        </p:cTn>
                                        <p:tgtEl>
                                          <p:spTgt spid="89"/>
                                        </p:tgtEl>
                                        <p:attrNameLst>
                                          <p:attrName>style.visibility</p:attrName>
                                        </p:attrNameLst>
                                      </p:cBhvr>
                                      <p:to>
                                        <p:strVal val="visible"/>
                                      </p:to>
                                    </p:set>
                                    <p:animEffect transition="in" filter="wipe(right)">
                                      <p:cBhvr>
                                        <p:cTn id="193" dur="500"/>
                                        <p:tgtEl>
                                          <p:spTgt spid="89"/>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90"/>
                                        </p:tgtEl>
                                        <p:attrNameLst>
                                          <p:attrName>style.visibility</p:attrName>
                                        </p:attrNameLst>
                                      </p:cBhvr>
                                      <p:to>
                                        <p:strVal val="visible"/>
                                      </p:to>
                                    </p:set>
                                    <p:animEffect transition="in" filter="wipe(up)">
                                      <p:cBhvr>
                                        <p:cTn id="196" dur="500"/>
                                        <p:tgtEl>
                                          <p:spTgt spid="90"/>
                                        </p:tgtEl>
                                      </p:cBhvr>
                                    </p:animEffect>
                                  </p:childTnLst>
                                </p:cTn>
                              </p:par>
                              <p:par>
                                <p:cTn id="197" presetID="22" presetClass="entr" presetSubtype="2" fill="hold" grpId="0" nodeType="withEffect">
                                  <p:stCondLst>
                                    <p:cond delay="0"/>
                                  </p:stCondLst>
                                  <p:childTnLst>
                                    <p:set>
                                      <p:cBhvr>
                                        <p:cTn id="198" dur="1" fill="hold">
                                          <p:stCondLst>
                                            <p:cond delay="0"/>
                                          </p:stCondLst>
                                        </p:cTn>
                                        <p:tgtEl>
                                          <p:spTgt spid="91"/>
                                        </p:tgtEl>
                                        <p:attrNameLst>
                                          <p:attrName>style.visibility</p:attrName>
                                        </p:attrNameLst>
                                      </p:cBhvr>
                                      <p:to>
                                        <p:strVal val="visible"/>
                                      </p:to>
                                    </p:set>
                                    <p:animEffect transition="in" filter="wipe(right)">
                                      <p:cBhvr>
                                        <p:cTn id="199" dur="500"/>
                                        <p:tgtEl>
                                          <p:spTgt spid="91"/>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92"/>
                                        </p:tgtEl>
                                        <p:attrNameLst>
                                          <p:attrName>style.visibility</p:attrName>
                                        </p:attrNameLst>
                                      </p:cBhvr>
                                      <p:to>
                                        <p:strVal val="visible"/>
                                      </p:to>
                                    </p:set>
                                    <p:animEffect transition="in" filter="wipe(down)">
                                      <p:cBhvr>
                                        <p:cTn id="202" dur="500"/>
                                        <p:tgtEl>
                                          <p:spTgt spid="92"/>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wipe(left)">
                                      <p:cBhvr>
                                        <p:cTn id="208" dur="500"/>
                                        <p:tgtEl>
                                          <p:spTgt spid="94"/>
                                        </p:tgtEl>
                                      </p:cBhvr>
                                    </p:animEffect>
                                  </p:childTnLst>
                                </p:cTn>
                              </p:par>
                              <p:par>
                                <p:cTn id="209" presetID="22" presetClass="entr" presetSubtype="2" fill="hold" grpId="0" nodeType="withEffect">
                                  <p:stCondLst>
                                    <p:cond delay="0"/>
                                  </p:stCondLst>
                                  <p:childTnLst>
                                    <p:set>
                                      <p:cBhvr>
                                        <p:cTn id="210" dur="1" fill="hold">
                                          <p:stCondLst>
                                            <p:cond delay="0"/>
                                          </p:stCondLst>
                                        </p:cTn>
                                        <p:tgtEl>
                                          <p:spTgt spid="95"/>
                                        </p:tgtEl>
                                        <p:attrNameLst>
                                          <p:attrName>style.visibility</p:attrName>
                                        </p:attrNameLst>
                                      </p:cBhvr>
                                      <p:to>
                                        <p:strVal val="visible"/>
                                      </p:to>
                                    </p:set>
                                    <p:animEffect transition="in" filter="wipe(right)">
                                      <p:cBhvr>
                                        <p:cTn id="211" dur="200"/>
                                        <p:tgtEl>
                                          <p:spTgt spid="95"/>
                                        </p:tgtEl>
                                      </p:cBhvr>
                                    </p:animEffect>
                                  </p:childTnLst>
                                </p:cTn>
                              </p:par>
                              <p:par>
                                <p:cTn id="212" presetID="22" presetClass="entr" presetSubtype="2" fill="hold" grpId="0" nodeType="withEffect">
                                  <p:stCondLst>
                                    <p:cond delay="0"/>
                                  </p:stCondLst>
                                  <p:childTnLst>
                                    <p:set>
                                      <p:cBhvr>
                                        <p:cTn id="213" dur="1" fill="hold">
                                          <p:stCondLst>
                                            <p:cond delay="0"/>
                                          </p:stCondLst>
                                        </p:cTn>
                                        <p:tgtEl>
                                          <p:spTgt spid="96"/>
                                        </p:tgtEl>
                                        <p:attrNameLst>
                                          <p:attrName>style.visibility</p:attrName>
                                        </p:attrNameLst>
                                      </p:cBhvr>
                                      <p:to>
                                        <p:strVal val="visible"/>
                                      </p:to>
                                    </p:set>
                                    <p:animEffect transition="in" filter="wipe(right)">
                                      <p:cBhvr>
                                        <p:cTn id="214" dur="200"/>
                                        <p:tgtEl>
                                          <p:spTgt spid="96"/>
                                        </p:tgtEl>
                                      </p:cBhvr>
                                    </p:animEffect>
                                  </p:childTnLst>
                                </p:cTn>
                              </p:par>
                            </p:childTnLst>
                          </p:cTn>
                        </p:par>
                        <p:par>
                          <p:cTn id="215" fill="hold">
                            <p:stCondLst>
                              <p:cond delay="4900"/>
                            </p:stCondLst>
                            <p:childTnLst>
                              <p:par>
                                <p:cTn id="216" presetID="6" presetClass="entr" presetSubtype="16" fill="hold" grpId="0" nodeType="afterEffect">
                                  <p:stCondLst>
                                    <p:cond delay="0"/>
                                  </p:stCondLst>
                                  <p:childTnLst>
                                    <p:set>
                                      <p:cBhvr>
                                        <p:cTn id="217" dur="1" fill="hold">
                                          <p:stCondLst>
                                            <p:cond delay="0"/>
                                          </p:stCondLst>
                                        </p:cTn>
                                        <p:tgtEl>
                                          <p:spTgt spid="99"/>
                                        </p:tgtEl>
                                        <p:attrNameLst>
                                          <p:attrName>style.visibility</p:attrName>
                                        </p:attrNameLst>
                                      </p:cBhvr>
                                      <p:to>
                                        <p:strVal val="visible"/>
                                      </p:to>
                                    </p:set>
                                    <p:animEffect transition="in" filter="circle(in)">
                                      <p:cBhvr>
                                        <p:cTn id="218" dur="1000"/>
                                        <p:tgtEl>
                                          <p:spTgt spid="99"/>
                                        </p:tgtEl>
                                      </p:cBhvr>
                                    </p:animEffect>
                                  </p:childTnLst>
                                </p:cTn>
                              </p:par>
                              <p:par>
                                <p:cTn id="219" presetID="6" presetClass="entr" presetSubtype="16" fill="hold" grpId="0" nodeType="with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circle(in)">
                                      <p:cBhvr>
                                        <p:cTn id="221" dur="1000"/>
                                        <p:tgtEl>
                                          <p:spTgt spid="100"/>
                                        </p:tgtEl>
                                      </p:cBhvr>
                                    </p:animEffect>
                                  </p:childTnLst>
                                </p:cTn>
                              </p:par>
                              <p:par>
                                <p:cTn id="222" presetID="6" presetClass="entr" presetSubtype="16" fill="hold" grpId="0" nodeType="withEffect">
                                  <p:stCondLst>
                                    <p:cond delay="0"/>
                                  </p:stCondLst>
                                  <p:childTnLst>
                                    <p:set>
                                      <p:cBhvr>
                                        <p:cTn id="223" dur="1" fill="hold">
                                          <p:stCondLst>
                                            <p:cond delay="0"/>
                                          </p:stCondLst>
                                        </p:cTn>
                                        <p:tgtEl>
                                          <p:spTgt spid="101"/>
                                        </p:tgtEl>
                                        <p:attrNameLst>
                                          <p:attrName>style.visibility</p:attrName>
                                        </p:attrNameLst>
                                      </p:cBhvr>
                                      <p:to>
                                        <p:strVal val="visible"/>
                                      </p:to>
                                    </p:set>
                                    <p:animEffect transition="in" filter="circle(in)">
                                      <p:cBhvr>
                                        <p:cTn id="224" dur="1000"/>
                                        <p:tgtEl>
                                          <p:spTgt spid="101"/>
                                        </p:tgtEl>
                                      </p:cBhvr>
                                    </p:animEffect>
                                  </p:childTnLst>
                                </p:cTn>
                              </p:par>
                              <p:par>
                                <p:cTn id="225" presetID="6" presetClass="entr" presetSubtype="16" fill="hold" grpId="0" nodeType="withEffect">
                                  <p:stCondLst>
                                    <p:cond delay="0"/>
                                  </p:stCondLst>
                                  <p:childTnLst>
                                    <p:set>
                                      <p:cBhvr>
                                        <p:cTn id="226" dur="1" fill="hold">
                                          <p:stCondLst>
                                            <p:cond delay="0"/>
                                          </p:stCondLst>
                                        </p:cTn>
                                        <p:tgtEl>
                                          <p:spTgt spid="102"/>
                                        </p:tgtEl>
                                        <p:attrNameLst>
                                          <p:attrName>style.visibility</p:attrName>
                                        </p:attrNameLst>
                                      </p:cBhvr>
                                      <p:to>
                                        <p:strVal val="visible"/>
                                      </p:to>
                                    </p:set>
                                    <p:animEffect transition="in" filter="circle(in)">
                                      <p:cBhvr>
                                        <p:cTn id="227" dur="1000"/>
                                        <p:tgtEl>
                                          <p:spTgt spid="102"/>
                                        </p:tgtEl>
                                      </p:cBhvr>
                                    </p:animEffect>
                                  </p:childTnLst>
                                </p:cTn>
                              </p:par>
                              <p:par>
                                <p:cTn id="228" presetID="6" presetClass="entr" presetSubtype="16" fill="hold" grpId="0" nodeType="withEffect">
                                  <p:stCondLst>
                                    <p:cond delay="0"/>
                                  </p:stCondLst>
                                  <p:childTnLst>
                                    <p:set>
                                      <p:cBhvr>
                                        <p:cTn id="229" dur="1" fill="hold">
                                          <p:stCondLst>
                                            <p:cond delay="0"/>
                                          </p:stCondLst>
                                        </p:cTn>
                                        <p:tgtEl>
                                          <p:spTgt spid="103"/>
                                        </p:tgtEl>
                                        <p:attrNameLst>
                                          <p:attrName>style.visibility</p:attrName>
                                        </p:attrNameLst>
                                      </p:cBhvr>
                                      <p:to>
                                        <p:strVal val="visible"/>
                                      </p:to>
                                    </p:set>
                                    <p:animEffect transition="in" filter="circle(in)">
                                      <p:cBhvr>
                                        <p:cTn id="230" dur="1000"/>
                                        <p:tgtEl>
                                          <p:spTgt spid="103"/>
                                        </p:tgtEl>
                                      </p:cBhvr>
                                    </p:animEffect>
                                  </p:childTnLst>
                                </p:cTn>
                              </p:par>
                              <p:par>
                                <p:cTn id="231" presetID="6" presetClass="entr" presetSubtype="16" fill="hold" grpId="0" nodeType="withEffect">
                                  <p:stCondLst>
                                    <p:cond delay="0"/>
                                  </p:stCondLst>
                                  <p:childTnLst>
                                    <p:set>
                                      <p:cBhvr>
                                        <p:cTn id="232" dur="1" fill="hold">
                                          <p:stCondLst>
                                            <p:cond delay="0"/>
                                          </p:stCondLst>
                                        </p:cTn>
                                        <p:tgtEl>
                                          <p:spTgt spid="104"/>
                                        </p:tgtEl>
                                        <p:attrNameLst>
                                          <p:attrName>style.visibility</p:attrName>
                                        </p:attrNameLst>
                                      </p:cBhvr>
                                      <p:to>
                                        <p:strVal val="visible"/>
                                      </p:to>
                                    </p:set>
                                    <p:animEffect transition="in" filter="circle(in)">
                                      <p:cBhvr>
                                        <p:cTn id="233" dur="1000"/>
                                        <p:tgtEl>
                                          <p:spTgt spid="104"/>
                                        </p:tgtEl>
                                      </p:cBhvr>
                                    </p:animEffect>
                                  </p:childTnLst>
                                </p:cTn>
                              </p:par>
                              <p:par>
                                <p:cTn id="234" presetID="6" presetClass="entr" presetSubtype="16" fill="hold" grpId="0" nodeType="withEffect">
                                  <p:stCondLst>
                                    <p:cond delay="0"/>
                                  </p:stCondLst>
                                  <p:childTnLst>
                                    <p:set>
                                      <p:cBhvr>
                                        <p:cTn id="235" dur="1" fill="hold">
                                          <p:stCondLst>
                                            <p:cond delay="0"/>
                                          </p:stCondLst>
                                        </p:cTn>
                                        <p:tgtEl>
                                          <p:spTgt spid="105"/>
                                        </p:tgtEl>
                                        <p:attrNameLst>
                                          <p:attrName>style.visibility</p:attrName>
                                        </p:attrNameLst>
                                      </p:cBhvr>
                                      <p:to>
                                        <p:strVal val="visible"/>
                                      </p:to>
                                    </p:set>
                                    <p:animEffect transition="in" filter="circle(in)">
                                      <p:cBhvr>
                                        <p:cTn id="236" dur="1000"/>
                                        <p:tgtEl>
                                          <p:spTgt spid="105"/>
                                        </p:tgtEl>
                                      </p:cBhvr>
                                    </p:animEffect>
                                  </p:childTnLst>
                                </p:cTn>
                              </p:par>
                              <p:par>
                                <p:cTn id="237" presetID="6" presetClass="entr" presetSubtype="16" fill="hold" grpId="0" nodeType="withEffect">
                                  <p:stCondLst>
                                    <p:cond delay="0"/>
                                  </p:stCondLst>
                                  <p:childTnLst>
                                    <p:set>
                                      <p:cBhvr>
                                        <p:cTn id="238" dur="1" fill="hold">
                                          <p:stCondLst>
                                            <p:cond delay="0"/>
                                          </p:stCondLst>
                                        </p:cTn>
                                        <p:tgtEl>
                                          <p:spTgt spid="106"/>
                                        </p:tgtEl>
                                        <p:attrNameLst>
                                          <p:attrName>style.visibility</p:attrName>
                                        </p:attrNameLst>
                                      </p:cBhvr>
                                      <p:to>
                                        <p:strVal val="visible"/>
                                      </p:to>
                                    </p:set>
                                    <p:animEffect transition="in" filter="circle(in)">
                                      <p:cBhvr>
                                        <p:cTn id="239" dur="1000"/>
                                        <p:tgtEl>
                                          <p:spTgt spid="106"/>
                                        </p:tgtEl>
                                      </p:cBhvr>
                                    </p:animEffect>
                                  </p:childTnLst>
                                </p:cTn>
                              </p:par>
                              <p:par>
                                <p:cTn id="240" presetID="6" presetClass="entr" presetSubtype="16" fill="hold" grpId="0" nodeType="withEffect">
                                  <p:stCondLst>
                                    <p:cond delay="0"/>
                                  </p:stCondLst>
                                  <p:childTnLst>
                                    <p:set>
                                      <p:cBhvr>
                                        <p:cTn id="241" dur="1" fill="hold">
                                          <p:stCondLst>
                                            <p:cond delay="0"/>
                                          </p:stCondLst>
                                        </p:cTn>
                                        <p:tgtEl>
                                          <p:spTgt spid="107"/>
                                        </p:tgtEl>
                                        <p:attrNameLst>
                                          <p:attrName>style.visibility</p:attrName>
                                        </p:attrNameLst>
                                      </p:cBhvr>
                                      <p:to>
                                        <p:strVal val="visible"/>
                                      </p:to>
                                    </p:set>
                                    <p:animEffect transition="in" filter="circle(in)">
                                      <p:cBhvr>
                                        <p:cTn id="242" dur="1000"/>
                                        <p:tgtEl>
                                          <p:spTgt spid="107"/>
                                        </p:tgtEl>
                                      </p:cBhvr>
                                    </p:animEffect>
                                  </p:childTnLst>
                                </p:cTn>
                              </p:par>
                              <p:par>
                                <p:cTn id="243" presetID="22" presetClass="exit" presetSubtype="8" fill="hold" grpId="1" nodeType="withEffect">
                                  <p:stCondLst>
                                    <p:cond delay="0"/>
                                  </p:stCondLst>
                                  <p:childTnLst>
                                    <p:animEffect transition="out" filter="wipe(left)">
                                      <p:cBhvr>
                                        <p:cTn id="244" dur="500"/>
                                        <p:tgtEl>
                                          <p:spTgt spid="73"/>
                                        </p:tgtEl>
                                      </p:cBhvr>
                                    </p:animEffect>
                                    <p:set>
                                      <p:cBhvr>
                                        <p:cTn id="245" dur="1" fill="hold">
                                          <p:stCondLst>
                                            <p:cond delay="499"/>
                                          </p:stCondLst>
                                        </p:cTn>
                                        <p:tgtEl>
                                          <p:spTgt spid="73"/>
                                        </p:tgtEl>
                                        <p:attrNameLst>
                                          <p:attrName>style.visibility</p:attrName>
                                        </p:attrNameLst>
                                      </p:cBhvr>
                                      <p:to>
                                        <p:strVal val="hidden"/>
                                      </p:to>
                                    </p:set>
                                  </p:childTnLst>
                                </p:cTn>
                              </p:par>
                              <p:par>
                                <p:cTn id="246" presetID="22" presetClass="exit" presetSubtype="2" fill="hold" grpId="1" nodeType="withEffect">
                                  <p:stCondLst>
                                    <p:cond delay="0"/>
                                  </p:stCondLst>
                                  <p:childTnLst>
                                    <p:animEffect transition="out" filter="wipe(right)">
                                      <p:cBhvr>
                                        <p:cTn id="247" dur="1000"/>
                                        <p:tgtEl>
                                          <p:spTgt spid="74"/>
                                        </p:tgtEl>
                                      </p:cBhvr>
                                    </p:animEffect>
                                    <p:set>
                                      <p:cBhvr>
                                        <p:cTn id="248" dur="1" fill="hold">
                                          <p:stCondLst>
                                            <p:cond delay="999"/>
                                          </p:stCondLst>
                                        </p:cTn>
                                        <p:tgtEl>
                                          <p:spTgt spid="74"/>
                                        </p:tgtEl>
                                        <p:attrNameLst>
                                          <p:attrName>style.visibility</p:attrName>
                                        </p:attrNameLst>
                                      </p:cBhvr>
                                      <p:to>
                                        <p:strVal val="hidden"/>
                                      </p:to>
                                    </p:set>
                                  </p:childTnLst>
                                </p:cTn>
                              </p:par>
                              <p:par>
                                <p:cTn id="249" presetID="22" presetClass="exit" presetSubtype="8" fill="hold" grpId="1" nodeType="withEffect">
                                  <p:stCondLst>
                                    <p:cond delay="0"/>
                                  </p:stCondLst>
                                  <p:childTnLst>
                                    <p:animEffect transition="out" filter="wipe(left)">
                                      <p:cBhvr>
                                        <p:cTn id="250" dur="1000"/>
                                        <p:tgtEl>
                                          <p:spTgt spid="75"/>
                                        </p:tgtEl>
                                      </p:cBhvr>
                                    </p:animEffect>
                                    <p:set>
                                      <p:cBhvr>
                                        <p:cTn id="251" dur="1" fill="hold">
                                          <p:stCondLst>
                                            <p:cond delay="999"/>
                                          </p:stCondLst>
                                        </p:cTn>
                                        <p:tgtEl>
                                          <p:spTgt spid="75"/>
                                        </p:tgtEl>
                                        <p:attrNameLst>
                                          <p:attrName>style.visibility</p:attrName>
                                        </p:attrNameLst>
                                      </p:cBhvr>
                                      <p:to>
                                        <p:strVal val="hidden"/>
                                      </p:to>
                                    </p:set>
                                  </p:childTnLst>
                                </p:cTn>
                              </p:par>
                              <p:par>
                                <p:cTn id="252" presetID="22" presetClass="exit" presetSubtype="8" fill="hold" grpId="1" nodeType="withEffect">
                                  <p:stCondLst>
                                    <p:cond delay="0"/>
                                  </p:stCondLst>
                                  <p:childTnLst>
                                    <p:animEffect transition="out" filter="wipe(left)">
                                      <p:cBhvr>
                                        <p:cTn id="253" dur="1000"/>
                                        <p:tgtEl>
                                          <p:spTgt spid="76"/>
                                        </p:tgtEl>
                                      </p:cBhvr>
                                    </p:animEffect>
                                    <p:set>
                                      <p:cBhvr>
                                        <p:cTn id="254" dur="1" fill="hold">
                                          <p:stCondLst>
                                            <p:cond delay="999"/>
                                          </p:stCondLst>
                                        </p:cTn>
                                        <p:tgtEl>
                                          <p:spTgt spid="76"/>
                                        </p:tgtEl>
                                        <p:attrNameLst>
                                          <p:attrName>style.visibility</p:attrName>
                                        </p:attrNameLst>
                                      </p:cBhvr>
                                      <p:to>
                                        <p:strVal val="hidden"/>
                                      </p:to>
                                    </p:set>
                                  </p:childTnLst>
                                </p:cTn>
                              </p:par>
                              <p:par>
                                <p:cTn id="255" presetID="22" presetClass="exit" presetSubtype="2" fill="hold" grpId="1" nodeType="withEffect">
                                  <p:stCondLst>
                                    <p:cond delay="0"/>
                                  </p:stCondLst>
                                  <p:childTnLst>
                                    <p:animEffect transition="out" filter="wipe(right)">
                                      <p:cBhvr>
                                        <p:cTn id="256" dur="1000"/>
                                        <p:tgtEl>
                                          <p:spTgt spid="77"/>
                                        </p:tgtEl>
                                      </p:cBhvr>
                                    </p:animEffect>
                                    <p:set>
                                      <p:cBhvr>
                                        <p:cTn id="257" dur="1" fill="hold">
                                          <p:stCondLst>
                                            <p:cond delay="999"/>
                                          </p:stCondLst>
                                        </p:cTn>
                                        <p:tgtEl>
                                          <p:spTgt spid="77"/>
                                        </p:tgtEl>
                                        <p:attrNameLst>
                                          <p:attrName>style.visibility</p:attrName>
                                        </p:attrNameLst>
                                      </p:cBhvr>
                                      <p:to>
                                        <p:strVal val="hidden"/>
                                      </p:to>
                                    </p:set>
                                  </p:childTnLst>
                                </p:cTn>
                              </p:par>
                              <p:par>
                                <p:cTn id="258" presetID="22" presetClass="exit" presetSubtype="2" fill="hold" grpId="1" nodeType="withEffect">
                                  <p:stCondLst>
                                    <p:cond delay="0"/>
                                  </p:stCondLst>
                                  <p:childTnLst>
                                    <p:animEffect transition="out" filter="wipe(right)">
                                      <p:cBhvr>
                                        <p:cTn id="259" dur="1000"/>
                                        <p:tgtEl>
                                          <p:spTgt spid="78"/>
                                        </p:tgtEl>
                                      </p:cBhvr>
                                    </p:animEffect>
                                    <p:set>
                                      <p:cBhvr>
                                        <p:cTn id="260" dur="1" fill="hold">
                                          <p:stCondLst>
                                            <p:cond delay="999"/>
                                          </p:stCondLst>
                                        </p:cTn>
                                        <p:tgtEl>
                                          <p:spTgt spid="78"/>
                                        </p:tgtEl>
                                        <p:attrNameLst>
                                          <p:attrName>style.visibility</p:attrName>
                                        </p:attrNameLst>
                                      </p:cBhvr>
                                      <p:to>
                                        <p:strVal val="hidden"/>
                                      </p:to>
                                    </p:set>
                                  </p:childTnLst>
                                </p:cTn>
                              </p:par>
                              <p:par>
                                <p:cTn id="261" presetID="22" presetClass="exit" presetSubtype="2" fill="hold" grpId="1" nodeType="withEffect">
                                  <p:stCondLst>
                                    <p:cond delay="0"/>
                                  </p:stCondLst>
                                  <p:childTnLst>
                                    <p:animEffect transition="out" filter="wipe(right)">
                                      <p:cBhvr>
                                        <p:cTn id="262" dur="1000"/>
                                        <p:tgtEl>
                                          <p:spTgt spid="79"/>
                                        </p:tgtEl>
                                      </p:cBhvr>
                                    </p:animEffect>
                                    <p:set>
                                      <p:cBhvr>
                                        <p:cTn id="263" dur="1" fill="hold">
                                          <p:stCondLst>
                                            <p:cond delay="999"/>
                                          </p:stCondLst>
                                        </p:cTn>
                                        <p:tgtEl>
                                          <p:spTgt spid="79"/>
                                        </p:tgtEl>
                                        <p:attrNameLst>
                                          <p:attrName>style.visibility</p:attrName>
                                        </p:attrNameLst>
                                      </p:cBhvr>
                                      <p:to>
                                        <p:strVal val="hidden"/>
                                      </p:to>
                                    </p:set>
                                  </p:childTnLst>
                                </p:cTn>
                              </p:par>
                              <p:par>
                                <p:cTn id="264" presetID="22" presetClass="exit" presetSubtype="8" fill="hold" grpId="1" nodeType="withEffect">
                                  <p:stCondLst>
                                    <p:cond delay="0"/>
                                  </p:stCondLst>
                                  <p:childTnLst>
                                    <p:animEffect transition="out" filter="wipe(left)">
                                      <p:cBhvr>
                                        <p:cTn id="265" dur="1000"/>
                                        <p:tgtEl>
                                          <p:spTgt spid="80"/>
                                        </p:tgtEl>
                                      </p:cBhvr>
                                    </p:animEffect>
                                    <p:set>
                                      <p:cBhvr>
                                        <p:cTn id="266" dur="1" fill="hold">
                                          <p:stCondLst>
                                            <p:cond delay="999"/>
                                          </p:stCondLst>
                                        </p:cTn>
                                        <p:tgtEl>
                                          <p:spTgt spid="80"/>
                                        </p:tgtEl>
                                        <p:attrNameLst>
                                          <p:attrName>style.visibility</p:attrName>
                                        </p:attrNameLst>
                                      </p:cBhvr>
                                      <p:to>
                                        <p:strVal val="hidden"/>
                                      </p:to>
                                    </p:set>
                                  </p:childTnLst>
                                </p:cTn>
                              </p:par>
                              <p:par>
                                <p:cTn id="267" presetID="22" presetClass="exit" presetSubtype="8" fill="hold" grpId="1" nodeType="withEffect">
                                  <p:stCondLst>
                                    <p:cond delay="0"/>
                                  </p:stCondLst>
                                  <p:childTnLst>
                                    <p:animEffect transition="out" filter="wipe(left)">
                                      <p:cBhvr>
                                        <p:cTn id="268" dur="1000"/>
                                        <p:tgtEl>
                                          <p:spTgt spid="81"/>
                                        </p:tgtEl>
                                      </p:cBhvr>
                                    </p:animEffect>
                                    <p:set>
                                      <p:cBhvr>
                                        <p:cTn id="269" dur="1" fill="hold">
                                          <p:stCondLst>
                                            <p:cond delay="999"/>
                                          </p:stCondLst>
                                        </p:cTn>
                                        <p:tgtEl>
                                          <p:spTgt spid="81"/>
                                        </p:tgtEl>
                                        <p:attrNameLst>
                                          <p:attrName>style.visibility</p:attrName>
                                        </p:attrNameLst>
                                      </p:cBhvr>
                                      <p:to>
                                        <p:strVal val="hidden"/>
                                      </p:to>
                                    </p:set>
                                  </p:childTnLst>
                                </p:cTn>
                              </p:par>
                              <p:par>
                                <p:cTn id="270" presetID="22" presetClass="exit" presetSubtype="8" fill="hold" grpId="1" nodeType="withEffect">
                                  <p:stCondLst>
                                    <p:cond delay="0"/>
                                  </p:stCondLst>
                                  <p:childTnLst>
                                    <p:animEffect transition="out" filter="wipe(left)">
                                      <p:cBhvr>
                                        <p:cTn id="271" dur="1000"/>
                                        <p:tgtEl>
                                          <p:spTgt spid="82"/>
                                        </p:tgtEl>
                                      </p:cBhvr>
                                    </p:animEffect>
                                    <p:set>
                                      <p:cBhvr>
                                        <p:cTn id="272" dur="1" fill="hold">
                                          <p:stCondLst>
                                            <p:cond delay="999"/>
                                          </p:stCondLst>
                                        </p:cTn>
                                        <p:tgtEl>
                                          <p:spTgt spid="82"/>
                                        </p:tgtEl>
                                        <p:attrNameLst>
                                          <p:attrName>style.visibility</p:attrName>
                                        </p:attrNameLst>
                                      </p:cBhvr>
                                      <p:to>
                                        <p:strVal val="hidden"/>
                                      </p:to>
                                    </p:set>
                                  </p:childTnLst>
                                </p:cTn>
                              </p:par>
                              <p:par>
                                <p:cTn id="273" presetID="22" presetClass="exit" presetSubtype="8" fill="hold" grpId="1" nodeType="withEffect">
                                  <p:stCondLst>
                                    <p:cond delay="0"/>
                                  </p:stCondLst>
                                  <p:childTnLst>
                                    <p:animEffect transition="out" filter="wipe(left)">
                                      <p:cBhvr>
                                        <p:cTn id="274" dur="1000"/>
                                        <p:tgtEl>
                                          <p:spTgt spid="83"/>
                                        </p:tgtEl>
                                      </p:cBhvr>
                                    </p:animEffect>
                                    <p:set>
                                      <p:cBhvr>
                                        <p:cTn id="275" dur="1" fill="hold">
                                          <p:stCondLst>
                                            <p:cond delay="999"/>
                                          </p:stCondLst>
                                        </p:cTn>
                                        <p:tgtEl>
                                          <p:spTgt spid="83"/>
                                        </p:tgtEl>
                                        <p:attrNameLst>
                                          <p:attrName>style.visibility</p:attrName>
                                        </p:attrNameLst>
                                      </p:cBhvr>
                                      <p:to>
                                        <p:strVal val="hidden"/>
                                      </p:to>
                                    </p:set>
                                  </p:childTnLst>
                                </p:cTn>
                              </p:par>
                              <p:par>
                                <p:cTn id="276" presetID="22" presetClass="exit" presetSubtype="2" fill="hold" grpId="1" nodeType="withEffect">
                                  <p:stCondLst>
                                    <p:cond delay="0"/>
                                  </p:stCondLst>
                                  <p:childTnLst>
                                    <p:animEffect transition="out" filter="wipe(right)">
                                      <p:cBhvr>
                                        <p:cTn id="277" dur="1000"/>
                                        <p:tgtEl>
                                          <p:spTgt spid="84"/>
                                        </p:tgtEl>
                                      </p:cBhvr>
                                    </p:animEffect>
                                    <p:set>
                                      <p:cBhvr>
                                        <p:cTn id="278" dur="1" fill="hold">
                                          <p:stCondLst>
                                            <p:cond delay="999"/>
                                          </p:stCondLst>
                                        </p:cTn>
                                        <p:tgtEl>
                                          <p:spTgt spid="84"/>
                                        </p:tgtEl>
                                        <p:attrNameLst>
                                          <p:attrName>style.visibility</p:attrName>
                                        </p:attrNameLst>
                                      </p:cBhvr>
                                      <p:to>
                                        <p:strVal val="hidden"/>
                                      </p:to>
                                    </p:set>
                                  </p:childTnLst>
                                </p:cTn>
                              </p:par>
                              <p:par>
                                <p:cTn id="279" presetID="22" presetClass="exit" presetSubtype="8" fill="hold" grpId="1" nodeType="withEffect">
                                  <p:stCondLst>
                                    <p:cond delay="0"/>
                                  </p:stCondLst>
                                  <p:childTnLst>
                                    <p:animEffect transition="out" filter="wipe(left)">
                                      <p:cBhvr>
                                        <p:cTn id="280" dur="1000"/>
                                        <p:tgtEl>
                                          <p:spTgt spid="85"/>
                                        </p:tgtEl>
                                      </p:cBhvr>
                                    </p:animEffect>
                                    <p:set>
                                      <p:cBhvr>
                                        <p:cTn id="281" dur="1" fill="hold">
                                          <p:stCondLst>
                                            <p:cond delay="999"/>
                                          </p:stCondLst>
                                        </p:cTn>
                                        <p:tgtEl>
                                          <p:spTgt spid="85"/>
                                        </p:tgtEl>
                                        <p:attrNameLst>
                                          <p:attrName>style.visibility</p:attrName>
                                        </p:attrNameLst>
                                      </p:cBhvr>
                                      <p:to>
                                        <p:strVal val="hidden"/>
                                      </p:to>
                                    </p:set>
                                  </p:childTnLst>
                                </p:cTn>
                              </p:par>
                              <p:par>
                                <p:cTn id="282" presetID="22" presetClass="exit" presetSubtype="8" fill="hold" grpId="1" nodeType="withEffect">
                                  <p:stCondLst>
                                    <p:cond delay="0"/>
                                  </p:stCondLst>
                                  <p:childTnLst>
                                    <p:animEffect transition="out" filter="wipe(left)">
                                      <p:cBhvr>
                                        <p:cTn id="283" dur="500"/>
                                        <p:tgtEl>
                                          <p:spTgt spid="86"/>
                                        </p:tgtEl>
                                      </p:cBhvr>
                                    </p:animEffect>
                                    <p:set>
                                      <p:cBhvr>
                                        <p:cTn id="284" dur="1" fill="hold">
                                          <p:stCondLst>
                                            <p:cond delay="499"/>
                                          </p:stCondLst>
                                        </p:cTn>
                                        <p:tgtEl>
                                          <p:spTgt spid="86"/>
                                        </p:tgtEl>
                                        <p:attrNameLst>
                                          <p:attrName>style.visibility</p:attrName>
                                        </p:attrNameLst>
                                      </p:cBhvr>
                                      <p:to>
                                        <p:strVal val="hidden"/>
                                      </p:to>
                                    </p:set>
                                  </p:childTnLst>
                                </p:cTn>
                              </p:par>
                              <p:par>
                                <p:cTn id="285" presetID="22" presetClass="exit" presetSubtype="2" fill="hold" grpId="1" nodeType="withEffect">
                                  <p:stCondLst>
                                    <p:cond delay="0"/>
                                  </p:stCondLst>
                                  <p:childTnLst>
                                    <p:animEffect transition="out" filter="wipe(right)">
                                      <p:cBhvr>
                                        <p:cTn id="286" dur="1000"/>
                                        <p:tgtEl>
                                          <p:spTgt spid="87"/>
                                        </p:tgtEl>
                                      </p:cBhvr>
                                    </p:animEffect>
                                    <p:set>
                                      <p:cBhvr>
                                        <p:cTn id="287" dur="1" fill="hold">
                                          <p:stCondLst>
                                            <p:cond delay="999"/>
                                          </p:stCondLst>
                                        </p:cTn>
                                        <p:tgtEl>
                                          <p:spTgt spid="87"/>
                                        </p:tgtEl>
                                        <p:attrNameLst>
                                          <p:attrName>style.visibility</p:attrName>
                                        </p:attrNameLst>
                                      </p:cBhvr>
                                      <p:to>
                                        <p:strVal val="hidden"/>
                                      </p:to>
                                    </p:set>
                                  </p:childTnLst>
                                </p:cTn>
                              </p:par>
                              <p:par>
                                <p:cTn id="288" presetID="22" presetClass="exit" presetSubtype="8" fill="hold" grpId="1" nodeType="withEffect">
                                  <p:stCondLst>
                                    <p:cond delay="0"/>
                                  </p:stCondLst>
                                  <p:childTnLst>
                                    <p:animEffect transition="out" filter="wipe(left)">
                                      <p:cBhvr>
                                        <p:cTn id="289" dur="1000"/>
                                        <p:tgtEl>
                                          <p:spTgt spid="88"/>
                                        </p:tgtEl>
                                      </p:cBhvr>
                                    </p:animEffect>
                                    <p:set>
                                      <p:cBhvr>
                                        <p:cTn id="290" dur="1" fill="hold">
                                          <p:stCondLst>
                                            <p:cond delay="999"/>
                                          </p:stCondLst>
                                        </p:cTn>
                                        <p:tgtEl>
                                          <p:spTgt spid="88"/>
                                        </p:tgtEl>
                                        <p:attrNameLst>
                                          <p:attrName>style.visibility</p:attrName>
                                        </p:attrNameLst>
                                      </p:cBhvr>
                                      <p:to>
                                        <p:strVal val="hidden"/>
                                      </p:to>
                                    </p:set>
                                  </p:childTnLst>
                                </p:cTn>
                              </p:par>
                              <p:par>
                                <p:cTn id="291" presetID="22" presetClass="exit" presetSubtype="2" fill="hold" grpId="1" nodeType="withEffect">
                                  <p:stCondLst>
                                    <p:cond delay="0"/>
                                  </p:stCondLst>
                                  <p:childTnLst>
                                    <p:animEffect transition="out" filter="wipe(right)">
                                      <p:cBhvr>
                                        <p:cTn id="292" dur="1000"/>
                                        <p:tgtEl>
                                          <p:spTgt spid="89"/>
                                        </p:tgtEl>
                                      </p:cBhvr>
                                    </p:animEffect>
                                    <p:set>
                                      <p:cBhvr>
                                        <p:cTn id="293" dur="1" fill="hold">
                                          <p:stCondLst>
                                            <p:cond delay="999"/>
                                          </p:stCondLst>
                                        </p:cTn>
                                        <p:tgtEl>
                                          <p:spTgt spid="89"/>
                                        </p:tgtEl>
                                        <p:attrNameLst>
                                          <p:attrName>style.visibility</p:attrName>
                                        </p:attrNameLst>
                                      </p:cBhvr>
                                      <p:to>
                                        <p:strVal val="hidden"/>
                                      </p:to>
                                    </p:set>
                                  </p:childTnLst>
                                </p:cTn>
                              </p:par>
                              <p:par>
                                <p:cTn id="294" presetID="22" presetClass="exit" presetSubtype="1" fill="hold" grpId="1" nodeType="withEffect">
                                  <p:stCondLst>
                                    <p:cond delay="0"/>
                                  </p:stCondLst>
                                  <p:childTnLst>
                                    <p:animEffect transition="out" filter="wipe(up)">
                                      <p:cBhvr>
                                        <p:cTn id="295" dur="1000"/>
                                        <p:tgtEl>
                                          <p:spTgt spid="90"/>
                                        </p:tgtEl>
                                      </p:cBhvr>
                                    </p:animEffect>
                                    <p:set>
                                      <p:cBhvr>
                                        <p:cTn id="296" dur="1" fill="hold">
                                          <p:stCondLst>
                                            <p:cond delay="999"/>
                                          </p:stCondLst>
                                        </p:cTn>
                                        <p:tgtEl>
                                          <p:spTgt spid="90"/>
                                        </p:tgtEl>
                                        <p:attrNameLst>
                                          <p:attrName>style.visibility</p:attrName>
                                        </p:attrNameLst>
                                      </p:cBhvr>
                                      <p:to>
                                        <p:strVal val="hidden"/>
                                      </p:to>
                                    </p:set>
                                  </p:childTnLst>
                                </p:cTn>
                              </p:par>
                              <p:par>
                                <p:cTn id="297" presetID="22" presetClass="exit" presetSubtype="2" fill="hold" grpId="1" nodeType="withEffect">
                                  <p:stCondLst>
                                    <p:cond delay="0"/>
                                  </p:stCondLst>
                                  <p:childTnLst>
                                    <p:animEffect transition="out" filter="wipe(right)">
                                      <p:cBhvr>
                                        <p:cTn id="298" dur="1000"/>
                                        <p:tgtEl>
                                          <p:spTgt spid="91"/>
                                        </p:tgtEl>
                                      </p:cBhvr>
                                    </p:animEffect>
                                    <p:set>
                                      <p:cBhvr>
                                        <p:cTn id="299" dur="1" fill="hold">
                                          <p:stCondLst>
                                            <p:cond delay="999"/>
                                          </p:stCondLst>
                                        </p:cTn>
                                        <p:tgtEl>
                                          <p:spTgt spid="91"/>
                                        </p:tgtEl>
                                        <p:attrNameLst>
                                          <p:attrName>style.visibility</p:attrName>
                                        </p:attrNameLst>
                                      </p:cBhvr>
                                      <p:to>
                                        <p:strVal val="hidden"/>
                                      </p:to>
                                    </p:set>
                                  </p:childTnLst>
                                </p:cTn>
                              </p:par>
                              <p:par>
                                <p:cTn id="300" presetID="22" presetClass="exit" presetSubtype="4" fill="hold" grpId="1" nodeType="withEffect">
                                  <p:stCondLst>
                                    <p:cond delay="0"/>
                                  </p:stCondLst>
                                  <p:childTnLst>
                                    <p:animEffect transition="out" filter="wipe(down)">
                                      <p:cBhvr>
                                        <p:cTn id="301" dur="1000"/>
                                        <p:tgtEl>
                                          <p:spTgt spid="92"/>
                                        </p:tgtEl>
                                      </p:cBhvr>
                                    </p:animEffect>
                                    <p:set>
                                      <p:cBhvr>
                                        <p:cTn id="302" dur="1" fill="hold">
                                          <p:stCondLst>
                                            <p:cond delay="999"/>
                                          </p:stCondLst>
                                        </p:cTn>
                                        <p:tgtEl>
                                          <p:spTgt spid="92"/>
                                        </p:tgtEl>
                                        <p:attrNameLst>
                                          <p:attrName>style.visibility</p:attrName>
                                        </p:attrNameLst>
                                      </p:cBhvr>
                                      <p:to>
                                        <p:strVal val="hidden"/>
                                      </p:to>
                                    </p:set>
                                  </p:childTnLst>
                                </p:cTn>
                              </p:par>
                              <p:par>
                                <p:cTn id="303" presetID="22" presetClass="exit" presetSubtype="4" fill="hold" grpId="1" nodeType="withEffect">
                                  <p:stCondLst>
                                    <p:cond delay="0"/>
                                  </p:stCondLst>
                                  <p:childTnLst>
                                    <p:animEffect transition="out" filter="wipe(down)">
                                      <p:cBhvr>
                                        <p:cTn id="304" dur="1000"/>
                                        <p:tgtEl>
                                          <p:spTgt spid="93"/>
                                        </p:tgtEl>
                                      </p:cBhvr>
                                    </p:animEffect>
                                    <p:set>
                                      <p:cBhvr>
                                        <p:cTn id="305" dur="1" fill="hold">
                                          <p:stCondLst>
                                            <p:cond delay="999"/>
                                          </p:stCondLst>
                                        </p:cTn>
                                        <p:tgtEl>
                                          <p:spTgt spid="93"/>
                                        </p:tgtEl>
                                        <p:attrNameLst>
                                          <p:attrName>style.visibility</p:attrName>
                                        </p:attrNameLst>
                                      </p:cBhvr>
                                      <p:to>
                                        <p:strVal val="hidden"/>
                                      </p:to>
                                    </p:set>
                                  </p:childTnLst>
                                </p:cTn>
                              </p:par>
                              <p:par>
                                <p:cTn id="306" presetID="22" presetClass="exit" presetSubtype="8" fill="hold" grpId="1" nodeType="withEffect">
                                  <p:stCondLst>
                                    <p:cond delay="0"/>
                                  </p:stCondLst>
                                  <p:childTnLst>
                                    <p:animEffect transition="out" filter="wipe(left)">
                                      <p:cBhvr>
                                        <p:cTn id="307" dur="1000"/>
                                        <p:tgtEl>
                                          <p:spTgt spid="94"/>
                                        </p:tgtEl>
                                      </p:cBhvr>
                                    </p:animEffect>
                                    <p:set>
                                      <p:cBhvr>
                                        <p:cTn id="308" dur="1" fill="hold">
                                          <p:stCondLst>
                                            <p:cond delay="999"/>
                                          </p:stCondLst>
                                        </p:cTn>
                                        <p:tgtEl>
                                          <p:spTgt spid="94"/>
                                        </p:tgtEl>
                                        <p:attrNameLst>
                                          <p:attrName>style.visibility</p:attrName>
                                        </p:attrNameLst>
                                      </p:cBhvr>
                                      <p:to>
                                        <p:strVal val="hidden"/>
                                      </p:to>
                                    </p:set>
                                  </p:childTnLst>
                                </p:cTn>
                              </p:par>
                              <p:par>
                                <p:cTn id="309" presetID="22" presetClass="exit" presetSubtype="2" fill="hold" grpId="1" nodeType="withEffect">
                                  <p:stCondLst>
                                    <p:cond delay="0"/>
                                  </p:stCondLst>
                                  <p:childTnLst>
                                    <p:animEffect transition="out" filter="wipe(right)">
                                      <p:cBhvr>
                                        <p:cTn id="310" dur="500"/>
                                        <p:tgtEl>
                                          <p:spTgt spid="95"/>
                                        </p:tgtEl>
                                      </p:cBhvr>
                                    </p:animEffect>
                                    <p:set>
                                      <p:cBhvr>
                                        <p:cTn id="311" dur="1" fill="hold">
                                          <p:stCondLst>
                                            <p:cond delay="499"/>
                                          </p:stCondLst>
                                        </p:cTn>
                                        <p:tgtEl>
                                          <p:spTgt spid="95"/>
                                        </p:tgtEl>
                                        <p:attrNameLst>
                                          <p:attrName>style.visibility</p:attrName>
                                        </p:attrNameLst>
                                      </p:cBhvr>
                                      <p:to>
                                        <p:strVal val="hidden"/>
                                      </p:to>
                                    </p:set>
                                  </p:childTnLst>
                                </p:cTn>
                              </p:par>
                              <p:par>
                                <p:cTn id="312" presetID="22" presetClass="exit" presetSubtype="2" fill="hold" grpId="1" nodeType="withEffect">
                                  <p:stCondLst>
                                    <p:cond delay="0"/>
                                  </p:stCondLst>
                                  <p:childTnLst>
                                    <p:animEffect transition="out" filter="wipe(right)">
                                      <p:cBhvr>
                                        <p:cTn id="313" dur="500"/>
                                        <p:tgtEl>
                                          <p:spTgt spid="96"/>
                                        </p:tgtEl>
                                      </p:cBhvr>
                                    </p:animEffect>
                                    <p:set>
                                      <p:cBhvr>
                                        <p:cTn id="314"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9" grpId="0" animBg="1"/>
      <p:bldP spid="49" grpId="1" animBg="1"/>
      <p:bldP spid="50" grpId="0" animBg="1"/>
      <p:bldP spid="51" grpId="0" animBg="1"/>
      <p:bldP spid="51" grpId="1" animBg="1"/>
      <p:bldP spid="52" grpId="0"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4" grpId="0" animBg="1"/>
      <p:bldP spid="65" grpId="0" animBg="1"/>
      <p:bldP spid="66" grpId="0" animBg="1"/>
      <p:bldP spid="67" grpId="0" animBg="1"/>
      <p:bldP spid="68" grpId="0" animBg="1"/>
      <p:bldP spid="69"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14" grpId="0" animBg="1"/>
      <p:bldP spid="1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90600" y="1143000"/>
            <a:ext cx="7162800" cy="5105400"/>
            <a:chOff x="1152" y="1344"/>
            <a:chExt cx="3408" cy="2064"/>
          </a:xfrm>
        </p:grpSpPr>
        <p:sp>
          <p:nvSpPr>
            <p:cNvPr id="53296" name="Oval 3"/>
            <p:cNvSpPr>
              <a:spLocks noChangeArrowheads="1"/>
            </p:cNvSpPr>
            <p:nvPr/>
          </p:nvSpPr>
          <p:spPr bwMode="auto">
            <a:xfrm>
              <a:off x="1152" y="1968"/>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p>
          </p:txBody>
        </p:sp>
        <p:sp>
          <p:nvSpPr>
            <p:cNvPr id="53297" name="Oval 4"/>
            <p:cNvSpPr>
              <a:spLocks noChangeArrowheads="1"/>
            </p:cNvSpPr>
            <p:nvPr/>
          </p:nvSpPr>
          <p:spPr bwMode="auto">
            <a:xfrm>
              <a:off x="1488" y="2400"/>
              <a:ext cx="288" cy="240"/>
            </a:xfrm>
            <a:prstGeom prst="ellipse">
              <a:avLst/>
            </a:prstGeom>
            <a:solidFill>
              <a:schemeClr val="tx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white"/>
                  </a:solidFill>
                  <a:latin typeface="Arial" charset="0"/>
                  <a:cs typeface="Arial" charset="0"/>
                </a:rPr>
                <a:t>4</a:t>
              </a:r>
            </a:p>
          </p:txBody>
        </p:sp>
        <p:sp>
          <p:nvSpPr>
            <p:cNvPr id="53298" name="Oval 5"/>
            <p:cNvSpPr>
              <a:spLocks noChangeArrowheads="1"/>
            </p:cNvSpPr>
            <p:nvPr/>
          </p:nvSpPr>
          <p:spPr bwMode="auto">
            <a:xfrm>
              <a:off x="1968" y="2112"/>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3</a:t>
              </a:r>
            </a:p>
          </p:txBody>
        </p:sp>
        <p:sp>
          <p:nvSpPr>
            <p:cNvPr id="53299" name="Oval 6"/>
            <p:cNvSpPr>
              <a:spLocks noChangeArrowheads="1"/>
            </p:cNvSpPr>
            <p:nvPr/>
          </p:nvSpPr>
          <p:spPr bwMode="auto">
            <a:xfrm>
              <a:off x="1632" y="1728"/>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2</a:t>
              </a:r>
            </a:p>
          </p:txBody>
        </p:sp>
        <p:sp>
          <p:nvSpPr>
            <p:cNvPr id="53300" name="Oval 7"/>
            <p:cNvSpPr>
              <a:spLocks noChangeArrowheads="1"/>
            </p:cNvSpPr>
            <p:nvPr/>
          </p:nvSpPr>
          <p:spPr bwMode="auto">
            <a:xfrm>
              <a:off x="2160" y="2784"/>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5</a:t>
              </a:r>
            </a:p>
          </p:txBody>
        </p:sp>
        <p:sp>
          <p:nvSpPr>
            <p:cNvPr id="53301" name="Oval 8"/>
            <p:cNvSpPr>
              <a:spLocks noChangeArrowheads="1"/>
            </p:cNvSpPr>
            <p:nvPr/>
          </p:nvSpPr>
          <p:spPr bwMode="auto">
            <a:xfrm>
              <a:off x="2784" y="2688"/>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6</a:t>
              </a:r>
            </a:p>
          </p:txBody>
        </p:sp>
        <p:sp>
          <p:nvSpPr>
            <p:cNvPr id="53302" name="Oval 9"/>
            <p:cNvSpPr>
              <a:spLocks noChangeArrowheads="1"/>
            </p:cNvSpPr>
            <p:nvPr/>
          </p:nvSpPr>
          <p:spPr bwMode="auto">
            <a:xfrm>
              <a:off x="2640" y="3168"/>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7</a:t>
              </a:r>
            </a:p>
          </p:txBody>
        </p:sp>
        <p:sp>
          <p:nvSpPr>
            <p:cNvPr id="53303" name="Oval 10"/>
            <p:cNvSpPr>
              <a:spLocks noChangeArrowheads="1"/>
            </p:cNvSpPr>
            <p:nvPr/>
          </p:nvSpPr>
          <p:spPr bwMode="auto">
            <a:xfrm>
              <a:off x="2976" y="1440"/>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9</a:t>
              </a:r>
            </a:p>
          </p:txBody>
        </p:sp>
        <p:sp>
          <p:nvSpPr>
            <p:cNvPr id="53304" name="Oval 11"/>
            <p:cNvSpPr>
              <a:spLocks noChangeArrowheads="1"/>
            </p:cNvSpPr>
            <p:nvPr/>
          </p:nvSpPr>
          <p:spPr bwMode="auto">
            <a:xfrm>
              <a:off x="3648" y="1344"/>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10</a:t>
              </a:r>
            </a:p>
          </p:txBody>
        </p:sp>
        <p:sp>
          <p:nvSpPr>
            <p:cNvPr id="53305" name="Oval 12"/>
            <p:cNvSpPr>
              <a:spLocks noChangeArrowheads="1"/>
            </p:cNvSpPr>
            <p:nvPr/>
          </p:nvSpPr>
          <p:spPr bwMode="auto">
            <a:xfrm>
              <a:off x="3024" y="1920"/>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8</a:t>
              </a:r>
            </a:p>
          </p:txBody>
        </p:sp>
        <p:sp>
          <p:nvSpPr>
            <p:cNvPr id="53306" name="Oval 13"/>
            <p:cNvSpPr>
              <a:spLocks noChangeArrowheads="1"/>
            </p:cNvSpPr>
            <p:nvPr/>
          </p:nvSpPr>
          <p:spPr bwMode="auto">
            <a:xfrm>
              <a:off x="3648" y="2064"/>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1</a:t>
              </a:r>
            </a:p>
          </p:txBody>
        </p:sp>
        <p:sp>
          <p:nvSpPr>
            <p:cNvPr id="53307" name="Oval 14"/>
            <p:cNvSpPr>
              <a:spLocks noChangeArrowheads="1"/>
            </p:cNvSpPr>
            <p:nvPr/>
          </p:nvSpPr>
          <p:spPr bwMode="auto">
            <a:xfrm>
              <a:off x="4272" y="1632"/>
              <a:ext cx="288" cy="240"/>
            </a:xfrm>
            <a:prstGeom prst="ellipse">
              <a:avLst/>
            </a:prstGeom>
            <a:solidFill>
              <a:schemeClr val="bg1"/>
            </a:solidFill>
            <a:ln w="19050">
              <a:solidFill>
                <a:schemeClr val="tx1"/>
              </a:solidFill>
              <a:round/>
              <a:headEnd/>
              <a:tailEnd/>
            </a:ln>
          </p:spPr>
          <p:txBody>
            <a:bodyPr wrap="none" anchor="ctr"/>
            <a:lstStyle/>
            <a:p>
              <a:pP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2</a:t>
              </a:r>
            </a:p>
          </p:txBody>
        </p:sp>
        <p:sp>
          <p:nvSpPr>
            <p:cNvPr id="53308" name="Line 15"/>
            <p:cNvSpPr>
              <a:spLocks noChangeShapeType="1"/>
            </p:cNvSpPr>
            <p:nvPr/>
          </p:nvSpPr>
          <p:spPr bwMode="auto">
            <a:xfrm>
              <a:off x="1296" y="2208"/>
              <a:ext cx="24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09" name="Line 16"/>
            <p:cNvSpPr>
              <a:spLocks noChangeShapeType="1"/>
            </p:cNvSpPr>
            <p:nvPr/>
          </p:nvSpPr>
          <p:spPr bwMode="auto">
            <a:xfrm>
              <a:off x="1440" y="2064"/>
              <a:ext cx="528"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0" name="Line 17"/>
            <p:cNvSpPr>
              <a:spLocks noChangeShapeType="1"/>
            </p:cNvSpPr>
            <p:nvPr/>
          </p:nvSpPr>
          <p:spPr bwMode="auto">
            <a:xfrm flipV="1">
              <a:off x="1344" y="1872"/>
              <a:ext cx="288"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1" name="Line 18"/>
            <p:cNvSpPr>
              <a:spLocks noChangeShapeType="1"/>
            </p:cNvSpPr>
            <p:nvPr/>
          </p:nvSpPr>
          <p:spPr bwMode="auto">
            <a:xfrm>
              <a:off x="1920" y="1872"/>
              <a:ext cx="144"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2" name="Line 19"/>
            <p:cNvSpPr>
              <a:spLocks noChangeShapeType="1"/>
            </p:cNvSpPr>
            <p:nvPr/>
          </p:nvSpPr>
          <p:spPr bwMode="auto">
            <a:xfrm flipV="1">
              <a:off x="1776" y="2352"/>
              <a:ext cx="288"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3" name="Line 20"/>
            <p:cNvSpPr>
              <a:spLocks noChangeShapeType="1"/>
            </p:cNvSpPr>
            <p:nvPr/>
          </p:nvSpPr>
          <p:spPr bwMode="auto">
            <a:xfrm>
              <a:off x="1728" y="2592"/>
              <a:ext cx="48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4" name="Line 21"/>
            <p:cNvSpPr>
              <a:spLocks noChangeShapeType="1"/>
            </p:cNvSpPr>
            <p:nvPr/>
          </p:nvSpPr>
          <p:spPr bwMode="auto">
            <a:xfrm flipV="1">
              <a:off x="2448" y="2784"/>
              <a:ext cx="336"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5" name="Line 22"/>
            <p:cNvSpPr>
              <a:spLocks noChangeShapeType="1"/>
            </p:cNvSpPr>
            <p:nvPr/>
          </p:nvSpPr>
          <p:spPr bwMode="auto">
            <a:xfrm>
              <a:off x="2400" y="3024"/>
              <a:ext cx="240" cy="192"/>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6" name="Line 23"/>
            <p:cNvSpPr>
              <a:spLocks noChangeShapeType="1"/>
            </p:cNvSpPr>
            <p:nvPr/>
          </p:nvSpPr>
          <p:spPr bwMode="auto">
            <a:xfrm flipH="1">
              <a:off x="2832" y="2928"/>
              <a:ext cx="96"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7" name="Line 24"/>
            <p:cNvSpPr>
              <a:spLocks noChangeShapeType="1"/>
            </p:cNvSpPr>
            <p:nvPr/>
          </p:nvSpPr>
          <p:spPr bwMode="auto">
            <a:xfrm>
              <a:off x="3312" y="2112"/>
              <a:ext cx="336" cy="48"/>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8" name="Line 25"/>
            <p:cNvSpPr>
              <a:spLocks noChangeShapeType="1"/>
            </p:cNvSpPr>
            <p:nvPr/>
          </p:nvSpPr>
          <p:spPr bwMode="auto">
            <a:xfrm flipV="1">
              <a:off x="3936" y="1872"/>
              <a:ext cx="384" cy="288"/>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19" name="Line 26"/>
            <p:cNvSpPr>
              <a:spLocks noChangeShapeType="1"/>
            </p:cNvSpPr>
            <p:nvPr/>
          </p:nvSpPr>
          <p:spPr bwMode="auto">
            <a:xfrm>
              <a:off x="3936" y="1488"/>
              <a:ext cx="384"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20" name="Line 27"/>
            <p:cNvSpPr>
              <a:spLocks noChangeShapeType="1"/>
            </p:cNvSpPr>
            <p:nvPr/>
          </p:nvSpPr>
          <p:spPr bwMode="auto">
            <a:xfrm flipV="1">
              <a:off x="3264" y="1440"/>
              <a:ext cx="384" cy="96"/>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21" name="Line 28"/>
            <p:cNvSpPr>
              <a:spLocks noChangeShapeType="1"/>
            </p:cNvSpPr>
            <p:nvPr/>
          </p:nvSpPr>
          <p:spPr bwMode="auto">
            <a:xfrm>
              <a:off x="3120" y="1680"/>
              <a:ext cx="0" cy="24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22" name="Line 29"/>
            <p:cNvSpPr>
              <a:spLocks noChangeShapeType="1"/>
            </p:cNvSpPr>
            <p:nvPr/>
          </p:nvSpPr>
          <p:spPr bwMode="auto">
            <a:xfrm>
              <a:off x="3792" y="1584"/>
              <a:ext cx="0" cy="48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23" name="Line 30"/>
            <p:cNvSpPr>
              <a:spLocks noChangeShapeType="1"/>
            </p:cNvSpPr>
            <p:nvPr/>
          </p:nvSpPr>
          <p:spPr bwMode="auto">
            <a:xfrm>
              <a:off x="1920" y="1824"/>
              <a:ext cx="1104" cy="14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3324" name="Line 31"/>
            <p:cNvSpPr>
              <a:spLocks noChangeShapeType="1"/>
            </p:cNvSpPr>
            <p:nvPr/>
          </p:nvSpPr>
          <p:spPr bwMode="auto">
            <a:xfrm flipV="1">
              <a:off x="2304" y="2160"/>
              <a:ext cx="768" cy="624"/>
            </a:xfrm>
            <a:prstGeom prst="line">
              <a:avLst/>
            </a:prstGeom>
            <a:noFill/>
            <a:ln w="9525">
              <a:solidFill>
                <a:schemeClr val="tx1"/>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grpSp>
      <p:sp>
        <p:nvSpPr>
          <p:cNvPr id="53252" name="Rectangle 32"/>
          <p:cNvSpPr>
            <a:spLocks noGrp="1" noChangeArrowheads="1"/>
          </p:cNvSpPr>
          <p:nvPr>
            <p:ph type="title"/>
          </p:nvPr>
        </p:nvSpPr>
        <p:spPr>
          <a:xfrm>
            <a:off x="457200" y="274638"/>
            <a:ext cx="8534400" cy="1143000"/>
          </a:xfrm>
        </p:spPr>
        <p:txBody>
          <a:bodyPr/>
          <a:lstStyle/>
          <a:p>
            <a:pPr algn="l" eaLnBrk="1" hangingPunct="1"/>
            <a:r>
              <a:rPr lang="en-US" dirty="0" smtClean="0">
                <a:solidFill>
                  <a:srgbClr val="C00000"/>
                </a:solidFill>
              </a:rPr>
              <a:t>Random Walk with Restart</a:t>
            </a:r>
          </a:p>
        </p:txBody>
      </p:sp>
      <p:sp>
        <p:nvSpPr>
          <p:cNvPr id="46119" name="AutoShape 39"/>
          <p:cNvSpPr>
            <a:spLocks noChangeArrowheads="1"/>
          </p:cNvSpPr>
          <p:nvPr/>
        </p:nvSpPr>
        <p:spPr bwMode="auto">
          <a:xfrm>
            <a:off x="1752600" y="3810000"/>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3" name="Oval 5"/>
          <p:cNvSpPr>
            <a:spLocks noChangeArrowheads="1"/>
          </p:cNvSpPr>
          <p:nvPr/>
        </p:nvSpPr>
        <p:spPr bwMode="auto">
          <a:xfrm>
            <a:off x="2697163" y="3048000"/>
            <a:ext cx="604837"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4" name="Oval 5"/>
          <p:cNvSpPr>
            <a:spLocks noChangeArrowheads="1"/>
          </p:cNvSpPr>
          <p:nvPr/>
        </p:nvSpPr>
        <p:spPr bwMode="auto">
          <a:xfrm>
            <a:off x="2001838" y="2093913"/>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5" name="Oval 5"/>
          <p:cNvSpPr>
            <a:spLocks noChangeArrowheads="1"/>
          </p:cNvSpPr>
          <p:nvPr/>
        </p:nvSpPr>
        <p:spPr bwMode="auto">
          <a:xfrm>
            <a:off x="4937125" y="2587625"/>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6" name="Oval 5"/>
          <p:cNvSpPr>
            <a:spLocks noChangeArrowheads="1"/>
          </p:cNvSpPr>
          <p:nvPr/>
        </p:nvSpPr>
        <p:spPr bwMode="auto">
          <a:xfrm>
            <a:off x="6235700" y="2911475"/>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7" name="AutoShape 39"/>
          <p:cNvSpPr>
            <a:spLocks noChangeArrowheads="1"/>
          </p:cNvSpPr>
          <p:nvPr/>
        </p:nvSpPr>
        <p:spPr bwMode="auto">
          <a:xfrm>
            <a:off x="6264275" y="2990850"/>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0" name="Oval 49"/>
          <p:cNvSpPr/>
          <p:nvPr/>
        </p:nvSpPr>
        <p:spPr>
          <a:xfrm>
            <a:off x="5654675" y="32924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51" name="Oval 50"/>
          <p:cNvSpPr/>
          <p:nvPr/>
        </p:nvSpPr>
        <p:spPr>
          <a:xfrm>
            <a:off x="4968875" y="34290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52" name="Oval 51"/>
          <p:cNvSpPr/>
          <p:nvPr/>
        </p:nvSpPr>
        <p:spPr>
          <a:xfrm>
            <a:off x="4206875" y="35814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53" name="Oval 52"/>
          <p:cNvSpPr/>
          <p:nvPr/>
        </p:nvSpPr>
        <p:spPr>
          <a:xfrm>
            <a:off x="3444875" y="37338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48" name="Oval 5"/>
          <p:cNvSpPr>
            <a:spLocks noChangeArrowheads="1"/>
          </p:cNvSpPr>
          <p:nvPr/>
        </p:nvSpPr>
        <p:spPr bwMode="auto">
          <a:xfrm>
            <a:off x="3108325" y="4718050"/>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49" name="AutoShape 39"/>
          <p:cNvSpPr>
            <a:spLocks noChangeArrowheads="1"/>
          </p:cNvSpPr>
          <p:nvPr/>
        </p:nvSpPr>
        <p:spPr bwMode="auto">
          <a:xfrm>
            <a:off x="1752600" y="3810000"/>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4" name="Oval 5"/>
          <p:cNvSpPr>
            <a:spLocks noChangeArrowheads="1"/>
          </p:cNvSpPr>
          <p:nvPr/>
        </p:nvSpPr>
        <p:spPr bwMode="auto">
          <a:xfrm>
            <a:off x="4937125" y="2570163"/>
            <a:ext cx="606425" cy="593725"/>
          </a:xfrm>
          <a:prstGeom prst="ellipse">
            <a:avLst/>
          </a:prstGeom>
          <a:solidFill>
            <a:srgbClr val="FF0000">
              <a:alpha val="39999"/>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5" name="Oval 5"/>
          <p:cNvSpPr>
            <a:spLocks noChangeArrowheads="1"/>
          </p:cNvSpPr>
          <p:nvPr/>
        </p:nvSpPr>
        <p:spPr bwMode="auto">
          <a:xfrm>
            <a:off x="4800600" y="1371600"/>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6" name="Oval 5"/>
          <p:cNvSpPr>
            <a:spLocks noChangeArrowheads="1"/>
          </p:cNvSpPr>
          <p:nvPr/>
        </p:nvSpPr>
        <p:spPr bwMode="auto">
          <a:xfrm>
            <a:off x="6251575" y="1143000"/>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7" name="Oval 5"/>
          <p:cNvSpPr>
            <a:spLocks noChangeArrowheads="1"/>
          </p:cNvSpPr>
          <p:nvPr/>
        </p:nvSpPr>
        <p:spPr bwMode="auto">
          <a:xfrm>
            <a:off x="7546975" y="1844675"/>
            <a:ext cx="606425"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8" name="AutoShape 39"/>
          <p:cNvSpPr>
            <a:spLocks noChangeArrowheads="1"/>
          </p:cNvSpPr>
          <p:nvPr/>
        </p:nvSpPr>
        <p:spPr bwMode="auto">
          <a:xfrm>
            <a:off x="7570788" y="1920875"/>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59" name="Oval 58"/>
          <p:cNvSpPr/>
          <p:nvPr/>
        </p:nvSpPr>
        <p:spPr>
          <a:xfrm>
            <a:off x="6721475" y="24384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60" name="Oval 59"/>
          <p:cNvSpPr/>
          <p:nvPr/>
        </p:nvSpPr>
        <p:spPr>
          <a:xfrm>
            <a:off x="5638800" y="27590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61" name="Oval 60"/>
          <p:cNvSpPr/>
          <p:nvPr/>
        </p:nvSpPr>
        <p:spPr>
          <a:xfrm>
            <a:off x="4587875" y="31242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62" name="Oval 61"/>
          <p:cNvSpPr/>
          <p:nvPr/>
        </p:nvSpPr>
        <p:spPr>
          <a:xfrm>
            <a:off x="3886200" y="33528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63" name="Oval 62"/>
          <p:cNvSpPr/>
          <p:nvPr/>
        </p:nvSpPr>
        <p:spPr>
          <a:xfrm>
            <a:off x="3124200" y="35972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64" name="AutoShape 39"/>
          <p:cNvSpPr>
            <a:spLocks noChangeArrowheads="1"/>
          </p:cNvSpPr>
          <p:nvPr/>
        </p:nvSpPr>
        <p:spPr bwMode="auto">
          <a:xfrm>
            <a:off x="1752600" y="3810000"/>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5" name="Oval 5"/>
          <p:cNvSpPr>
            <a:spLocks noChangeArrowheads="1"/>
          </p:cNvSpPr>
          <p:nvPr/>
        </p:nvSpPr>
        <p:spPr bwMode="auto">
          <a:xfrm>
            <a:off x="996950" y="2679700"/>
            <a:ext cx="604838"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6" name="Oval 5"/>
          <p:cNvSpPr>
            <a:spLocks noChangeArrowheads="1"/>
          </p:cNvSpPr>
          <p:nvPr/>
        </p:nvSpPr>
        <p:spPr bwMode="auto">
          <a:xfrm>
            <a:off x="2001838" y="2093913"/>
            <a:ext cx="606425" cy="593725"/>
          </a:xfrm>
          <a:prstGeom prst="ellipse">
            <a:avLst/>
          </a:prstGeom>
          <a:solidFill>
            <a:srgbClr val="FF0000">
              <a:alpha val="39999"/>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7" name="Oval 5"/>
          <p:cNvSpPr>
            <a:spLocks noChangeArrowheads="1"/>
          </p:cNvSpPr>
          <p:nvPr/>
        </p:nvSpPr>
        <p:spPr bwMode="auto">
          <a:xfrm>
            <a:off x="4937125" y="2570163"/>
            <a:ext cx="606425" cy="593725"/>
          </a:xfrm>
          <a:prstGeom prst="ellipse">
            <a:avLst/>
          </a:prstGeom>
          <a:solidFill>
            <a:srgbClr val="FF0000">
              <a:alpha val="70195"/>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8" name="Oval 5"/>
          <p:cNvSpPr>
            <a:spLocks noChangeArrowheads="1"/>
          </p:cNvSpPr>
          <p:nvPr/>
        </p:nvSpPr>
        <p:spPr bwMode="auto">
          <a:xfrm>
            <a:off x="3108325" y="4708525"/>
            <a:ext cx="606425" cy="593725"/>
          </a:xfrm>
          <a:prstGeom prst="ellipse">
            <a:avLst/>
          </a:prstGeom>
          <a:solidFill>
            <a:srgbClr val="FF0000">
              <a:alpha val="39999"/>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9" name="Oval 5"/>
          <p:cNvSpPr>
            <a:spLocks noChangeArrowheads="1"/>
          </p:cNvSpPr>
          <p:nvPr/>
        </p:nvSpPr>
        <p:spPr bwMode="auto">
          <a:xfrm>
            <a:off x="4424363" y="4452938"/>
            <a:ext cx="604837" cy="593725"/>
          </a:xfrm>
          <a:prstGeom prst="ellipse">
            <a:avLst/>
          </a:prstGeom>
          <a:solidFill>
            <a:srgbClr val="FF0000">
              <a:alpha val="10196"/>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0" name="AutoShape 39"/>
          <p:cNvSpPr>
            <a:spLocks noChangeArrowheads="1"/>
          </p:cNvSpPr>
          <p:nvPr/>
        </p:nvSpPr>
        <p:spPr bwMode="auto">
          <a:xfrm>
            <a:off x="4462463" y="4516438"/>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1" name="Oval 70"/>
          <p:cNvSpPr/>
          <p:nvPr/>
        </p:nvSpPr>
        <p:spPr>
          <a:xfrm>
            <a:off x="4038600" y="45116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72" name="Oval 71"/>
          <p:cNvSpPr/>
          <p:nvPr/>
        </p:nvSpPr>
        <p:spPr>
          <a:xfrm>
            <a:off x="3292475" y="43434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73" name="Oval 72"/>
          <p:cNvSpPr/>
          <p:nvPr/>
        </p:nvSpPr>
        <p:spPr>
          <a:xfrm>
            <a:off x="2514600" y="41148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74" name="AutoShape 39"/>
          <p:cNvSpPr>
            <a:spLocks noChangeArrowheads="1"/>
          </p:cNvSpPr>
          <p:nvPr/>
        </p:nvSpPr>
        <p:spPr bwMode="auto">
          <a:xfrm>
            <a:off x="1752600" y="3810000"/>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5" name="Oval 5"/>
          <p:cNvSpPr>
            <a:spLocks noChangeArrowheads="1"/>
          </p:cNvSpPr>
          <p:nvPr/>
        </p:nvSpPr>
        <p:spPr bwMode="auto">
          <a:xfrm>
            <a:off x="990600" y="2687638"/>
            <a:ext cx="606425" cy="593725"/>
          </a:xfrm>
          <a:prstGeom prst="ellipse">
            <a:avLst/>
          </a:prstGeom>
          <a:solidFill>
            <a:srgbClr val="FF0000">
              <a:alpha val="70195"/>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6" name="Oval 5"/>
          <p:cNvSpPr>
            <a:spLocks noChangeArrowheads="1"/>
          </p:cNvSpPr>
          <p:nvPr/>
        </p:nvSpPr>
        <p:spPr bwMode="auto">
          <a:xfrm>
            <a:off x="2706688" y="3048000"/>
            <a:ext cx="606425" cy="593725"/>
          </a:xfrm>
          <a:prstGeom prst="ellipse">
            <a:avLst/>
          </a:prstGeom>
          <a:solidFill>
            <a:srgbClr val="FF0000">
              <a:alpha val="70195"/>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7" name="Oval 5"/>
          <p:cNvSpPr>
            <a:spLocks noChangeArrowheads="1"/>
          </p:cNvSpPr>
          <p:nvPr/>
        </p:nvSpPr>
        <p:spPr bwMode="auto">
          <a:xfrm>
            <a:off x="1993900" y="2093913"/>
            <a:ext cx="606425" cy="593725"/>
          </a:xfrm>
          <a:prstGeom prst="ellipse">
            <a:avLst/>
          </a:prstGeom>
          <a:solidFill>
            <a:srgbClr val="FF0000">
              <a:alpha val="70195"/>
            </a:srgbClr>
          </a:solidFill>
          <a:ln w="19050">
            <a:no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79" name="AutoShape 39"/>
          <p:cNvSpPr>
            <a:spLocks noChangeArrowheads="1"/>
          </p:cNvSpPr>
          <p:nvPr/>
        </p:nvSpPr>
        <p:spPr bwMode="auto">
          <a:xfrm>
            <a:off x="2038350" y="2157413"/>
            <a:ext cx="533400" cy="457200"/>
          </a:xfrm>
          <a:prstGeom prst="smileyFace">
            <a:avLst>
              <a:gd name="adj" fmla="val 4653"/>
            </a:avLst>
          </a:pr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80" name="Oval 79"/>
          <p:cNvSpPr/>
          <p:nvPr/>
        </p:nvSpPr>
        <p:spPr>
          <a:xfrm>
            <a:off x="2133600" y="29876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81" name="Oval 80"/>
          <p:cNvSpPr/>
          <p:nvPr/>
        </p:nvSpPr>
        <p:spPr>
          <a:xfrm>
            <a:off x="2084388" y="3276600"/>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82" name="Oval 81"/>
          <p:cNvSpPr/>
          <p:nvPr/>
        </p:nvSpPr>
        <p:spPr>
          <a:xfrm>
            <a:off x="2047875" y="35210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83" name="Oval 82"/>
          <p:cNvSpPr/>
          <p:nvPr/>
        </p:nvSpPr>
        <p:spPr>
          <a:xfrm>
            <a:off x="2185988" y="2759075"/>
            <a:ext cx="136525" cy="1365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fontAlgn="base">
              <a:spcBef>
                <a:spcPct val="0"/>
              </a:spcBef>
              <a:spcAft>
                <a:spcPct val="0"/>
              </a:spcAft>
              <a:defRPr/>
            </a:pPr>
            <a:endParaRPr lang="en-US">
              <a:solidFill>
                <a:prstClr val="white"/>
              </a:solidFill>
            </a:endParaRPr>
          </a:p>
        </p:txBody>
      </p:sp>
      <p:sp>
        <p:nvSpPr>
          <p:cNvPr id="78" name="Slide Number Placeholder 3"/>
          <p:cNvSpPr>
            <a:spLocks noGrp="1"/>
          </p:cNvSpPr>
          <p:nvPr>
            <p:ph type="sldNum" sz="quarter" idx="12"/>
          </p:nvPr>
        </p:nvSpPr>
        <p:spPr>
          <a:xfrm>
            <a:off x="6553200" y="6356350"/>
            <a:ext cx="2133600" cy="365125"/>
          </a:xfrm>
        </p:spPr>
        <p:txBody>
          <a:bodyPr/>
          <a:lstStyle/>
          <a:p>
            <a:pPr>
              <a:defRPr/>
            </a:pPr>
            <a:fld id="{B012CC82-6A21-4C15-A9DF-59CA3689167F}" type="slidenum">
              <a:rPr lang="en-US" smtClean="0">
                <a:solidFill>
                  <a:prstClr val="black">
                    <a:tint val="75000"/>
                  </a:prstClr>
                </a:solidFill>
              </a:rPr>
              <a:pPr>
                <a:defRPr/>
              </a:pPr>
              <a:t>19</a:t>
            </a:fld>
            <a:endParaRPr lang="en-US" dirty="0">
              <a:solidFill>
                <a:prstClr val="black">
                  <a:tint val="75000"/>
                </a:prstClr>
              </a:solidFill>
            </a:endParaRPr>
          </a:p>
        </p:txBody>
      </p:sp>
      <p:pic>
        <p:nvPicPr>
          <p:cNvPr id="789506" name="Picture 2"/>
          <p:cNvPicPr>
            <a:picLocks noChangeAspect="1" noChangeArrowheads="1"/>
          </p:cNvPicPr>
          <p:nvPr/>
        </p:nvPicPr>
        <p:blipFill>
          <a:blip r:embed="rId4"/>
          <a:srcRect/>
          <a:stretch>
            <a:fillRect/>
          </a:stretch>
        </p:blipFill>
        <p:spPr bwMode="auto">
          <a:xfrm>
            <a:off x="7015428" y="4624666"/>
            <a:ext cx="2128572" cy="2233334"/>
          </a:xfrm>
          <a:prstGeom prst="rect">
            <a:avLst/>
          </a:prstGeom>
          <a:noFill/>
          <a:ln w="9525">
            <a:noFill/>
            <a:miter lim="800000"/>
            <a:headEnd/>
            <a:tailEnd/>
          </a:ln>
          <a:effectLst/>
        </p:spPr>
      </p:pic>
      <p:sp>
        <p:nvSpPr>
          <p:cNvPr id="85" name="Block Arc 84"/>
          <p:cNvSpPr/>
          <p:nvPr/>
        </p:nvSpPr>
        <p:spPr>
          <a:xfrm>
            <a:off x="4343400" y="6248400"/>
            <a:ext cx="3276600" cy="838200"/>
          </a:xfrm>
          <a:prstGeom prst="blockArc">
            <a:avLst>
              <a:gd name="adj1" fmla="val 10800000"/>
              <a:gd name="adj2" fmla="val 21352557"/>
              <a:gd name="adj3" fmla="val 6755"/>
            </a:avLst>
          </a:prstGeom>
          <a:solidFill>
            <a:schemeClr val="tx1"/>
          </a:solidFill>
          <a:ln>
            <a:solidFill>
              <a:schemeClr val="tx1"/>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endParaRPr>
          </a:p>
        </p:txBody>
      </p:sp>
      <p:sp>
        <p:nvSpPr>
          <p:cNvPr id="86" name="TextBox 85"/>
          <p:cNvSpPr txBox="1"/>
          <p:nvPr/>
        </p:nvSpPr>
        <p:spPr>
          <a:xfrm>
            <a:off x="4729375" y="5943600"/>
            <a:ext cx="2814425"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Same Diffusion Eq.</a:t>
            </a:r>
            <a:endParaRPr lang="en-US" sz="2400" dirty="0">
              <a:solidFill>
                <a:prstClr val="black"/>
              </a:solidFill>
              <a:latin typeface="Arial" charset="0"/>
              <a:cs typeface="Arial" charset="0"/>
            </a:endParaRPr>
          </a:p>
        </p:txBody>
      </p:sp>
      <p:pic>
        <p:nvPicPr>
          <p:cNvPr id="88" name="Picture 2" descr="https://encrypted-tbn0.gstatic.com/images?q=tbn:ANd9GcSuCP0i3Irp1xog_ayzEc1ZmHfyW6NNBRrS4W6NLCI4EYj7e7QUsx081fyM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ttps://encrypted-tbn0.gstatic.com/images?q=tbn:ANd9GcTAWs40w2GQctfzBLPJmkspYzrxq1gF5LbKB2ewifdG7xrwyQn4w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668798"/>
      </p:ext>
    </p:extLst>
  </p:cSld>
  <p:clrMapOvr>
    <a:masterClrMapping/>
  </p:clrMapOvr>
  <p:transition xmlns:p14="http://schemas.microsoft.com/office/powerpoint/2010/main" advTm="5392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119"/>
                                        </p:tgtEl>
                                        <p:attrNameLst>
                                          <p:attrName>style.visibility</p:attrName>
                                        </p:attrNameLst>
                                      </p:cBhvr>
                                      <p:to>
                                        <p:strVal val="visible"/>
                                      </p:to>
                                    </p:set>
                                    <p:animEffect transition="in" filter="checkerboard(across)">
                                      <p:cBhvr>
                                        <p:cTn id="7" dur="500"/>
                                        <p:tgtEl>
                                          <p:spTgt spid="4611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5E-6 -3.33333E-6 C 0.05435 -0.02777 0.10851 -0.05555 0.11303 -0.09722 C 0.11737 -0.13889 -0.01355 -0.2375 0.02674 -0.25 C 0.06719 -0.2625 0.27709 -0.19398 0.35521 -0.17222 C 0.43316 -0.15046 0.46389 -0.13495 0.4948 -0.11944 " pathEditMode="relative" rAng="0" ptsTypes="aaaaA">
                                      <p:cBhvr>
                                        <p:cTn id="11" dur="2000" fill="hold"/>
                                        <p:tgtEl>
                                          <p:spTgt spid="46119"/>
                                        </p:tgtEl>
                                        <p:attrNameLst>
                                          <p:attrName>ppt_x</p:attrName>
                                          <p:attrName>ppt_y</p:attrName>
                                        </p:attrNameLst>
                                      </p:cBhvr>
                                      <p:rCtr x="24100" y="-13100"/>
                                    </p:animMotion>
                                  </p:childTnLst>
                                </p:cTn>
                              </p:par>
                              <p:par>
                                <p:cTn id="12" presetID="5" presetClass="entr" presetSubtype="10" fill="hold" grpId="0" nodeType="withEffect">
                                  <p:stCondLst>
                                    <p:cond delay="500"/>
                                  </p:stCondLst>
                                  <p:childTnLst>
                                    <p:set>
                                      <p:cBhvr>
                                        <p:cTn id="13" dur="1" fill="hold">
                                          <p:stCondLst>
                                            <p:cond delay="0"/>
                                          </p:stCondLst>
                                        </p:cTn>
                                        <p:tgtEl>
                                          <p:spTgt spid="43"/>
                                        </p:tgtEl>
                                        <p:attrNameLst>
                                          <p:attrName>style.visibility</p:attrName>
                                        </p:attrNameLst>
                                      </p:cBhvr>
                                      <p:to>
                                        <p:strVal val="visible"/>
                                      </p:to>
                                    </p:set>
                                    <p:animEffect transition="in" filter="checkerboard(across)">
                                      <p:cBhvr>
                                        <p:cTn id="14" dur="500"/>
                                        <p:tgtEl>
                                          <p:spTgt spid="43"/>
                                        </p:tgtEl>
                                      </p:cBhvr>
                                    </p:animEffect>
                                  </p:childTnLst>
                                </p:cTn>
                              </p:par>
                              <p:par>
                                <p:cTn id="15" presetID="5" presetClass="entr" presetSubtype="10" fill="hold" grpId="0" nodeType="withEffect">
                                  <p:stCondLst>
                                    <p:cond delay="90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par>
                                <p:cTn id="18" presetID="5" presetClass="entr" presetSubtype="10" fill="hold" grpId="0" nodeType="withEffect">
                                  <p:stCondLst>
                                    <p:cond delay="160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500"/>
                                        <p:tgtEl>
                                          <p:spTgt spid="45"/>
                                        </p:tgtEl>
                                      </p:cBhvr>
                                    </p:animEffect>
                                  </p:childTnLst>
                                </p:cTn>
                              </p:par>
                              <p:par>
                                <p:cTn id="21" presetID="5" presetClass="entr" presetSubtype="10" fill="hold" grpId="0" nodeType="withEffect">
                                  <p:stCondLst>
                                    <p:cond delay="2000"/>
                                  </p:stCondLst>
                                  <p:childTnLst>
                                    <p:set>
                                      <p:cBhvr>
                                        <p:cTn id="22" dur="1" fill="hold">
                                          <p:stCondLst>
                                            <p:cond delay="0"/>
                                          </p:stCondLst>
                                        </p:cTn>
                                        <p:tgtEl>
                                          <p:spTgt spid="46"/>
                                        </p:tgtEl>
                                        <p:attrNameLst>
                                          <p:attrName>style.visibility</p:attrName>
                                        </p:attrNameLst>
                                      </p:cBhvr>
                                      <p:to>
                                        <p:strVal val="visible"/>
                                      </p:to>
                                    </p:set>
                                    <p:animEffect transition="in" filter="checkerboard(across)">
                                      <p:cBhvr>
                                        <p:cTn id="23" dur="500"/>
                                        <p:tgtEl>
                                          <p:spTgt spid="46"/>
                                        </p:tgtEl>
                                      </p:cBhvr>
                                    </p:animEffect>
                                  </p:childTnLst>
                                </p:cTn>
                              </p:par>
                            </p:childTnLst>
                          </p:cTn>
                        </p:par>
                        <p:par>
                          <p:cTn id="24" fill="hold">
                            <p:stCondLst>
                              <p:cond delay="2500"/>
                            </p:stCondLst>
                            <p:childTnLst>
                              <p:par>
                                <p:cTn id="25" presetID="10" presetClass="exit" presetSubtype="0" fill="hold" grpId="2" nodeType="afterEffect">
                                  <p:stCondLst>
                                    <p:cond delay="0"/>
                                  </p:stCondLst>
                                  <p:childTnLst>
                                    <p:animEffect transition="out" filter="fade">
                                      <p:cBhvr>
                                        <p:cTn id="26" dur="100"/>
                                        <p:tgtEl>
                                          <p:spTgt spid="46119"/>
                                        </p:tgtEl>
                                      </p:cBhvr>
                                    </p:animEffect>
                                    <p:set>
                                      <p:cBhvr>
                                        <p:cTn id="27" dur="1" fill="hold">
                                          <p:stCondLst>
                                            <p:cond delay="99"/>
                                          </p:stCondLst>
                                        </p:cTn>
                                        <p:tgtEl>
                                          <p:spTgt spid="46119"/>
                                        </p:tgtEl>
                                        <p:attrNameLst>
                                          <p:attrName>style.visibility</p:attrName>
                                        </p:attrNameLst>
                                      </p:cBhvr>
                                      <p:to>
                                        <p:strVal val="hidden"/>
                                      </p:to>
                                    </p:set>
                                  </p:childTnLst>
                                </p:cTn>
                              </p:par>
                              <p:par>
                                <p:cTn id="28" presetID="5" presetClass="entr" presetSubtype="1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checkerboard(across)">
                                      <p:cBhvr>
                                        <p:cTn id="30" dur="100"/>
                                        <p:tgtEl>
                                          <p:spTgt spid="47"/>
                                        </p:tgtEl>
                                      </p:cBhvr>
                                    </p:animEffect>
                                  </p:childTnLst>
                                </p:cTn>
                              </p:par>
                              <p:par>
                                <p:cTn id="31" presetID="0" presetClass="path" presetSubtype="0" accel="50000" decel="50000" fill="hold" grpId="1" nodeType="withEffect">
                                  <p:stCondLst>
                                    <p:cond delay="0"/>
                                  </p:stCondLst>
                                  <p:childTnLst>
                                    <p:animMotion origin="layout" path="M 0.00139 3.33333E-6 L -0.49028 0.12222 " pathEditMode="relative" rAng="0" ptsTypes="AA">
                                      <p:cBhvr>
                                        <p:cTn id="32" dur="500" fill="hold"/>
                                        <p:tgtEl>
                                          <p:spTgt spid="47"/>
                                        </p:tgtEl>
                                        <p:attrNameLst>
                                          <p:attrName>ppt_x</p:attrName>
                                          <p:attrName>ppt_y</p:attrName>
                                        </p:attrNameLst>
                                      </p:cBhvr>
                                      <p:rCtr x="-24600" y="6100"/>
                                    </p:animMotion>
                                  </p:childTnLst>
                                </p:cTn>
                              </p:par>
                              <p:par>
                                <p:cTn id="33" presetID="5" presetClass="entr" presetSubtype="10" fill="hold" grpId="0" nodeType="withEffect">
                                  <p:stCondLst>
                                    <p:cond delay="100"/>
                                  </p:stCondLst>
                                  <p:childTnLst>
                                    <p:set>
                                      <p:cBhvr>
                                        <p:cTn id="34" dur="1" fill="hold">
                                          <p:stCondLst>
                                            <p:cond delay="0"/>
                                          </p:stCondLst>
                                        </p:cTn>
                                        <p:tgtEl>
                                          <p:spTgt spid="50"/>
                                        </p:tgtEl>
                                        <p:attrNameLst>
                                          <p:attrName>style.visibility</p:attrName>
                                        </p:attrNameLst>
                                      </p:cBhvr>
                                      <p:to>
                                        <p:strVal val="visible"/>
                                      </p:to>
                                    </p:set>
                                    <p:animEffect transition="in" filter="checkerboard(across)">
                                      <p:cBhvr>
                                        <p:cTn id="35" dur="100"/>
                                        <p:tgtEl>
                                          <p:spTgt spid="50"/>
                                        </p:tgtEl>
                                      </p:cBhvr>
                                    </p:animEffect>
                                  </p:childTnLst>
                                </p:cTn>
                              </p:par>
                              <p:par>
                                <p:cTn id="36" presetID="5" presetClass="entr" presetSubtype="10" fill="hold" grpId="0" nodeType="withEffect">
                                  <p:stCondLst>
                                    <p:cond delay="200"/>
                                  </p:stCondLst>
                                  <p:childTnLst>
                                    <p:set>
                                      <p:cBhvr>
                                        <p:cTn id="37" dur="1" fill="hold">
                                          <p:stCondLst>
                                            <p:cond delay="0"/>
                                          </p:stCondLst>
                                        </p:cTn>
                                        <p:tgtEl>
                                          <p:spTgt spid="51"/>
                                        </p:tgtEl>
                                        <p:attrNameLst>
                                          <p:attrName>style.visibility</p:attrName>
                                        </p:attrNameLst>
                                      </p:cBhvr>
                                      <p:to>
                                        <p:strVal val="visible"/>
                                      </p:to>
                                    </p:set>
                                    <p:animEffect transition="in" filter="checkerboard(across)">
                                      <p:cBhvr>
                                        <p:cTn id="38" dur="100"/>
                                        <p:tgtEl>
                                          <p:spTgt spid="51"/>
                                        </p:tgtEl>
                                      </p:cBhvr>
                                    </p:animEffect>
                                  </p:childTnLst>
                                </p:cTn>
                              </p:par>
                              <p:par>
                                <p:cTn id="39" presetID="5" presetClass="entr" presetSubtype="10" fill="hold" grpId="0" nodeType="withEffect">
                                  <p:stCondLst>
                                    <p:cond delay="300"/>
                                  </p:stCondLst>
                                  <p:childTnLst>
                                    <p:set>
                                      <p:cBhvr>
                                        <p:cTn id="40" dur="1" fill="hold">
                                          <p:stCondLst>
                                            <p:cond delay="0"/>
                                          </p:stCondLst>
                                        </p:cTn>
                                        <p:tgtEl>
                                          <p:spTgt spid="52"/>
                                        </p:tgtEl>
                                        <p:attrNameLst>
                                          <p:attrName>style.visibility</p:attrName>
                                        </p:attrNameLst>
                                      </p:cBhvr>
                                      <p:to>
                                        <p:strVal val="visible"/>
                                      </p:to>
                                    </p:set>
                                    <p:animEffect transition="in" filter="checkerboard(across)">
                                      <p:cBhvr>
                                        <p:cTn id="41" dur="100"/>
                                        <p:tgtEl>
                                          <p:spTgt spid="52"/>
                                        </p:tgtEl>
                                      </p:cBhvr>
                                    </p:animEffect>
                                  </p:childTnLst>
                                </p:cTn>
                              </p:par>
                              <p:par>
                                <p:cTn id="42" presetID="5" presetClass="entr" presetSubtype="10" fill="hold" grpId="0" nodeType="withEffect">
                                  <p:stCondLst>
                                    <p:cond delay="400"/>
                                  </p:stCondLst>
                                  <p:childTnLst>
                                    <p:set>
                                      <p:cBhvr>
                                        <p:cTn id="43" dur="1" fill="hold">
                                          <p:stCondLst>
                                            <p:cond delay="0"/>
                                          </p:stCondLst>
                                        </p:cTn>
                                        <p:tgtEl>
                                          <p:spTgt spid="53"/>
                                        </p:tgtEl>
                                        <p:attrNameLst>
                                          <p:attrName>style.visibility</p:attrName>
                                        </p:attrNameLst>
                                      </p:cBhvr>
                                      <p:to>
                                        <p:strVal val="visible"/>
                                      </p:to>
                                    </p:set>
                                    <p:animEffect transition="in" filter="checkerboard(across)">
                                      <p:cBhvr>
                                        <p:cTn id="44" dur="100"/>
                                        <p:tgtEl>
                                          <p:spTgt spid="53"/>
                                        </p:tgtEl>
                                      </p:cBhvr>
                                    </p:animEffect>
                                  </p:childTnLst>
                                </p:cTn>
                              </p:par>
                            </p:childTnLst>
                          </p:cTn>
                        </p:par>
                        <p:par>
                          <p:cTn id="45" fill="hold">
                            <p:stCondLst>
                              <p:cond delay="3000"/>
                            </p:stCondLst>
                            <p:childTnLst>
                              <p:par>
                                <p:cTn id="46" presetID="10" presetClass="exit" presetSubtype="0" fill="hold" grpId="1" nodeType="afterEffect">
                                  <p:stCondLst>
                                    <p:cond delay="0"/>
                                  </p:stCondLst>
                                  <p:childTnLst>
                                    <p:animEffect transition="out" filter="fade">
                                      <p:cBhvr>
                                        <p:cTn id="47" dur="100"/>
                                        <p:tgtEl>
                                          <p:spTgt spid="50"/>
                                        </p:tgtEl>
                                      </p:cBhvr>
                                    </p:animEffect>
                                    <p:set>
                                      <p:cBhvr>
                                        <p:cTn id="48" dur="1" fill="hold">
                                          <p:stCondLst>
                                            <p:cond delay="99"/>
                                          </p:stCondLst>
                                        </p:cTn>
                                        <p:tgtEl>
                                          <p:spTgt spid="50"/>
                                        </p:tgtEl>
                                        <p:attrNameLst>
                                          <p:attrName>style.visibility</p:attrName>
                                        </p:attrNameLst>
                                      </p:cBhvr>
                                      <p:to>
                                        <p:strVal val="hidden"/>
                                      </p:to>
                                    </p:set>
                                  </p:childTnLst>
                                </p:cTn>
                              </p:par>
                            </p:childTnLst>
                          </p:cTn>
                        </p:par>
                        <p:par>
                          <p:cTn id="49" fill="hold">
                            <p:stCondLst>
                              <p:cond delay="3100"/>
                            </p:stCondLst>
                            <p:childTnLst>
                              <p:par>
                                <p:cTn id="50" presetID="10" presetClass="exit" presetSubtype="0" fill="hold" grpId="1" nodeType="afterEffect">
                                  <p:stCondLst>
                                    <p:cond delay="0"/>
                                  </p:stCondLst>
                                  <p:childTnLst>
                                    <p:animEffect transition="out" filter="fade">
                                      <p:cBhvr>
                                        <p:cTn id="51" dur="100"/>
                                        <p:tgtEl>
                                          <p:spTgt spid="51"/>
                                        </p:tgtEl>
                                      </p:cBhvr>
                                    </p:animEffect>
                                    <p:set>
                                      <p:cBhvr>
                                        <p:cTn id="52" dur="1" fill="hold">
                                          <p:stCondLst>
                                            <p:cond delay="99"/>
                                          </p:stCondLst>
                                        </p:cTn>
                                        <p:tgtEl>
                                          <p:spTgt spid="51"/>
                                        </p:tgtEl>
                                        <p:attrNameLst>
                                          <p:attrName>style.visibility</p:attrName>
                                        </p:attrNameLst>
                                      </p:cBhvr>
                                      <p:to>
                                        <p:strVal val="hidden"/>
                                      </p:to>
                                    </p:set>
                                  </p:childTnLst>
                                </p:cTn>
                              </p:par>
                            </p:childTnLst>
                          </p:cTn>
                        </p:par>
                        <p:par>
                          <p:cTn id="53" fill="hold">
                            <p:stCondLst>
                              <p:cond delay="3200"/>
                            </p:stCondLst>
                            <p:childTnLst>
                              <p:par>
                                <p:cTn id="54" presetID="10" presetClass="exit" presetSubtype="0" fill="hold" grpId="1" nodeType="afterEffect">
                                  <p:stCondLst>
                                    <p:cond delay="0"/>
                                  </p:stCondLst>
                                  <p:childTnLst>
                                    <p:animEffect transition="out" filter="fade">
                                      <p:cBhvr>
                                        <p:cTn id="55" dur="100"/>
                                        <p:tgtEl>
                                          <p:spTgt spid="52"/>
                                        </p:tgtEl>
                                      </p:cBhvr>
                                    </p:animEffect>
                                    <p:set>
                                      <p:cBhvr>
                                        <p:cTn id="56" dur="1" fill="hold">
                                          <p:stCondLst>
                                            <p:cond delay="99"/>
                                          </p:stCondLst>
                                        </p:cTn>
                                        <p:tgtEl>
                                          <p:spTgt spid="52"/>
                                        </p:tgtEl>
                                        <p:attrNameLst>
                                          <p:attrName>style.visibility</p:attrName>
                                        </p:attrNameLst>
                                      </p:cBhvr>
                                      <p:to>
                                        <p:strVal val="hidden"/>
                                      </p:to>
                                    </p:set>
                                  </p:childTnLst>
                                </p:cTn>
                              </p:par>
                            </p:childTnLst>
                          </p:cTn>
                        </p:par>
                        <p:par>
                          <p:cTn id="57" fill="hold">
                            <p:stCondLst>
                              <p:cond delay="3300"/>
                            </p:stCondLst>
                            <p:childTnLst>
                              <p:par>
                                <p:cTn id="58" presetID="10" presetClass="exit" presetSubtype="0" fill="hold" grpId="1" nodeType="afterEffect">
                                  <p:stCondLst>
                                    <p:cond delay="0"/>
                                  </p:stCondLst>
                                  <p:childTnLst>
                                    <p:animEffect transition="out" filter="fade">
                                      <p:cBhvr>
                                        <p:cTn id="59" dur="100"/>
                                        <p:tgtEl>
                                          <p:spTgt spid="53"/>
                                        </p:tgtEl>
                                      </p:cBhvr>
                                    </p:animEffect>
                                    <p:set>
                                      <p:cBhvr>
                                        <p:cTn id="60" dur="1" fill="hold">
                                          <p:stCondLst>
                                            <p:cond delay="99"/>
                                          </p:stCondLst>
                                        </p:cTn>
                                        <p:tgtEl>
                                          <p:spTgt spid="53"/>
                                        </p:tgtEl>
                                        <p:attrNameLst>
                                          <p:attrName>style.visibility</p:attrName>
                                        </p:attrNameLst>
                                      </p:cBhvr>
                                      <p:to>
                                        <p:strVal val="hidden"/>
                                      </p:to>
                                    </p:set>
                                  </p:childTnLst>
                                </p:cTn>
                              </p:par>
                            </p:childTnLst>
                          </p:cTn>
                        </p:par>
                        <p:par>
                          <p:cTn id="61" fill="hold">
                            <p:stCondLst>
                              <p:cond delay="3400"/>
                            </p:stCondLst>
                            <p:childTnLst>
                              <p:par>
                                <p:cTn id="62" presetID="10" presetClass="exit" presetSubtype="0" fill="hold" grpId="2" nodeType="afterEffect">
                                  <p:stCondLst>
                                    <p:cond delay="0"/>
                                  </p:stCondLst>
                                  <p:childTnLst>
                                    <p:animEffect transition="out" filter="fade">
                                      <p:cBhvr>
                                        <p:cTn id="63" dur="100"/>
                                        <p:tgtEl>
                                          <p:spTgt spid="47"/>
                                        </p:tgtEl>
                                      </p:cBhvr>
                                    </p:animEffect>
                                    <p:set>
                                      <p:cBhvr>
                                        <p:cTn id="64" dur="1" fill="hold">
                                          <p:stCondLst>
                                            <p:cond delay="99"/>
                                          </p:stCondLst>
                                        </p:cTn>
                                        <p:tgtEl>
                                          <p:spTgt spid="47"/>
                                        </p:tgtEl>
                                        <p:attrNameLst>
                                          <p:attrName>style.visibility</p:attrName>
                                        </p:attrNameLst>
                                      </p:cBhvr>
                                      <p:to>
                                        <p:strVal val="hidden"/>
                                      </p:to>
                                    </p:set>
                                  </p:childTnLst>
                                </p:cTn>
                              </p:par>
                              <p:par>
                                <p:cTn id="65" presetID="5" presetClass="entr" presetSubtype="1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checkerboard(across)">
                                      <p:cBhvr>
                                        <p:cTn id="67" dur="100"/>
                                        <p:tgtEl>
                                          <p:spTgt spid="49"/>
                                        </p:tgtEl>
                                      </p:cBhvr>
                                    </p:animEffect>
                                  </p:childTnLst>
                                </p:cTn>
                              </p:par>
                            </p:childTnLst>
                          </p:cTn>
                        </p:par>
                        <p:par>
                          <p:cTn id="68" fill="hold">
                            <p:stCondLst>
                              <p:cond delay="3500"/>
                            </p:stCondLst>
                            <p:childTnLst>
                              <p:par>
                                <p:cTn id="69" presetID="0" presetClass="path" presetSubtype="0" accel="50000" decel="50000" fill="hold" grpId="2" nodeType="afterEffect">
                                  <p:stCondLst>
                                    <p:cond delay="0"/>
                                  </p:stCondLst>
                                  <p:childTnLst>
                                    <p:animMotion origin="layout" path="M 0 0 C 0.04914 0.0868 0.09827 0.17361 0.15625 0.14444 C 0.21424 0.11527 0.31806 -0.0926 0.34792 -0.175 C 0.37778 -0.25741 0.31146 -0.31574 0.33542 -0.35 C 0.35938 -0.38426 0.44063 -0.39306 0.49167 -0.38056 C 0.54271 -0.36806 0.61702 -0.2926 0.64167 -0.275 " pathEditMode="relative" ptsTypes="aaaaaA">
                                      <p:cBhvr>
                                        <p:cTn id="70" dur="2500" fill="hold"/>
                                        <p:tgtEl>
                                          <p:spTgt spid="49"/>
                                        </p:tgtEl>
                                        <p:attrNameLst>
                                          <p:attrName>ppt_x</p:attrName>
                                          <p:attrName>ppt_y</p:attrName>
                                        </p:attrNameLst>
                                      </p:cBhvr>
                                    </p:animMotion>
                                  </p:childTnLst>
                                </p:cTn>
                              </p:par>
                              <p:par>
                                <p:cTn id="71" presetID="5" presetClass="entr" presetSubtype="10" fill="hold" grpId="0" nodeType="withEffect">
                                  <p:stCondLst>
                                    <p:cond delay="600"/>
                                  </p:stCondLst>
                                  <p:childTnLst>
                                    <p:set>
                                      <p:cBhvr>
                                        <p:cTn id="72" dur="1" fill="hold">
                                          <p:stCondLst>
                                            <p:cond delay="0"/>
                                          </p:stCondLst>
                                        </p:cTn>
                                        <p:tgtEl>
                                          <p:spTgt spid="48"/>
                                        </p:tgtEl>
                                        <p:attrNameLst>
                                          <p:attrName>style.visibility</p:attrName>
                                        </p:attrNameLst>
                                      </p:cBhvr>
                                      <p:to>
                                        <p:strVal val="visible"/>
                                      </p:to>
                                    </p:set>
                                    <p:animEffect transition="in" filter="checkerboard(across)">
                                      <p:cBhvr>
                                        <p:cTn id="73" dur="500"/>
                                        <p:tgtEl>
                                          <p:spTgt spid="48"/>
                                        </p:tgtEl>
                                      </p:cBhvr>
                                    </p:animEffect>
                                  </p:childTnLst>
                                </p:cTn>
                              </p:par>
                              <p:par>
                                <p:cTn id="74" presetID="5" presetClass="entr" presetSubtype="10" fill="hold" grpId="0" nodeType="withEffect">
                                  <p:stCondLst>
                                    <p:cond delay="1100"/>
                                  </p:stCondLst>
                                  <p:childTnLst>
                                    <p:set>
                                      <p:cBhvr>
                                        <p:cTn id="75" dur="1" fill="hold">
                                          <p:stCondLst>
                                            <p:cond delay="0"/>
                                          </p:stCondLst>
                                        </p:cTn>
                                        <p:tgtEl>
                                          <p:spTgt spid="54"/>
                                        </p:tgtEl>
                                        <p:attrNameLst>
                                          <p:attrName>style.visibility</p:attrName>
                                        </p:attrNameLst>
                                      </p:cBhvr>
                                      <p:to>
                                        <p:strVal val="visible"/>
                                      </p:to>
                                    </p:set>
                                    <p:animEffect transition="in" filter="checkerboard(across)">
                                      <p:cBhvr>
                                        <p:cTn id="76" dur="500"/>
                                        <p:tgtEl>
                                          <p:spTgt spid="54"/>
                                        </p:tgtEl>
                                      </p:cBhvr>
                                    </p:animEffect>
                                  </p:childTnLst>
                                </p:cTn>
                              </p:par>
                              <p:par>
                                <p:cTn id="77" presetID="5" presetClass="entr" presetSubtype="10" fill="hold" grpId="0" nodeType="withEffect">
                                  <p:stCondLst>
                                    <p:cond delay="1500"/>
                                  </p:stCondLst>
                                  <p:childTnLst>
                                    <p:set>
                                      <p:cBhvr>
                                        <p:cTn id="78" dur="1" fill="hold">
                                          <p:stCondLst>
                                            <p:cond delay="0"/>
                                          </p:stCondLst>
                                        </p:cTn>
                                        <p:tgtEl>
                                          <p:spTgt spid="55"/>
                                        </p:tgtEl>
                                        <p:attrNameLst>
                                          <p:attrName>style.visibility</p:attrName>
                                        </p:attrNameLst>
                                      </p:cBhvr>
                                      <p:to>
                                        <p:strVal val="visible"/>
                                      </p:to>
                                    </p:set>
                                    <p:animEffect transition="in" filter="checkerboard(across)">
                                      <p:cBhvr>
                                        <p:cTn id="79" dur="500"/>
                                        <p:tgtEl>
                                          <p:spTgt spid="55"/>
                                        </p:tgtEl>
                                      </p:cBhvr>
                                    </p:animEffect>
                                  </p:childTnLst>
                                </p:cTn>
                              </p:par>
                              <p:par>
                                <p:cTn id="80" presetID="5" presetClass="entr" presetSubtype="10" fill="hold" grpId="0" nodeType="withEffect">
                                  <p:stCondLst>
                                    <p:cond delay="1900"/>
                                  </p:stCondLst>
                                  <p:childTnLst>
                                    <p:set>
                                      <p:cBhvr>
                                        <p:cTn id="81" dur="1" fill="hold">
                                          <p:stCondLst>
                                            <p:cond delay="0"/>
                                          </p:stCondLst>
                                        </p:cTn>
                                        <p:tgtEl>
                                          <p:spTgt spid="56"/>
                                        </p:tgtEl>
                                        <p:attrNameLst>
                                          <p:attrName>style.visibility</p:attrName>
                                        </p:attrNameLst>
                                      </p:cBhvr>
                                      <p:to>
                                        <p:strVal val="visible"/>
                                      </p:to>
                                    </p:set>
                                    <p:animEffect transition="in" filter="checkerboard(across)">
                                      <p:cBhvr>
                                        <p:cTn id="82" dur="500"/>
                                        <p:tgtEl>
                                          <p:spTgt spid="56"/>
                                        </p:tgtEl>
                                      </p:cBhvr>
                                    </p:animEffect>
                                  </p:childTnLst>
                                </p:cTn>
                              </p:par>
                              <p:par>
                                <p:cTn id="83" presetID="5" presetClass="entr" presetSubtype="10" fill="hold" grpId="0" nodeType="withEffect">
                                  <p:stCondLst>
                                    <p:cond delay="2300"/>
                                  </p:stCondLst>
                                  <p:childTnLst>
                                    <p:set>
                                      <p:cBhvr>
                                        <p:cTn id="84" dur="1" fill="hold">
                                          <p:stCondLst>
                                            <p:cond delay="0"/>
                                          </p:stCondLst>
                                        </p:cTn>
                                        <p:tgtEl>
                                          <p:spTgt spid="57"/>
                                        </p:tgtEl>
                                        <p:attrNameLst>
                                          <p:attrName>style.visibility</p:attrName>
                                        </p:attrNameLst>
                                      </p:cBhvr>
                                      <p:to>
                                        <p:strVal val="visible"/>
                                      </p:to>
                                    </p:set>
                                    <p:animEffect transition="in" filter="checkerboard(across)">
                                      <p:cBhvr>
                                        <p:cTn id="85" dur="500"/>
                                        <p:tgtEl>
                                          <p:spTgt spid="57"/>
                                        </p:tgtEl>
                                      </p:cBhvr>
                                    </p:animEffect>
                                  </p:childTnLst>
                                </p:cTn>
                              </p:par>
                            </p:childTnLst>
                          </p:cTn>
                        </p:par>
                        <p:par>
                          <p:cTn id="86" fill="hold">
                            <p:stCondLst>
                              <p:cond delay="6300"/>
                            </p:stCondLst>
                            <p:childTnLst>
                              <p:par>
                                <p:cTn id="87" presetID="10" presetClass="exit" presetSubtype="0" fill="hold" grpId="1" nodeType="afterEffect">
                                  <p:stCondLst>
                                    <p:cond delay="0"/>
                                  </p:stCondLst>
                                  <p:childTnLst>
                                    <p:animEffect transition="out" filter="fade">
                                      <p:cBhvr>
                                        <p:cTn id="88" dur="100"/>
                                        <p:tgtEl>
                                          <p:spTgt spid="49"/>
                                        </p:tgtEl>
                                      </p:cBhvr>
                                    </p:animEffect>
                                    <p:set>
                                      <p:cBhvr>
                                        <p:cTn id="89" dur="1" fill="hold">
                                          <p:stCondLst>
                                            <p:cond delay="99"/>
                                          </p:stCondLst>
                                        </p:cTn>
                                        <p:tgtEl>
                                          <p:spTgt spid="49"/>
                                        </p:tgtEl>
                                        <p:attrNameLst>
                                          <p:attrName>style.visibility</p:attrName>
                                        </p:attrNameLst>
                                      </p:cBhvr>
                                      <p:to>
                                        <p:strVal val="hidden"/>
                                      </p:to>
                                    </p:set>
                                  </p:childTnLst>
                                </p:cTn>
                              </p:par>
                              <p:par>
                                <p:cTn id="90" presetID="5" presetClass="entr" presetSubtype="10" fill="hold" grpId="0"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checkerboard(across)">
                                      <p:cBhvr>
                                        <p:cTn id="92" dur="100"/>
                                        <p:tgtEl>
                                          <p:spTgt spid="58"/>
                                        </p:tgtEl>
                                      </p:cBhvr>
                                    </p:animEffect>
                                  </p:childTnLst>
                                </p:cTn>
                              </p:par>
                              <p:par>
                                <p:cTn id="93" presetID="0" presetClass="path" presetSubtype="0" accel="50000" decel="50000" fill="hold" grpId="1" nodeType="withEffect">
                                  <p:stCondLst>
                                    <p:cond delay="0"/>
                                  </p:stCondLst>
                                  <p:childTnLst>
                                    <p:animMotion origin="layout" path="M 0.00538 0.00047 L -0.63507 0.27593 " pathEditMode="relative" rAng="0" ptsTypes="AA">
                                      <p:cBhvr>
                                        <p:cTn id="94" dur="600" fill="hold"/>
                                        <p:tgtEl>
                                          <p:spTgt spid="58"/>
                                        </p:tgtEl>
                                        <p:attrNameLst>
                                          <p:attrName>ppt_x</p:attrName>
                                          <p:attrName>ppt_y</p:attrName>
                                        </p:attrNameLst>
                                      </p:cBhvr>
                                      <p:rCtr x="-32000" y="13800"/>
                                    </p:animMotion>
                                  </p:childTnLst>
                                </p:cTn>
                              </p:par>
                              <p:par>
                                <p:cTn id="95" presetID="5" presetClass="entr" presetSubtype="10" fill="hold" grpId="0" nodeType="withEffect">
                                  <p:stCondLst>
                                    <p:cond delay="100"/>
                                  </p:stCondLst>
                                  <p:childTnLst>
                                    <p:set>
                                      <p:cBhvr>
                                        <p:cTn id="96" dur="1" fill="hold">
                                          <p:stCondLst>
                                            <p:cond delay="0"/>
                                          </p:stCondLst>
                                        </p:cTn>
                                        <p:tgtEl>
                                          <p:spTgt spid="59"/>
                                        </p:tgtEl>
                                        <p:attrNameLst>
                                          <p:attrName>style.visibility</p:attrName>
                                        </p:attrNameLst>
                                      </p:cBhvr>
                                      <p:to>
                                        <p:strVal val="visible"/>
                                      </p:to>
                                    </p:set>
                                    <p:animEffect transition="in" filter="checkerboard(across)">
                                      <p:cBhvr>
                                        <p:cTn id="97" dur="100"/>
                                        <p:tgtEl>
                                          <p:spTgt spid="59"/>
                                        </p:tgtEl>
                                      </p:cBhvr>
                                    </p:animEffect>
                                  </p:childTnLst>
                                </p:cTn>
                              </p:par>
                              <p:par>
                                <p:cTn id="98" presetID="5" presetClass="entr" presetSubtype="10" fill="hold" grpId="0" nodeType="withEffect">
                                  <p:stCondLst>
                                    <p:cond delay="200"/>
                                  </p:stCondLst>
                                  <p:childTnLst>
                                    <p:set>
                                      <p:cBhvr>
                                        <p:cTn id="99" dur="1" fill="hold">
                                          <p:stCondLst>
                                            <p:cond delay="0"/>
                                          </p:stCondLst>
                                        </p:cTn>
                                        <p:tgtEl>
                                          <p:spTgt spid="60"/>
                                        </p:tgtEl>
                                        <p:attrNameLst>
                                          <p:attrName>style.visibility</p:attrName>
                                        </p:attrNameLst>
                                      </p:cBhvr>
                                      <p:to>
                                        <p:strVal val="visible"/>
                                      </p:to>
                                    </p:set>
                                    <p:animEffect transition="in" filter="checkerboard(across)">
                                      <p:cBhvr>
                                        <p:cTn id="100" dur="100"/>
                                        <p:tgtEl>
                                          <p:spTgt spid="60"/>
                                        </p:tgtEl>
                                      </p:cBhvr>
                                    </p:animEffect>
                                  </p:childTnLst>
                                </p:cTn>
                              </p:par>
                              <p:par>
                                <p:cTn id="101" presetID="5" presetClass="entr" presetSubtype="10" fill="hold" grpId="0" nodeType="withEffect">
                                  <p:stCondLst>
                                    <p:cond delay="300"/>
                                  </p:stCondLst>
                                  <p:childTnLst>
                                    <p:set>
                                      <p:cBhvr>
                                        <p:cTn id="102" dur="1" fill="hold">
                                          <p:stCondLst>
                                            <p:cond delay="0"/>
                                          </p:stCondLst>
                                        </p:cTn>
                                        <p:tgtEl>
                                          <p:spTgt spid="61"/>
                                        </p:tgtEl>
                                        <p:attrNameLst>
                                          <p:attrName>style.visibility</p:attrName>
                                        </p:attrNameLst>
                                      </p:cBhvr>
                                      <p:to>
                                        <p:strVal val="visible"/>
                                      </p:to>
                                    </p:set>
                                    <p:animEffect transition="in" filter="checkerboard(across)">
                                      <p:cBhvr>
                                        <p:cTn id="103" dur="100"/>
                                        <p:tgtEl>
                                          <p:spTgt spid="61"/>
                                        </p:tgtEl>
                                      </p:cBhvr>
                                    </p:animEffect>
                                  </p:childTnLst>
                                </p:cTn>
                              </p:par>
                              <p:par>
                                <p:cTn id="104" presetID="5" presetClass="entr" presetSubtype="10" fill="hold" grpId="0" nodeType="withEffect">
                                  <p:stCondLst>
                                    <p:cond delay="400"/>
                                  </p:stCondLst>
                                  <p:childTnLst>
                                    <p:set>
                                      <p:cBhvr>
                                        <p:cTn id="105" dur="1" fill="hold">
                                          <p:stCondLst>
                                            <p:cond delay="0"/>
                                          </p:stCondLst>
                                        </p:cTn>
                                        <p:tgtEl>
                                          <p:spTgt spid="62"/>
                                        </p:tgtEl>
                                        <p:attrNameLst>
                                          <p:attrName>style.visibility</p:attrName>
                                        </p:attrNameLst>
                                      </p:cBhvr>
                                      <p:to>
                                        <p:strVal val="visible"/>
                                      </p:to>
                                    </p:set>
                                    <p:animEffect transition="in" filter="checkerboard(across)">
                                      <p:cBhvr>
                                        <p:cTn id="106" dur="100"/>
                                        <p:tgtEl>
                                          <p:spTgt spid="62"/>
                                        </p:tgtEl>
                                      </p:cBhvr>
                                    </p:animEffect>
                                  </p:childTnLst>
                                </p:cTn>
                              </p:par>
                              <p:par>
                                <p:cTn id="107" presetID="5" presetClass="entr" presetSubtype="10" fill="hold" grpId="0" nodeType="withEffect">
                                  <p:stCondLst>
                                    <p:cond delay="500"/>
                                  </p:stCondLst>
                                  <p:childTnLst>
                                    <p:set>
                                      <p:cBhvr>
                                        <p:cTn id="108" dur="1" fill="hold">
                                          <p:stCondLst>
                                            <p:cond delay="0"/>
                                          </p:stCondLst>
                                        </p:cTn>
                                        <p:tgtEl>
                                          <p:spTgt spid="63"/>
                                        </p:tgtEl>
                                        <p:attrNameLst>
                                          <p:attrName>style.visibility</p:attrName>
                                        </p:attrNameLst>
                                      </p:cBhvr>
                                      <p:to>
                                        <p:strVal val="visible"/>
                                      </p:to>
                                    </p:set>
                                    <p:animEffect transition="in" filter="checkerboard(across)">
                                      <p:cBhvr>
                                        <p:cTn id="109" dur="100"/>
                                        <p:tgtEl>
                                          <p:spTgt spid="63"/>
                                        </p:tgtEl>
                                      </p:cBhvr>
                                    </p:animEffect>
                                  </p:childTnLst>
                                </p:cTn>
                              </p:par>
                            </p:childTnLst>
                          </p:cTn>
                        </p:par>
                        <p:par>
                          <p:cTn id="110" fill="hold">
                            <p:stCondLst>
                              <p:cond delay="6900"/>
                            </p:stCondLst>
                            <p:childTnLst>
                              <p:par>
                                <p:cTn id="111" presetID="10" presetClass="exit" presetSubtype="0" fill="hold" grpId="1" nodeType="afterEffect">
                                  <p:stCondLst>
                                    <p:cond delay="0"/>
                                  </p:stCondLst>
                                  <p:childTnLst>
                                    <p:animEffect transition="out" filter="fade">
                                      <p:cBhvr>
                                        <p:cTn id="112" dur="100"/>
                                        <p:tgtEl>
                                          <p:spTgt spid="59"/>
                                        </p:tgtEl>
                                      </p:cBhvr>
                                    </p:animEffect>
                                    <p:set>
                                      <p:cBhvr>
                                        <p:cTn id="113" dur="1" fill="hold">
                                          <p:stCondLst>
                                            <p:cond delay="99"/>
                                          </p:stCondLst>
                                        </p:cTn>
                                        <p:tgtEl>
                                          <p:spTgt spid="59"/>
                                        </p:tgtEl>
                                        <p:attrNameLst>
                                          <p:attrName>style.visibility</p:attrName>
                                        </p:attrNameLst>
                                      </p:cBhvr>
                                      <p:to>
                                        <p:strVal val="hidden"/>
                                      </p:to>
                                    </p:set>
                                  </p:childTnLst>
                                </p:cTn>
                              </p:par>
                            </p:childTnLst>
                          </p:cTn>
                        </p:par>
                        <p:par>
                          <p:cTn id="114" fill="hold">
                            <p:stCondLst>
                              <p:cond delay="7000"/>
                            </p:stCondLst>
                            <p:childTnLst>
                              <p:par>
                                <p:cTn id="115" presetID="10" presetClass="exit" presetSubtype="0" fill="hold" grpId="1" nodeType="afterEffect">
                                  <p:stCondLst>
                                    <p:cond delay="0"/>
                                  </p:stCondLst>
                                  <p:childTnLst>
                                    <p:animEffect transition="out" filter="fade">
                                      <p:cBhvr>
                                        <p:cTn id="116" dur="100"/>
                                        <p:tgtEl>
                                          <p:spTgt spid="60"/>
                                        </p:tgtEl>
                                      </p:cBhvr>
                                    </p:animEffect>
                                    <p:set>
                                      <p:cBhvr>
                                        <p:cTn id="117" dur="1" fill="hold">
                                          <p:stCondLst>
                                            <p:cond delay="99"/>
                                          </p:stCondLst>
                                        </p:cTn>
                                        <p:tgtEl>
                                          <p:spTgt spid="60"/>
                                        </p:tgtEl>
                                        <p:attrNameLst>
                                          <p:attrName>style.visibility</p:attrName>
                                        </p:attrNameLst>
                                      </p:cBhvr>
                                      <p:to>
                                        <p:strVal val="hidden"/>
                                      </p:to>
                                    </p:set>
                                  </p:childTnLst>
                                </p:cTn>
                              </p:par>
                            </p:childTnLst>
                          </p:cTn>
                        </p:par>
                        <p:par>
                          <p:cTn id="118" fill="hold">
                            <p:stCondLst>
                              <p:cond delay="7100"/>
                            </p:stCondLst>
                            <p:childTnLst>
                              <p:par>
                                <p:cTn id="119" presetID="10" presetClass="exit" presetSubtype="0" fill="hold" grpId="1" nodeType="afterEffect">
                                  <p:stCondLst>
                                    <p:cond delay="0"/>
                                  </p:stCondLst>
                                  <p:childTnLst>
                                    <p:animEffect transition="out" filter="fade">
                                      <p:cBhvr>
                                        <p:cTn id="120" dur="100"/>
                                        <p:tgtEl>
                                          <p:spTgt spid="61"/>
                                        </p:tgtEl>
                                      </p:cBhvr>
                                    </p:animEffect>
                                    <p:set>
                                      <p:cBhvr>
                                        <p:cTn id="121" dur="1" fill="hold">
                                          <p:stCondLst>
                                            <p:cond delay="99"/>
                                          </p:stCondLst>
                                        </p:cTn>
                                        <p:tgtEl>
                                          <p:spTgt spid="61"/>
                                        </p:tgtEl>
                                        <p:attrNameLst>
                                          <p:attrName>style.visibility</p:attrName>
                                        </p:attrNameLst>
                                      </p:cBhvr>
                                      <p:to>
                                        <p:strVal val="hidden"/>
                                      </p:to>
                                    </p:set>
                                  </p:childTnLst>
                                </p:cTn>
                              </p:par>
                            </p:childTnLst>
                          </p:cTn>
                        </p:par>
                        <p:par>
                          <p:cTn id="122" fill="hold">
                            <p:stCondLst>
                              <p:cond delay="7200"/>
                            </p:stCondLst>
                            <p:childTnLst>
                              <p:par>
                                <p:cTn id="123" presetID="10" presetClass="exit" presetSubtype="0" fill="hold" grpId="1" nodeType="afterEffect">
                                  <p:stCondLst>
                                    <p:cond delay="0"/>
                                  </p:stCondLst>
                                  <p:childTnLst>
                                    <p:animEffect transition="out" filter="fade">
                                      <p:cBhvr>
                                        <p:cTn id="124" dur="100"/>
                                        <p:tgtEl>
                                          <p:spTgt spid="62"/>
                                        </p:tgtEl>
                                      </p:cBhvr>
                                    </p:animEffect>
                                    <p:set>
                                      <p:cBhvr>
                                        <p:cTn id="125" dur="1" fill="hold">
                                          <p:stCondLst>
                                            <p:cond delay="99"/>
                                          </p:stCondLst>
                                        </p:cTn>
                                        <p:tgtEl>
                                          <p:spTgt spid="62"/>
                                        </p:tgtEl>
                                        <p:attrNameLst>
                                          <p:attrName>style.visibility</p:attrName>
                                        </p:attrNameLst>
                                      </p:cBhvr>
                                      <p:to>
                                        <p:strVal val="hidden"/>
                                      </p:to>
                                    </p:set>
                                  </p:childTnLst>
                                </p:cTn>
                              </p:par>
                            </p:childTnLst>
                          </p:cTn>
                        </p:par>
                        <p:par>
                          <p:cTn id="126" fill="hold">
                            <p:stCondLst>
                              <p:cond delay="7300"/>
                            </p:stCondLst>
                            <p:childTnLst>
                              <p:par>
                                <p:cTn id="127" presetID="10" presetClass="exit" presetSubtype="0" fill="hold" grpId="1" nodeType="afterEffect">
                                  <p:stCondLst>
                                    <p:cond delay="0"/>
                                  </p:stCondLst>
                                  <p:childTnLst>
                                    <p:animEffect transition="out" filter="fade">
                                      <p:cBhvr>
                                        <p:cTn id="128" dur="100"/>
                                        <p:tgtEl>
                                          <p:spTgt spid="63"/>
                                        </p:tgtEl>
                                      </p:cBhvr>
                                    </p:animEffect>
                                    <p:set>
                                      <p:cBhvr>
                                        <p:cTn id="129" dur="1" fill="hold">
                                          <p:stCondLst>
                                            <p:cond delay="99"/>
                                          </p:stCondLst>
                                        </p:cTn>
                                        <p:tgtEl>
                                          <p:spTgt spid="63"/>
                                        </p:tgtEl>
                                        <p:attrNameLst>
                                          <p:attrName>style.visibility</p:attrName>
                                        </p:attrNameLst>
                                      </p:cBhvr>
                                      <p:to>
                                        <p:strVal val="hidden"/>
                                      </p:to>
                                    </p:set>
                                  </p:childTnLst>
                                </p:cTn>
                              </p:par>
                            </p:childTnLst>
                          </p:cTn>
                        </p:par>
                        <p:par>
                          <p:cTn id="130" fill="hold">
                            <p:stCondLst>
                              <p:cond delay="7400"/>
                            </p:stCondLst>
                            <p:childTnLst>
                              <p:par>
                                <p:cTn id="131" presetID="10" presetClass="exit" presetSubtype="0" fill="hold" grpId="2" nodeType="afterEffect">
                                  <p:stCondLst>
                                    <p:cond delay="0"/>
                                  </p:stCondLst>
                                  <p:childTnLst>
                                    <p:animEffect transition="out" filter="fade">
                                      <p:cBhvr>
                                        <p:cTn id="132" dur="100"/>
                                        <p:tgtEl>
                                          <p:spTgt spid="58"/>
                                        </p:tgtEl>
                                      </p:cBhvr>
                                    </p:animEffect>
                                    <p:set>
                                      <p:cBhvr>
                                        <p:cTn id="133" dur="1" fill="hold">
                                          <p:stCondLst>
                                            <p:cond delay="99"/>
                                          </p:stCondLst>
                                        </p:cTn>
                                        <p:tgtEl>
                                          <p:spTgt spid="58"/>
                                        </p:tgtEl>
                                        <p:attrNameLst>
                                          <p:attrName>style.visibility</p:attrName>
                                        </p:attrNameLst>
                                      </p:cBhvr>
                                      <p:to>
                                        <p:strVal val="hidden"/>
                                      </p:to>
                                    </p:set>
                                  </p:childTnLst>
                                </p:cTn>
                              </p:par>
                              <p:par>
                                <p:cTn id="134" presetID="5" presetClass="entr" presetSubtype="10" fill="hold" grpId="0" nodeType="with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checkerboard(across)">
                                      <p:cBhvr>
                                        <p:cTn id="136" dur="100"/>
                                        <p:tgtEl>
                                          <p:spTgt spid="64"/>
                                        </p:tgtEl>
                                      </p:cBhvr>
                                    </p:animEffect>
                                  </p:childTnLst>
                                </p:cTn>
                              </p:par>
                            </p:childTnLst>
                          </p:cTn>
                        </p:par>
                        <p:par>
                          <p:cTn id="137" fill="hold">
                            <p:stCondLst>
                              <p:cond delay="7500"/>
                            </p:stCondLst>
                            <p:childTnLst>
                              <p:par>
                                <p:cTn id="138" presetID="0" presetClass="path" presetSubtype="0" accel="50000" decel="50000" fill="hold" grpId="2" nodeType="afterEffect">
                                  <p:stCondLst>
                                    <p:cond delay="0"/>
                                  </p:stCondLst>
                                  <p:childTnLst>
                                    <p:animMotion origin="layout" path="M 0 0 C -0.04392 -0.05416 -0.08767 -0.1081 -0.08333 -0.14884 C -0.07899 -0.18958 -0.04566 -0.24097 0.02656 -0.24444 C 0.09879 -0.24791 0.32934 -0.23611 0.35 -0.1699 C 0.37066 -0.1037 0.15938 0.10649 0.15 0.15232 C 0.14063 0.19815 0.21736 0.15139 0.2941 0.10463 " pathEditMode="relative" ptsTypes="aaaaaA">
                                      <p:cBhvr>
                                        <p:cTn id="139" dur="2500" fill="hold"/>
                                        <p:tgtEl>
                                          <p:spTgt spid="64"/>
                                        </p:tgtEl>
                                        <p:attrNameLst>
                                          <p:attrName>ppt_x</p:attrName>
                                          <p:attrName>ppt_y</p:attrName>
                                        </p:attrNameLst>
                                      </p:cBhvr>
                                    </p:animMotion>
                                  </p:childTnLst>
                                </p:cTn>
                              </p:par>
                              <p:par>
                                <p:cTn id="140" presetID="5" presetClass="entr" presetSubtype="10" fill="hold" grpId="0" nodeType="withEffect">
                                  <p:stCondLst>
                                    <p:cond delay="400"/>
                                  </p:stCondLst>
                                  <p:childTnLst>
                                    <p:set>
                                      <p:cBhvr>
                                        <p:cTn id="141" dur="1" fill="hold">
                                          <p:stCondLst>
                                            <p:cond delay="0"/>
                                          </p:stCondLst>
                                        </p:cTn>
                                        <p:tgtEl>
                                          <p:spTgt spid="65"/>
                                        </p:tgtEl>
                                        <p:attrNameLst>
                                          <p:attrName>style.visibility</p:attrName>
                                        </p:attrNameLst>
                                      </p:cBhvr>
                                      <p:to>
                                        <p:strVal val="visible"/>
                                      </p:to>
                                    </p:set>
                                    <p:animEffect transition="in" filter="checkerboard(across)">
                                      <p:cBhvr>
                                        <p:cTn id="142" dur="500"/>
                                        <p:tgtEl>
                                          <p:spTgt spid="65"/>
                                        </p:tgtEl>
                                      </p:cBhvr>
                                    </p:animEffect>
                                  </p:childTnLst>
                                </p:cTn>
                              </p:par>
                              <p:par>
                                <p:cTn id="143" presetID="5" presetClass="entr" presetSubtype="10" fill="hold" grpId="0" nodeType="withEffect">
                                  <p:stCondLst>
                                    <p:cond delay="800"/>
                                  </p:stCondLst>
                                  <p:childTnLst>
                                    <p:set>
                                      <p:cBhvr>
                                        <p:cTn id="144" dur="1" fill="hold">
                                          <p:stCondLst>
                                            <p:cond delay="0"/>
                                          </p:stCondLst>
                                        </p:cTn>
                                        <p:tgtEl>
                                          <p:spTgt spid="66"/>
                                        </p:tgtEl>
                                        <p:attrNameLst>
                                          <p:attrName>style.visibility</p:attrName>
                                        </p:attrNameLst>
                                      </p:cBhvr>
                                      <p:to>
                                        <p:strVal val="visible"/>
                                      </p:to>
                                    </p:set>
                                    <p:animEffect transition="in" filter="checkerboard(across)">
                                      <p:cBhvr>
                                        <p:cTn id="145" dur="500"/>
                                        <p:tgtEl>
                                          <p:spTgt spid="66"/>
                                        </p:tgtEl>
                                      </p:cBhvr>
                                    </p:animEffect>
                                  </p:childTnLst>
                                </p:cTn>
                              </p:par>
                              <p:par>
                                <p:cTn id="146" presetID="5" presetClass="entr" presetSubtype="10" fill="hold" grpId="0" nodeType="withEffect">
                                  <p:stCondLst>
                                    <p:cond delay="1500"/>
                                  </p:stCondLst>
                                  <p:childTnLst>
                                    <p:set>
                                      <p:cBhvr>
                                        <p:cTn id="147" dur="1" fill="hold">
                                          <p:stCondLst>
                                            <p:cond delay="0"/>
                                          </p:stCondLst>
                                        </p:cTn>
                                        <p:tgtEl>
                                          <p:spTgt spid="67"/>
                                        </p:tgtEl>
                                        <p:attrNameLst>
                                          <p:attrName>style.visibility</p:attrName>
                                        </p:attrNameLst>
                                      </p:cBhvr>
                                      <p:to>
                                        <p:strVal val="visible"/>
                                      </p:to>
                                    </p:set>
                                    <p:animEffect transition="in" filter="checkerboard(across)">
                                      <p:cBhvr>
                                        <p:cTn id="148" dur="500"/>
                                        <p:tgtEl>
                                          <p:spTgt spid="67"/>
                                        </p:tgtEl>
                                      </p:cBhvr>
                                    </p:animEffect>
                                  </p:childTnLst>
                                </p:cTn>
                              </p:par>
                              <p:par>
                                <p:cTn id="149" presetID="5" presetClass="entr" presetSubtype="10" fill="hold" grpId="0" nodeType="withEffect">
                                  <p:stCondLst>
                                    <p:cond delay="2100"/>
                                  </p:stCondLst>
                                  <p:childTnLst>
                                    <p:set>
                                      <p:cBhvr>
                                        <p:cTn id="150" dur="1" fill="hold">
                                          <p:stCondLst>
                                            <p:cond delay="0"/>
                                          </p:stCondLst>
                                        </p:cTn>
                                        <p:tgtEl>
                                          <p:spTgt spid="68"/>
                                        </p:tgtEl>
                                        <p:attrNameLst>
                                          <p:attrName>style.visibility</p:attrName>
                                        </p:attrNameLst>
                                      </p:cBhvr>
                                      <p:to>
                                        <p:strVal val="visible"/>
                                      </p:to>
                                    </p:set>
                                    <p:animEffect transition="in" filter="checkerboard(across)">
                                      <p:cBhvr>
                                        <p:cTn id="151" dur="500"/>
                                        <p:tgtEl>
                                          <p:spTgt spid="68"/>
                                        </p:tgtEl>
                                      </p:cBhvr>
                                    </p:animEffect>
                                  </p:childTnLst>
                                </p:cTn>
                              </p:par>
                              <p:par>
                                <p:cTn id="152" presetID="5" presetClass="entr" presetSubtype="10" fill="hold" grpId="0" nodeType="withEffect">
                                  <p:stCondLst>
                                    <p:cond delay="2400"/>
                                  </p:stCondLst>
                                  <p:childTnLst>
                                    <p:set>
                                      <p:cBhvr>
                                        <p:cTn id="153" dur="1" fill="hold">
                                          <p:stCondLst>
                                            <p:cond delay="0"/>
                                          </p:stCondLst>
                                        </p:cTn>
                                        <p:tgtEl>
                                          <p:spTgt spid="69"/>
                                        </p:tgtEl>
                                        <p:attrNameLst>
                                          <p:attrName>style.visibility</p:attrName>
                                        </p:attrNameLst>
                                      </p:cBhvr>
                                      <p:to>
                                        <p:strVal val="visible"/>
                                      </p:to>
                                    </p:set>
                                    <p:animEffect transition="in" filter="checkerboard(across)">
                                      <p:cBhvr>
                                        <p:cTn id="154" dur="500"/>
                                        <p:tgtEl>
                                          <p:spTgt spid="69"/>
                                        </p:tgtEl>
                                      </p:cBhvr>
                                    </p:animEffect>
                                  </p:childTnLst>
                                </p:cTn>
                              </p:par>
                            </p:childTnLst>
                          </p:cTn>
                        </p:par>
                        <p:par>
                          <p:cTn id="155" fill="hold">
                            <p:stCondLst>
                              <p:cond delay="10400"/>
                            </p:stCondLst>
                            <p:childTnLst>
                              <p:par>
                                <p:cTn id="156" presetID="10" presetClass="exit" presetSubtype="0" fill="hold" grpId="1" nodeType="afterEffect">
                                  <p:stCondLst>
                                    <p:cond delay="0"/>
                                  </p:stCondLst>
                                  <p:childTnLst>
                                    <p:animEffect transition="out" filter="fade">
                                      <p:cBhvr>
                                        <p:cTn id="157" dur="100"/>
                                        <p:tgtEl>
                                          <p:spTgt spid="64"/>
                                        </p:tgtEl>
                                      </p:cBhvr>
                                    </p:animEffect>
                                    <p:set>
                                      <p:cBhvr>
                                        <p:cTn id="158" dur="1" fill="hold">
                                          <p:stCondLst>
                                            <p:cond delay="99"/>
                                          </p:stCondLst>
                                        </p:cTn>
                                        <p:tgtEl>
                                          <p:spTgt spid="64"/>
                                        </p:tgtEl>
                                        <p:attrNameLst>
                                          <p:attrName>style.visibility</p:attrName>
                                        </p:attrNameLst>
                                      </p:cBhvr>
                                      <p:to>
                                        <p:strVal val="hidden"/>
                                      </p:to>
                                    </p:set>
                                  </p:childTnLst>
                                </p:cTn>
                              </p:par>
                              <p:par>
                                <p:cTn id="159" presetID="5" presetClass="entr" presetSubtype="10" fill="hold" grpId="0" nodeType="with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checkerboard(across)">
                                      <p:cBhvr>
                                        <p:cTn id="161" dur="100"/>
                                        <p:tgtEl>
                                          <p:spTgt spid="70"/>
                                        </p:tgtEl>
                                      </p:cBhvr>
                                    </p:animEffect>
                                  </p:childTnLst>
                                </p:cTn>
                              </p:par>
                              <p:par>
                                <p:cTn id="162" presetID="0" presetClass="path" presetSubtype="0" accel="50000" decel="50000" fill="hold" grpId="1" nodeType="withEffect">
                                  <p:stCondLst>
                                    <p:cond delay="0"/>
                                  </p:stCondLst>
                                  <p:childTnLst>
                                    <p:animMotion origin="layout" path="M -0.00225 0.00162 L -0.30277 -0.10139 " pathEditMode="relative" rAng="0" ptsTypes="AA">
                                      <p:cBhvr>
                                        <p:cTn id="163" dur="400" fill="hold"/>
                                        <p:tgtEl>
                                          <p:spTgt spid="70"/>
                                        </p:tgtEl>
                                        <p:attrNameLst>
                                          <p:attrName>ppt_x</p:attrName>
                                          <p:attrName>ppt_y</p:attrName>
                                        </p:attrNameLst>
                                      </p:cBhvr>
                                      <p:rCtr x="-15000" y="-5200"/>
                                    </p:animMotion>
                                  </p:childTnLst>
                                </p:cTn>
                              </p:par>
                              <p:par>
                                <p:cTn id="164" presetID="5" presetClass="entr" presetSubtype="10" fill="hold" grpId="0" nodeType="withEffect">
                                  <p:stCondLst>
                                    <p:cond delay="100"/>
                                  </p:stCondLst>
                                  <p:childTnLst>
                                    <p:set>
                                      <p:cBhvr>
                                        <p:cTn id="165" dur="1" fill="hold">
                                          <p:stCondLst>
                                            <p:cond delay="0"/>
                                          </p:stCondLst>
                                        </p:cTn>
                                        <p:tgtEl>
                                          <p:spTgt spid="71"/>
                                        </p:tgtEl>
                                        <p:attrNameLst>
                                          <p:attrName>style.visibility</p:attrName>
                                        </p:attrNameLst>
                                      </p:cBhvr>
                                      <p:to>
                                        <p:strVal val="visible"/>
                                      </p:to>
                                    </p:set>
                                    <p:animEffect transition="in" filter="checkerboard(across)">
                                      <p:cBhvr>
                                        <p:cTn id="166" dur="100"/>
                                        <p:tgtEl>
                                          <p:spTgt spid="71"/>
                                        </p:tgtEl>
                                      </p:cBhvr>
                                    </p:animEffect>
                                  </p:childTnLst>
                                </p:cTn>
                              </p:par>
                              <p:par>
                                <p:cTn id="167" presetID="5" presetClass="entr" presetSubtype="10" fill="hold" grpId="0" nodeType="withEffect">
                                  <p:stCondLst>
                                    <p:cond delay="200"/>
                                  </p:stCondLst>
                                  <p:childTnLst>
                                    <p:set>
                                      <p:cBhvr>
                                        <p:cTn id="168" dur="1" fill="hold">
                                          <p:stCondLst>
                                            <p:cond delay="0"/>
                                          </p:stCondLst>
                                        </p:cTn>
                                        <p:tgtEl>
                                          <p:spTgt spid="72"/>
                                        </p:tgtEl>
                                        <p:attrNameLst>
                                          <p:attrName>style.visibility</p:attrName>
                                        </p:attrNameLst>
                                      </p:cBhvr>
                                      <p:to>
                                        <p:strVal val="visible"/>
                                      </p:to>
                                    </p:set>
                                    <p:animEffect transition="in" filter="checkerboard(across)">
                                      <p:cBhvr>
                                        <p:cTn id="169" dur="100"/>
                                        <p:tgtEl>
                                          <p:spTgt spid="72"/>
                                        </p:tgtEl>
                                      </p:cBhvr>
                                    </p:animEffect>
                                  </p:childTnLst>
                                </p:cTn>
                              </p:par>
                              <p:par>
                                <p:cTn id="170" presetID="5" presetClass="entr" presetSubtype="10" fill="hold" grpId="0" nodeType="withEffect">
                                  <p:stCondLst>
                                    <p:cond delay="300"/>
                                  </p:stCondLst>
                                  <p:childTnLst>
                                    <p:set>
                                      <p:cBhvr>
                                        <p:cTn id="171" dur="1" fill="hold">
                                          <p:stCondLst>
                                            <p:cond delay="0"/>
                                          </p:stCondLst>
                                        </p:cTn>
                                        <p:tgtEl>
                                          <p:spTgt spid="73"/>
                                        </p:tgtEl>
                                        <p:attrNameLst>
                                          <p:attrName>style.visibility</p:attrName>
                                        </p:attrNameLst>
                                      </p:cBhvr>
                                      <p:to>
                                        <p:strVal val="visible"/>
                                      </p:to>
                                    </p:set>
                                    <p:animEffect transition="in" filter="checkerboard(across)">
                                      <p:cBhvr>
                                        <p:cTn id="172" dur="100"/>
                                        <p:tgtEl>
                                          <p:spTgt spid="73"/>
                                        </p:tgtEl>
                                      </p:cBhvr>
                                    </p:animEffect>
                                  </p:childTnLst>
                                </p:cTn>
                              </p:par>
                            </p:childTnLst>
                          </p:cTn>
                        </p:par>
                        <p:par>
                          <p:cTn id="173" fill="hold">
                            <p:stCondLst>
                              <p:cond delay="10800"/>
                            </p:stCondLst>
                            <p:childTnLst>
                              <p:par>
                                <p:cTn id="174" presetID="10" presetClass="exit" presetSubtype="0" fill="hold" grpId="1" nodeType="afterEffect">
                                  <p:stCondLst>
                                    <p:cond delay="0"/>
                                  </p:stCondLst>
                                  <p:childTnLst>
                                    <p:animEffect transition="out" filter="fade">
                                      <p:cBhvr>
                                        <p:cTn id="175" dur="100"/>
                                        <p:tgtEl>
                                          <p:spTgt spid="71"/>
                                        </p:tgtEl>
                                      </p:cBhvr>
                                    </p:animEffect>
                                    <p:set>
                                      <p:cBhvr>
                                        <p:cTn id="176" dur="1" fill="hold">
                                          <p:stCondLst>
                                            <p:cond delay="99"/>
                                          </p:stCondLst>
                                        </p:cTn>
                                        <p:tgtEl>
                                          <p:spTgt spid="71"/>
                                        </p:tgtEl>
                                        <p:attrNameLst>
                                          <p:attrName>style.visibility</p:attrName>
                                        </p:attrNameLst>
                                      </p:cBhvr>
                                      <p:to>
                                        <p:strVal val="hidden"/>
                                      </p:to>
                                    </p:set>
                                  </p:childTnLst>
                                </p:cTn>
                              </p:par>
                            </p:childTnLst>
                          </p:cTn>
                        </p:par>
                        <p:par>
                          <p:cTn id="177" fill="hold">
                            <p:stCondLst>
                              <p:cond delay="10900"/>
                            </p:stCondLst>
                            <p:childTnLst>
                              <p:par>
                                <p:cTn id="178" presetID="10" presetClass="exit" presetSubtype="0" fill="hold" grpId="1" nodeType="afterEffect">
                                  <p:stCondLst>
                                    <p:cond delay="0"/>
                                  </p:stCondLst>
                                  <p:childTnLst>
                                    <p:animEffect transition="out" filter="fade">
                                      <p:cBhvr>
                                        <p:cTn id="179" dur="100"/>
                                        <p:tgtEl>
                                          <p:spTgt spid="72"/>
                                        </p:tgtEl>
                                      </p:cBhvr>
                                    </p:animEffect>
                                    <p:set>
                                      <p:cBhvr>
                                        <p:cTn id="180" dur="1" fill="hold">
                                          <p:stCondLst>
                                            <p:cond delay="99"/>
                                          </p:stCondLst>
                                        </p:cTn>
                                        <p:tgtEl>
                                          <p:spTgt spid="72"/>
                                        </p:tgtEl>
                                        <p:attrNameLst>
                                          <p:attrName>style.visibility</p:attrName>
                                        </p:attrNameLst>
                                      </p:cBhvr>
                                      <p:to>
                                        <p:strVal val="hidden"/>
                                      </p:to>
                                    </p:set>
                                  </p:childTnLst>
                                </p:cTn>
                              </p:par>
                            </p:childTnLst>
                          </p:cTn>
                        </p:par>
                        <p:par>
                          <p:cTn id="181" fill="hold">
                            <p:stCondLst>
                              <p:cond delay="11000"/>
                            </p:stCondLst>
                            <p:childTnLst>
                              <p:par>
                                <p:cTn id="182" presetID="10" presetClass="exit" presetSubtype="0" fill="hold" grpId="1" nodeType="afterEffect">
                                  <p:stCondLst>
                                    <p:cond delay="0"/>
                                  </p:stCondLst>
                                  <p:childTnLst>
                                    <p:animEffect transition="out" filter="fade">
                                      <p:cBhvr>
                                        <p:cTn id="183" dur="100"/>
                                        <p:tgtEl>
                                          <p:spTgt spid="73"/>
                                        </p:tgtEl>
                                      </p:cBhvr>
                                    </p:animEffect>
                                    <p:set>
                                      <p:cBhvr>
                                        <p:cTn id="184" dur="1" fill="hold">
                                          <p:stCondLst>
                                            <p:cond delay="99"/>
                                          </p:stCondLst>
                                        </p:cTn>
                                        <p:tgtEl>
                                          <p:spTgt spid="73"/>
                                        </p:tgtEl>
                                        <p:attrNameLst>
                                          <p:attrName>style.visibility</p:attrName>
                                        </p:attrNameLst>
                                      </p:cBhvr>
                                      <p:to>
                                        <p:strVal val="hidden"/>
                                      </p:to>
                                    </p:set>
                                  </p:childTnLst>
                                </p:cTn>
                              </p:par>
                            </p:childTnLst>
                          </p:cTn>
                        </p:par>
                        <p:par>
                          <p:cTn id="185" fill="hold">
                            <p:stCondLst>
                              <p:cond delay="11100"/>
                            </p:stCondLst>
                            <p:childTnLst>
                              <p:par>
                                <p:cTn id="186" presetID="10" presetClass="exit" presetSubtype="0" fill="hold" grpId="2" nodeType="afterEffect">
                                  <p:stCondLst>
                                    <p:cond delay="0"/>
                                  </p:stCondLst>
                                  <p:childTnLst>
                                    <p:animEffect transition="out" filter="fade">
                                      <p:cBhvr>
                                        <p:cTn id="187" dur="100"/>
                                        <p:tgtEl>
                                          <p:spTgt spid="70"/>
                                        </p:tgtEl>
                                      </p:cBhvr>
                                    </p:animEffect>
                                    <p:set>
                                      <p:cBhvr>
                                        <p:cTn id="188" dur="1" fill="hold">
                                          <p:stCondLst>
                                            <p:cond delay="99"/>
                                          </p:stCondLst>
                                        </p:cTn>
                                        <p:tgtEl>
                                          <p:spTgt spid="70"/>
                                        </p:tgtEl>
                                        <p:attrNameLst>
                                          <p:attrName>style.visibility</p:attrName>
                                        </p:attrNameLst>
                                      </p:cBhvr>
                                      <p:to>
                                        <p:strVal val="hidden"/>
                                      </p:to>
                                    </p:set>
                                  </p:childTnLst>
                                </p:cTn>
                              </p:par>
                              <p:par>
                                <p:cTn id="189" presetID="5" presetClass="entr" presetSubtype="10" fill="hold" grpId="0" nodeType="withEffect">
                                  <p:stCondLst>
                                    <p:cond delay="0"/>
                                  </p:stCondLst>
                                  <p:childTnLst>
                                    <p:set>
                                      <p:cBhvr>
                                        <p:cTn id="190" dur="1" fill="hold">
                                          <p:stCondLst>
                                            <p:cond delay="0"/>
                                          </p:stCondLst>
                                        </p:cTn>
                                        <p:tgtEl>
                                          <p:spTgt spid="74"/>
                                        </p:tgtEl>
                                        <p:attrNameLst>
                                          <p:attrName>style.visibility</p:attrName>
                                        </p:attrNameLst>
                                      </p:cBhvr>
                                      <p:to>
                                        <p:strVal val="visible"/>
                                      </p:to>
                                    </p:set>
                                    <p:animEffect transition="in" filter="checkerboard(across)">
                                      <p:cBhvr>
                                        <p:cTn id="191" dur="100"/>
                                        <p:tgtEl>
                                          <p:spTgt spid="74"/>
                                        </p:tgtEl>
                                      </p:cBhvr>
                                    </p:animEffect>
                                  </p:childTnLst>
                                </p:cTn>
                              </p:par>
                            </p:childTnLst>
                          </p:cTn>
                        </p:par>
                        <p:par>
                          <p:cTn id="192" fill="hold">
                            <p:stCondLst>
                              <p:cond delay="11200"/>
                            </p:stCondLst>
                            <p:childTnLst>
                              <p:par>
                                <p:cTn id="193" presetID="0" presetClass="path" presetSubtype="0" accel="50000" decel="50000" fill="hold" grpId="2" nodeType="afterEffect">
                                  <p:stCondLst>
                                    <p:cond delay="0"/>
                                  </p:stCondLst>
                                  <p:childTnLst>
                                    <p:animMotion origin="layout" path="M -0.00399 0.00278 C 0.06077 -0.02662 0.12535 -0.05579 0.11285 -0.0831 C 0.10052 -0.11065 -0.0651 -0.13565 -0.0783 -0.16204 C -0.09149 -0.1882 -0.02882 -0.21505 0.03386 -0.24074 " pathEditMode="relative" rAng="315743" ptsTypes="aaaA">
                                      <p:cBhvr>
                                        <p:cTn id="194" dur="1300" fill="hold"/>
                                        <p:tgtEl>
                                          <p:spTgt spid="74"/>
                                        </p:tgtEl>
                                        <p:attrNameLst>
                                          <p:attrName>ppt_x</p:attrName>
                                          <p:attrName>ppt_y</p:attrName>
                                        </p:attrNameLst>
                                      </p:cBhvr>
                                      <p:rCtr x="2100" y="-12200"/>
                                    </p:animMotion>
                                  </p:childTnLst>
                                </p:cTn>
                              </p:par>
                              <p:par>
                                <p:cTn id="195" presetID="5" presetClass="entr" presetSubtype="10" fill="hold" grpId="0" nodeType="withEffect">
                                  <p:stCondLst>
                                    <p:cond delay="800"/>
                                  </p:stCondLst>
                                  <p:childTnLst>
                                    <p:set>
                                      <p:cBhvr>
                                        <p:cTn id="196" dur="1" fill="hold">
                                          <p:stCondLst>
                                            <p:cond delay="0"/>
                                          </p:stCondLst>
                                        </p:cTn>
                                        <p:tgtEl>
                                          <p:spTgt spid="75"/>
                                        </p:tgtEl>
                                        <p:attrNameLst>
                                          <p:attrName>style.visibility</p:attrName>
                                        </p:attrNameLst>
                                      </p:cBhvr>
                                      <p:to>
                                        <p:strVal val="visible"/>
                                      </p:to>
                                    </p:set>
                                    <p:animEffect transition="in" filter="checkerboard(across)">
                                      <p:cBhvr>
                                        <p:cTn id="197" dur="500"/>
                                        <p:tgtEl>
                                          <p:spTgt spid="75"/>
                                        </p:tgtEl>
                                      </p:cBhvr>
                                    </p:animEffect>
                                  </p:childTnLst>
                                </p:cTn>
                              </p:par>
                              <p:par>
                                <p:cTn id="198" presetID="5" presetClass="entr" presetSubtype="10" fill="hold" grpId="0" nodeType="withEffect">
                                  <p:stCondLst>
                                    <p:cond delay="400"/>
                                  </p:stCondLst>
                                  <p:childTnLst>
                                    <p:set>
                                      <p:cBhvr>
                                        <p:cTn id="199" dur="1" fill="hold">
                                          <p:stCondLst>
                                            <p:cond delay="0"/>
                                          </p:stCondLst>
                                        </p:cTn>
                                        <p:tgtEl>
                                          <p:spTgt spid="76"/>
                                        </p:tgtEl>
                                        <p:attrNameLst>
                                          <p:attrName>style.visibility</p:attrName>
                                        </p:attrNameLst>
                                      </p:cBhvr>
                                      <p:to>
                                        <p:strVal val="visible"/>
                                      </p:to>
                                    </p:set>
                                    <p:animEffect transition="in" filter="checkerboard(across)">
                                      <p:cBhvr>
                                        <p:cTn id="200" dur="500"/>
                                        <p:tgtEl>
                                          <p:spTgt spid="76"/>
                                        </p:tgtEl>
                                      </p:cBhvr>
                                    </p:animEffect>
                                  </p:childTnLst>
                                </p:cTn>
                              </p:par>
                              <p:par>
                                <p:cTn id="201" presetID="5" presetClass="entr" presetSubtype="10" fill="hold" grpId="0" nodeType="withEffect">
                                  <p:stCondLst>
                                    <p:cond delay="1200"/>
                                  </p:stCondLst>
                                  <p:childTnLst>
                                    <p:set>
                                      <p:cBhvr>
                                        <p:cTn id="202" dur="1" fill="hold">
                                          <p:stCondLst>
                                            <p:cond delay="0"/>
                                          </p:stCondLst>
                                        </p:cTn>
                                        <p:tgtEl>
                                          <p:spTgt spid="77"/>
                                        </p:tgtEl>
                                        <p:attrNameLst>
                                          <p:attrName>style.visibility</p:attrName>
                                        </p:attrNameLst>
                                      </p:cBhvr>
                                      <p:to>
                                        <p:strVal val="visible"/>
                                      </p:to>
                                    </p:set>
                                    <p:animEffect transition="in" filter="checkerboard(across)">
                                      <p:cBhvr>
                                        <p:cTn id="203" dur="500"/>
                                        <p:tgtEl>
                                          <p:spTgt spid="77"/>
                                        </p:tgtEl>
                                      </p:cBhvr>
                                    </p:animEffect>
                                  </p:childTnLst>
                                </p:cTn>
                              </p:par>
                            </p:childTnLst>
                          </p:cTn>
                        </p:par>
                        <p:par>
                          <p:cTn id="204" fill="hold">
                            <p:stCondLst>
                              <p:cond delay="12900"/>
                            </p:stCondLst>
                            <p:childTnLst>
                              <p:par>
                                <p:cTn id="205" presetID="10" presetClass="exit" presetSubtype="0" fill="hold" grpId="1" nodeType="afterEffect">
                                  <p:stCondLst>
                                    <p:cond delay="0"/>
                                  </p:stCondLst>
                                  <p:childTnLst>
                                    <p:animEffect transition="out" filter="fade">
                                      <p:cBhvr>
                                        <p:cTn id="206" dur="100"/>
                                        <p:tgtEl>
                                          <p:spTgt spid="74"/>
                                        </p:tgtEl>
                                      </p:cBhvr>
                                    </p:animEffect>
                                    <p:set>
                                      <p:cBhvr>
                                        <p:cTn id="207" dur="1" fill="hold">
                                          <p:stCondLst>
                                            <p:cond delay="99"/>
                                          </p:stCondLst>
                                        </p:cTn>
                                        <p:tgtEl>
                                          <p:spTgt spid="74"/>
                                        </p:tgtEl>
                                        <p:attrNameLst>
                                          <p:attrName>style.visibility</p:attrName>
                                        </p:attrNameLst>
                                      </p:cBhvr>
                                      <p:to>
                                        <p:strVal val="hidden"/>
                                      </p:to>
                                    </p:set>
                                  </p:childTnLst>
                                </p:cTn>
                              </p:par>
                              <p:par>
                                <p:cTn id="208" presetID="5" presetClass="entr" presetSubtype="10" fill="hold" grpId="0" nodeType="withEffect">
                                  <p:stCondLst>
                                    <p:cond delay="0"/>
                                  </p:stCondLst>
                                  <p:childTnLst>
                                    <p:set>
                                      <p:cBhvr>
                                        <p:cTn id="209" dur="1" fill="hold">
                                          <p:stCondLst>
                                            <p:cond delay="0"/>
                                          </p:stCondLst>
                                        </p:cTn>
                                        <p:tgtEl>
                                          <p:spTgt spid="79"/>
                                        </p:tgtEl>
                                        <p:attrNameLst>
                                          <p:attrName>style.visibility</p:attrName>
                                        </p:attrNameLst>
                                      </p:cBhvr>
                                      <p:to>
                                        <p:strVal val="visible"/>
                                      </p:to>
                                    </p:set>
                                    <p:animEffect transition="in" filter="checkerboard(across)">
                                      <p:cBhvr>
                                        <p:cTn id="210" dur="100"/>
                                        <p:tgtEl>
                                          <p:spTgt spid="79"/>
                                        </p:tgtEl>
                                      </p:cBhvr>
                                    </p:animEffect>
                                  </p:childTnLst>
                                </p:cTn>
                              </p:par>
                              <p:par>
                                <p:cTn id="211" presetID="0" presetClass="path" presetSubtype="0" accel="50000" decel="50000" fill="hold" grpId="1" nodeType="withEffect">
                                  <p:stCondLst>
                                    <p:cond delay="0"/>
                                  </p:stCondLst>
                                  <p:childTnLst>
                                    <p:animMotion origin="layout" path="M 0.0026 0.00023 L -0.03281 0.25231 " pathEditMode="relative" rAng="0" ptsTypes="AA">
                                      <p:cBhvr>
                                        <p:cTn id="212" dur="400" fill="hold"/>
                                        <p:tgtEl>
                                          <p:spTgt spid="79"/>
                                        </p:tgtEl>
                                        <p:attrNameLst>
                                          <p:attrName>ppt_x</p:attrName>
                                          <p:attrName>ppt_y</p:attrName>
                                        </p:attrNameLst>
                                      </p:cBhvr>
                                      <p:rCtr x="-1800" y="12600"/>
                                    </p:animMotion>
                                  </p:childTnLst>
                                </p:cTn>
                              </p:par>
                              <p:par>
                                <p:cTn id="213" presetID="5" presetClass="entr" presetSubtype="10" fill="hold" grpId="0" nodeType="withEffect">
                                  <p:stCondLst>
                                    <p:cond delay="100"/>
                                  </p:stCondLst>
                                  <p:childTnLst>
                                    <p:set>
                                      <p:cBhvr>
                                        <p:cTn id="214" dur="1" fill="hold">
                                          <p:stCondLst>
                                            <p:cond delay="0"/>
                                          </p:stCondLst>
                                        </p:cTn>
                                        <p:tgtEl>
                                          <p:spTgt spid="80"/>
                                        </p:tgtEl>
                                        <p:attrNameLst>
                                          <p:attrName>style.visibility</p:attrName>
                                        </p:attrNameLst>
                                      </p:cBhvr>
                                      <p:to>
                                        <p:strVal val="visible"/>
                                      </p:to>
                                    </p:set>
                                    <p:animEffect transition="in" filter="checkerboard(across)">
                                      <p:cBhvr>
                                        <p:cTn id="215" dur="100"/>
                                        <p:tgtEl>
                                          <p:spTgt spid="80"/>
                                        </p:tgtEl>
                                      </p:cBhvr>
                                    </p:animEffect>
                                  </p:childTnLst>
                                </p:cTn>
                              </p:par>
                              <p:par>
                                <p:cTn id="216" presetID="5" presetClass="entr" presetSubtype="10" fill="hold" grpId="0" nodeType="withEffect">
                                  <p:stCondLst>
                                    <p:cond delay="100"/>
                                  </p:stCondLst>
                                  <p:childTnLst>
                                    <p:set>
                                      <p:cBhvr>
                                        <p:cTn id="217" dur="1" fill="hold">
                                          <p:stCondLst>
                                            <p:cond delay="0"/>
                                          </p:stCondLst>
                                        </p:cTn>
                                        <p:tgtEl>
                                          <p:spTgt spid="81"/>
                                        </p:tgtEl>
                                        <p:attrNameLst>
                                          <p:attrName>style.visibility</p:attrName>
                                        </p:attrNameLst>
                                      </p:cBhvr>
                                      <p:to>
                                        <p:strVal val="visible"/>
                                      </p:to>
                                    </p:set>
                                    <p:animEffect transition="in" filter="checkerboard(across)">
                                      <p:cBhvr>
                                        <p:cTn id="218" dur="100"/>
                                        <p:tgtEl>
                                          <p:spTgt spid="81"/>
                                        </p:tgtEl>
                                      </p:cBhvr>
                                    </p:animEffect>
                                  </p:childTnLst>
                                </p:cTn>
                              </p:par>
                              <p:par>
                                <p:cTn id="219" presetID="5" presetClass="entr" presetSubtype="10" fill="hold" grpId="0" nodeType="withEffect">
                                  <p:stCondLst>
                                    <p:cond delay="200"/>
                                  </p:stCondLst>
                                  <p:childTnLst>
                                    <p:set>
                                      <p:cBhvr>
                                        <p:cTn id="220" dur="1" fill="hold">
                                          <p:stCondLst>
                                            <p:cond delay="0"/>
                                          </p:stCondLst>
                                        </p:cTn>
                                        <p:tgtEl>
                                          <p:spTgt spid="82"/>
                                        </p:tgtEl>
                                        <p:attrNameLst>
                                          <p:attrName>style.visibility</p:attrName>
                                        </p:attrNameLst>
                                      </p:cBhvr>
                                      <p:to>
                                        <p:strVal val="visible"/>
                                      </p:to>
                                    </p:set>
                                    <p:animEffect transition="in" filter="checkerboard(across)">
                                      <p:cBhvr>
                                        <p:cTn id="221" dur="100"/>
                                        <p:tgtEl>
                                          <p:spTgt spid="82"/>
                                        </p:tgtEl>
                                      </p:cBhvr>
                                    </p:animEffect>
                                  </p:childTnLst>
                                </p:cTn>
                              </p:par>
                              <p:par>
                                <p:cTn id="222" presetID="5" presetClass="entr" presetSubtype="10" fill="hold" grpId="0" nodeType="withEffect">
                                  <p:stCondLst>
                                    <p:cond delay="200"/>
                                  </p:stCondLst>
                                  <p:childTnLst>
                                    <p:set>
                                      <p:cBhvr>
                                        <p:cTn id="223" dur="1" fill="hold">
                                          <p:stCondLst>
                                            <p:cond delay="0"/>
                                          </p:stCondLst>
                                        </p:cTn>
                                        <p:tgtEl>
                                          <p:spTgt spid="83"/>
                                        </p:tgtEl>
                                        <p:attrNameLst>
                                          <p:attrName>style.visibility</p:attrName>
                                        </p:attrNameLst>
                                      </p:cBhvr>
                                      <p:to>
                                        <p:strVal val="visible"/>
                                      </p:to>
                                    </p:set>
                                    <p:animEffect transition="in" filter="checkerboard(across)">
                                      <p:cBhvr>
                                        <p:cTn id="224" dur="100"/>
                                        <p:tgtEl>
                                          <p:spTgt spid="83"/>
                                        </p:tgtEl>
                                      </p:cBhvr>
                                    </p:animEffect>
                                  </p:childTnLst>
                                </p:cTn>
                              </p:par>
                            </p:childTnLst>
                          </p:cTn>
                        </p:par>
                        <p:par>
                          <p:cTn id="225" fill="hold">
                            <p:stCondLst>
                              <p:cond delay="13300"/>
                            </p:stCondLst>
                            <p:childTnLst>
                              <p:par>
                                <p:cTn id="226" presetID="10" presetClass="exit" presetSubtype="0" fill="hold" grpId="1" nodeType="afterEffect">
                                  <p:stCondLst>
                                    <p:cond delay="0"/>
                                  </p:stCondLst>
                                  <p:childTnLst>
                                    <p:animEffect transition="out" filter="fade">
                                      <p:cBhvr>
                                        <p:cTn id="227" dur="100"/>
                                        <p:tgtEl>
                                          <p:spTgt spid="80"/>
                                        </p:tgtEl>
                                      </p:cBhvr>
                                    </p:animEffect>
                                    <p:set>
                                      <p:cBhvr>
                                        <p:cTn id="228" dur="1" fill="hold">
                                          <p:stCondLst>
                                            <p:cond delay="99"/>
                                          </p:stCondLst>
                                        </p:cTn>
                                        <p:tgtEl>
                                          <p:spTgt spid="80"/>
                                        </p:tgtEl>
                                        <p:attrNameLst>
                                          <p:attrName>style.visibility</p:attrName>
                                        </p:attrNameLst>
                                      </p:cBhvr>
                                      <p:to>
                                        <p:strVal val="hidden"/>
                                      </p:to>
                                    </p:set>
                                  </p:childTnLst>
                                </p:cTn>
                              </p:par>
                            </p:childTnLst>
                          </p:cTn>
                        </p:par>
                        <p:par>
                          <p:cTn id="229" fill="hold">
                            <p:stCondLst>
                              <p:cond delay="13400"/>
                            </p:stCondLst>
                            <p:childTnLst>
                              <p:par>
                                <p:cTn id="230" presetID="10" presetClass="exit" presetSubtype="0" fill="hold" grpId="1" nodeType="afterEffect">
                                  <p:stCondLst>
                                    <p:cond delay="0"/>
                                  </p:stCondLst>
                                  <p:childTnLst>
                                    <p:animEffect transition="out" filter="fade">
                                      <p:cBhvr>
                                        <p:cTn id="231" dur="100"/>
                                        <p:tgtEl>
                                          <p:spTgt spid="81"/>
                                        </p:tgtEl>
                                      </p:cBhvr>
                                    </p:animEffect>
                                    <p:set>
                                      <p:cBhvr>
                                        <p:cTn id="232" dur="1" fill="hold">
                                          <p:stCondLst>
                                            <p:cond delay="99"/>
                                          </p:stCondLst>
                                        </p:cTn>
                                        <p:tgtEl>
                                          <p:spTgt spid="81"/>
                                        </p:tgtEl>
                                        <p:attrNameLst>
                                          <p:attrName>style.visibility</p:attrName>
                                        </p:attrNameLst>
                                      </p:cBhvr>
                                      <p:to>
                                        <p:strVal val="hidden"/>
                                      </p:to>
                                    </p:set>
                                  </p:childTnLst>
                                </p:cTn>
                              </p:par>
                            </p:childTnLst>
                          </p:cTn>
                        </p:par>
                        <p:par>
                          <p:cTn id="233" fill="hold">
                            <p:stCondLst>
                              <p:cond delay="13500"/>
                            </p:stCondLst>
                            <p:childTnLst>
                              <p:par>
                                <p:cTn id="234" presetID="10" presetClass="exit" presetSubtype="0" fill="hold" grpId="1" nodeType="afterEffect">
                                  <p:stCondLst>
                                    <p:cond delay="0"/>
                                  </p:stCondLst>
                                  <p:childTnLst>
                                    <p:animEffect transition="out" filter="fade">
                                      <p:cBhvr>
                                        <p:cTn id="235" dur="100"/>
                                        <p:tgtEl>
                                          <p:spTgt spid="82"/>
                                        </p:tgtEl>
                                      </p:cBhvr>
                                    </p:animEffect>
                                    <p:set>
                                      <p:cBhvr>
                                        <p:cTn id="236" dur="1" fill="hold">
                                          <p:stCondLst>
                                            <p:cond delay="99"/>
                                          </p:stCondLst>
                                        </p:cTn>
                                        <p:tgtEl>
                                          <p:spTgt spid="82"/>
                                        </p:tgtEl>
                                        <p:attrNameLst>
                                          <p:attrName>style.visibility</p:attrName>
                                        </p:attrNameLst>
                                      </p:cBhvr>
                                      <p:to>
                                        <p:strVal val="hidden"/>
                                      </p:to>
                                    </p:set>
                                  </p:childTnLst>
                                </p:cTn>
                              </p:par>
                            </p:childTnLst>
                          </p:cTn>
                        </p:par>
                        <p:par>
                          <p:cTn id="237" fill="hold">
                            <p:stCondLst>
                              <p:cond delay="13600"/>
                            </p:stCondLst>
                            <p:childTnLst>
                              <p:par>
                                <p:cTn id="238" presetID="10" presetClass="exit" presetSubtype="0" fill="hold" grpId="1" nodeType="afterEffect">
                                  <p:stCondLst>
                                    <p:cond delay="0"/>
                                  </p:stCondLst>
                                  <p:childTnLst>
                                    <p:animEffect transition="out" filter="fade">
                                      <p:cBhvr>
                                        <p:cTn id="239" dur="100"/>
                                        <p:tgtEl>
                                          <p:spTgt spid="83"/>
                                        </p:tgtEl>
                                      </p:cBhvr>
                                    </p:animEffect>
                                    <p:set>
                                      <p:cBhvr>
                                        <p:cTn id="240" dur="1" fill="hold">
                                          <p:stCondLst>
                                            <p:cond delay="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9" grpId="0" animBg="1"/>
      <p:bldP spid="46119" grpId="1" animBg="1"/>
      <p:bldP spid="46119" grpId="2" animBg="1"/>
      <p:bldP spid="43" grpId="0" animBg="1"/>
      <p:bldP spid="44" grpId="0" animBg="1"/>
      <p:bldP spid="45" grpId="0" animBg="1"/>
      <p:bldP spid="46" grpId="0" animBg="1"/>
      <p:bldP spid="47" grpId="0" animBg="1"/>
      <p:bldP spid="47" grpId="1" animBg="1"/>
      <p:bldP spid="47" grpId="2" animBg="1"/>
      <p:bldP spid="50" grpId="0" animBg="1"/>
      <p:bldP spid="50" grpId="1" animBg="1"/>
      <p:bldP spid="51" grpId="0" animBg="1"/>
      <p:bldP spid="51" grpId="1" animBg="1"/>
      <p:bldP spid="52" grpId="0" animBg="1"/>
      <p:bldP spid="52" grpId="1" animBg="1"/>
      <p:bldP spid="53" grpId="0" animBg="1"/>
      <p:bldP spid="53" grpId="1" animBg="1"/>
      <p:bldP spid="48" grpId="0" animBg="1"/>
      <p:bldP spid="49" grpId="0" animBg="1"/>
      <p:bldP spid="49" grpId="1" animBg="1"/>
      <p:bldP spid="49" grpId="2" animBg="1"/>
      <p:bldP spid="54" grpId="0" animBg="1"/>
      <p:bldP spid="55" grpId="0" animBg="1"/>
      <p:bldP spid="56" grpId="0" animBg="1"/>
      <p:bldP spid="57" grpId="0" animBg="1"/>
      <p:bldP spid="58" grpId="0" animBg="1"/>
      <p:bldP spid="58" grpId="1" animBg="1"/>
      <p:bldP spid="58" grpId="2"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4" grpId="2" animBg="1"/>
      <p:bldP spid="65" grpId="0" animBg="1"/>
      <p:bldP spid="66" grpId="0" animBg="1"/>
      <p:bldP spid="67" grpId="0" animBg="1"/>
      <p:bldP spid="68" grpId="0" animBg="1"/>
      <p:bldP spid="69" grpId="0" animBg="1"/>
      <p:bldP spid="70" grpId="0" animBg="1"/>
      <p:bldP spid="70" grpId="1" animBg="1"/>
      <p:bldP spid="70" grpId="2" animBg="1"/>
      <p:bldP spid="71" grpId="0" animBg="1"/>
      <p:bldP spid="71" grpId="1" animBg="1"/>
      <p:bldP spid="72" grpId="0" animBg="1"/>
      <p:bldP spid="72" grpId="1" animBg="1"/>
      <p:bldP spid="73" grpId="0" animBg="1"/>
      <p:bldP spid="73" grpId="1" animBg="1"/>
      <p:bldP spid="74" grpId="0" animBg="1"/>
      <p:bldP spid="74" grpId="1" animBg="1"/>
      <p:bldP spid="74" grpId="2" animBg="1"/>
      <p:bldP spid="75" grpId="0" animBg="1"/>
      <p:bldP spid="76" grpId="0" animBg="1"/>
      <p:bldP spid="77" grpId="0"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4000" dirty="0" smtClean="0"/>
              <a:t>Introduction</a:t>
            </a:r>
          </a:p>
          <a:p>
            <a:r>
              <a:rPr lang="en-US" sz="4000" dirty="0" smtClean="0"/>
              <a:t>Overview of the Technologies</a:t>
            </a:r>
          </a:p>
          <a:p>
            <a:r>
              <a:rPr lang="en-US" sz="4000" dirty="0"/>
              <a:t>Applications in </a:t>
            </a:r>
            <a:r>
              <a:rPr lang="en-US" sz="4000" dirty="0" smtClean="0"/>
              <a:t>Health Informatics</a:t>
            </a:r>
            <a:endParaRPr lang="en-US" sz="4000" dirty="0"/>
          </a:p>
          <a:p>
            <a:r>
              <a:rPr lang="en-US" sz="4000" dirty="0" smtClean="0"/>
              <a:t>Applications in Social </a:t>
            </a:r>
            <a:r>
              <a:rPr lang="en-US" sz="4000" dirty="0"/>
              <a:t>Informatics</a:t>
            </a:r>
            <a:endParaRPr lang="en-US" sz="4000" dirty="0" smtClean="0"/>
          </a:p>
          <a:p>
            <a:r>
              <a:rPr lang="en-US" sz="4000" dirty="0" smtClean="0"/>
              <a:t>Conclusions and Future Works</a:t>
            </a:r>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2</a:t>
            </a:fld>
            <a:endParaRPr lang="en-US"/>
          </a:p>
        </p:txBody>
      </p:sp>
      <p:sp>
        <p:nvSpPr>
          <p:cNvPr id="7" name="Right Arrow 6"/>
          <p:cNvSpPr/>
          <p:nvPr/>
        </p:nvSpPr>
        <p:spPr>
          <a:xfrm>
            <a:off x="0" y="17716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2469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3"/>
          <p:cNvGraphicFramePr>
            <a:graphicFrameLocks noGrp="1" noChangeAspect="1"/>
          </p:cNvGraphicFramePr>
          <p:nvPr>
            <p:ph idx="1"/>
          </p:nvPr>
        </p:nvGraphicFramePr>
        <p:xfrm>
          <a:off x="228600" y="1371600"/>
          <a:ext cx="5183188" cy="4208463"/>
        </p:xfrm>
        <a:graphic>
          <a:graphicData uri="http://schemas.openxmlformats.org/presentationml/2006/ole">
            <mc:AlternateContent xmlns:mc="http://schemas.openxmlformats.org/markup-compatibility/2006">
              <mc:Choice xmlns:v="urn:schemas-microsoft-com:vml" Requires="v">
                <p:oleObj spid="_x0000_s18572" name="Visio" r:id="rId4" imgW="5183124" imgH="4207764" progId="">
                  <p:embed/>
                </p:oleObj>
              </mc:Choice>
              <mc:Fallback>
                <p:oleObj name="Visio" r:id="rId4" imgW="5183124" imgH="420776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71600"/>
                        <a:ext cx="5183188"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Freeform 6"/>
          <p:cNvSpPr>
            <a:spLocks/>
          </p:cNvSpPr>
          <p:nvPr/>
        </p:nvSpPr>
        <p:spPr bwMode="auto">
          <a:xfrm>
            <a:off x="1066800" y="2489200"/>
            <a:ext cx="3886200" cy="622300"/>
          </a:xfrm>
          <a:custGeom>
            <a:avLst/>
            <a:gdLst>
              <a:gd name="T0" fmla="*/ 0 w 2448"/>
              <a:gd name="T1" fmla="*/ 2147483647 h 392"/>
              <a:gd name="T2" fmla="*/ 2147483647 w 2448"/>
              <a:gd name="T3" fmla="*/ 2147483647 h 392"/>
              <a:gd name="T4" fmla="*/ 2147483647 w 2448"/>
              <a:gd name="T5" fmla="*/ 2147483647 h 392"/>
              <a:gd name="T6" fmla="*/ 2147483647 w 2448"/>
              <a:gd name="T7" fmla="*/ 2147483647 h 392"/>
              <a:gd name="T8" fmla="*/ 0 60000 65536"/>
              <a:gd name="T9" fmla="*/ 0 60000 65536"/>
              <a:gd name="T10" fmla="*/ 0 60000 65536"/>
              <a:gd name="T11" fmla="*/ 0 60000 65536"/>
              <a:gd name="T12" fmla="*/ 0 w 2448"/>
              <a:gd name="T13" fmla="*/ 0 h 392"/>
              <a:gd name="T14" fmla="*/ 2448 w 2448"/>
              <a:gd name="T15" fmla="*/ 392 h 392"/>
            </a:gdLst>
            <a:ahLst/>
            <a:cxnLst>
              <a:cxn ang="T8">
                <a:pos x="T0" y="T1"/>
              </a:cxn>
              <a:cxn ang="T9">
                <a:pos x="T2" y="T3"/>
              </a:cxn>
              <a:cxn ang="T10">
                <a:pos x="T4" y="T5"/>
              </a:cxn>
              <a:cxn ang="T11">
                <a:pos x="T6" y="T7"/>
              </a:cxn>
            </a:cxnLst>
            <a:rect l="T12" t="T13" r="T14" b="T15"/>
            <a:pathLst>
              <a:path w="2448" h="392">
                <a:moveTo>
                  <a:pt x="0" y="256"/>
                </a:moveTo>
                <a:cubicBezTo>
                  <a:pt x="112" y="324"/>
                  <a:pt x="224" y="392"/>
                  <a:pt x="480" y="352"/>
                </a:cubicBezTo>
                <a:cubicBezTo>
                  <a:pt x="736" y="312"/>
                  <a:pt x="1208" y="32"/>
                  <a:pt x="1536" y="16"/>
                </a:cubicBezTo>
                <a:cubicBezTo>
                  <a:pt x="1864" y="0"/>
                  <a:pt x="2156" y="128"/>
                  <a:pt x="2448" y="256"/>
                </a:cubicBezTo>
              </a:path>
            </a:pathLst>
          </a:custGeom>
          <a:noFill/>
          <a:ln w="38100">
            <a:solidFill>
              <a:srgbClr val="FF0000"/>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7175" name="Freeform 7"/>
          <p:cNvSpPr>
            <a:spLocks/>
          </p:cNvSpPr>
          <p:nvPr/>
        </p:nvSpPr>
        <p:spPr bwMode="auto">
          <a:xfrm>
            <a:off x="990600" y="1498600"/>
            <a:ext cx="3962400" cy="1092200"/>
          </a:xfrm>
          <a:custGeom>
            <a:avLst/>
            <a:gdLst>
              <a:gd name="T0" fmla="*/ 0 w 2496"/>
              <a:gd name="T1" fmla="*/ 2147483647 h 688"/>
              <a:gd name="T2" fmla="*/ 2147483647 w 2496"/>
              <a:gd name="T3" fmla="*/ 2147483647 h 688"/>
              <a:gd name="T4" fmla="*/ 2147483647 w 2496"/>
              <a:gd name="T5" fmla="*/ 2147483647 h 688"/>
              <a:gd name="T6" fmla="*/ 2147483647 w 2496"/>
              <a:gd name="T7" fmla="*/ 2147483647 h 688"/>
              <a:gd name="T8" fmla="*/ 2147483647 w 2496"/>
              <a:gd name="T9" fmla="*/ 2147483647 h 688"/>
              <a:gd name="T10" fmla="*/ 0 60000 65536"/>
              <a:gd name="T11" fmla="*/ 0 60000 65536"/>
              <a:gd name="T12" fmla="*/ 0 60000 65536"/>
              <a:gd name="T13" fmla="*/ 0 60000 65536"/>
              <a:gd name="T14" fmla="*/ 0 60000 65536"/>
              <a:gd name="T15" fmla="*/ 0 w 2496"/>
              <a:gd name="T16" fmla="*/ 0 h 688"/>
              <a:gd name="T17" fmla="*/ 2496 w 2496"/>
              <a:gd name="T18" fmla="*/ 688 h 688"/>
            </a:gdLst>
            <a:ahLst/>
            <a:cxnLst>
              <a:cxn ang="T10">
                <a:pos x="T0" y="T1"/>
              </a:cxn>
              <a:cxn ang="T11">
                <a:pos x="T2" y="T3"/>
              </a:cxn>
              <a:cxn ang="T12">
                <a:pos x="T4" y="T5"/>
              </a:cxn>
              <a:cxn ang="T13">
                <a:pos x="T6" y="T7"/>
              </a:cxn>
              <a:cxn ang="T14">
                <a:pos x="T8" y="T9"/>
              </a:cxn>
            </a:cxnLst>
            <a:rect l="T15" t="T16" r="T17" b="T18"/>
            <a:pathLst>
              <a:path w="2496" h="688">
                <a:moveTo>
                  <a:pt x="0" y="688"/>
                </a:moveTo>
                <a:cubicBezTo>
                  <a:pt x="176" y="436"/>
                  <a:pt x="352" y="184"/>
                  <a:pt x="576" y="112"/>
                </a:cubicBezTo>
                <a:cubicBezTo>
                  <a:pt x="800" y="40"/>
                  <a:pt x="1160" y="264"/>
                  <a:pt x="1344" y="256"/>
                </a:cubicBezTo>
                <a:cubicBezTo>
                  <a:pt x="1528" y="248"/>
                  <a:pt x="1488" y="0"/>
                  <a:pt x="1680" y="64"/>
                </a:cubicBezTo>
                <a:cubicBezTo>
                  <a:pt x="1872" y="128"/>
                  <a:pt x="2360" y="544"/>
                  <a:pt x="2496" y="640"/>
                </a:cubicBezTo>
              </a:path>
            </a:pathLst>
          </a:custGeom>
          <a:noFill/>
          <a:ln w="38100">
            <a:solidFill>
              <a:srgbClr val="007635"/>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7176" name="Freeform 8"/>
          <p:cNvSpPr>
            <a:spLocks/>
          </p:cNvSpPr>
          <p:nvPr/>
        </p:nvSpPr>
        <p:spPr bwMode="auto">
          <a:xfrm>
            <a:off x="914400" y="3200400"/>
            <a:ext cx="3886200" cy="723900"/>
          </a:xfrm>
          <a:custGeom>
            <a:avLst/>
            <a:gdLst>
              <a:gd name="T0" fmla="*/ 0 w 2448"/>
              <a:gd name="T1" fmla="*/ 0 h 456"/>
              <a:gd name="T2" fmla="*/ 2147483647 w 2448"/>
              <a:gd name="T3" fmla="*/ 2147483647 h 456"/>
              <a:gd name="T4" fmla="*/ 2147483647 w 2448"/>
              <a:gd name="T5" fmla="*/ 2147483647 h 456"/>
              <a:gd name="T6" fmla="*/ 2147483647 w 2448"/>
              <a:gd name="T7" fmla="*/ 2147483647 h 456"/>
              <a:gd name="T8" fmla="*/ 2147483647 w 2448"/>
              <a:gd name="T9" fmla="*/ 0 h 456"/>
              <a:gd name="T10" fmla="*/ 0 60000 65536"/>
              <a:gd name="T11" fmla="*/ 0 60000 65536"/>
              <a:gd name="T12" fmla="*/ 0 60000 65536"/>
              <a:gd name="T13" fmla="*/ 0 60000 65536"/>
              <a:gd name="T14" fmla="*/ 0 60000 65536"/>
              <a:gd name="T15" fmla="*/ 0 w 2448"/>
              <a:gd name="T16" fmla="*/ 0 h 456"/>
              <a:gd name="T17" fmla="*/ 2448 w 2448"/>
              <a:gd name="T18" fmla="*/ 456 h 456"/>
            </a:gdLst>
            <a:ahLst/>
            <a:cxnLst>
              <a:cxn ang="T10">
                <a:pos x="T0" y="T1"/>
              </a:cxn>
              <a:cxn ang="T11">
                <a:pos x="T2" y="T3"/>
              </a:cxn>
              <a:cxn ang="T12">
                <a:pos x="T4" y="T5"/>
              </a:cxn>
              <a:cxn ang="T13">
                <a:pos x="T6" y="T7"/>
              </a:cxn>
              <a:cxn ang="T14">
                <a:pos x="T8" y="T9"/>
              </a:cxn>
            </a:cxnLst>
            <a:rect l="T15" t="T16" r="T17" b="T18"/>
            <a:pathLst>
              <a:path w="2448" h="456">
                <a:moveTo>
                  <a:pt x="0" y="0"/>
                </a:moveTo>
                <a:cubicBezTo>
                  <a:pt x="168" y="132"/>
                  <a:pt x="336" y="264"/>
                  <a:pt x="528" y="336"/>
                </a:cubicBezTo>
                <a:cubicBezTo>
                  <a:pt x="720" y="408"/>
                  <a:pt x="960" y="424"/>
                  <a:pt x="1152" y="432"/>
                </a:cubicBezTo>
                <a:cubicBezTo>
                  <a:pt x="1344" y="440"/>
                  <a:pt x="1464" y="456"/>
                  <a:pt x="1680" y="384"/>
                </a:cubicBezTo>
                <a:cubicBezTo>
                  <a:pt x="1896" y="312"/>
                  <a:pt x="2172" y="156"/>
                  <a:pt x="2448" y="0"/>
                </a:cubicBezTo>
              </a:path>
            </a:pathLst>
          </a:custGeom>
          <a:noFill/>
          <a:ln w="38100">
            <a:solidFill>
              <a:srgbClr val="0000FF"/>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7177" name="Freeform 9"/>
          <p:cNvSpPr>
            <a:spLocks/>
          </p:cNvSpPr>
          <p:nvPr/>
        </p:nvSpPr>
        <p:spPr bwMode="auto">
          <a:xfrm>
            <a:off x="1066800" y="2501900"/>
            <a:ext cx="3505200" cy="469900"/>
          </a:xfrm>
          <a:custGeom>
            <a:avLst/>
            <a:gdLst>
              <a:gd name="T0" fmla="*/ 0 w 2448"/>
              <a:gd name="T1" fmla="*/ 2147483647 h 392"/>
              <a:gd name="T2" fmla="*/ 2147483647 w 2448"/>
              <a:gd name="T3" fmla="*/ 2147483647 h 392"/>
              <a:gd name="T4" fmla="*/ 2147483647 w 2448"/>
              <a:gd name="T5" fmla="*/ 2147483647 h 392"/>
              <a:gd name="T6" fmla="*/ 2147483647 w 2448"/>
              <a:gd name="T7" fmla="*/ 2147483647 h 392"/>
              <a:gd name="T8" fmla="*/ 0 60000 65536"/>
              <a:gd name="T9" fmla="*/ 0 60000 65536"/>
              <a:gd name="T10" fmla="*/ 0 60000 65536"/>
              <a:gd name="T11" fmla="*/ 0 60000 65536"/>
              <a:gd name="T12" fmla="*/ 0 w 2448"/>
              <a:gd name="T13" fmla="*/ 0 h 392"/>
              <a:gd name="T14" fmla="*/ 2448 w 2448"/>
              <a:gd name="T15" fmla="*/ 392 h 392"/>
            </a:gdLst>
            <a:ahLst/>
            <a:cxnLst>
              <a:cxn ang="T8">
                <a:pos x="T0" y="T1"/>
              </a:cxn>
              <a:cxn ang="T9">
                <a:pos x="T2" y="T3"/>
              </a:cxn>
              <a:cxn ang="T10">
                <a:pos x="T4" y="T5"/>
              </a:cxn>
              <a:cxn ang="T11">
                <a:pos x="T6" y="T7"/>
              </a:cxn>
            </a:cxnLst>
            <a:rect l="T12" t="T13" r="T14" b="T15"/>
            <a:pathLst>
              <a:path w="2448" h="392">
                <a:moveTo>
                  <a:pt x="0" y="256"/>
                </a:moveTo>
                <a:cubicBezTo>
                  <a:pt x="112" y="324"/>
                  <a:pt x="224" y="392"/>
                  <a:pt x="480" y="352"/>
                </a:cubicBezTo>
                <a:cubicBezTo>
                  <a:pt x="736" y="312"/>
                  <a:pt x="1208" y="32"/>
                  <a:pt x="1536" y="16"/>
                </a:cubicBezTo>
                <a:cubicBezTo>
                  <a:pt x="1864" y="0"/>
                  <a:pt x="2156" y="128"/>
                  <a:pt x="2448" y="256"/>
                </a:cubicBezTo>
              </a:path>
            </a:pathLst>
          </a:custGeom>
          <a:noFill/>
          <a:ln w="190500">
            <a:solidFill>
              <a:srgbClr val="FF0000"/>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369" name="Text Box 10"/>
          <p:cNvSpPr txBox="1">
            <a:spLocks noChangeArrowheads="1"/>
          </p:cNvSpPr>
          <p:nvPr/>
        </p:nvSpPr>
        <p:spPr bwMode="auto">
          <a:xfrm>
            <a:off x="762000" y="4114800"/>
            <a:ext cx="184150" cy="366713"/>
          </a:xfrm>
          <a:prstGeom prst="rect">
            <a:avLst/>
          </a:prstGeom>
          <a:noFill/>
          <a:ln w="9525">
            <a:noFill/>
            <a:miter lim="800000"/>
            <a:headEnd/>
            <a:tailEnd/>
          </a:ln>
        </p:spPr>
        <p:txBody>
          <a:bodyPr wrap="none">
            <a:spAutoFit/>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7179" name="Text Box 11"/>
          <p:cNvSpPr txBox="1">
            <a:spLocks noChangeArrowheads="1"/>
          </p:cNvSpPr>
          <p:nvPr/>
        </p:nvSpPr>
        <p:spPr bwMode="auto">
          <a:xfrm>
            <a:off x="3276600" y="3886200"/>
            <a:ext cx="590550" cy="5794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ltLang="zh-CN" sz="3200" b="1" dirty="0">
                <a:solidFill>
                  <a:prstClr val="black"/>
                </a:solidFill>
                <a:latin typeface="Arial" charset="0"/>
                <a:cs typeface="Arial" charset="0"/>
              </a:rPr>
              <a:t>…</a:t>
            </a:r>
            <a:endParaRPr lang="en-US" sz="3200" b="1" dirty="0">
              <a:solidFill>
                <a:prstClr val="black"/>
              </a:solidFill>
              <a:latin typeface="Arial" charset="0"/>
              <a:cs typeface="Arial" charset="0"/>
            </a:endParaRPr>
          </a:p>
        </p:txBody>
      </p:sp>
      <p:sp>
        <p:nvSpPr>
          <p:cNvPr id="7183" name="Freeform 15"/>
          <p:cNvSpPr>
            <a:spLocks/>
          </p:cNvSpPr>
          <p:nvPr/>
        </p:nvSpPr>
        <p:spPr bwMode="auto">
          <a:xfrm>
            <a:off x="914400" y="3200400"/>
            <a:ext cx="3886200" cy="1828800"/>
          </a:xfrm>
          <a:custGeom>
            <a:avLst/>
            <a:gdLst>
              <a:gd name="T0" fmla="*/ 0 w 2448"/>
              <a:gd name="T1" fmla="*/ 0 h 1152"/>
              <a:gd name="T2" fmla="*/ 2147483647 w 2448"/>
              <a:gd name="T3" fmla="*/ 2147483647 h 1152"/>
              <a:gd name="T4" fmla="*/ 2147483647 w 2448"/>
              <a:gd name="T5" fmla="*/ 2147483647 h 1152"/>
              <a:gd name="T6" fmla="*/ 2147483647 w 2448"/>
              <a:gd name="T7" fmla="*/ 2147483647 h 1152"/>
              <a:gd name="T8" fmla="*/ 2147483647 w 2448"/>
              <a:gd name="T9" fmla="*/ 2147483647 h 1152"/>
              <a:gd name="T10" fmla="*/ 2147483647 w 2448"/>
              <a:gd name="T11" fmla="*/ 2147483647 h 1152"/>
              <a:gd name="T12" fmla="*/ 2147483647 w 2448"/>
              <a:gd name="T13" fmla="*/ 2147483647 h 1152"/>
              <a:gd name="T14" fmla="*/ 2147483647 w 2448"/>
              <a:gd name="T15" fmla="*/ 2147483647 h 1152"/>
              <a:gd name="T16" fmla="*/ 2147483647 w 2448"/>
              <a:gd name="T17" fmla="*/ 2147483647 h 1152"/>
              <a:gd name="T18" fmla="*/ 2147483647 w 2448"/>
              <a:gd name="T19" fmla="*/ 2147483647 h 1152"/>
              <a:gd name="T20" fmla="*/ 2147483647 w 2448"/>
              <a:gd name="T21" fmla="*/ 2147483647 h 1152"/>
              <a:gd name="T22" fmla="*/ 2147483647 w 2448"/>
              <a:gd name="T23" fmla="*/ 2147483647 h 1152"/>
              <a:gd name="T24" fmla="*/ 2147483647 w 2448"/>
              <a:gd name="T25" fmla="*/ 2147483647 h 1152"/>
              <a:gd name="T26" fmla="*/ 2147483647 w 2448"/>
              <a:gd name="T27" fmla="*/ 0 h 1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8"/>
              <a:gd name="T43" fmla="*/ 0 h 1152"/>
              <a:gd name="T44" fmla="*/ 2448 w 2448"/>
              <a:gd name="T45" fmla="*/ 1152 h 1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8" h="1152">
                <a:moveTo>
                  <a:pt x="0" y="0"/>
                </a:moveTo>
                <a:cubicBezTo>
                  <a:pt x="60" y="152"/>
                  <a:pt x="120" y="304"/>
                  <a:pt x="240" y="384"/>
                </a:cubicBezTo>
                <a:cubicBezTo>
                  <a:pt x="360" y="464"/>
                  <a:pt x="600" y="464"/>
                  <a:pt x="720" y="480"/>
                </a:cubicBezTo>
                <a:cubicBezTo>
                  <a:pt x="840" y="496"/>
                  <a:pt x="896" y="480"/>
                  <a:pt x="960" y="480"/>
                </a:cubicBezTo>
                <a:cubicBezTo>
                  <a:pt x="1024" y="480"/>
                  <a:pt x="1080" y="456"/>
                  <a:pt x="1104" y="480"/>
                </a:cubicBezTo>
                <a:cubicBezTo>
                  <a:pt x="1128" y="504"/>
                  <a:pt x="1160" y="568"/>
                  <a:pt x="1104" y="624"/>
                </a:cubicBezTo>
                <a:cubicBezTo>
                  <a:pt x="1048" y="680"/>
                  <a:pt x="872" y="760"/>
                  <a:pt x="768" y="816"/>
                </a:cubicBezTo>
                <a:cubicBezTo>
                  <a:pt x="664" y="872"/>
                  <a:pt x="512" y="904"/>
                  <a:pt x="480" y="960"/>
                </a:cubicBezTo>
                <a:cubicBezTo>
                  <a:pt x="448" y="1016"/>
                  <a:pt x="504" y="1152"/>
                  <a:pt x="576" y="1152"/>
                </a:cubicBezTo>
                <a:cubicBezTo>
                  <a:pt x="648" y="1152"/>
                  <a:pt x="808" y="1040"/>
                  <a:pt x="912" y="960"/>
                </a:cubicBezTo>
                <a:cubicBezTo>
                  <a:pt x="1016" y="880"/>
                  <a:pt x="1136" y="736"/>
                  <a:pt x="1200" y="672"/>
                </a:cubicBezTo>
                <a:cubicBezTo>
                  <a:pt x="1264" y="608"/>
                  <a:pt x="1192" y="608"/>
                  <a:pt x="1296" y="576"/>
                </a:cubicBezTo>
                <a:cubicBezTo>
                  <a:pt x="1400" y="544"/>
                  <a:pt x="1632" y="576"/>
                  <a:pt x="1824" y="480"/>
                </a:cubicBezTo>
                <a:cubicBezTo>
                  <a:pt x="2016" y="384"/>
                  <a:pt x="2232" y="192"/>
                  <a:pt x="2448" y="0"/>
                </a:cubicBezTo>
              </a:path>
            </a:pathLst>
          </a:custGeom>
          <a:noFill/>
          <a:ln w="9525">
            <a:solidFill>
              <a:srgbClr val="7030A0"/>
            </a:solidFill>
            <a:round/>
            <a:headEnd/>
            <a:tailEnd/>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7" name="Title 16"/>
          <p:cNvSpPr>
            <a:spLocks noGrp="1"/>
          </p:cNvSpPr>
          <p:nvPr>
            <p:ph type="title"/>
          </p:nvPr>
        </p:nvSpPr>
        <p:spPr>
          <a:xfrm>
            <a:off x="0" y="274638"/>
            <a:ext cx="8686800" cy="1143000"/>
          </a:xfrm>
        </p:spPr>
        <p:txBody>
          <a:bodyPr/>
          <a:lstStyle/>
          <a:p>
            <a:r>
              <a:rPr lang="en-US" dirty="0" smtClean="0"/>
              <a:t>Intuition: Why </a:t>
            </a:r>
            <a:r>
              <a:rPr lang="en-US" i="1" dirty="0" smtClean="0"/>
              <a:t>RWR</a:t>
            </a:r>
            <a:r>
              <a:rPr lang="en-US" dirty="0" smtClean="0"/>
              <a:t> is A Good Score?</a:t>
            </a:r>
            <a:endParaRPr lang="en-US" dirty="0"/>
          </a:p>
        </p:txBody>
      </p:sp>
      <p:sp>
        <p:nvSpPr>
          <p:cNvPr id="19" name="TextBox 18"/>
          <p:cNvSpPr txBox="1"/>
          <p:nvPr/>
        </p:nvSpPr>
        <p:spPr>
          <a:xfrm>
            <a:off x="0" y="5291316"/>
            <a:ext cx="9144000" cy="1261884"/>
          </a:xfrm>
          <a:prstGeom prst="rect">
            <a:avLst/>
          </a:prstGeom>
          <a:noFill/>
        </p:spPr>
        <p:txBody>
          <a:bodyPr wrap="square" lIns="0" rIns="0" rtlCol="0">
            <a:spAutoFit/>
          </a:bodyPr>
          <a:lstStyle/>
          <a:p>
            <a:pPr algn="ctr" defTabSz="914400" fontAlgn="base">
              <a:spcBef>
                <a:spcPct val="0"/>
              </a:spcBef>
              <a:spcAft>
                <a:spcPct val="0"/>
              </a:spcAft>
            </a:pPr>
            <a:endParaRPr lang="en-US" sz="2400" b="1" dirty="0" smtClean="0">
              <a:solidFill>
                <a:prstClr val="black"/>
              </a:solidFill>
              <a:latin typeface="Arial" charset="0"/>
              <a:cs typeface="Arial" charset="0"/>
            </a:endParaRPr>
          </a:p>
          <a:p>
            <a:pPr algn="ctr" defTabSz="914400" fontAlgn="base">
              <a:spcBef>
                <a:spcPct val="0"/>
              </a:spcBef>
              <a:spcAft>
                <a:spcPct val="0"/>
              </a:spcAft>
            </a:pPr>
            <a:r>
              <a:rPr lang="en-US" sz="2800" dirty="0" smtClean="0">
                <a:solidFill>
                  <a:srgbClr val="C00000"/>
                </a:solidFill>
                <a:latin typeface="Arial" charset="0"/>
                <a:cs typeface="Arial" charset="0"/>
              </a:rPr>
              <a:t>High proximity         many, short, heavy-weighted paths</a:t>
            </a:r>
            <a:r>
              <a:rPr lang="en-US" sz="2400" b="1" dirty="0" smtClean="0">
                <a:solidFill>
                  <a:prstClr val="black"/>
                </a:solidFill>
                <a:latin typeface="Arial" charset="0"/>
                <a:cs typeface="Arial" charset="0"/>
              </a:rPr>
              <a:t> </a:t>
            </a:r>
            <a:r>
              <a:rPr lang="en-US" sz="2400" dirty="0" smtClean="0">
                <a:solidFill>
                  <a:prstClr val="black"/>
                </a:solidFill>
                <a:latin typeface="Arial" charset="0"/>
                <a:cs typeface="Arial" charset="0"/>
              </a:rPr>
              <a:t> </a:t>
            </a:r>
          </a:p>
          <a:p>
            <a:pPr algn="ctr" defTabSz="914400" fontAlgn="base">
              <a:spcBef>
                <a:spcPct val="0"/>
              </a:spcBef>
              <a:spcAft>
                <a:spcPct val="0"/>
              </a:spcAft>
            </a:pPr>
            <a:endParaRPr lang="en-US" sz="2400" dirty="0" smtClean="0">
              <a:solidFill>
                <a:prstClr val="black"/>
              </a:solidFill>
              <a:latin typeface="Arial" charset="0"/>
              <a:cs typeface="Arial" charset="0"/>
            </a:endParaRPr>
          </a:p>
        </p:txBody>
      </p:sp>
      <p:sp>
        <p:nvSpPr>
          <p:cNvPr id="20" name="Left-Right Arrow 19"/>
          <p:cNvSpPr/>
          <p:nvPr/>
        </p:nvSpPr>
        <p:spPr>
          <a:xfrm>
            <a:off x="2667000" y="5791200"/>
            <a:ext cx="609600" cy="304800"/>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1" name="Rectangle 20"/>
          <p:cNvSpPr/>
          <p:nvPr/>
        </p:nvSpPr>
        <p:spPr>
          <a:xfrm>
            <a:off x="4495800" y="3124200"/>
            <a:ext cx="4572000" cy="2677656"/>
          </a:xfrm>
          <a:prstGeom prst="rect">
            <a:avLst/>
          </a:prstGeom>
        </p:spPr>
        <p:txBody>
          <a:bodyPr>
            <a:spAutoFit/>
          </a:bodyPr>
          <a:lstStyle/>
          <a:p>
            <a:pPr algn="ctr" defTabSz="914400" fontAlgn="base">
              <a:spcBef>
                <a:spcPct val="0"/>
              </a:spcBef>
              <a:spcAft>
                <a:spcPct val="0"/>
              </a:spcAft>
            </a:pPr>
            <a:r>
              <a:rPr lang="en-US" sz="2800" b="1" dirty="0" err="1" smtClean="0">
                <a:solidFill>
                  <a:prstClr val="black"/>
                </a:solidFill>
                <a:latin typeface="Arial" charset="0"/>
                <a:cs typeface="Arial" charset="0"/>
              </a:rPr>
              <a:t>Prox</a:t>
            </a:r>
            <a:r>
              <a:rPr lang="en-US" sz="2800" b="1" dirty="0" smtClean="0">
                <a:solidFill>
                  <a:prstClr val="black"/>
                </a:solidFill>
                <a:latin typeface="Arial" charset="0"/>
                <a:cs typeface="Arial" charset="0"/>
              </a:rPr>
              <a:t> (A, B) = </a:t>
            </a:r>
          </a:p>
          <a:p>
            <a:pPr algn="ctr" defTabSz="914400" fontAlgn="base">
              <a:spcBef>
                <a:spcPct val="0"/>
              </a:spcBef>
              <a:spcAft>
                <a:spcPct val="0"/>
              </a:spcAft>
            </a:pPr>
            <a:r>
              <a:rPr lang="en-US" sz="2800" b="1" dirty="0" smtClean="0">
                <a:solidFill>
                  <a:prstClr val="black"/>
                </a:solidFill>
                <a:latin typeface="Arial" charset="0"/>
                <a:cs typeface="Arial" charset="0"/>
              </a:rPr>
              <a:t>Score</a:t>
            </a:r>
            <a:r>
              <a:rPr lang="en-US" sz="2800" dirty="0" smtClean="0">
                <a:solidFill>
                  <a:prstClr val="black"/>
                </a:solidFill>
                <a:latin typeface="Arial" charset="0"/>
                <a:cs typeface="Arial" charset="0"/>
              </a:rPr>
              <a:t> (</a:t>
            </a:r>
            <a:r>
              <a:rPr lang="en-US" sz="2800" dirty="0" smtClean="0">
                <a:solidFill>
                  <a:srgbClr val="FF0000"/>
                </a:solidFill>
                <a:latin typeface="Arial" charset="0"/>
                <a:cs typeface="Arial" charset="0"/>
              </a:rPr>
              <a:t>Red Path</a:t>
            </a:r>
            <a:r>
              <a:rPr lang="en-US" sz="2800" dirty="0" smtClean="0">
                <a:solidFill>
                  <a:prstClr val="black"/>
                </a:solidFill>
                <a:latin typeface="Arial" charset="0"/>
                <a:cs typeface="Arial" charset="0"/>
              </a:rPr>
              <a:t>) + </a:t>
            </a:r>
          </a:p>
          <a:p>
            <a:pPr algn="ctr" defTabSz="914400" fontAlgn="base">
              <a:spcBef>
                <a:spcPct val="0"/>
              </a:spcBef>
              <a:spcAft>
                <a:spcPct val="0"/>
              </a:spcAft>
            </a:pPr>
            <a:r>
              <a:rPr lang="en-US" sz="2800" b="1" dirty="0" smtClean="0">
                <a:solidFill>
                  <a:prstClr val="black"/>
                </a:solidFill>
                <a:latin typeface="Arial" charset="0"/>
                <a:cs typeface="Arial" charset="0"/>
              </a:rPr>
              <a:t>   Score</a:t>
            </a:r>
            <a:r>
              <a:rPr lang="en-US" sz="2800" dirty="0" smtClean="0">
                <a:solidFill>
                  <a:prstClr val="black"/>
                </a:solidFill>
                <a:latin typeface="Arial" charset="0"/>
                <a:cs typeface="Arial" charset="0"/>
              </a:rPr>
              <a:t> (</a:t>
            </a:r>
            <a:r>
              <a:rPr lang="en-US" sz="2800" dirty="0" smtClean="0">
                <a:solidFill>
                  <a:srgbClr val="007635"/>
                </a:solidFill>
                <a:latin typeface="Arial" charset="0"/>
                <a:cs typeface="Arial" charset="0"/>
              </a:rPr>
              <a:t>Green Path</a:t>
            </a:r>
            <a:r>
              <a:rPr lang="en-US" sz="2800" dirty="0" smtClean="0">
                <a:solidFill>
                  <a:prstClr val="black"/>
                </a:solidFill>
                <a:latin typeface="Arial" charset="0"/>
                <a:cs typeface="Arial" charset="0"/>
              </a:rPr>
              <a:t>) + </a:t>
            </a:r>
          </a:p>
          <a:p>
            <a:pPr algn="ctr" defTabSz="914400" fontAlgn="base">
              <a:spcBef>
                <a:spcPct val="0"/>
              </a:spcBef>
              <a:spcAft>
                <a:spcPct val="0"/>
              </a:spcAft>
            </a:pPr>
            <a:r>
              <a:rPr lang="en-US" sz="2800" b="1" dirty="0" smtClean="0">
                <a:solidFill>
                  <a:prstClr val="black"/>
                </a:solidFill>
                <a:latin typeface="Arial" charset="0"/>
                <a:cs typeface="Arial" charset="0"/>
              </a:rPr>
              <a:t>Score</a:t>
            </a:r>
            <a:r>
              <a:rPr lang="en-US" sz="2800" dirty="0" smtClean="0">
                <a:solidFill>
                  <a:prstClr val="black"/>
                </a:solidFill>
                <a:latin typeface="Arial" charset="0"/>
                <a:cs typeface="Arial" charset="0"/>
              </a:rPr>
              <a:t> (</a:t>
            </a:r>
            <a:r>
              <a:rPr lang="en-US" sz="2800" dirty="0" smtClean="0">
                <a:solidFill>
                  <a:srgbClr val="FFC000"/>
                </a:solidFill>
                <a:latin typeface="Arial" charset="0"/>
                <a:cs typeface="Arial" charset="0"/>
              </a:rPr>
              <a:t>Blue Path</a:t>
            </a:r>
            <a:r>
              <a:rPr lang="en-US" sz="2800" dirty="0" smtClean="0">
                <a:solidFill>
                  <a:prstClr val="black"/>
                </a:solidFill>
                <a:latin typeface="Arial" charset="0"/>
                <a:cs typeface="Arial" charset="0"/>
              </a:rPr>
              <a:t>) +</a:t>
            </a:r>
          </a:p>
          <a:p>
            <a:pPr algn="ctr" defTabSz="914400" fontAlgn="base">
              <a:spcBef>
                <a:spcPct val="0"/>
              </a:spcBef>
              <a:spcAft>
                <a:spcPct val="0"/>
              </a:spcAft>
            </a:pPr>
            <a:r>
              <a:rPr lang="en-US" sz="2800" b="1" dirty="0" smtClean="0">
                <a:solidFill>
                  <a:prstClr val="black"/>
                </a:solidFill>
                <a:latin typeface="Arial" charset="0"/>
                <a:cs typeface="Arial" charset="0"/>
              </a:rPr>
              <a:t>     Score</a:t>
            </a:r>
            <a:r>
              <a:rPr lang="en-US" sz="2800" dirty="0" smtClean="0">
                <a:solidFill>
                  <a:prstClr val="black"/>
                </a:solidFill>
                <a:latin typeface="Arial" charset="0"/>
                <a:cs typeface="Arial" charset="0"/>
              </a:rPr>
              <a:t> (</a:t>
            </a:r>
            <a:r>
              <a:rPr lang="en-US" sz="2800" dirty="0" smtClean="0">
                <a:solidFill>
                  <a:srgbClr val="7030A0"/>
                </a:solidFill>
                <a:latin typeface="Arial" charset="0"/>
                <a:cs typeface="Arial" charset="0"/>
              </a:rPr>
              <a:t>Purple Path</a:t>
            </a:r>
            <a:r>
              <a:rPr lang="en-US" sz="2800" dirty="0" smtClean="0">
                <a:solidFill>
                  <a:prstClr val="black"/>
                </a:solidFill>
                <a:latin typeface="Arial" charset="0"/>
                <a:cs typeface="Arial" charset="0"/>
              </a:rPr>
              <a:t>) + …</a:t>
            </a:r>
          </a:p>
        </p:txBody>
      </p:sp>
      <p:sp>
        <p:nvSpPr>
          <p:cNvPr id="15" name="Oval 14"/>
          <p:cNvSpPr>
            <a:spLocks/>
          </p:cNvSpPr>
          <p:nvPr/>
        </p:nvSpPr>
        <p:spPr>
          <a:xfrm>
            <a:off x="237744" y="2423160"/>
            <a:ext cx="822960" cy="8229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dirty="0" smtClean="0">
                <a:solidFill>
                  <a:prstClr val="white"/>
                </a:solidFill>
              </a:rPr>
              <a:t>A</a:t>
            </a:r>
            <a:endParaRPr lang="en-US" dirty="0">
              <a:solidFill>
                <a:prstClr val="white"/>
              </a:solidFill>
            </a:endParaRPr>
          </a:p>
        </p:txBody>
      </p:sp>
      <p:sp>
        <p:nvSpPr>
          <p:cNvPr id="18" name="Oval 17"/>
          <p:cNvSpPr>
            <a:spLocks noChangeAspect="1"/>
          </p:cNvSpPr>
          <p:nvPr/>
        </p:nvSpPr>
        <p:spPr>
          <a:xfrm>
            <a:off x="4572000" y="2423160"/>
            <a:ext cx="822960" cy="8229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200" dirty="0" smtClean="0">
                <a:solidFill>
                  <a:prstClr val="white"/>
                </a:solidFill>
              </a:rPr>
              <a:t>B</a:t>
            </a:r>
            <a:endParaRPr lang="en-US" dirty="0">
              <a:solidFill>
                <a:prstClr val="white"/>
              </a:solidFill>
            </a:endParaRPr>
          </a:p>
        </p:txBody>
      </p:sp>
      <p:sp>
        <p:nvSpPr>
          <p:cNvPr id="22" name="Slide Number Placeholder 3"/>
          <p:cNvSpPr>
            <a:spLocks noGrp="1"/>
          </p:cNvSpPr>
          <p:nvPr>
            <p:ph type="sldNum" sz="quarter" idx="12"/>
          </p:nvPr>
        </p:nvSpPr>
        <p:spPr>
          <a:xfrm>
            <a:off x="6553200" y="6356350"/>
            <a:ext cx="2133600" cy="365125"/>
          </a:xfrm>
        </p:spPr>
        <p:txBody>
          <a:bodyPr/>
          <a:lstStyle/>
          <a:p>
            <a:pPr>
              <a:defRPr/>
            </a:pPr>
            <a:fld id="{B012CC82-6A21-4C15-A9DF-59CA3689167F}" type="slidenum">
              <a:rPr lang="en-US" smtClean="0">
                <a:solidFill>
                  <a:prstClr val="black">
                    <a:tint val="75000"/>
                  </a:prstClr>
                </a:solidFill>
              </a:rPr>
              <a:pPr>
                <a:defRPr/>
              </a:pPr>
              <a:t>20</a:t>
            </a:fld>
            <a:endParaRPr lang="en-US" dirty="0">
              <a:solidFill>
                <a:prstClr val="black">
                  <a:tint val="75000"/>
                </a:prstClr>
              </a:solidFill>
            </a:endParaRPr>
          </a:p>
        </p:txBody>
      </p:sp>
      <p:pic>
        <p:nvPicPr>
          <p:cNvPr id="24"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4169641365"/>
      </p:ext>
    </p:extLst>
  </p:cSld>
  <p:clrMapOvr>
    <a:masterClrMapping/>
  </p:clrMapOvr>
  <p:transition xmlns:p14="http://schemas.microsoft.com/office/powerpoint/2010/main" advTm="1368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checkerboard(across)">
                                      <p:cBhvr>
                                        <p:cTn id="7" dur="500"/>
                                        <p:tgtEl>
                                          <p:spTgt spid="71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heckerboard(across)">
                                      <p:cBhvr>
                                        <p:cTn id="10" dur="500"/>
                                        <p:tgtEl>
                                          <p:spTgt spid="717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checkerboard(across)">
                                      <p:cBhvr>
                                        <p:cTn id="13" dur="500"/>
                                        <p:tgtEl>
                                          <p:spTgt spid="717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183"/>
                                        </p:tgtEl>
                                        <p:attrNameLst>
                                          <p:attrName>style.visibility</p:attrName>
                                        </p:attrNameLst>
                                      </p:cBhvr>
                                      <p:to>
                                        <p:strVal val="visible"/>
                                      </p:to>
                                    </p:set>
                                    <p:animEffect transition="in" filter="checkerboard(across)">
                                      <p:cBhvr>
                                        <p:cTn id="16" dur="500"/>
                                        <p:tgtEl>
                                          <p:spTgt spid="718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checkerboard(across)">
                                      <p:cBhvr>
                                        <p:cTn id="19" dur="500"/>
                                        <p:tgtEl>
                                          <p:spTgt spid="717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177"/>
                                        </p:tgtEl>
                                        <p:attrNameLst>
                                          <p:attrName>style.visibility</p:attrName>
                                        </p:attrNameLst>
                                      </p:cBhvr>
                                      <p:to>
                                        <p:strVal val="visible"/>
                                      </p:to>
                                    </p:set>
                                    <p:animEffect transition="in" filter="checkerboard(across)">
                                      <p:cBhvr>
                                        <p:cTn id="22" dur="500"/>
                                        <p:tgtEl>
                                          <p:spTgt spid="7177"/>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wipe(down)">
                                      <p:cBhvr>
                                        <p:cTn id="26" dur="500"/>
                                        <p:tgtEl>
                                          <p:spTgt spid="19">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P spid="7179" grpId="0"/>
      <p:bldP spid="7183"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6"/>
          <p:cNvSpPr>
            <a:spLocks noGrp="1"/>
          </p:cNvSpPr>
          <p:nvPr>
            <p:ph type="sldNum" sz="quarter" idx="12"/>
          </p:nvPr>
        </p:nvSpPr>
        <p:spPr/>
        <p:txBody>
          <a:bodyPr/>
          <a:lstStyle/>
          <a:p>
            <a:fld id="{F4A2910B-FE7A-4D31-83B1-B96D9F9232CE}" type="slidenum">
              <a:rPr lang="en-US">
                <a:solidFill>
                  <a:prstClr val="black">
                    <a:tint val="75000"/>
                  </a:prstClr>
                </a:solidFill>
              </a:rPr>
              <a:pPr/>
              <a:t>21</a:t>
            </a:fld>
            <a:endParaRPr lang="en-US">
              <a:solidFill>
                <a:prstClr val="black">
                  <a:tint val="75000"/>
                </a:prstClr>
              </a:solidFill>
            </a:endParaRPr>
          </a:p>
        </p:txBody>
      </p:sp>
      <p:grpSp>
        <p:nvGrpSpPr>
          <p:cNvPr id="2" name="Group 6"/>
          <p:cNvGrpSpPr>
            <a:grpSpLocks/>
          </p:cNvGrpSpPr>
          <p:nvPr/>
        </p:nvGrpSpPr>
        <p:grpSpPr bwMode="auto">
          <a:xfrm>
            <a:off x="6248400" y="3062288"/>
            <a:ext cx="2590800" cy="2209800"/>
            <a:chOff x="1152" y="1824"/>
            <a:chExt cx="3408" cy="2064"/>
          </a:xfrm>
        </p:grpSpPr>
        <p:sp>
          <p:nvSpPr>
            <p:cNvPr id="155655" name="Oval 7"/>
            <p:cNvSpPr>
              <a:spLocks noChangeArrowheads="1"/>
            </p:cNvSpPr>
            <p:nvPr/>
          </p:nvSpPr>
          <p:spPr bwMode="auto">
            <a:xfrm>
              <a:off x="1152" y="2448"/>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1</a:t>
              </a:r>
            </a:p>
          </p:txBody>
        </p:sp>
        <p:sp>
          <p:nvSpPr>
            <p:cNvPr id="155656" name="Oval 8"/>
            <p:cNvSpPr>
              <a:spLocks noChangeArrowheads="1"/>
            </p:cNvSpPr>
            <p:nvPr/>
          </p:nvSpPr>
          <p:spPr bwMode="auto">
            <a:xfrm>
              <a:off x="1488" y="2880"/>
              <a:ext cx="288" cy="240"/>
            </a:xfrm>
            <a:prstGeom prst="ellipse">
              <a:avLst/>
            </a:prstGeom>
            <a:solidFill>
              <a:schemeClr val="tx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white"/>
                  </a:solidFill>
                  <a:latin typeface="Arial" charset="0"/>
                  <a:cs typeface="Arial" charset="0"/>
                </a:rPr>
                <a:t>4</a:t>
              </a:r>
            </a:p>
          </p:txBody>
        </p:sp>
        <p:sp>
          <p:nvSpPr>
            <p:cNvPr id="155657" name="Oval 9"/>
            <p:cNvSpPr>
              <a:spLocks noChangeArrowheads="1"/>
            </p:cNvSpPr>
            <p:nvPr/>
          </p:nvSpPr>
          <p:spPr bwMode="auto">
            <a:xfrm>
              <a:off x="1968" y="2592"/>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3</a:t>
              </a:r>
            </a:p>
          </p:txBody>
        </p:sp>
        <p:sp>
          <p:nvSpPr>
            <p:cNvPr id="155658" name="Oval 10"/>
            <p:cNvSpPr>
              <a:spLocks noChangeArrowheads="1"/>
            </p:cNvSpPr>
            <p:nvPr/>
          </p:nvSpPr>
          <p:spPr bwMode="auto">
            <a:xfrm>
              <a:off x="1632" y="2208"/>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2</a:t>
              </a:r>
            </a:p>
          </p:txBody>
        </p:sp>
        <p:sp>
          <p:nvSpPr>
            <p:cNvPr id="155659" name="Oval 11"/>
            <p:cNvSpPr>
              <a:spLocks noChangeArrowheads="1"/>
            </p:cNvSpPr>
            <p:nvPr/>
          </p:nvSpPr>
          <p:spPr bwMode="auto">
            <a:xfrm>
              <a:off x="2160" y="3264"/>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5</a:t>
              </a:r>
            </a:p>
          </p:txBody>
        </p:sp>
        <p:sp>
          <p:nvSpPr>
            <p:cNvPr id="155660" name="Oval 12"/>
            <p:cNvSpPr>
              <a:spLocks noChangeArrowheads="1"/>
            </p:cNvSpPr>
            <p:nvPr/>
          </p:nvSpPr>
          <p:spPr bwMode="auto">
            <a:xfrm>
              <a:off x="2784" y="3168"/>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6</a:t>
              </a:r>
            </a:p>
          </p:txBody>
        </p:sp>
        <p:sp>
          <p:nvSpPr>
            <p:cNvPr id="155661" name="Oval 13"/>
            <p:cNvSpPr>
              <a:spLocks noChangeArrowheads="1"/>
            </p:cNvSpPr>
            <p:nvPr/>
          </p:nvSpPr>
          <p:spPr bwMode="auto">
            <a:xfrm>
              <a:off x="2640" y="3648"/>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7</a:t>
              </a:r>
            </a:p>
          </p:txBody>
        </p:sp>
        <p:sp>
          <p:nvSpPr>
            <p:cNvPr id="155662" name="Oval 14"/>
            <p:cNvSpPr>
              <a:spLocks noChangeArrowheads="1"/>
            </p:cNvSpPr>
            <p:nvPr/>
          </p:nvSpPr>
          <p:spPr bwMode="auto">
            <a:xfrm>
              <a:off x="2976" y="1920"/>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9</a:t>
              </a:r>
            </a:p>
          </p:txBody>
        </p:sp>
        <p:sp>
          <p:nvSpPr>
            <p:cNvPr id="155663" name="Oval 15"/>
            <p:cNvSpPr>
              <a:spLocks noChangeArrowheads="1"/>
            </p:cNvSpPr>
            <p:nvPr/>
          </p:nvSpPr>
          <p:spPr bwMode="auto">
            <a:xfrm>
              <a:off x="3648" y="1824"/>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10</a:t>
              </a:r>
            </a:p>
          </p:txBody>
        </p:sp>
        <p:sp>
          <p:nvSpPr>
            <p:cNvPr id="155664" name="Oval 16"/>
            <p:cNvSpPr>
              <a:spLocks noChangeArrowheads="1"/>
            </p:cNvSpPr>
            <p:nvPr/>
          </p:nvSpPr>
          <p:spPr bwMode="auto">
            <a:xfrm>
              <a:off x="3024" y="2400"/>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8</a:t>
              </a:r>
            </a:p>
          </p:txBody>
        </p:sp>
        <p:sp>
          <p:nvSpPr>
            <p:cNvPr id="155665" name="Oval 17"/>
            <p:cNvSpPr>
              <a:spLocks noChangeArrowheads="1"/>
            </p:cNvSpPr>
            <p:nvPr/>
          </p:nvSpPr>
          <p:spPr bwMode="auto">
            <a:xfrm>
              <a:off x="3648" y="2544"/>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1</a:t>
              </a:r>
            </a:p>
          </p:txBody>
        </p:sp>
        <p:sp>
          <p:nvSpPr>
            <p:cNvPr id="155666" name="Oval 18"/>
            <p:cNvSpPr>
              <a:spLocks noChangeArrowheads="1"/>
            </p:cNvSpPr>
            <p:nvPr/>
          </p:nvSpPr>
          <p:spPr bwMode="auto">
            <a:xfrm>
              <a:off x="4272" y="2112"/>
              <a:ext cx="288" cy="240"/>
            </a:xfrm>
            <a:prstGeom prst="ellipse">
              <a:avLst/>
            </a:prstGeom>
            <a:solidFill>
              <a:schemeClr val="bg1"/>
            </a:solidFill>
            <a:ln w="19050">
              <a:solidFill>
                <a:schemeClr val="tx1"/>
              </a:solidFill>
              <a:round/>
              <a:headEnd/>
              <a:tailEnd/>
            </a:ln>
            <a:effectLst/>
          </p:spPr>
          <p:txBody>
            <a:bodyPr wrap="none" anchor="ctr"/>
            <a:lstStyle/>
            <a:p>
              <a:pPr algn="ctr" defTabSz="914400" fontAlgn="base">
                <a:spcBef>
                  <a:spcPct val="0"/>
                </a:spcBef>
                <a:spcAft>
                  <a:spcPct val="0"/>
                </a:spcAft>
              </a:pPr>
              <a:r>
                <a:rPr lang="en-US">
                  <a:solidFill>
                    <a:prstClr val="black"/>
                  </a:solidFill>
                  <a:latin typeface="Arial" charset="0"/>
                  <a:cs typeface="Arial" charset="0"/>
                </a:rPr>
                <a:t>1</a:t>
              </a:r>
              <a:r>
                <a:rPr lang="en-US" altLang="zh-CN">
                  <a:solidFill>
                    <a:prstClr val="black"/>
                  </a:solidFill>
                  <a:latin typeface="Arial" charset="0"/>
                  <a:cs typeface="Arial" charset="0"/>
                </a:rPr>
                <a:t>2</a:t>
              </a:r>
            </a:p>
          </p:txBody>
        </p:sp>
        <p:sp>
          <p:nvSpPr>
            <p:cNvPr id="155667" name="Line 19"/>
            <p:cNvSpPr>
              <a:spLocks noChangeShapeType="1"/>
            </p:cNvSpPr>
            <p:nvPr/>
          </p:nvSpPr>
          <p:spPr bwMode="auto">
            <a:xfrm>
              <a:off x="1296" y="2688"/>
              <a:ext cx="240" cy="192"/>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68" name="Line 20"/>
            <p:cNvSpPr>
              <a:spLocks noChangeShapeType="1"/>
            </p:cNvSpPr>
            <p:nvPr/>
          </p:nvSpPr>
          <p:spPr bwMode="auto">
            <a:xfrm>
              <a:off x="1440" y="2544"/>
              <a:ext cx="528" cy="144"/>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69" name="Line 21"/>
            <p:cNvSpPr>
              <a:spLocks noChangeShapeType="1"/>
            </p:cNvSpPr>
            <p:nvPr/>
          </p:nvSpPr>
          <p:spPr bwMode="auto">
            <a:xfrm flipV="1">
              <a:off x="1344" y="2352"/>
              <a:ext cx="288" cy="96"/>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0" name="Line 22"/>
            <p:cNvSpPr>
              <a:spLocks noChangeShapeType="1"/>
            </p:cNvSpPr>
            <p:nvPr/>
          </p:nvSpPr>
          <p:spPr bwMode="auto">
            <a:xfrm>
              <a:off x="1920" y="2352"/>
              <a:ext cx="144" cy="240"/>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1" name="Line 23"/>
            <p:cNvSpPr>
              <a:spLocks noChangeShapeType="1"/>
            </p:cNvSpPr>
            <p:nvPr/>
          </p:nvSpPr>
          <p:spPr bwMode="auto">
            <a:xfrm flipV="1">
              <a:off x="1776" y="2832"/>
              <a:ext cx="288" cy="144"/>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2" name="Line 24"/>
            <p:cNvSpPr>
              <a:spLocks noChangeShapeType="1"/>
            </p:cNvSpPr>
            <p:nvPr/>
          </p:nvSpPr>
          <p:spPr bwMode="auto">
            <a:xfrm>
              <a:off x="1728" y="3072"/>
              <a:ext cx="480" cy="192"/>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3" name="Line 25"/>
            <p:cNvSpPr>
              <a:spLocks noChangeShapeType="1"/>
            </p:cNvSpPr>
            <p:nvPr/>
          </p:nvSpPr>
          <p:spPr bwMode="auto">
            <a:xfrm flipV="1">
              <a:off x="2448" y="3264"/>
              <a:ext cx="336" cy="96"/>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4" name="Line 26"/>
            <p:cNvSpPr>
              <a:spLocks noChangeShapeType="1"/>
            </p:cNvSpPr>
            <p:nvPr/>
          </p:nvSpPr>
          <p:spPr bwMode="auto">
            <a:xfrm>
              <a:off x="2400" y="3504"/>
              <a:ext cx="240" cy="192"/>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5" name="Line 27"/>
            <p:cNvSpPr>
              <a:spLocks noChangeShapeType="1"/>
            </p:cNvSpPr>
            <p:nvPr/>
          </p:nvSpPr>
          <p:spPr bwMode="auto">
            <a:xfrm flipH="1">
              <a:off x="2832" y="3408"/>
              <a:ext cx="96" cy="240"/>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6" name="Line 28"/>
            <p:cNvSpPr>
              <a:spLocks noChangeShapeType="1"/>
            </p:cNvSpPr>
            <p:nvPr/>
          </p:nvSpPr>
          <p:spPr bwMode="auto">
            <a:xfrm>
              <a:off x="3312" y="2592"/>
              <a:ext cx="336" cy="48"/>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7" name="Line 29"/>
            <p:cNvSpPr>
              <a:spLocks noChangeShapeType="1"/>
            </p:cNvSpPr>
            <p:nvPr/>
          </p:nvSpPr>
          <p:spPr bwMode="auto">
            <a:xfrm flipV="1">
              <a:off x="3936" y="2352"/>
              <a:ext cx="384" cy="288"/>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8" name="Line 30"/>
            <p:cNvSpPr>
              <a:spLocks noChangeShapeType="1"/>
            </p:cNvSpPr>
            <p:nvPr/>
          </p:nvSpPr>
          <p:spPr bwMode="auto">
            <a:xfrm>
              <a:off x="3936" y="1968"/>
              <a:ext cx="384" cy="144"/>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79" name="Line 31"/>
            <p:cNvSpPr>
              <a:spLocks noChangeShapeType="1"/>
            </p:cNvSpPr>
            <p:nvPr/>
          </p:nvSpPr>
          <p:spPr bwMode="auto">
            <a:xfrm flipV="1">
              <a:off x="3264" y="1920"/>
              <a:ext cx="384" cy="96"/>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80" name="Line 32"/>
            <p:cNvSpPr>
              <a:spLocks noChangeShapeType="1"/>
            </p:cNvSpPr>
            <p:nvPr/>
          </p:nvSpPr>
          <p:spPr bwMode="auto">
            <a:xfrm>
              <a:off x="3120" y="2160"/>
              <a:ext cx="0" cy="240"/>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81" name="Line 33"/>
            <p:cNvSpPr>
              <a:spLocks noChangeShapeType="1"/>
            </p:cNvSpPr>
            <p:nvPr/>
          </p:nvSpPr>
          <p:spPr bwMode="auto">
            <a:xfrm>
              <a:off x="3792" y="2064"/>
              <a:ext cx="0" cy="480"/>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82" name="Line 34"/>
            <p:cNvSpPr>
              <a:spLocks noChangeShapeType="1"/>
            </p:cNvSpPr>
            <p:nvPr/>
          </p:nvSpPr>
          <p:spPr bwMode="auto">
            <a:xfrm>
              <a:off x="1920" y="2304"/>
              <a:ext cx="1104" cy="144"/>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683" name="Line 35"/>
            <p:cNvSpPr>
              <a:spLocks noChangeShapeType="1"/>
            </p:cNvSpPr>
            <p:nvPr/>
          </p:nvSpPr>
          <p:spPr bwMode="auto">
            <a:xfrm flipV="1">
              <a:off x="2304" y="2640"/>
              <a:ext cx="768" cy="624"/>
            </a:xfrm>
            <a:prstGeom prst="line">
              <a:avLst/>
            </a:prstGeom>
            <a:noFill/>
            <a:ln w="9525">
              <a:solidFill>
                <a:schemeClr val="tx1"/>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grpSp>
      <p:sp>
        <p:nvSpPr>
          <p:cNvPr id="155686" name="Text Box 38"/>
          <p:cNvSpPr txBox="1">
            <a:spLocks noChangeArrowheads="1"/>
          </p:cNvSpPr>
          <p:nvPr/>
        </p:nvSpPr>
        <p:spPr bwMode="auto">
          <a:xfrm>
            <a:off x="2930525" y="5195888"/>
            <a:ext cx="1174750" cy="64135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600">
                <a:solidFill>
                  <a:prstClr val="black"/>
                </a:solidFill>
                <a:latin typeface="Arial" charset="0"/>
                <a:cs typeface="Arial" charset="0"/>
              </a:rPr>
              <a:t>n x n</a:t>
            </a:r>
          </a:p>
        </p:txBody>
      </p:sp>
      <p:sp>
        <p:nvSpPr>
          <p:cNvPr id="155687" name="Text Box 39"/>
          <p:cNvSpPr txBox="1">
            <a:spLocks noChangeArrowheads="1"/>
          </p:cNvSpPr>
          <p:nvPr/>
        </p:nvSpPr>
        <p:spPr bwMode="auto">
          <a:xfrm>
            <a:off x="5226050" y="5683250"/>
            <a:ext cx="928459" cy="646331"/>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600" i="1" dirty="0" smtClean="0">
                <a:solidFill>
                  <a:prstClr val="black"/>
                </a:solidFill>
                <a:latin typeface="Arial" charset="0"/>
                <a:cs typeface="Arial" charset="0"/>
              </a:rPr>
              <a:t>n</a:t>
            </a:r>
            <a:r>
              <a:rPr lang="en-US" sz="3600" dirty="0" smtClean="0">
                <a:solidFill>
                  <a:prstClr val="black"/>
                </a:solidFill>
                <a:latin typeface="Arial" charset="0"/>
                <a:cs typeface="Arial" charset="0"/>
              </a:rPr>
              <a:t>x</a:t>
            </a:r>
            <a:r>
              <a:rPr lang="en-US" sz="3600" i="1" dirty="0" smtClean="0">
                <a:solidFill>
                  <a:prstClr val="black"/>
                </a:solidFill>
                <a:latin typeface="Arial" charset="0"/>
                <a:cs typeface="Arial" charset="0"/>
              </a:rPr>
              <a:t>1</a:t>
            </a:r>
            <a:endParaRPr lang="en-US" sz="3600" i="1" dirty="0">
              <a:solidFill>
                <a:prstClr val="black"/>
              </a:solidFill>
              <a:latin typeface="Arial" charset="0"/>
              <a:cs typeface="Arial" charset="0"/>
            </a:endParaRPr>
          </a:p>
        </p:txBody>
      </p:sp>
      <p:sp>
        <p:nvSpPr>
          <p:cNvPr id="155688" name="Text Box 40"/>
          <p:cNvSpPr txBox="1">
            <a:spLocks noChangeArrowheads="1"/>
          </p:cNvSpPr>
          <p:nvPr/>
        </p:nvSpPr>
        <p:spPr bwMode="auto">
          <a:xfrm>
            <a:off x="609600" y="5195888"/>
            <a:ext cx="1174750" cy="641350"/>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600">
                <a:solidFill>
                  <a:prstClr val="black"/>
                </a:solidFill>
                <a:latin typeface="Arial" charset="0"/>
                <a:cs typeface="Arial" charset="0"/>
              </a:rPr>
              <a:t>n x 1</a:t>
            </a:r>
          </a:p>
        </p:txBody>
      </p:sp>
      <p:sp>
        <p:nvSpPr>
          <p:cNvPr id="155690" name="Text Box 42"/>
          <p:cNvSpPr txBox="1">
            <a:spLocks noChangeArrowheads="1"/>
          </p:cNvSpPr>
          <p:nvPr/>
        </p:nvSpPr>
        <p:spPr bwMode="auto">
          <a:xfrm>
            <a:off x="228600" y="2122488"/>
            <a:ext cx="1878013"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000">
                <a:solidFill>
                  <a:prstClr val="black"/>
                </a:solidFill>
                <a:latin typeface="Arial" charset="0"/>
                <a:cs typeface="Arial" charset="0"/>
              </a:rPr>
              <a:t>Ranking vector</a:t>
            </a:r>
          </a:p>
        </p:txBody>
      </p:sp>
      <p:sp>
        <p:nvSpPr>
          <p:cNvPr id="155692" name="Text Box 44"/>
          <p:cNvSpPr txBox="1">
            <a:spLocks noChangeArrowheads="1"/>
          </p:cNvSpPr>
          <p:nvPr/>
        </p:nvSpPr>
        <p:spPr bwMode="auto">
          <a:xfrm>
            <a:off x="2316025" y="2057400"/>
            <a:ext cx="2137124" cy="707886"/>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000" dirty="0" smtClean="0">
                <a:solidFill>
                  <a:prstClr val="black"/>
                </a:solidFill>
                <a:latin typeface="Arial" charset="0"/>
                <a:cs typeface="Arial" charset="0"/>
              </a:rPr>
              <a:t>(Normalized) </a:t>
            </a:r>
          </a:p>
          <a:p>
            <a:pPr defTabSz="914400" fontAlgn="base">
              <a:spcBef>
                <a:spcPct val="0"/>
              </a:spcBef>
              <a:spcAft>
                <a:spcPct val="0"/>
              </a:spcAft>
            </a:pPr>
            <a:r>
              <a:rPr lang="en-US" sz="2000" dirty="0" smtClean="0">
                <a:solidFill>
                  <a:prstClr val="black"/>
                </a:solidFill>
                <a:latin typeface="Arial" charset="0"/>
                <a:cs typeface="Arial" charset="0"/>
              </a:rPr>
              <a:t>Adjacency </a:t>
            </a:r>
            <a:r>
              <a:rPr lang="en-US" sz="2000" dirty="0">
                <a:solidFill>
                  <a:prstClr val="black"/>
                </a:solidFill>
                <a:latin typeface="Arial" charset="0"/>
                <a:cs typeface="Arial" charset="0"/>
              </a:rPr>
              <a:t>matrix</a:t>
            </a:r>
          </a:p>
        </p:txBody>
      </p:sp>
      <p:pic>
        <p:nvPicPr>
          <p:cNvPr id="155706" name="Picture 58" descr="rwr_dfn"/>
          <p:cNvPicPr>
            <a:picLocks noChangeAspect="1" noChangeArrowheads="1"/>
          </p:cNvPicPr>
          <p:nvPr/>
        </p:nvPicPr>
        <p:blipFill>
          <a:blip r:embed="rId3"/>
          <a:srcRect/>
          <a:stretch>
            <a:fillRect/>
          </a:stretch>
        </p:blipFill>
        <p:spPr bwMode="auto">
          <a:xfrm>
            <a:off x="990600" y="609600"/>
            <a:ext cx="5562600" cy="1014413"/>
          </a:xfrm>
          <a:prstGeom prst="rect">
            <a:avLst/>
          </a:prstGeom>
          <a:noFill/>
        </p:spPr>
      </p:pic>
      <p:sp>
        <p:nvSpPr>
          <p:cNvPr id="155708" name="Text Box 60"/>
          <p:cNvSpPr txBox="1">
            <a:spLocks noChangeArrowheads="1"/>
          </p:cNvSpPr>
          <p:nvPr/>
        </p:nvSpPr>
        <p:spPr bwMode="auto">
          <a:xfrm>
            <a:off x="4572000" y="2057400"/>
            <a:ext cx="1212850"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000">
                <a:solidFill>
                  <a:prstClr val="black"/>
                </a:solidFill>
                <a:latin typeface="Arial" charset="0"/>
                <a:cs typeface="Arial" charset="0"/>
              </a:rPr>
              <a:t>Restart p</a:t>
            </a:r>
          </a:p>
        </p:txBody>
      </p:sp>
      <p:sp>
        <p:nvSpPr>
          <p:cNvPr id="155709" name="Line 61"/>
          <p:cNvSpPr>
            <a:spLocks noChangeShapeType="1"/>
          </p:cNvSpPr>
          <p:nvPr/>
        </p:nvSpPr>
        <p:spPr bwMode="auto">
          <a:xfrm>
            <a:off x="4953000" y="1447800"/>
            <a:ext cx="152400" cy="685800"/>
          </a:xfrm>
          <a:prstGeom prst="line">
            <a:avLst/>
          </a:prstGeom>
          <a:noFill/>
          <a:ln w="12700">
            <a:solidFill>
              <a:schemeClr val="tx1"/>
            </a:solidFill>
            <a:round/>
            <a:headEnd/>
            <a:tailEnd type="stealth" w="lg" len="lg"/>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710" name="Line 62"/>
          <p:cNvSpPr>
            <a:spLocks noChangeShapeType="1"/>
          </p:cNvSpPr>
          <p:nvPr/>
        </p:nvSpPr>
        <p:spPr bwMode="auto">
          <a:xfrm>
            <a:off x="6477000" y="1447800"/>
            <a:ext cx="609600" cy="609600"/>
          </a:xfrm>
          <a:prstGeom prst="line">
            <a:avLst/>
          </a:prstGeom>
          <a:noFill/>
          <a:ln w="12700">
            <a:solidFill>
              <a:schemeClr val="tx1"/>
            </a:solidFill>
            <a:round/>
            <a:headEnd/>
            <a:tailEnd type="stealth" w="lg" len="lg"/>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711" name="Line 63"/>
          <p:cNvSpPr>
            <a:spLocks noChangeShapeType="1"/>
          </p:cNvSpPr>
          <p:nvPr/>
        </p:nvSpPr>
        <p:spPr bwMode="auto">
          <a:xfrm flipH="1">
            <a:off x="1143000" y="1524000"/>
            <a:ext cx="304800" cy="609600"/>
          </a:xfrm>
          <a:prstGeom prst="line">
            <a:avLst/>
          </a:prstGeom>
          <a:noFill/>
          <a:ln w="12700">
            <a:solidFill>
              <a:schemeClr val="tx1"/>
            </a:solidFill>
            <a:round/>
            <a:headEnd/>
            <a:tailEnd type="stealth" w="lg" len="lg"/>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55712" name="Line 64"/>
          <p:cNvSpPr>
            <a:spLocks noChangeShapeType="1"/>
          </p:cNvSpPr>
          <p:nvPr/>
        </p:nvSpPr>
        <p:spPr bwMode="auto">
          <a:xfrm>
            <a:off x="2895600" y="1371600"/>
            <a:ext cx="381000" cy="762000"/>
          </a:xfrm>
          <a:prstGeom prst="line">
            <a:avLst/>
          </a:prstGeom>
          <a:noFill/>
          <a:ln w="12700">
            <a:solidFill>
              <a:schemeClr val="tx1"/>
            </a:solidFill>
            <a:round/>
            <a:headEnd/>
            <a:tailEnd type="stealth" w="lg" len="lg"/>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49" name="Rectangle 48"/>
          <p:cNvSpPr/>
          <p:nvPr/>
        </p:nvSpPr>
        <p:spPr>
          <a:xfrm>
            <a:off x="0" y="6396335"/>
            <a:ext cx="9144000" cy="461665"/>
          </a:xfrm>
          <a:prstGeom prst="rect">
            <a:avLst/>
          </a:prstGeom>
          <a:solidFill>
            <a:schemeClr val="tx1"/>
          </a:solidFill>
        </p:spPr>
        <p:txBody>
          <a:bodyPr wrap="square">
            <a:spAutoFit/>
          </a:bodyPr>
          <a:lstStyle/>
          <a:p>
            <a:pPr defTabSz="914400" fontAlgn="base">
              <a:spcBef>
                <a:spcPct val="0"/>
              </a:spcBef>
              <a:spcAft>
                <a:spcPct val="0"/>
              </a:spcAft>
            </a:pPr>
            <a:r>
              <a:rPr lang="en-US" sz="2400" dirty="0" smtClean="0">
                <a:solidFill>
                  <a:prstClr val="white"/>
                </a:solidFill>
                <a:latin typeface="Arial" charset="0"/>
                <a:cs typeface="Arial" charset="0"/>
              </a:rPr>
              <a:t>Footnote: “Maxwell Equation” for Web [</a:t>
            </a:r>
            <a:r>
              <a:rPr lang="en-US" sz="2400" dirty="0" err="1" smtClean="0">
                <a:solidFill>
                  <a:prstClr val="white"/>
                </a:solidFill>
                <a:latin typeface="Arial" charset="0"/>
                <a:cs typeface="Arial" charset="0"/>
              </a:rPr>
              <a:t>Soumen</a:t>
            </a:r>
            <a:r>
              <a:rPr lang="en-US" sz="2400" dirty="0" smtClean="0">
                <a:solidFill>
                  <a:prstClr val="white"/>
                </a:solidFill>
                <a:latin typeface="Arial" charset="0"/>
                <a:cs typeface="Arial" charset="0"/>
              </a:rPr>
              <a:t> </a:t>
            </a:r>
            <a:r>
              <a:rPr lang="en-US" sz="2400" dirty="0" err="1" smtClean="0">
                <a:solidFill>
                  <a:prstClr val="white"/>
                </a:solidFill>
                <a:latin typeface="Arial" charset="0"/>
                <a:cs typeface="Arial" charset="0"/>
              </a:rPr>
              <a:t>Chakrabarti</a:t>
            </a:r>
            <a:r>
              <a:rPr lang="en-US" sz="2400" dirty="0" smtClean="0">
                <a:solidFill>
                  <a:prstClr val="white"/>
                </a:solidFill>
                <a:latin typeface="Arial" charset="0"/>
                <a:cs typeface="Arial" charset="0"/>
              </a:rPr>
              <a:t>]</a:t>
            </a:r>
            <a:endParaRPr lang="en-US" sz="2400" dirty="0">
              <a:solidFill>
                <a:prstClr val="white"/>
              </a:solidFill>
              <a:latin typeface="Arial" charset="0"/>
              <a:cs typeface="Arial" charset="0"/>
            </a:endParaRPr>
          </a:p>
        </p:txBody>
      </p:sp>
      <p:sp>
        <p:nvSpPr>
          <p:cNvPr id="50" name="Rectangle 49"/>
          <p:cNvSpPr/>
          <p:nvPr/>
        </p:nvSpPr>
        <p:spPr>
          <a:xfrm>
            <a:off x="2819400" y="5334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55650" name="Rectangle 2"/>
          <p:cNvSpPr>
            <a:spLocks noGrp="1" noChangeArrowheads="1"/>
          </p:cNvSpPr>
          <p:nvPr>
            <p:ph type="title"/>
          </p:nvPr>
        </p:nvSpPr>
        <p:spPr>
          <a:xfrm>
            <a:off x="78830" y="0"/>
            <a:ext cx="4572000" cy="715963"/>
          </a:xfrm>
        </p:spPr>
        <p:txBody>
          <a:bodyPr/>
          <a:lstStyle/>
          <a:p>
            <a:r>
              <a:rPr lang="en-US" sz="4000" b="1" dirty="0"/>
              <a:t>Computing RWR</a:t>
            </a:r>
          </a:p>
        </p:txBody>
      </p:sp>
      <p:pic>
        <p:nvPicPr>
          <p:cNvPr id="3" name="Picture 3"/>
          <p:cNvPicPr>
            <a:picLocks noChangeAspect="1" noChangeArrowheads="1"/>
          </p:cNvPicPr>
          <p:nvPr/>
        </p:nvPicPr>
        <p:blipFill>
          <a:blip r:embed="rId4"/>
          <a:srcRect/>
          <a:stretch>
            <a:fillRect/>
          </a:stretch>
        </p:blipFill>
        <p:spPr bwMode="auto">
          <a:xfrm>
            <a:off x="317885" y="2714623"/>
            <a:ext cx="5625715" cy="3048572"/>
          </a:xfrm>
          <a:prstGeom prst="rect">
            <a:avLst/>
          </a:prstGeom>
          <a:noFill/>
          <a:ln w="9525">
            <a:noFill/>
            <a:miter lim="800000"/>
            <a:headEnd/>
            <a:tailEnd/>
          </a:ln>
        </p:spPr>
      </p:pic>
      <p:sp>
        <p:nvSpPr>
          <p:cNvPr id="51" name="Line 61"/>
          <p:cNvSpPr>
            <a:spLocks noChangeShapeType="1"/>
          </p:cNvSpPr>
          <p:nvPr/>
        </p:nvSpPr>
        <p:spPr bwMode="auto">
          <a:xfrm>
            <a:off x="5181600" y="2438400"/>
            <a:ext cx="152400" cy="1447800"/>
          </a:xfrm>
          <a:prstGeom prst="line">
            <a:avLst/>
          </a:prstGeom>
          <a:noFill/>
          <a:ln w="12700">
            <a:solidFill>
              <a:schemeClr val="tx1"/>
            </a:solidFill>
            <a:round/>
            <a:headEnd/>
            <a:tailEnd type="stealth" w="lg" len="lg"/>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54" name="Text Box 39"/>
          <p:cNvSpPr txBox="1">
            <a:spLocks noChangeArrowheads="1"/>
          </p:cNvSpPr>
          <p:nvPr/>
        </p:nvSpPr>
        <p:spPr bwMode="auto">
          <a:xfrm>
            <a:off x="2635250" y="5638800"/>
            <a:ext cx="928459" cy="646331"/>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600" i="1" dirty="0" err="1" smtClean="0">
                <a:solidFill>
                  <a:prstClr val="black"/>
                </a:solidFill>
                <a:latin typeface="Arial" charset="0"/>
                <a:cs typeface="Arial" charset="0"/>
              </a:rPr>
              <a:t>n</a:t>
            </a:r>
            <a:r>
              <a:rPr lang="en-US" sz="3600" dirty="0" err="1" smtClean="0">
                <a:solidFill>
                  <a:prstClr val="black"/>
                </a:solidFill>
                <a:latin typeface="Arial" charset="0"/>
                <a:cs typeface="Arial" charset="0"/>
              </a:rPr>
              <a:t>x</a:t>
            </a:r>
            <a:r>
              <a:rPr lang="en-US" sz="3600" i="1" dirty="0" err="1" smtClean="0">
                <a:solidFill>
                  <a:prstClr val="black"/>
                </a:solidFill>
                <a:latin typeface="Arial" charset="0"/>
                <a:cs typeface="Arial" charset="0"/>
              </a:rPr>
              <a:t>n</a:t>
            </a:r>
            <a:endParaRPr lang="en-US" sz="3600" i="1" dirty="0">
              <a:solidFill>
                <a:prstClr val="black"/>
              </a:solidFill>
              <a:latin typeface="Arial" charset="0"/>
              <a:cs typeface="Arial" charset="0"/>
            </a:endParaRPr>
          </a:p>
        </p:txBody>
      </p:sp>
      <p:sp>
        <p:nvSpPr>
          <p:cNvPr id="55" name="Text Box 39"/>
          <p:cNvSpPr txBox="1">
            <a:spLocks noChangeArrowheads="1"/>
          </p:cNvSpPr>
          <p:nvPr/>
        </p:nvSpPr>
        <p:spPr bwMode="auto">
          <a:xfrm>
            <a:off x="214541" y="5678269"/>
            <a:ext cx="928459" cy="646331"/>
          </a:xfrm>
          <a:prstGeom prst="rect">
            <a:avLst/>
          </a:prstGeom>
          <a:solidFill>
            <a:schemeClr val="bg1"/>
          </a:solidFill>
          <a:ln w="9525">
            <a:noFill/>
            <a:miter lim="800000"/>
            <a:headEnd/>
            <a:tailEnd/>
          </a:ln>
          <a:effectLst/>
        </p:spPr>
        <p:txBody>
          <a:bodyPr wrap="none">
            <a:spAutoFit/>
          </a:bodyPr>
          <a:lstStyle/>
          <a:p>
            <a:pPr defTabSz="914400" fontAlgn="base">
              <a:spcBef>
                <a:spcPct val="0"/>
              </a:spcBef>
              <a:spcAft>
                <a:spcPct val="0"/>
              </a:spcAft>
            </a:pPr>
            <a:r>
              <a:rPr lang="en-US" sz="3600" i="1" dirty="0" smtClean="0">
                <a:solidFill>
                  <a:prstClr val="black"/>
                </a:solidFill>
                <a:latin typeface="Arial" charset="0"/>
                <a:cs typeface="Arial" charset="0"/>
              </a:rPr>
              <a:t>n</a:t>
            </a:r>
            <a:r>
              <a:rPr lang="en-US" sz="3600" dirty="0" smtClean="0">
                <a:solidFill>
                  <a:prstClr val="black"/>
                </a:solidFill>
                <a:latin typeface="Arial" charset="0"/>
                <a:cs typeface="Arial" charset="0"/>
              </a:rPr>
              <a:t>x</a:t>
            </a:r>
            <a:r>
              <a:rPr lang="en-US" sz="3600" i="1" dirty="0" smtClean="0">
                <a:solidFill>
                  <a:prstClr val="black"/>
                </a:solidFill>
                <a:latin typeface="Arial" charset="0"/>
                <a:cs typeface="Arial" charset="0"/>
              </a:rPr>
              <a:t>1</a:t>
            </a:r>
            <a:endParaRPr lang="en-US" sz="3600" i="1" dirty="0">
              <a:solidFill>
                <a:prstClr val="black"/>
              </a:solidFill>
              <a:latin typeface="Arial" charset="0"/>
              <a:cs typeface="Arial" charset="0"/>
            </a:endParaRPr>
          </a:p>
        </p:txBody>
      </p:sp>
      <p:pic>
        <p:nvPicPr>
          <p:cNvPr id="413699" name="Picture 3"/>
          <p:cNvPicPr>
            <a:picLocks noChangeAspect="1" noChangeArrowheads="1"/>
          </p:cNvPicPr>
          <p:nvPr/>
        </p:nvPicPr>
        <p:blipFill>
          <a:blip r:embed="rId5"/>
          <a:srcRect/>
          <a:stretch>
            <a:fillRect/>
          </a:stretch>
        </p:blipFill>
        <p:spPr bwMode="auto">
          <a:xfrm>
            <a:off x="7015428" y="0"/>
            <a:ext cx="2128572" cy="2266667"/>
          </a:xfrm>
          <a:prstGeom prst="rect">
            <a:avLst/>
          </a:prstGeom>
          <a:noFill/>
          <a:ln w="9525">
            <a:noFill/>
            <a:miter lim="800000"/>
            <a:headEnd/>
            <a:tailEnd/>
          </a:ln>
          <a:effectLst/>
        </p:spPr>
      </p:pic>
      <p:pic>
        <p:nvPicPr>
          <p:cNvPr id="56"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155691" name="Text Box 43"/>
          <p:cNvSpPr txBox="1">
            <a:spLocks noChangeArrowheads="1"/>
          </p:cNvSpPr>
          <p:nvPr/>
        </p:nvSpPr>
        <p:spPr bwMode="auto">
          <a:xfrm>
            <a:off x="6172200" y="1981200"/>
            <a:ext cx="1819275" cy="396875"/>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000" dirty="0">
                <a:solidFill>
                  <a:prstClr val="black"/>
                </a:solidFill>
                <a:latin typeface="Arial" charset="0"/>
                <a:cs typeface="Arial" charset="0"/>
              </a:rPr>
              <a:t>Starting vector</a:t>
            </a:r>
          </a:p>
        </p:txBody>
      </p:sp>
    </p:spTree>
    <p:extLst>
      <p:ext uri="{BB962C8B-B14F-4D97-AF65-F5344CB8AC3E}">
        <p14:creationId xmlns:p14="http://schemas.microsoft.com/office/powerpoint/2010/main" val="3508597574"/>
      </p:ext>
    </p:extLst>
  </p:cSld>
  <p:clrMapOvr>
    <a:masterClrMapping/>
  </p:clrMapOvr>
  <p:transition xmlns:p14="http://schemas.microsoft.com/office/powerpoint/2010/main" advTm="28735"/>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Recent Advance #1: Supervision</a:t>
            </a:r>
            <a:endParaRPr lang="en-US" dirty="0"/>
          </a:p>
        </p:txBody>
      </p:sp>
      <p:sp>
        <p:nvSpPr>
          <p:cNvPr id="3" name="Content Placeholder 2"/>
          <p:cNvSpPr>
            <a:spLocks noGrp="1"/>
          </p:cNvSpPr>
          <p:nvPr>
            <p:ph idx="1"/>
          </p:nvPr>
        </p:nvSpPr>
        <p:spPr>
          <a:xfrm>
            <a:off x="283779" y="2695903"/>
            <a:ext cx="8702565" cy="3430260"/>
          </a:xfrm>
        </p:spPr>
        <p:txBody>
          <a:bodyPr>
            <a:normAutofit fontScale="92500"/>
          </a:bodyPr>
          <a:lstStyle/>
          <a:p>
            <a:r>
              <a:rPr lang="en-US" sz="3500" dirty="0" smtClean="0"/>
              <a:t>Q: What is the optimal </a:t>
            </a:r>
            <a:r>
              <a:rPr lang="en-US" sz="3500" i="1" dirty="0" smtClean="0"/>
              <a:t>W</a:t>
            </a:r>
            <a:r>
              <a:rPr lang="en-US" sz="3500" dirty="0" smtClean="0"/>
              <a:t>?</a:t>
            </a:r>
          </a:p>
          <a:p>
            <a:r>
              <a:rPr lang="en-US" sz="3500" dirty="0" smtClean="0"/>
              <a:t>A: Learning optimal weights from supervision</a:t>
            </a:r>
          </a:p>
          <a:p>
            <a:r>
              <a:rPr lang="en-US" sz="3500" dirty="0" smtClean="0"/>
              <a:t>Key Idea: if we know some preference, we use such supervision to guild random walks to minimize</a:t>
            </a:r>
          </a:p>
          <a:p>
            <a:pPr lvl="1"/>
            <a:r>
              <a:rPr lang="en-US" sz="3100" dirty="0" smtClean="0"/>
              <a:t>Penalty of preference violation + model complexity</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22</a:t>
            </a:fld>
            <a:endParaRPr lang="en-US">
              <a:solidFill>
                <a:prstClr val="black">
                  <a:tint val="75000"/>
                </a:prstClr>
              </a:solidFill>
            </a:endParaRPr>
          </a:p>
        </p:txBody>
      </p:sp>
      <p:pic>
        <p:nvPicPr>
          <p:cNvPr id="8" name="Picture 58" descr="rwr_dfn"/>
          <p:cNvPicPr>
            <a:picLocks noChangeAspect="1" noChangeArrowheads="1"/>
          </p:cNvPicPr>
          <p:nvPr/>
        </p:nvPicPr>
        <p:blipFill>
          <a:blip r:embed="rId2"/>
          <a:srcRect/>
          <a:stretch>
            <a:fillRect/>
          </a:stretch>
        </p:blipFill>
        <p:spPr bwMode="auto">
          <a:xfrm>
            <a:off x="1053664" y="1464936"/>
            <a:ext cx="5562600" cy="1014413"/>
          </a:xfrm>
          <a:prstGeom prst="rect">
            <a:avLst/>
          </a:prstGeom>
          <a:noFill/>
        </p:spPr>
      </p:pic>
      <p:sp>
        <p:nvSpPr>
          <p:cNvPr id="11" name="TextBox 10"/>
          <p:cNvSpPr txBox="1"/>
          <p:nvPr/>
        </p:nvSpPr>
        <p:spPr>
          <a:xfrm>
            <a:off x="2592107" y="1291510"/>
            <a:ext cx="959069" cy="369332"/>
          </a:xfrm>
          <a:prstGeom prst="rect">
            <a:avLst/>
          </a:prstGeom>
          <a:solidFill>
            <a:schemeClr val="bg1"/>
          </a:solidFill>
        </p:spPr>
        <p:txBody>
          <a:bodyPr wrap="square" rtlCol="0">
            <a:spAutoFit/>
          </a:bodyPr>
          <a:lstStyle/>
          <a:p>
            <a:endParaRPr lang="en-US" dirty="0"/>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5" name="Rectangle 4"/>
          <p:cNvSpPr/>
          <p:nvPr/>
        </p:nvSpPr>
        <p:spPr>
          <a:xfrm>
            <a:off x="0" y="6343454"/>
            <a:ext cx="9144000" cy="523220"/>
          </a:xfrm>
          <a:prstGeom prst="rect">
            <a:avLst/>
          </a:prstGeom>
          <a:solidFill>
            <a:schemeClr val="tx1"/>
          </a:solidFill>
        </p:spPr>
        <p:txBody>
          <a:bodyPr wrap="square">
            <a:spAutoFit/>
          </a:bodyPr>
          <a:lstStyle/>
          <a:p>
            <a:r>
              <a:rPr lang="en-US" sz="1400" dirty="0">
                <a:solidFill>
                  <a:schemeClr val="bg1"/>
                </a:solidFill>
              </a:rPr>
              <a:t>L. </a:t>
            </a:r>
            <a:r>
              <a:rPr lang="en-US" sz="1400" dirty="0" err="1">
                <a:solidFill>
                  <a:schemeClr val="bg1"/>
                </a:solidFill>
              </a:rPr>
              <a:t>Backstrom</a:t>
            </a:r>
            <a:r>
              <a:rPr lang="en-US" sz="1400" dirty="0">
                <a:solidFill>
                  <a:schemeClr val="bg1"/>
                </a:solidFill>
              </a:rPr>
              <a:t>, J. </a:t>
            </a:r>
            <a:r>
              <a:rPr lang="en-US" sz="1400" dirty="0" err="1" smtClean="0">
                <a:solidFill>
                  <a:schemeClr val="bg1"/>
                </a:solidFill>
              </a:rPr>
              <a:t>Leskovec</a:t>
            </a:r>
            <a:r>
              <a:rPr lang="en-US" sz="1400" dirty="0" smtClean="0">
                <a:solidFill>
                  <a:schemeClr val="bg1"/>
                </a:solidFill>
              </a:rPr>
              <a:t>.: Supervised </a:t>
            </a:r>
            <a:r>
              <a:rPr lang="en-US" sz="1400" dirty="0">
                <a:solidFill>
                  <a:schemeClr val="bg1"/>
                </a:solidFill>
              </a:rPr>
              <a:t>Random Walks: Predicting and Recommending Links in Social </a:t>
            </a:r>
            <a:r>
              <a:rPr lang="en-US" sz="1400" dirty="0" smtClean="0">
                <a:solidFill>
                  <a:schemeClr val="bg1"/>
                </a:solidFill>
              </a:rPr>
              <a:t>Network. WSDM 2011</a:t>
            </a:r>
          </a:p>
          <a:p>
            <a:r>
              <a:rPr lang="en-US" sz="1400" dirty="0">
                <a:solidFill>
                  <a:schemeClr val="bg1"/>
                </a:solidFill>
              </a:rPr>
              <a:t>A. </a:t>
            </a:r>
            <a:r>
              <a:rPr lang="en-US" sz="1400" dirty="0" err="1">
                <a:solidFill>
                  <a:schemeClr val="bg1"/>
                </a:solidFill>
              </a:rPr>
              <a:t>Agarwal</a:t>
            </a:r>
            <a:r>
              <a:rPr lang="en-US" sz="1400" dirty="0">
                <a:solidFill>
                  <a:schemeClr val="bg1"/>
                </a:solidFill>
              </a:rPr>
              <a:t>, S. </a:t>
            </a:r>
            <a:r>
              <a:rPr lang="en-US" sz="1400" dirty="0" err="1">
                <a:solidFill>
                  <a:schemeClr val="bg1"/>
                </a:solidFill>
              </a:rPr>
              <a:t>Chakrabarti</a:t>
            </a:r>
            <a:r>
              <a:rPr lang="en-US" sz="1400" dirty="0">
                <a:solidFill>
                  <a:schemeClr val="bg1"/>
                </a:solidFill>
              </a:rPr>
              <a:t>: Learning random walks to rank nodes in graphs. ICML 2007</a:t>
            </a:r>
          </a:p>
        </p:txBody>
      </p:sp>
    </p:spTree>
    <p:extLst>
      <p:ext uri="{BB962C8B-B14F-4D97-AF65-F5344CB8AC3E}">
        <p14:creationId xmlns:p14="http://schemas.microsoft.com/office/powerpoint/2010/main" val="16605382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7" y="274638"/>
            <a:ext cx="9047871" cy="1143000"/>
          </a:xfrm>
        </p:spPr>
        <p:txBody>
          <a:bodyPr>
            <a:normAutofit fontScale="90000"/>
          </a:bodyPr>
          <a:lstStyle/>
          <a:p>
            <a:r>
              <a:rPr lang="en-US" dirty="0" smtClean="0"/>
              <a:t>Recent Advance #2: </a:t>
            </a:r>
            <a:br>
              <a:rPr lang="en-US" dirty="0" smtClean="0"/>
            </a:br>
            <a:r>
              <a:rPr lang="en-US" dirty="0" smtClean="0"/>
              <a:t>Node Proximity </a:t>
            </a:r>
            <a:r>
              <a:rPr lang="en-US" dirty="0" smtClean="0">
                <a:sym typeface="Wingdings" pitchFamily="2" charset="2"/>
              </a:rPr>
              <a:t> </a:t>
            </a:r>
            <a:r>
              <a:rPr lang="en-US" dirty="0" smtClean="0"/>
              <a:t>Graph Similarity/Kernel</a:t>
            </a:r>
            <a:endParaRPr lang="en-US" dirty="0"/>
          </a:p>
        </p:txBody>
      </p:sp>
      <p:sp>
        <p:nvSpPr>
          <p:cNvPr id="3" name="Content Placeholder 2"/>
          <p:cNvSpPr>
            <a:spLocks noGrp="1"/>
          </p:cNvSpPr>
          <p:nvPr>
            <p:ph idx="1"/>
          </p:nvPr>
        </p:nvSpPr>
        <p:spPr>
          <a:xfrm>
            <a:off x="3967481" y="2493856"/>
            <a:ext cx="8702565" cy="718591"/>
          </a:xfrm>
        </p:spPr>
        <p:txBody>
          <a:bodyPr>
            <a:noAutofit/>
          </a:bodyPr>
          <a:lstStyle/>
          <a:p>
            <a:r>
              <a:rPr lang="en-US" sz="2800" dirty="0" smtClean="0"/>
              <a:t>Q: </a:t>
            </a:r>
            <a:r>
              <a:rPr lang="en-US" sz="2800" dirty="0" err="1" smtClean="0"/>
              <a:t>Sim</a:t>
            </a:r>
            <a:r>
              <a:rPr lang="en-US" sz="2800" dirty="0" smtClean="0"/>
              <a:t>(</a:t>
            </a:r>
            <a:r>
              <a:rPr lang="en-US" sz="2800" i="1" dirty="0" smtClean="0"/>
              <a:t>A</a:t>
            </a:r>
            <a:r>
              <a:rPr lang="en-US" sz="2800" i="1" baseline="-25000" dirty="0" smtClean="0"/>
              <a:t>1</a:t>
            </a:r>
            <a:r>
              <a:rPr lang="en-US" sz="2800" dirty="0" smtClean="0"/>
              <a:t>, </a:t>
            </a:r>
            <a:r>
              <a:rPr lang="en-US" sz="2800" i="1" dirty="0" smtClean="0"/>
              <a:t>A</a:t>
            </a:r>
            <a:r>
              <a:rPr lang="en-US" sz="2800" i="1" baseline="-25000" dirty="0" smtClean="0"/>
              <a:t>2</a:t>
            </a:r>
            <a:r>
              <a:rPr lang="en-US" sz="2800" dirty="0" smtClean="0"/>
              <a:t>) ? </a:t>
            </a:r>
          </a:p>
          <a:p>
            <a:r>
              <a:rPr lang="en-US" sz="2800" dirty="0" smtClean="0"/>
              <a:t>A: Do </a:t>
            </a:r>
            <a:r>
              <a:rPr lang="en-US" sz="2800" b="1" i="1" dirty="0" smtClean="0">
                <a:solidFill>
                  <a:srgbClr val="FF0000"/>
                </a:solidFill>
              </a:rPr>
              <a:t>two</a:t>
            </a:r>
            <a:r>
              <a:rPr lang="en-US" sz="2800" dirty="0" smtClean="0"/>
              <a:t> </a:t>
            </a:r>
            <a:r>
              <a:rPr lang="en-US" sz="2800" dirty="0"/>
              <a:t>random walks (</a:t>
            </a:r>
            <a:r>
              <a:rPr lang="en-US" sz="2800" i="1" dirty="0"/>
              <a:t>A</a:t>
            </a:r>
            <a:r>
              <a:rPr lang="en-US" sz="2800" i="1" baseline="-25000" dirty="0"/>
              <a:t>1</a:t>
            </a:r>
            <a:r>
              <a:rPr lang="en-US" sz="2800" dirty="0"/>
              <a:t>, </a:t>
            </a:r>
            <a:r>
              <a:rPr lang="en-US" sz="2800" i="1" dirty="0"/>
              <a:t>A</a:t>
            </a:r>
            <a:r>
              <a:rPr lang="en-US" sz="2800" i="1" baseline="-25000" dirty="0"/>
              <a:t>2</a:t>
            </a:r>
            <a:r>
              <a:rPr lang="en-US" sz="2800" dirty="0"/>
              <a:t>)! </a:t>
            </a:r>
            <a:endParaRPr lang="en-US" sz="2800" dirty="0" smtClean="0"/>
          </a:p>
          <a:p>
            <a:r>
              <a:rPr lang="en-US" sz="2800" dirty="0"/>
              <a:t> </a:t>
            </a:r>
            <a:r>
              <a:rPr lang="en-US" sz="2800" dirty="0" smtClean="0"/>
              <a:t>… = one random walk on </a:t>
            </a:r>
            <a:r>
              <a:rPr lang="en-US" sz="2800" i="1" dirty="0" smtClean="0"/>
              <a:t>A</a:t>
            </a:r>
            <a:r>
              <a:rPr lang="en-US" sz="2800" i="1" baseline="-25000" dirty="0" smtClean="0"/>
              <a:t>x</a:t>
            </a:r>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B8E69E-CB69-B648-A963-29116CD159D2}" type="slidenum">
              <a:rPr lang="en-US" smtClean="0">
                <a:solidFill>
                  <a:prstClr val="black">
                    <a:tint val="75000"/>
                  </a:prstClr>
                </a:solidFill>
              </a:rPr>
              <a:pPr/>
              <a:t>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5" name="Rectangle 4"/>
          <p:cNvSpPr/>
          <p:nvPr/>
        </p:nvSpPr>
        <p:spPr>
          <a:xfrm>
            <a:off x="0" y="5902006"/>
            <a:ext cx="9144000" cy="954107"/>
          </a:xfrm>
          <a:prstGeom prst="rect">
            <a:avLst/>
          </a:prstGeom>
          <a:solidFill>
            <a:schemeClr val="tx1"/>
          </a:solidFill>
        </p:spPr>
        <p:txBody>
          <a:bodyPr wrap="square">
            <a:spAutoFit/>
          </a:bodyPr>
          <a:lstStyle/>
          <a:p>
            <a:r>
              <a:rPr lang="en-US" sz="1400" dirty="0">
                <a:solidFill>
                  <a:prstClr val="white"/>
                </a:solidFill>
              </a:rPr>
              <a:t>SVN </a:t>
            </a:r>
            <a:r>
              <a:rPr lang="en-US" sz="1400" dirty="0" err="1">
                <a:solidFill>
                  <a:prstClr val="white"/>
                </a:solidFill>
              </a:rPr>
              <a:t>Vishwanathan</a:t>
            </a:r>
            <a:r>
              <a:rPr lang="en-US" sz="1400" dirty="0">
                <a:solidFill>
                  <a:prstClr val="white"/>
                </a:solidFill>
              </a:rPr>
              <a:t>. Fast computation of random walk graph kernels. NIPS 2006</a:t>
            </a:r>
          </a:p>
          <a:p>
            <a:r>
              <a:rPr lang="en-US" sz="1400" dirty="0" smtClean="0">
                <a:solidFill>
                  <a:prstClr val="white"/>
                </a:solidFill>
              </a:rPr>
              <a:t>K</a:t>
            </a:r>
            <a:r>
              <a:rPr lang="en-US" sz="1400" dirty="0">
                <a:solidFill>
                  <a:prstClr val="white"/>
                </a:solidFill>
              </a:rPr>
              <a:t>. </a:t>
            </a:r>
            <a:r>
              <a:rPr lang="en-US" sz="1400" dirty="0" err="1">
                <a:solidFill>
                  <a:prstClr val="white"/>
                </a:solidFill>
              </a:rPr>
              <a:t>Borgwardt</a:t>
            </a:r>
            <a:r>
              <a:rPr lang="en-US" sz="1400" dirty="0">
                <a:solidFill>
                  <a:prstClr val="white"/>
                </a:solidFill>
              </a:rPr>
              <a:t> and X. Yan: Graph Mining and Graph Kernels. KDD 2008 </a:t>
            </a:r>
            <a:r>
              <a:rPr lang="en-US" sz="1400" dirty="0" smtClean="0">
                <a:solidFill>
                  <a:prstClr val="white"/>
                </a:solidFill>
              </a:rPr>
              <a:t>Tutorial</a:t>
            </a:r>
          </a:p>
          <a:p>
            <a:r>
              <a:rPr lang="en-US" sz="1400" dirty="0">
                <a:solidFill>
                  <a:prstClr val="white"/>
                </a:solidFill>
              </a:rPr>
              <a:t>U. Kang, H. Tong and J. Sun: Fast Random Walk Graph Kernel. SDM 2012</a:t>
            </a:r>
          </a:p>
          <a:p>
            <a:r>
              <a:rPr lang="en-US" sz="1400" dirty="0" smtClean="0">
                <a:solidFill>
                  <a:prstClr val="white"/>
                </a:solidFill>
              </a:rPr>
              <a:t>~20+ other graph similarity measures</a:t>
            </a:r>
            <a:endParaRPr lang="en-US" sz="1400" dirty="0">
              <a:solidFill>
                <a:prstClr val="white"/>
              </a:solidFill>
            </a:endParaRPr>
          </a:p>
        </p:txBody>
      </p:sp>
      <p:pic>
        <p:nvPicPr>
          <p:cNvPr id="10"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67" y="2089866"/>
            <a:ext cx="3675063"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28"/>
          <p:cNvSpPr>
            <a:spLocks noChangeShapeType="1"/>
          </p:cNvSpPr>
          <p:nvPr/>
        </p:nvSpPr>
        <p:spPr bwMode="auto">
          <a:xfrm>
            <a:off x="416236" y="3964626"/>
            <a:ext cx="321144" cy="46586"/>
          </a:xfrm>
          <a:prstGeom prst="line">
            <a:avLst/>
          </a:prstGeom>
          <a:noFill/>
          <a:ln w="952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29"/>
          <p:cNvSpPr txBox="1">
            <a:spLocks noChangeArrowheads="1"/>
          </p:cNvSpPr>
          <p:nvPr/>
        </p:nvSpPr>
        <p:spPr bwMode="auto">
          <a:xfrm>
            <a:off x="17457" y="3701729"/>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charset="0"/>
                <a:cs typeface="Arial" charset="0"/>
              </a:defRPr>
            </a:lvl1pPr>
            <a:lvl2pPr defTabSz="912813" eaLnBrk="0" hangingPunct="0">
              <a:defRPr>
                <a:solidFill>
                  <a:schemeClr val="tx1"/>
                </a:solidFill>
                <a:latin typeface="Arial" charset="0"/>
                <a:cs typeface="Arial" charset="0"/>
              </a:defRPr>
            </a:lvl2pPr>
            <a:lvl3pPr defTabSz="912813" eaLnBrk="0" hangingPunct="0">
              <a:defRPr>
                <a:solidFill>
                  <a:schemeClr val="tx1"/>
                </a:solidFill>
                <a:latin typeface="Arial" charset="0"/>
                <a:cs typeface="Arial" charset="0"/>
              </a:defRPr>
            </a:lvl3pPr>
            <a:lvl4pPr defTabSz="912813" eaLnBrk="0" hangingPunct="0">
              <a:defRPr>
                <a:solidFill>
                  <a:schemeClr val="tx1"/>
                </a:solidFill>
                <a:latin typeface="Arial" charset="0"/>
                <a:cs typeface="Arial" charset="0"/>
              </a:defRPr>
            </a:lvl4pPr>
            <a:lvl5pPr defTabSz="912813" eaLnBrk="0" hangingPunct="0">
              <a:defRPr>
                <a:solidFill>
                  <a:schemeClr val="tx1"/>
                </a:solidFill>
                <a:latin typeface="Arial" charset="0"/>
                <a:cs typeface="Arial" charset="0"/>
              </a:defRPr>
            </a:lvl5pPr>
            <a:lvl6pPr defTabSz="912813" eaLnBrk="0" fontAlgn="base" hangingPunct="0">
              <a:spcBef>
                <a:spcPct val="0"/>
              </a:spcBef>
              <a:spcAft>
                <a:spcPct val="0"/>
              </a:spcAft>
              <a:defRPr>
                <a:solidFill>
                  <a:schemeClr val="tx1"/>
                </a:solidFill>
                <a:latin typeface="Arial" charset="0"/>
                <a:cs typeface="Arial" charset="0"/>
              </a:defRPr>
            </a:lvl6pPr>
            <a:lvl7pPr defTabSz="912813" eaLnBrk="0" fontAlgn="base" hangingPunct="0">
              <a:spcBef>
                <a:spcPct val="0"/>
              </a:spcBef>
              <a:spcAft>
                <a:spcPct val="0"/>
              </a:spcAft>
              <a:defRPr>
                <a:solidFill>
                  <a:schemeClr val="tx1"/>
                </a:solidFill>
                <a:latin typeface="Arial" charset="0"/>
                <a:cs typeface="Arial" charset="0"/>
              </a:defRPr>
            </a:lvl7pPr>
            <a:lvl8pPr defTabSz="912813" eaLnBrk="0" fontAlgn="base" hangingPunct="0">
              <a:spcBef>
                <a:spcPct val="0"/>
              </a:spcBef>
              <a:spcAft>
                <a:spcPct val="0"/>
              </a:spcAft>
              <a:defRPr>
                <a:solidFill>
                  <a:schemeClr val="tx1"/>
                </a:solidFill>
                <a:latin typeface="Arial" charset="0"/>
                <a:cs typeface="Arial" charset="0"/>
              </a:defRPr>
            </a:lvl8pPr>
            <a:lvl9pPr defTabSz="9128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2400" i="1" dirty="0">
                <a:solidFill>
                  <a:schemeClr val="folHlink"/>
                </a:solidFill>
                <a:ea typeface="宋体" pitchFamily="2" charset="-122"/>
              </a:rPr>
              <a:t>A</a:t>
            </a:r>
            <a:r>
              <a:rPr lang="en-US" altLang="zh-CN" sz="2400" i="1" baseline="-25000" dirty="0">
                <a:solidFill>
                  <a:schemeClr val="folHlink"/>
                </a:solidFill>
                <a:ea typeface="宋体" pitchFamily="2" charset="-122"/>
              </a:rPr>
              <a:t>x</a:t>
            </a:r>
          </a:p>
        </p:txBody>
      </p:sp>
      <p:sp>
        <p:nvSpPr>
          <p:cNvPr id="14" name="Line 30"/>
          <p:cNvSpPr>
            <a:spLocks noChangeShapeType="1"/>
          </p:cNvSpPr>
          <p:nvPr/>
        </p:nvSpPr>
        <p:spPr bwMode="auto">
          <a:xfrm flipH="1">
            <a:off x="3423430" y="2015253"/>
            <a:ext cx="227012" cy="325438"/>
          </a:xfrm>
          <a:prstGeom prst="line">
            <a:avLst/>
          </a:prstGeom>
          <a:noFill/>
          <a:ln w="952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31"/>
          <p:cNvSpPr txBox="1">
            <a:spLocks noChangeArrowheads="1"/>
          </p:cNvSpPr>
          <p:nvPr/>
        </p:nvSpPr>
        <p:spPr bwMode="auto">
          <a:xfrm>
            <a:off x="3390092" y="1648541"/>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charset="0"/>
                <a:cs typeface="Arial" charset="0"/>
              </a:defRPr>
            </a:lvl1pPr>
            <a:lvl2pPr defTabSz="912813" eaLnBrk="0" hangingPunct="0">
              <a:defRPr>
                <a:solidFill>
                  <a:schemeClr val="tx1"/>
                </a:solidFill>
                <a:latin typeface="Arial" charset="0"/>
                <a:cs typeface="Arial" charset="0"/>
              </a:defRPr>
            </a:lvl2pPr>
            <a:lvl3pPr defTabSz="912813" eaLnBrk="0" hangingPunct="0">
              <a:defRPr>
                <a:solidFill>
                  <a:schemeClr val="tx1"/>
                </a:solidFill>
                <a:latin typeface="Arial" charset="0"/>
                <a:cs typeface="Arial" charset="0"/>
              </a:defRPr>
            </a:lvl3pPr>
            <a:lvl4pPr defTabSz="912813" eaLnBrk="0" hangingPunct="0">
              <a:defRPr>
                <a:solidFill>
                  <a:schemeClr val="tx1"/>
                </a:solidFill>
                <a:latin typeface="Arial" charset="0"/>
                <a:cs typeface="Arial" charset="0"/>
              </a:defRPr>
            </a:lvl4pPr>
            <a:lvl5pPr defTabSz="912813" eaLnBrk="0" hangingPunct="0">
              <a:defRPr>
                <a:solidFill>
                  <a:schemeClr val="tx1"/>
                </a:solidFill>
                <a:latin typeface="Arial" charset="0"/>
                <a:cs typeface="Arial" charset="0"/>
              </a:defRPr>
            </a:lvl5pPr>
            <a:lvl6pPr defTabSz="912813" eaLnBrk="0" fontAlgn="base" hangingPunct="0">
              <a:spcBef>
                <a:spcPct val="0"/>
              </a:spcBef>
              <a:spcAft>
                <a:spcPct val="0"/>
              </a:spcAft>
              <a:defRPr>
                <a:solidFill>
                  <a:schemeClr val="tx1"/>
                </a:solidFill>
                <a:latin typeface="Arial" charset="0"/>
                <a:cs typeface="Arial" charset="0"/>
              </a:defRPr>
            </a:lvl6pPr>
            <a:lvl7pPr defTabSz="912813" eaLnBrk="0" fontAlgn="base" hangingPunct="0">
              <a:spcBef>
                <a:spcPct val="0"/>
              </a:spcBef>
              <a:spcAft>
                <a:spcPct val="0"/>
              </a:spcAft>
              <a:defRPr>
                <a:solidFill>
                  <a:schemeClr val="tx1"/>
                </a:solidFill>
                <a:latin typeface="Arial" charset="0"/>
                <a:cs typeface="Arial" charset="0"/>
              </a:defRPr>
            </a:lvl7pPr>
            <a:lvl8pPr defTabSz="912813" eaLnBrk="0" fontAlgn="base" hangingPunct="0">
              <a:spcBef>
                <a:spcPct val="0"/>
              </a:spcBef>
              <a:spcAft>
                <a:spcPct val="0"/>
              </a:spcAft>
              <a:defRPr>
                <a:solidFill>
                  <a:schemeClr val="tx1"/>
                </a:solidFill>
                <a:latin typeface="Arial" charset="0"/>
                <a:cs typeface="Arial" charset="0"/>
              </a:defRPr>
            </a:lvl8pPr>
            <a:lvl9pPr defTabSz="9128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2400" i="1">
                <a:solidFill>
                  <a:schemeClr val="folHlink"/>
                </a:solidFill>
                <a:ea typeface="宋体" pitchFamily="2" charset="-122"/>
              </a:rPr>
              <a:t>A</a:t>
            </a:r>
            <a:r>
              <a:rPr lang="en-US" altLang="zh-CN" sz="2400" i="1" baseline="-25000">
                <a:solidFill>
                  <a:schemeClr val="folHlink"/>
                </a:solidFill>
                <a:ea typeface="宋体" pitchFamily="2" charset="-122"/>
              </a:rPr>
              <a:t>2</a:t>
            </a:r>
          </a:p>
        </p:txBody>
      </p:sp>
      <p:sp>
        <p:nvSpPr>
          <p:cNvPr id="16" name="Text Box 32"/>
          <p:cNvSpPr txBox="1">
            <a:spLocks noChangeArrowheads="1"/>
          </p:cNvSpPr>
          <p:nvPr/>
        </p:nvSpPr>
        <p:spPr bwMode="auto">
          <a:xfrm>
            <a:off x="430992" y="1821578"/>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defRPr>
                <a:solidFill>
                  <a:schemeClr val="tx1"/>
                </a:solidFill>
                <a:latin typeface="Arial" charset="0"/>
                <a:cs typeface="Arial" charset="0"/>
              </a:defRPr>
            </a:lvl1pPr>
            <a:lvl2pPr defTabSz="912813" eaLnBrk="0" hangingPunct="0">
              <a:defRPr>
                <a:solidFill>
                  <a:schemeClr val="tx1"/>
                </a:solidFill>
                <a:latin typeface="Arial" charset="0"/>
                <a:cs typeface="Arial" charset="0"/>
              </a:defRPr>
            </a:lvl2pPr>
            <a:lvl3pPr defTabSz="912813" eaLnBrk="0" hangingPunct="0">
              <a:defRPr>
                <a:solidFill>
                  <a:schemeClr val="tx1"/>
                </a:solidFill>
                <a:latin typeface="Arial" charset="0"/>
                <a:cs typeface="Arial" charset="0"/>
              </a:defRPr>
            </a:lvl3pPr>
            <a:lvl4pPr defTabSz="912813" eaLnBrk="0" hangingPunct="0">
              <a:defRPr>
                <a:solidFill>
                  <a:schemeClr val="tx1"/>
                </a:solidFill>
                <a:latin typeface="Arial" charset="0"/>
                <a:cs typeface="Arial" charset="0"/>
              </a:defRPr>
            </a:lvl4pPr>
            <a:lvl5pPr defTabSz="912813" eaLnBrk="0" hangingPunct="0">
              <a:defRPr>
                <a:solidFill>
                  <a:schemeClr val="tx1"/>
                </a:solidFill>
                <a:latin typeface="Arial" charset="0"/>
                <a:cs typeface="Arial" charset="0"/>
              </a:defRPr>
            </a:lvl5pPr>
            <a:lvl6pPr defTabSz="912813" eaLnBrk="0" fontAlgn="base" hangingPunct="0">
              <a:spcBef>
                <a:spcPct val="0"/>
              </a:spcBef>
              <a:spcAft>
                <a:spcPct val="0"/>
              </a:spcAft>
              <a:defRPr>
                <a:solidFill>
                  <a:schemeClr val="tx1"/>
                </a:solidFill>
                <a:latin typeface="Arial" charset="0"/>
                <a:cs typeface="Arial" charset="0"/>
              </a:defRPr>
            </a:lvl6pPr>
            <a:lvl7pPr defTabSz="912813" eaLnBrk="0" fontAlgn="base" hangingPunct="0">
              <a:spcBef>
                <a:spcPct val="0"/>
              </a:spcBef>
              <a:spcAft>
                <a:spcPct val="0"/>
              </a:spcAft>
              <a:defRPr>
                <a:solidFill>
                  <a:schemeClr val="tx1"/>
                </a:solidFill>
                <a:latin typeface="Arial" charset="0"/>
                <a:cs typeface="Arial" charset="0"/>
              </a:defRPr>
            </a:lvl7pPr>
            <a:lvl8pPr defTabSz="912813" eaLnBrk="0" fontAlgn="base" hangingPunct="0">
              <a:spcBef>
                <a:spcPct val="0"/>
              </a:spcBef>
              <a:spcAft>
                <a:spcPct val="0"/>
              </a:spcAft>
              <a:defRPr>
                <a:solidFill>
                  <a:schemeClr val="tx1"/>
                </a:solidFill>
                <a:latin typeface="Arial" charset="0"/>
                <a:cs typeface="Arial" charset="0"/>
              </a:defRPr>
            </a:lvl8pPr>
            <a:lvl9pPr defTabSz="9128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2400" i="1">
                <a:solidFill>
                  <a:schemeClr val="folHlink"/>
                </a:solidFill>
                <a:ea typeface="宋体" pitchFamily="2" charset="-122"/>
              </a:rPr>
              <a:t>A</a:t>
            </a:r>
            <a:r>
              <a:rPr lang="en-US" altLang="zh-CN" sz="2400" i="1" baseline="-25000">
                <a:solidFill>
                  <a:schemeClr val="folHlink"/>
                </a:solidFill>
                <a:ea typeface="宋体" pitchFamily="2" charset="-122"/>
              </a:rPr>
              <a:t>1</a:t>
            </a:r>
          </a:p>
        </p:txBody>
      </p:sp>
      <p:sp>
        <p:nvSpPr>
          <p:cNvPr id="17" name="Line 33"/>
          <p:cNvSpPr>
            <a:spLocks noChangeShapeType="1"/>
          </p:cNvSpPr>
          <p:nvPr/>
        </p:nvSpPr>
        <p:spPr bwMode="auto">
          <a:xfrm>
            <a:off x="623080" y="2188291"/>
            <a:ext cx="228600" cy="304800"/>
          </a:xfrm>
          <a:prstGeom prst="line">
            <a:avLst/>
          </a:prstGeom>
          <a:noFill/>
          <a:ln w="9525">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734" y="4289521"/>
            <a:ext cx="5279594"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2190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6217"/>
            <a:ext cx="7772400" cy="1470025"/>
          </a:xfrm>
        </p:spPr>
        <p:txBody>
          <a:bodyPr>
            <a:normAutofit fontScale="90000"/>
          </a:bodyPr>
          <a:lstStyle/>
          <a:p>
            <a:pPr algn="l"/>
            <a:r>
              <a:rPr lang="en-US" dirty="0" smtClean="0"/>
              <a:t>T1: Graph Proximity</a:t>
            </a:r>
            <a:br>
              <a:rPr lang="en-US" dirty="0" smtClean="0"/>
            </a:br>
            <a:r>
              <a:rPr lang="en-US" dirty="0" smtClean="0"/>
              <a:t>T2: Low-Rank Approximation</a:t>
            </a:r>
            <a:br>
              <a:rPr lang="en-US" dirty="0" smtClean="0"/>
            </a:br>
            <a:r>
              <a:rPr lang="en-US" dirty="0" smtClean="0"/>
              <a:t>T3: Sparse Learning</a:t>
            </a:r>
            <a:br>
              <a:rPr lang="en-US" dirty="0" smtClean="0"/>
            </a:br>
            <a:r>
              <a:rPr lang="en-US" dirty="0" smtClean="0"/>
              <a:t>T4: Large-Scale </a:t>
            </a:r>
            <a:r>
              <a:rPr lang="en-US" dirty="0"/>
              <a:t>Learning</a:t>
            </a:r>
            <a:br>
              <a:rPr lang="en-US" dirty="0"/>
            </a:br>
            <a:r>
              <a:rPr lang="en-US" dirty="0"/>
              <a:t>T5: Eigenvalue Opt. (in Section 4)</a:t>
            </a: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r>
              <a:rPr lang="en-US" smtClean="0"/>
              <a:t>May 1st-4th, 2013 </a:t>
            </a:r>
            <a:endParaRPr lang="en-US" dirty="0"/>
          </a:p>
        </p:txBody>
      </p:sp>
      <p:sp>
        <p:nvSpPr>
          <p:cNvPr id="4" name="Footer Placeholder 3"/>
          <p:cNvSpPr>
            <a:spLocks noGrp="1"/>
          </p:cNvSpPr>
          <p:nvPr>
            <p:ph type="ftr" sz="quarter" idx="11"/>
          </p:nvPr>
        </p:nvSpPr>
        <p:spPr/>
        <p:txBody>
          <a:bodyPr/>
          <a:lstStyle/>
          <a:p>
            <a:r>
              <a:rPr lang="en-US" smtClean="0"/>
              <a:t>SDM 2013, Austin, Texas</a:t>
            </a:r>
            <a:endParaRPr lang="en-US" dirty="0"/>
          </a:p>
        </p:txBody>
      </p:sp>
      <p:sp>
        <p:nvSpPr>
          <p:cNvPr id="5" name="Slide Number Placeholder 4"/>
          <p:cNvSpPr>
            <a:spLocks noGrp="1"/>
          </p:cNvSpPr>
          <p:nvPr>
            <p:ph type="sldNum" sz="quarter" idx="12"/>
          </p:nvPr>
        </p:nvSpPr>
        <p:spPr/>
        <p:txBody>
          <a:bodyPr/>
          <a:lstStyle/>
          <a:p>
            <a:fld id="{18B8E69E-CB69-B648-A963-29116CD159D2}" type="slidenum">
              <a:rPr lang="en-US" smtClean="0"/>
              <a:t>24</a:t>
            </a:fld>
            <a:endParaRPr lang="en-US"/>
          </a:p>
        </p:txBody>
      </p:sp>
      <p:sp>
        <p:nvSpPr>
          <p:cNvPr id="6" name="Title 1"/>
          <p:cNvSpPr txBox="1">
            <a:spLocks/>
          </p:cNvSpPr>
          <p:nvPr/>
        </p:nvSpPr>
        <p:spPr>
          <a:xfrm>
            <a:off x="457200" y="6127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Overview of the Technologies</a:t>
            </a:r>
          </a:p>
        </p:txBody>
      </p:sp>
      <p:sp>
        <p:nvSpPr>
          <p:cNvPr id="7" name="Right Arrow 6"/>
          <p:cNvSpPr/>
          <p:nvPr/>
        </p:nvSpPr>
        <p:spPr>
          <a:xfrm>
            <a:off x="0" y="2279650"/>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971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low rank approximation</a:t>
            </a:r>
            <a:endParaRPr lang="en-US" dirty="0"/>
          </a:p>
        </p:txBody>
      </p:sp>
      <p:sp>
        <p:nvSpPr>
          <p:cNvPr id="3" name="Content Placeholder 2"/>
          <p:cNvSpPr>
            <a:spLocks noGrp="1"/>
          </p:cNvSpPr>
          <p:nvPr>
            <p:ph idx="1"/>
          </p:nvPr>
        </p:nvSpPr>
        <p:spPr/>
        <p:txBody>
          <a:bodyPr>
            <a:normAutofit/>
          </a:bodyPr>
          <a:lstStyle/>
          <a:p>
            <a:r>
              <a:rPr lang="en-US" dirty="0" smtClean="0"/>
              <a:t>Collaborative Filtering</a:t>
            </a:r>
          </a:p>
          <a:p>
            <a:pPr lvl="1"/>
            <a:r>
              <a:rPr lang="en-US" dirty="0"/>
              <a:t>it is commonly believed that only a few </a:t>
            </a:r>
            <a:r>
              <a:rPr lang="en-US" dirty="0" smtClean="0"/>
              <a:t>factors contribute </a:t>
            </a:r>
            <a:r>
              <a:rPr lang="en-US" dirty="0"/>
              <a:t>to anyone's taste or preference</a:t>
            </a:r>
            <a:r>
              <a:rPr lang="en-US" dirty="0" smtClean="0"/>
              <a:t>.</a:t>
            </a:r>
          </a:p>
          <a:p>
            <a:r>
              <a:rPr lang="en-US" dirty="0" smtClean="0"/>
              <a:t>Health Informatics</a:t>
            </a:r>
          </a:p>
          <a:p>
            <a:pPr lvl="1"/>
            <a:r>
              <a:rPr lang="en-US" dirty="0" smtClean="0"/>
              <a:t>Usually the progression of disease is highly associated with a certain set of risk factors</a:t>
            </a:r>
          </a:p>
          <a:p>
            <a:r>
              <a:rPr lang="en-US" dirty="0" smtClean="0"/>
              <a:t>…</a:t>
            </a:r>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6" name="Footer Placeholder 5"/>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25</a:t>
            </a:fld>
            <a:endParaRPr lang="en-US"/>
          </a:p>
        </p:txBody>
      </p:sp>
    </p:spTree>
    <p:extLst>
      <p:ext uri="{BB962C8B-B14F-4D97-AF65-F5344CB8AC3E}">
        <p14:creationId xmlns:p14="http://schemas.microsoft.com/office/powerpoint/2010/main" val="18294878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Rank Approximation</a:t>
            </a:r>
            <a:endParaRPr lang="en-US" dirty="0"/>
          </a:p>
        </p:txBody>
      </p:sp>
      <p:sp>
        <p:nvSpPr>
          <p:cNvPr id="3" name="Content Placeholder 2"/>
          <p:cNvSpPr>
            <a:spLocks noGrp="1"/>
          </p:cNvSpPr>
          <p:nvPr>
            <p:ph idx="1"/>
          </p:nvPr>
        </p:nvSpPr>
        <p:spPr/>
        <p:txBody>
          <a:bodyPr/>
          <a:lstStyle/>
          <a:p>
            <a:r>
              <a:rPr lang="en-US" dirty="0" smtClean="0"/>
              <a:t>Nonnegative Matrix Factorization (NMF)</a:t>
            </a:r>
          </a:p>
          <a:p>
            <a:r>
              <a:rPr lang="en-US" dirty="0" smtClean="0">
                <a:solidFill>
                  <a:schemeClr val="bg1">
                    <a:lumMod val="65000"/>
                  </a:schemeClr>
                </a:solidFill>
              </a:rPr>
              <a:t>Nuclear norm related technologies</a:t>
            </a:r>
            <a:endParaRPr lang="en-US" dirty="0">
              <a:solidFill>
                <a:schemeClr val="bg1">
                  <a:lumMod val="65000"/>
                </a:schemeClr>
              </a:solidFill>
            </a:endParaRPr>
          </a:p>
        </p:txBody>
      </p:sp>
      <p:pic>
        <p:nvPicPr>
          <p:cNvPr id="4" name="Picture 3" descr="Screen Shot 2013-02-16 at 9.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14" y="2773605"/>
            <a:ext cx="6144882" cy="3149013"/>
          </a:xfrm>
          <a:prstGeom prst="rect">
            <a:avLst/>
          </a:prstGeom>
        </p:spPr>
      </p:pic>
      <p:sp>
        <p:nvSpPr>
          <p:cNvPr id="6" name="Date Placeholder 5"/>
          <p:cNvSpPr>
            <a:spLocks noGrp="1"/>
          </p:cNvSpPr>
          <p:nvPr>
            <p:ph type="dt" sz="half" idx="10"/>
          </p:nvPr>
        </p:nvSpPr>
        <p:spPr/>
        <p:txBody>
          <a:bodyPr/>
          <a:lstStyle/>
          <a:p>
            <a:r>
              <a:rPr lang="en-US" smtClean="0"/>
              <a:t>May 1st-4th, 2013 </a:t>
            </a:r>
            <a:endParaRPr lang="en-US"/>
          </a:p>
        </p:txBody>
      </p:sp>
      <p:sp>
        <p:nvSpPr>
          <p:cNvPr id="7" name="Footer Placeholder 6"/>
          <p:cNvSpPr>
            <a:spLocks noGrp="1"/>
          </p:cNvSpPr>
          <p:nvPr>
            <p:ph type="ftr" sz="quarter" idx="11"/>
          </p:nvPr>
        </p:nvSpPr>
        <p:spPr/>
        <p:txBody>
          <a:bodyPr/>
          <a:lstStyle/>
          <a:p>
            <a:r>
              <a:rPr lang="en-US" smtClean="0"/>
              <a:t>SDM 2013, Austin, Texas</a:t>
            </a:r>
            <a:endParaRPr lang="en-US"/>
          </a:p>
        </p:txBody>
      </p:sp>
      <p:sp>
        <p:nvSpPr>
          <p:cNvPr id="8" name="Slide Number Placeholder 7"/>
          <p:cNvSpPr>
            <a:spLocks noGrp="1"/>
          </p:cNvSpPr>
          <p:nvPr>
            <p:ph type="sldNum" sz="quarter" idx="12"/>
          </p:nvPr>
        </p:nvSpPr>
        <p:spPr/>
        <p:txBody>
          <a:bodyPr/>
          <a:lstStyle/>
          <a:p>
            <a:fld id="{18B8E69E-CB69-B648-A963-29116CD159D2}" type="slidenum">
              <a:rPr lang="en-US" smtClean="0"/>
              <a:t>26</a:t>
            </a:fld>
            <a:endParaRPr lang="en-US"/>
          </a:p>
        </p:txBody>
      </p:sp>
      <p:sp>
        <p:nvSpPr>
          <p:cNvPr id="11" name="Rectangle 10"/>
          <p:cNvSpPr/>
          <p:nvPr/>
        </p:nvSpPr>
        <p:spPr>
          <a:xfrm>
            <a:off x="0" y="6346506"/>
            <a:ext cx="9144000" cy="523220"/>
          </a:xfrm>
          <a:prstGeom prst="rect">
            <a:avLst/>
          </a:prstGeom>
          <a:solidFill>
            <a:schemeClr val="tx1"/>
          </a:solidFill>
        </p:spPr>
        <p:txBody>
          <a:bodyPr wrap="square">
            <a:spAutoFit/>
          </a:bodyPr>
          <a:lstStyle/>
          <a:p>
            <a:r>
              <a:rPr lang="en-US" sz="1400" dirty="0">
                <a:solidFill>
                  <a:srgbClr val="FFFFFF"/>
                </a:solidFill>
              </a:rPr>
              <a:t>Daniel D. Lee and H. Sebastian </a:t>
            </a:r>
            <a:r>
              <a:rPr lang="en-US" sz="1400" dirty="0" err="1">
                <a:solidFill>
                  <a:srgbClr val="FFFFFF"/>
                </a:solidFill>
              </a:rPr>
              <a:t>Seung</a:t>
            </a:r>
            <a:r>
              <a:rPr lang="en-US" sz="1400" dirty="0">
                <a:solidFill>
                  <a:srgbClr val="FFFFFF"/>
                </a:solidFill>
              </a:rPr>
              <a:t>. Learning the parts of objects by non-negative matrix </a:t>
            </a:r>
            <a:r>
              <a:rPr lang="en-US" sz="1400" dirty="0" smtClean="0">
                <a:solidFill>
                  <a:srgbClr val="FFFFFF"/>
                </a:solidFill>
              </a:rPr>
              <a:t>factorization. Nature </a:t>
            </a:r>
            <a:r>
              <a:rPr lang="en-US" sz="1400" dirty="0">
                <a:solidFill>
                  <a:srgbClr val="FFFFFF"/>
                </a:solidFill>
              </a:rPr>
              <a:t>401, 788-</a:t>
            </a:r>
            <a:r>
              <a:rPr lang="en-US" sz="1400" dirty="0" smtClean="0">
                <a:solidFill>
                  <a:srgbClr val="FFFFFF"/>
                </a:solidFill>
              </a:rPr>
              <a:t>791 (</a:t>
            </a:r>
            <a:r>
              <a:rPr lang="en-US" sz="1400" dirty="0">
                <a:solidFill>
                  <a:srgbClr val="FFFFFF"/>
                </a:solidFill>
              </a:rPr>
              <a:t>21 October 1999)</a:t>
            </a:r>
          </a:p>
        </p:txBody>
      </p:sp>
    </p:spTree>
    <p:extLst>
      <p:ext uri="{BB962C8B-B14F-4D97-AF65-F5344CB8AC3E}">
        <p14:creationId xmlns:p14="http://schemas.microsoft.com/office/powerpoint/2010/main" val="4071656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Nonnegative Matrix Factorization (NMF) </a:t>
            </a:r>
            <a:endParaRPr lang="en-US" sz="3600" dirty="0"/>
          </a:p>
        </p:txBody>
      </p:sp>
      <p:sp>
        <p:nvSpPr>
          <p:cNvPr id="3" name="Content Placeholder 2"/>
          <p:cNvSpPr>
            <a:spLocks noGrp="1"/>
          </p:cNvSpPr>
          <p:nvPr>
            <p:ph idx="1"/>
          </p:nvPr>
        </p:nvSpPr>
        <p:spPr/>
        <p:txBody>
          <a:bodyPr/>
          <a:lstStyle/>
          <a:p>
            <a:r>
              <a:rPr lang="en-US" dirty="0" smtClean="0"/>
              <a:t>Factorizing a nonnegative matrix to the product of two low-rank matrices</a:t>
            </a:r>
          </a:p>
          <a:p>
            <a:endParaRPr lang="en-US" dirty="0"/>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8" y="2671128"/>
            <a:ext cx="680402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27</a:t>
            </a:fld>
            <a:endParaRPr lang="en-US"/>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4530725"/>
            <a:ext cx="32480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725" y="3630613"/>
            <a:ext cx="32289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546725" y="3721100"/>
            <a:ext cx="3457575" cy="149860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4389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NMF Solutions: Multiplicative Updates</a:t>
            </a:r>
            <a:endParaRPr lang="en-US" dirty="0"/>
          </a:p>
        </p:txBody>
      </p:sp>
      <p:sp>
        <p:nvSpPr>
          <p:cNvPr id="3" name="Content Placeholder 2"/>
          <p:cNvSpPr>
            <a:spLocks noGrp="1"/>
          </p:cNvSpPr>
          <p:nvPr>
            <p:ph idx="1"/>
          </p:nvPr>
        </p:nvSpPr>
        <p:spPr/>
        <p:txBody>
          <a:bodyPr/>
          <a:lstStyle/>
          <a:p>
            <a:r>
              <a:rPr lang="en-US" dirty="0" smtClean="0"/>
              <a:t>Multiplicative update method</a:t>
            </a:r>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28</a:t>
            </a:fld>
            <a:endParaRPr lang="en-US"/>
          </a:p>
        </p:txBody>
      </p:sp>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314576"/>
            <a:ext cx="4975225" cy="125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5" y="3913188"/>
            <a:ext cx="5113911" cy="138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126162"/>
            <a:ext cx="9144000" cy="73183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rgbClr val="FFFFFF"/>
                </a:solidFill>
              </a:rPr>
              <a:t>Daniel D. Lee and H. Sebastian </a:t>
            </a:r>
            <a:r>
              <a:rPr lang="en-US" sz="1400" dirty="0" err="1">
                <a:solidFill>
                  <a:srgbClr val="FFFFFF"/>
                </a:solidFill>
              </a:rPr>
              <a:t>Seung</a:t>
            </a:r>
            <a:r>
              <a:rPr lang="en-US" sz="1400" dirty="0">
                <a:solidFill>
                  <a:srgbClr val="FFFFFF"/>
                </a:solidFill>
              </a:rPr>
              <a:t> (2001). </a:t>
            </a:r>
            <a:r>
              <a:rPr lang="en-US" sz="1400" dirty="0" smtClean="0">
                <a:solidFill>
                  <a:srgbClr val="FFFFFF"/>
                </a:solidFill>
              </a:rPr>
              <a:t>Algorithms </a:t>
            </a:r>
            <a:r>
              <a:rPr lang="en-US" sz="1400" dirty="0">
                <a:solidFill>
                  <a:srgbClr val="FFFFFF"/>
                </a:solidFill>
              </a:rPr>
              <a:t>for Non-negative Matrix </a:t>
            </a:r>
            <a:r>
              <a:rPr lang="en-US" sz="1400" dirty="0" smtClean="0">
                <a:solidFill>
                  <a:srgbClr val="FFFFFF"/>
                </a:solidFill>
              </a:rPr>
              <a:t>Factorization. NIPS 2001.</a:t>
            </a:r>
          </a:p>
          <a:p>
            <a:r>
              <a:rPr lang="en-US" sz="1400" dirty="0"/>
              <a:t>H Zhou, K Lange, and M </a:t>
            </a:r>
            <a:r>
              <a:rPr lang="en-US" sz="1400" dirty="0" err="1"/>
              <a:t>Suchard</a:t>
            </a:r>
            <a:r>
              <a:rPr lang="en-US" sz="1400" dirty="0"/>
              <a:t>. (2010) Graphical processing units and high-dimensional optimization, </a:t>
            </a:r>
            <a:r>
              <a:rPr lang="en-US" sz="1400" i="1" dirty="0"/>
              <a:t>Statistical Science</a:t>
            </a:r>
            <a:r>
              <a:rPr lang="en-US" sz="1400" dirty="0"/>
              <a:t>, 25:311-324</a:t>
            </a:r>
            <a:endParaRPr lang="en-US" sz="1400" dirty="0">
              <a:solidFill>
                <a:srgbClr val="FFFFFF"/>
              </a:solidFill>
            </a:endParaRPr>
          </a:p>
        </p:txBody>
      </p:sp>
    </p:spTree>
    <p:extLst>
      <p:ext uri="{BB962C8B-B14F-4D97-AF65-F5344CB8AC3E}">
        <p14:creationId xmlns:p14="http://schemas.microsoft.com/office/powerpoint/2010/main" val="902902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NMF Solutions: Alternating Nonnegative Least Squares</a:t>
            </a:r>
            <a:endParaRPr lang="en-US" sz="36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29</a:t>
            </a:fld>
            <a:endParaRPr lang="en-US"/>
          </a:p>
        </p:txBody>
      </p:sp>
      <p:sp>
        <p:nvSpPr>
          <p:cNvPr id="7" name="Content Placeholder 2"/>
          <p:cNvSpPr>
            <a:spLocks noGrp="1"/>
          </p:cNvSpPr>
          <p:nvPr>
            <p:ph idx="1"/>
          </p:nvPr>
        </p:nvSpPr>
        <p:spPr>
          <a:xfrm>
            <a:off x="457200" y="1384300"/>
            <a:ext cx="8229600" cy="2298391"/>
          </a:xfrm>
        </p:spPr>
        <p:txBody>
          <a:bodyPr/>
          <a:lstStyle/>
          <a:p>
            <a:r>
              <a:rPr lang="en-US" dirty="0" smtClean="0"/>
              <a:t>Initialize F and G with nonnegative values</a:t>
            </a:r>
          </a:p>
          <a:p>
            <a:r>
              <a:rPr lang="en-US" dirty="0" smtClean="0"/>
              <a:t>Iterate the following procedure:</a:t>
            </a:r>
          </a:p>
          <a:p>
            <a:pPr lvl="1"/>
            <a:r>
              <a:rPr lang="en-US" dirty="0" smtClean="0"/>
              <a:t>Fixing        , Solve</a:t>
            </a:r>
          </a:p>
          <a:p>
            <a:pPr lvl="1"/>
            <a:r>
              <a:rPr lang="en-US" dirty="0" smtClean="0"/>
              <a:t>Fixing        , Solve</a:t>
            </a:r>
          </a:p>
          <a:p>
            <a:endParaRPr lang="en-US" dirty="0" smtClean="0"/>
          </a:p>
          <a:p>
            <a:endParaRPr lang="en-US" dirty="0" smtClean="0"/>
          </a:p>
        </p:txBody>
      </p:sp>
      <p:pic>
        <p:nvPicPr>
          <p:cNvPr id="9" name="Picture 8"/>
          <p:cNvPicPr>
            <a:picLocks noChangeAspect="1"/>
          </p:cNvPicPr>
          <p:nvPr/>
        </p:nvPicPr>
        <p:blipFill>
          <a:blip r:embed="rId3"/>
          <a:stretch>
            <a:fillRect/>
          </a:stretch>
        </p:blipFill>
        <p:spPr>
          <a:xfrm>
            <a:off x="2260600" y="2654300"/>
            <a:ext cx="446484" cy="317500"/>
          </a:xfrm>
          <a:prstGeom prst="rect">
            <a:avLst/>
          </a:prstGeom>
        </p:spPr>
      </p:pic>
      <p:pic>
        <p:nvPicPr>
          <p:cNvPr id="10" name="Picture 9"/>
          <p:cNvPicPr>
            <a:picLocks noChangeAspect="1"/>
          </p:cNvPicPr>
          <p:nvPr/>
        </p:nvPicPr>
        <p:blipFill>
          <a:blip r:embed="rId4"/>
          <a:stretch>
            <a:fillRect/>
          </a:stretch>
        </p:blipFill>
        <p:spPr>
          <a:xfrm>
            <a:off x="3848100" y="3111500"/>
            <a:ext cx="4343400" cy="621991"/>
          </a:xfrm>
          <a:prstGeom prst="rect">
            <a:avLst/>
          </a:prstGeom>
        </p:spPr>
      </p:pic>
      <p:pic>
        <p:nvPicPr>
          <p:cNvPr id="11" name="Picture 10"/>
          <p:cNvPicPr>
            <a:picLocks noChangeAspect="1"/>
          </p:cNvPicPr>
          <p:nvPr/>
        </p:nvPicPr>
        <p:blipFill>
          <a:blip r:embed="rId5"/>
          <a:stretch>
            <a:fillRect/>
          </a:stretch>
        </p:blipFill>
        <p:spPr>
          <a:xfrm>
            <a:off x="3810000" y="2517943"/>
            <a:ext cx="4241800" cy="601811"/>
          </a:xfrm>
          <a:prstGeom prst="rect">
            <a:avLst/>
          </a:prstGeom>
        </p:spPr>
      </p:pic>
      <p:pic>
        <p:nvPicPr>
          <p:cNvPr id="12" name="Picture 11"/>
          <p:cNvPicPr>
            <a:picLocks noChangeAspect="1"/>
          </p:cNvPicPr>
          <p:nvPr/>
        </p:nvPicPr>
        <p:blipFill>
          <a:blip r:embed="rId6"/>
          <a:stretch>
            <a:fillRect/>
          </a:stretch>
        </p:blipFill>
        <p:spPr>
          <a:xfrm>
            <a:off x="2247900" y="3187700"/>
            <a:ext cx="415636" cy="304800"/>
          </a:xfrm>
          <a:prstGeom prst="rect">
            <a:avLst/>
          </a:prstGeom>
        </p:spPr>
      </p:pic>
      <p:sp>
        <p:nvSpPr>
          <p:cNvPr id="13" name="Rectangle 12"/>
          <p:cNvSpPr/>
          <p:nvPr/>
        </p:nvSpPr>
        <p:spPr>
          <a:xfrm>
            <a:off x="457200" y="1460500"/>
            <a:ext cx="8229600" cy="2311091"/>
          </a:xfrm>
          <a:prstGeom prst="rect">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4089400"/>
            <a:ext cx="9144000" cy="13970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AutoNum type="arabicParenBoth"/>
            </a:pPr>
            <a:r>
              <a:rPr lang="en-US" dirty="0" smtClean="0"/>
              <a:t>Projected Gradient</a:t>
            </a:r>
            <a:r>
              <a:rPr lang="en-US" dirty="0"/>
              <a:t>:</a:t>
            </a:r>
            <a:r>
              <a:rPr lang="en-US" dirty="0" smtClean="0"/>
              <a:t> </a:t>
            </a:r>
            <a:r>
              <a:rPr lang="en-US" dirty="0" smtClean="0">
                <a:hlinkClick r:id="rId7"/>
              </a:rPr>
              <a:t>http</a:t>
            </a:r>
            <a:r>
              <a:rPr lang="en-US" dirty="0">
                <a:hlinkClick r:id="rId7"/>
              </a:rPr>
              <a:t>://www.csie.ntu.edu.tw/~cjlin/nmf</a:t>
            </a:r>
            <a:r>
              <a:rPr lang="en-US" dirty="0" smtClean="0">
                <a:hlinkClick r:id="rId7"/>
              </a:rPr>
              <a:t>/</a:t>
            </a:r>
            <a:endParaRPr lang="en-US" dirty="0" smtClean="0"/>
          </a:p>
          <a:p>
            <a:r>
              <a:rPr lang="en-US" dirty="0" smtClean="0"/>
              <a:t>(2) Newtown Type </a:t>
            </a:r>
            <a:r>
              <a:rPr lang="en-US" dirty="0"/>
              <a:t>of Method: </a:t>
            </a:r>
            <a:r>
              <a:rPr lang="en-US" dirty="0">
                <a:hlinkClick r:id="rId8"/>
              </a:rPr>
              <a:t>http://www.cs.utexas.edu/users/dmkim/Source/software/nnma/</a:t>
            </a:r>
            <a:r>
              <a:rPr lang="en-US" dirty="0" smtClean="0">
                <a:hlinkClick r:id="rId8"/>
              </a:rPr>
              <a:t>index.html</a:t>
            </a:r>
            <a:endParaRPr lang="en-US" dirty="0" smtClean="0"/>
          </a:p>
          <a:p>
            <a:r>
              <a:rPr lang="en-US" dirty="0" smtClean="0"/>
              <a:t>(3) Block Principal Pivoting: </a:t>
            </a:r>
            <a:r>
              <a:rPr lang="en-US" dirty="0" smtClean="0">
                <a:hlinkClick r:id="rId9"/>
              </a:rPr>
              <a:t>https</a:t>
            </a:r>
            <a:r>
              <a:rPr lang="en-US" dirty="0">
                <a:hlinkClick r:id="rId9"/>
              </a:rPr>
              <a:t>://sites.google.com/site/jingukim/nmf_bpas.zip?attredirects=</a:t>
            </a:r>
            <a:r>
              <a:rPr lang="en-US" dirty="0" smtClean="0">
                <a:hlinkClick r:id="rId9"/>
              </a:rPr>
              <a:t>0</a:t>
            </a:r>
            <a:endParaRPr lang="en-US" dirty="0" smtClean="0"/>
          </a:p>
          <a:p>
            <a:r>
              <a:rPr lang="en-US" dirty="0" smtClean="0"/>
              <a:t> </a:t>
            </a:r>
            <a:endParaRPr lang="en-US" dirty="0"/>
          </a:p>
        </p:txBody>
      </p:sp>
      <p:sp>
        <p:nvSpPr>
          <p:cNvPr id="15" name="Rectangle 14"/>
          <p:cNvSpPr/>
          <p:nvPr/>
        </p:nvSpPr>
        <p:spPr>
          <a:xfrm>
            <a:off x="0" y="5486400"/>
            <a:ext cx="9144000" cy="1371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P. </a:t>
            </a:r>
            <a:r>
              <a:rPr lang="en-US" sz="1400" dirty="0" err="1"/>
              <a:t>Paatero</a:t>
            </a:r>
            <a:r>
              <a:rPr lang="en-US" sz="1400" dirty="0"/>
              <a:t> and U. Tapper. Positive matrix factorization: A non-negative factor model with </a:t>
            </a:r>
            <a:r>
              <a:rPr lang="en-US" sz="1400" dirty="0" smtClean="0"/>
              <a:t>optimal utilization </a:t>
            </a:r>
            <a:r>
              <a:rPr lang="en-US" sz="1400" dirty="0"/>
              <a:t>of error estimates of data values. </a:t>
            </a:r>
            <a:r>
              <a:rPr lang="en-US" sz="1400" dirty="0" err="1"/>
              <a:t>Environmetrics</a:t>
            </a:r>
            <a:r>
              <a:rPr lang="en-US" sz="1400" dirty="0"/>
              <a:t>, 5(1):111–126, 1994</a:t>
            </a:r>
          </a:p>
          <a:p>
            <a:r>
              <a:rPr lang="en-US" sz="1400" dirty="0" smtClean="0"/>
              <a:t>C</a:t>
            </a:r>
            <a:r>
              <a:rPr lang="en-US" sz="1400" dirty="0"/>
              <a:t>.-J. Lin. Projected gradient methods for non-negative matrix factorization. </a:t>
            </a:r>
            <a:r>
              <a:rPr lang="en-US" sz="1400" i="1" dirty="0"/>
              <a:t>Neural Computation</a:t>
            </a:r>
            <a:r>
              <a:rPr lang="en-US" sz="1400" dirty="0" smtClean="0"/>
              <a:t>,19</a:t>
            </a:r>
            <a:r>
              <a:rPr lang="en-US" sz="1400" dirty="0"/>
              <a:t>(2007), 2756-2779</a:t>
            </a:r>
            <a:r>
              <a:rPr lang="en-US" sz="1400" dirty="0" smtClean="0"/>
              <a:t>.</a:t>
            </a:r>
          </a:p>
          <a:p>
            <a:r>
              <a:rPr lang="en-US" sz="1400" dirty="0" smtClean="0"/>
              <a:t>D</a:t>
            </a:r>
            <a:r>
              <a:rPr lang="en-US" sz="1400" dirty="0"/>
              <a:t>. </a:t>
            </a:r>
            <a:r>
              <a:rPr lang="en-US" sz="1400" dirty="0" smtClean="0"/>
              <a:t>Kim, </a:t>
            </a:r>
            <a:r>
              <a:rPr lang="en-US" sz="1400" dirty="0"/>
              <a:t>S. </a:t>
            </a:r>
            <a:r>
              <a:rPr lang="en-US" sz="1400" dirty="0" err="1" smtClean="0"/>
              <a:t>Sra</a:t>
            </a:r>
            <a:r>
              <a:rPr lang="en-US" sz="1400" dirty="0" smtClean="0"/>
              <a:t>, </a:t>
            </a:r>
            <a:r>
              <a:rPr lang="en-US" sz="1400" dirty="0"/>
              <a:t>I. S. </a:t>
            </a:r>
            <a:r>
              <a:rPr lang="en-US" sz="1400" dirty="0" err="1" smtClean="0"/>
              <a:t>Dhillon</a:t>
            </a:r>
            <a:r>
              <a:rPr lang="en-US" sz="1400" dirty="0" smtClean="0"/>
              <a:t>, </a:t>
            </a:r>
            <a:r>
              <a:rPr lang="en-US" sz="1400" dirty="0"/>
              <a:t>Fast Newton-type Methods for the Least Squares Nonnegative Matrix Approximation </a:t>
            </a:r>
            <a:r>
              <a:rPr lang="en-US" sz="1400" dirty="0" smtClean="0"/>
              <a:t>Problem. SDM 2007.</a:t>
            </a:r>
          </a:p>
          <a:p>
            <a:r>
              <a:rPr lang="en-US" sz="1400" dirty="0" smtClean="0"/>
              <a:t>J. </a:t>
            </a:r>
            <a:r>
              <a:rPr lang="en-US" sz="1400" dirty="0"/>
              <a:t>Kim and </a:t>
            </a:r>
            <a:r>
              <a:rPr lang="en-US" sz="1400" dirty="0" smtClean="0"/>
              <a:t>H. </a:t>
            </a:r>
            <a:r>
              <a:rPr lang="en-US" sz="1400" dirty="0"/>
              <a:t>Park. Toward Faster Nonnegative Matrix Factorization: A New Algorithm and Comparisons. </a:t>
            </a:r>
            <a:r>
              <a:rPr lang="en-US" sz="1400" dirty="0" smtClean="0"/>
              <a:t>ICDM 2008.</a:t>
            </a:r>
            <a:endParaRPr lang="en-US" sz="1400" dirty="0"/>
          </a:p>
        </p:txBody>
      </p:sp>
    </p:spTree>
    <p:extLst>
      <p:ext uri="{BB962C8B-B14F-4D97-AF65-F5344CB8AC3E}">
        <p14:creationId xmlns:p14="http://schemas.microsoft.com/office/powerpoint/2010/main" val="26542847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Matrices?</a:t>
            </a:r>
            <a:endParaRPr lang="en-US" dirty="0"/>
          </a:p>
        </p:txBody>
      </p:sp>
      <p:pic>
        <p:nvPicPr>
          <p:cNvPr id="4" name="Picture 3"/>
          <p:cNvPicPr>
            <a:picLocks noChangeAspect="1"/>
          </p:cNvPicPr>
          <p:nvPr/>
        </p:nvPicPr>
        <p:blipFill>
          <a:blip r:embed="rId2"/>
          <a:stretch>
            <a:fillRect/>
          </a:stretch>
        </p:blipFill>
        <p:spPr>
          <a:xfrm>
            <a:off x="1330960" y="1417638"/>
            <a:ext cx="6048163" cy="4536122"/>
          </a:xfrm>
          <a:prstGeom prst="rect">
            <a:avLst/>
          </a:prstGeom>
        </p:spPr>
      </p:pic>
      <p:sp>
        <p:nvSpPr>
          <p:cNvPr id="3" name="Date Placeholder 2"/>
          <p:cNvSpPr>
            <a:spLocks noGrp="1"/>
          </p:cNvSpPr>
          <p:nvPr>
            <p:ph type="dt" sz="half" idx="10"/>
          </p:nvPr>
        </p:nvSpPr>
        <p:spPr/>
        <p:txBody>
          <a:bodyPr/>
          <a:lstStyle/>
          <a:p>
            <a:r>
              <a:rPr lang="en-US" dirty="0" smtClean="0"/>
              <a:t>May 1st-4th, 2013 </a:t>
            </a:r>
            <a:endParaRPr lang="en-US" dirty="0"/>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a:t>
            </a:fld>
            <a:endParaRPr lang="en-US"/>
          </a:p>
        </p:txBody>
      </p:sp>
    </p:spTree>
    <p:extLst>
      <p:ext uri="{BB962C8B-B14F-4D97-AF65-F5344CB8AC3E}">
        <p14:creationId xmlns:p14="http://schemas.microsoft.com/office/powerpoint/2010/main" val="8224504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NMF: Extensions</a:t>
            </a:r>
            <a:endParaRPr lang="en-US" dirty="0"/>
          </a:p>
        </p:txBody>
      </p:sp>
      <p:sp>
        <p:nvSpPr>
          <p:cNvPr id="3" name="Content Placeholder 2"/>
          <p:cNvSpPr>
            <a:spLocks noGrp="1"/>
          </p:cNvSpPr>
          <p:nvPr>
            <p:ph idx="1"/>
          </p:nvPr>
        </p:nvSpPr>
        <p:spPr>
          <a:xfrm>
            <a:off x="457200" y="1231901"/>
            <a:ext cx="8229600" cy="3809999"/>
          </a:xfrm>
        </p:spPr>
        <p:txBody>
          <a:bodyPr>
            <a:normAutofit fontScale="92500" lnSpcReduction="10000"/>
          </a:bodyPr>
          <a:lstStyle/>
          <a:p>
            <a:r>
              <a:rPr lang="en-US" dirty="0" smtClean="0"/>
              <a:t>General loss</a:t>
            </a:r>
          </a:p>
          <a:p>
            <a:pPr lvl="1"/>
            <a:r>
              <a:rPr lang="en-US" dirty="0" err="1" smtClean="0"/>
              <a:t>Bregman</a:t>
            </a:r>
            <a:r>
              <a:rPr lang="en-US" dirty="0" smtClean="0"/>
              <a:t> Divergence</a:t>
            </a:r>
          </a:p>
          <a:p>
            <a:r>
              <a:rPr lang="en-US" dirty="0" smtClean="0"/>
              <a:t>Different constraints</a:t>
            </a:r>
          </a:p>
          <a:p>
            <a:pPr lvl="1"/>
            <a:r>
              <a:rPr lang="en-US" dirty="0" smtClean="0"/>
              <a:t>Semi</a:t>
            </a:r>
            <a:r>
              <a:rPr lang="en-US" dirty="0"/>
              <a:t>-NMF, Convex NMF, Symmetric NMF</a:t>
            </a:r>
          </a:p>
          <a:p>
            <a:r>
              <a:rPr lang="en-US" dirty="0"/>
              <a:t>Incorporating </a:t>
            </a:r>
            <a:r>
              <a:rPr lang="en-US" dirty="0" smtClean="0"/>
              <a:t>supervisions</a:t>
            </a:r>
          </a:p>
          <a:p>
            <a:pPr lvl="1"/>
            <a:r>
              <a:rPr lang="en-US" dirty="0" smtClean="0"/>
              <a:t>Pairwise constraints, label</a:t>
            </a:r>
            <a:endParaRPr lang="en-US" dirty="0"/>
          </a:p>
          <a:p>
            <a:r>
              <a:rPr lang="en-US" dirty="0" smtClean="0"/>
              <a:t>Multiple factorized matrices</a:t>
            </a:r>
          </a:p>
          <a:p>
            <a:pPr lvl="1"/>
            <a:r>
              <a:rPr lang="en-US" dirty="0" smtClean="0"/>
              <a:t>Tri-factorization</a:t>
            </a:r>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30</a:t>
            </a:fld>
            <a:endParaRPr lang="en-US"/>
          </a:p>
        </p:txBody>
      </p:sp>
      <p:sp>
        <p:nvSpPr>
          <p:cNvPr id="7" name="Rectangle 6"/>
          <p:cNvSpPr/>
          <p:nvPr/>
        </p:nvSpPr>
        <p:spPr>
          <a:xfrm>
            <a:off x="0" y="5156200"/>
            <a:ext cx="9144000" cy="1701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I. S. </a:t>
            </a:r>
            <a:r>
              <a:rPr lang="en-US" sz="1400" dirty="0" err="1"/>
              <a:t>Dhillon</a:t>
            </a:r>
            <a:r>
              <a:rPr lang="en-US" sz="1400" dirty="0"/>
              <a:t> and S. </a:t>
            </a:r>
            <a:r>
              <a:rPr lang="en-US" sz="1400" dirty="0" smtClean="0"/>
              <a:t>Sra. </a:t>
            </a:r>
            <a:r>
              <a:rPr lang="en-US" sz="1400" dirty="0"/>
              <a:t>Generalized Nonnegative Matrix Approximations with </a:t>
            </a:r>
            <a:r>
              <a:rPr lang="en-US" sz="1400" dirty="0" err="1"/>
              <a:t>Bregman</a:t>
            </a:r>
            <a:r>
              <a:rPr lang="en-US" sz="1400" dirty="0"/>
              <a:t> </a:t>
            </a:r>
            <a:r>
              <a:rPr lang="en-US" sz="1400" dirty="0" smtClean="0"/>
              <a:t>Divergences. NIPS 2005.</a:t>
            </a:r>
          </a:p>
          <a:p>
            <a:r>
              <a:rPr lang="en-US" sz="1400" dirty="0" smtClean="0"/>
              <a:t>Chris </a:t>
            </a:r>
            <a:r>
              <a:rPr lang="en-US" sz="1400" dirty="0"/>
              <a:t>H. Q. Ding, Tao Li, Michael I. Jordan: Convex and Semi-Nonnegative Matrix Factorizations. IEEE Trans. Pattern Anal. Mach. Intell. 32(1): 45-55 (2010</a:t>
            </a:r>
            <a:r>
              <a:rPr lang="en-US" sz="1400" dirty="0" smtClean="0"/>
              <a:t>)</a:t>
            </a:r>
          </a:p>
          <a:p>
            <a:r>
              <a:rPr lang="en-US" sz="1400" dirty="0"/>
              <a:t>Chris H. Q. Ding, Tao Li, Wei Peng, Haesun Park: Orthogonal nonnegative matrix t-factorizations for clustering. KDD </a:t>
            </a:r>
            <a:r>
              <a:rPr lang="en-US" sz="1400" dirty="0" smtClean="0"/>
              <a:t>2006</a:t>
            </a:r>
            <a:r>
              <a:rPr lang="en-US" sz="1400" dirty="0"/>
              <a:t>.</a:t>
            </a:r>
          </a:p>
          <a:p>
            <a:r>
              <a:rPr lang="en-US" sz="1400" dirty="0"/>
              <a:t>Fei Wang, Tao Li, Changshui Zhang: Semi-Supervised Clustering via Matrix Factorization. SDM 2008: 1-</a:t>
            </a:r>
            <a:r>
              <a:rPr lang="en-US" sz="1400" dirty="0" smtClean="0"/>
              <a:t>12</a:t>
            </a:r>
          </a:p>
          <a:p>
            <a:r>
              <a:rPr lang="en-US" sz="1400" dirty="0" err="1"/>
              <a:t>Yuheng</a:t>
            </a:r>
            <a:r>
              <a:rPr lang="en-US" sz="1400" dirty="0"/>
              <a:t> Hu, Fei Wang, </a:t>
            </a:r>
            <a:r>
              <a:rPr lang="en-US" sz="1400" dirty="0" err="1"/>
              <a:t>Subbarao</a:t>
            </a:r>
            <a:r>
              <a:rPr lang="en-US" sz="1400" dirty="0"/>
              <a:t> </a:t>
            </a:r>
            <a:r>
              <a:rPr lang="en-US" sz="1400" dirty="0" err="1"/>
              <a:t>Kambhampati</a:t>
            </a:r>
            <a:r>
              <a:rPr lang="en-US" sz="1400" dirty="0" smtClean="0"/>
              <a:t>. </a:t>
            </a:r>
            <a:r>
              <a:rPr lang="en-US" sz="1400" dirty="0"/>
              <a:t>Listen to the Crowd: Automated Analysis of Live Events via Aggregated Twitter Sentiment</a:t>
            </a:r>
            <a:r>
              <a:rPr lang="en-US" sz="1400" dirty="0" smtClean="0"/>
              <a:t>. IJCAI 2013.</a:t>
            </a:r>
            <a:endParaRPr lang="en-US" sz="1400" dirty="0"/>
          </a:p>
        </p:txBody>
      </p:sp>
    </p:spTree>
    <p:extLst>
      <p:ext uri="{BB962C8B-B14F-4D97-AF65-F5344CB8AC3E}">
        <p14:creationId xmlns:p14="http://schemas.microsoft.com/office/powerpoint/2010/main" val="4010463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Rank Approximation</a:t>
            </a:r>
            <a:endParaRPr lang="en-US" dirty="0"/>
          </a:p>
        </p:txBody>
      </p:sp>
      <p:sp>
        <p:nvSpPr>
          <p:cNvPr id="3" name="Content Placeholder 2"/>
          <p:cNvSpPr>
            <a:spLocks noGrp="1"/>
          </p:cNvSpPr>
          <p:nvPr>
            <p:ph idx="1"/>
          </p:nvPr>
        </p:nvSpPr>
        <p:spPr/>
        <p:txBody>
          <a:bodyPr/>
          <a:lstStyle/>
          <a:p>
            <a:r>
              <a:rPr lang="en-US" dirty="0" smtClean="0">
                <a:solidFill>
                  <a:schemeClr val="bg1">
                    <a:lumMod val="65000"/>
                  </a:schemeClr>
                </a:solidFill>
              </a:rPr>
              <a:t>Nonnegative Matrix Factorization</a:t>
            </a:r>
          </a:p>
          <a:p>
            <a:r>
              <a:rPr lang="en-US" dirty="0" smtClean="0"/>
              <a:t>Nuclear norm related technologies</a:t>
            </a:r>
            <a:endParaRPr lang="en-US" dirty="0"/>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7" name="Slide Number Placeholder 6"/>
          <p:cNvSpPr>
            <a:spLocks noGrp="1"/>
          </p:cNvSpPr>
          <p:nvPr>
            <p:ph type="sldNum" sz="quarter" idx="12"/>
          </p:nvPr>
        </p:nvSpPr>
        <p:spPr/>
        <p:txBody>
          <a:bodyPr/>
          <a:lstStyle/>
          <a:p>
            <a:fld id="{18B8E69E-CB69-B648-A963-29116CD159D2}" type="slidenum">
              <a:rPr lang="en-US" smtClean="0"/>
              <a:t>31</a:t>
            </a:fld>
            <a:endParaRPr lang="en-US"/>
          </a:p>
        </p:txBody>
      </p:sp>
      <p:pic>
        <p:nvPicPr>
          <p:cNvPr id="6" name="Picture 5"/>
          <p:cNvPicPr>
            <a:picLocks noChangeAspect="1"/>
          </p:cNvPicPr>
          <p:nvPr/>
        </p:nvPicPr>
        <p:blipFill>
          <a:blip r:embed="rId2"/>
          <a:stretch>
            <a:fillRect/>
          </a:stretch>
        </p:blipFill>
        <p:spPr>
          <a:xfrm>
            <a:off x="1471063" y="2820648"/>
            <a:ext cx="6189137" cy="3868211"/>
          </a:xfrm>
          <a:prstGeom prst="rect">
            <a:avLst/>
          </a:prstGeom>
        </p:spPr>
      </p:pic>
    </p:spTree>
    <p:extLst>
      <p:ext uri="{BB962C8B-B14F-4D97-AF65-F5344CB8AC3E}">
        <p14:creationId xmlns:p14="http://schemas.microsoft.com/office/powerpoint/2010/main" val="15382099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Rank Minimization and Nuclear Norm</a:t>
            </a:r>
          </a:p>
        </p:txBody>
      </p:sp>
      <p:sp>
        <p:nvSpPr>
          <p:cNvPr id="3" name="Content Placeholder 2"/>
          <p:cNvSpPr>
            <a:spLocks noGrp="1"/>
          </p:cNvSpPr>
          <p:nvPr>
            <p:ph idx="1"/>
          </p:nvPr>
        </p:nvSpPr>
        <p:spPr/>
        <p:txBody>
          <a:bodyPr/>
          <a:lstStyle/>
          <a:p>
            <a:r>
              <a:rPr lang="en-US" dirty="0" smtClean="0"/>
              <a:t>Matrix completion with rank minimization</a:t>
            </a:r>
          </a:p>
          <a:p>
            <a:endParaRPr lang="en-US" dirty="0"/>
          </a:p>
          <a:p>
            <a:r>
              <a:rPr lang="en-US" dirty="0" smtClean="0"/>
              <a:t>Convex relaxation</a:t>
            </a:r>
            <a:endParaRPr lang="en-US" dirty="0"/>
          </a:p>
        </p:txBody>
      </p:sp>
      <p:pic>
        <p:nvPicPr>
          <p:cNvPr id="4" name="Picture 3"/>
          <p:cNvPicPr>
            <a:picLocks noChangeAspect="1"/>
          </p:cNvPicPr>
          <p:nvPr/>
        </p:nvPicPr>
        <p:blipFill>
          <a:blip r:embed="rId2"/>
          <a:stretch>
            <a:fillRect/>
          </a:stretch>
        </p:blipFill>
        <p:spPr>
          <a:xfrm>
            <a:off x="612462" y="2282553"/>
            <a:ext cx="5771028" cy="577103"/>
          </a:xfrm>
          <a:prstGeom prst="rect">
            <a:avLst/>
          </a:prstGeom>
        </p:spPr>
      </p:pic>
      <p:sp>
        <p:nvSpPr>
          <p:cNvPr id="5" name="Explosion 2 4"/>
          <p:cNvSpPr/>
          <p:nvPr/>
        </p:nvSpPr>
        <p:spPr>
          <a:xfrm>
            <a:off x="6389951" y="1925231"/>
            <a:ext cx="2560022" cy="1169249"/>
          </a:xfrm>
          <a:prstGeom prst="irregularSeal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NP hard</a:t>
            </a:r>
            <a:endParaRPr lang="en-US" b="1" dirty="0"/>
          </a:p>
        </p:txBody>
      </p:sp>
      <p:pic>
        <p:nvPicPr>
          <p:cNvPr id="6" name="Picture 5"/>
          <p:cNvPicPr>
            <a:picLocks noChangeAspect="1"/>
          </p:cNvPicPr>
          <p:nvPr/>
        </p:nvPicPr>
        <p:blipFill>
          <a:blip r:embed="rId3"/>
          <a:stretch>
            <a:fillRect/>
          </a:stretch>
        </p:blipFill>
        <p:spPr>
          <a:xfrm>
            <a:off x="1623399" y="3440120"/>
            <a:ext cx="5381374" cy="531654"/>
          </a:xfrm>
          <a:prstGeom prst="rect">
            <a:avLst/>
          </a:prstGeom>
        </p:spPr>
      </p:pic>
      <p:pic>
        <p:nvPicPr>
          <p:cNvPr id="7" name="Picture 6"/>
          <p:cNvPicPr>
            <a:picLocks noChangeAspect="1"/>
          </p:cNvPicPr>
          <p:nvPr/>
        </p:nvPicPr>
        <p:blipFill>
          <a:blip r:embed="rId4"/>
          <a:stretch>
            <a:fillRect/>
          </a:stretch>
        </p:blipFill>
        <p:spPr>
          <a:xfrm>
            <a:off x="2863369" y="4321895"/>
            <a:ext cx="2590800" cy="723900"/>
          </a:xfrm>
          <a:prstGeom prst="rect">
            <a:avLst/>
          </a:prstGeom>
        </p:spPr>
      </p:pic>
      <p:sp>
        <p:nvSpPr>
          <p:cNvPr id="8" name="Rectangle 7"/>
          <p:cNvSpPr/>
          <p:nvPr/>
        </p:nvSpPr>
        <p:spPr>
          <a:xfrm>
            <a:off x="2781751" y="4174238"/>
            <a:ext cx="2672418" cy="97773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8"/>
          <p:cNvSpPr>
            <a:spLocks noGrp="1"/>
          </p:cNvSpPr>
          <p:nvPr>
            <p:ph type="dt" sz="half" idx="10"/>
          </p:nvPr>
        </p:nvSpPr>
        <p:spPr/>
        <p:txBody>
          <a:bodyPr/>
          <a:lstStyle/>
          <a:p>
            <a:r>
              <a:rPr lang="en-US" smtClean="0"/>
              <a:t>May 1st-4th, 2013 </a:t>
            </a:r>
            <a:endParaRPr lang="en-US"/>
          </a:p>
        </p:txBody>
      </p:sp>
      <p:sp>
        <p:nvSpPr>
          <p:cNvPr id="10" name="Footer Placeholder 9"/>
          <p:cNvSpPr>
            <a:spLocks noGrp="1"/>
          </p:cNvSpPr>
          <p:nvPr>
            <p:ph type="ftr" sz="quarter" idx="11"/>
          </p:nvPr>
        </p:nvSpPr>
        <p:spPr/>
        <p:txBody>
          <a:bodyPr/>
          <a:lstStyle/>
          <a:p>
            <a:r>
              <a:rPr lang="en-US" smtClean="0"/>
              <a:t>SDM 2013, Austin, Texas</a:t>
            </a:r>
            <a:endParaRPr lang="en-US"/>
          </a:p>
        </p:txBody>
      </p:sp>
      <p:sp>
        <p:nvSpPr>
          <p:cNvPr id="11" name="Slide Number Placeholder 10"/>
          <p:cNvSpPr>
            <a:spLocks noGrp="1"/>
          </p:cNvSpPr>
          <p:nvPr>
            <p:ph type="sldNum" sz="quarter" idx="12"/>
          </p:nvPr>
        </p:nvSpPr>
        <p:spPr/>
        <p:txBody>
          <a:bodyPr/>
          <a:lstStyle/>
          <a:p>
            <a:fld id="{18B8E69E-CB69-B648-A963-29116CD159D2}" type="slidenum">
              <a:rPr lang="en-US" smtClean="0"/>
              <a:t>32</a:t>
            </a:fld>
            <a:endParaRPr lang="en-US"/>
          </a:p>
        </p:txBody>
      </p:sp>
      <p:sp>
        <p:nvSpPr>
          <p:cNvPr id="12" name="Rectangle 11"/>
          <p:cNvSpPr/>
          <p:nvPr/>
        </p:nvSpPr>
        <p:spPr>
          <a:xfrm>
            <a:off x="0" y="5994400"/>
            <a:ext cx="9144000" cy="863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FFFFFF"/>
                </a:solidFill>
              </a:rPr>
              <a:t>M. </a:t>
            </a:r>
            <a:r>
              <a:rPr lang="en-US" dirty="0" err="1" smtClean="0">
                <a:solidFill>
                  <a:srgbClr val="FFFFFF"/>
                </a:solidFill>
              </a:rPr>
              <a:t>Fazel</a:t>
            </a:r>
            <a:r>
              <a:rPr lang="en-US" dirty="0" smtClean="0">
                <a:solidFill>
                  <a:srgbClr val="FFFFFF"/>
                </a:solidFill>
              </a:rPr>
              <a:t>, H. Hindi, S. </a:t>
            </a:r>
            <a:r>
              <a:rPr lang="en-US" dirty="0">
                <a:solidFill>
                  <a:srgbClr val="FFFFFF"/>
                </a:solidFill>
              </a:rPr>
              <a:t>Boyd. A Rank Minimization Heuristic with Application to Minimum Order System Approximation. Proceedings American Control Conference, 6:4734-4739, June 2001.</a:t>
            </a:r>
          </a:p>
        </p:txBody>
      </p:sp>
    </p:spTree>
    <p:extLst>
      <p:ext uri="{BB962C8B-B14F-4D97-AF65-F5344CB8AC3E}">
        <p14:creationId xmlns:p14="http://schemas.microsoft.com/office/powerpoint/2010/main" val="10770463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Nuclear Norm Minimization</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Singular Value </a:t>
            </a:r>
            <a:r>
              <a:rPr lang="en-US" dirty="0" err="1" smtClean="0"/>
              <a:t>Thresholding</a:t>
            </a:r>
            <a:endParaRPr lang="en-US" dirty="0" smtClean="0"/>
          </a:p>
          <a:p>
            <a:pPr lvl="1"/>
            <a:r>
              <a:rPr lang="en-US" dirty="0">
                <a:hlinkClick r:id="rId2"/>
              </a:rPr>
              <a:t>http://svt.stanford.edu</a:t>
            </a:r>
            <a:r>
              <a:rPr lang="en-US" dirty="0" smtClean="0">
                <a:hlinkClick r:id="rId2"/>
              </a:rPr>
              <a:t>/</a:t>
            </a:r>
            <a:endParaRPr lang="en-US" dirty="0" smtClean="0"/>
          </a:p>
          <a:p>
            <a:r>
              <a:rPr lang="en-US" dirty="0" smtClean="0"/>
              <a:t>Accelerated gradient</a:t>
            </a:r>
          </a:p>
          <a:p>
            <a:pPr lvl="1"/>
            <a:r>
              <a:rPr lang="en-US" dirty="0">
                <a:hlinkClick r:id="rId3"/>
              </a:rPr>
              <a:t>http://www.public.asu.edu/~jye02/Software/SLEP/</a:t>
            </a:r>
            <a:r>
              <a:rPr lang="en-US" dirty="0" smtClean="0">
                <a:hlinkClick r:id="rId3"/>
              </a:rPr>
              <a:t>index.htm</a:t>
            </a:r>
            <a:endParaRPr lang="en-US" dirty="0" smtClean="0"/>
          </a:p>
          <a:p>
            <a:r>
              <a:rPr lang="en-US" dirty="0" smtClean="0"/>
              <a:t>Interior point methods</a:t>
            </a:r>
          </a:p>
          <a:p>
            <a:pPr lvl="1"/>
            <a:r>
              <a:rPr lang="en-US" dirty="0">
                <a:hlinkClick r:id="rId4"/>
              </a:rPr>
              <a:t>http://abel.ee.ucla.edu/cvxopt/applications/nucnrm</a:t>
            </a:r>
            <a:r>
              <a:rPr lang="en-US" dirty="0" smtClean="0">
                <a:hlinkClick r:id="rId4"/>
              </a:rPr>
              <a:t>/</a:t>
            </a:r>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33</a:t>
            </a:fld>
            <a:endParaRPr lang="en-US"/>
          </a:p>
        </p:txBody>
      </p:sp>
      <p:sp>
        <p:nvSpPr>
          <p:cNvPr id="7" name="Rectangle 6"/>
          <p:cNvSpPr/>
          <p:nvPr/>
        </p:nvSpPr>
        <p:spPr>
          <a:xfrm>
            <a:off x="0" y="5499100"/>
            <a:ext cx="9144000" cy="13589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J-F. </a:t>
            </a:r>
            <a:r>
              <a:rPr lang="en-US" sz="1400" dirty="0" err="1"/>
              <a:t>Cai</a:t>
            </a:r>
            <a:r>
              <a:rPr lang="en-US" sz="1400" dirty="0"/>
              <a:t>, E.J. </a:t>
            </a:r>
            <a:r>
              <a:rPr lang="en-US" sz="1400" dirty="0" err="1"/>
              <a:t>Candès</a:t>
            </a:r>
            <a:r>
              <a:rPr lang="en-US" sz="1400" dirty="0"/>
              <a:t> and Z. </a:t>
            </a:r>
            <a:r>
              <a:rPr lang="en-US" sz="1400" dirty="0" err="1" smtClean="0"/>
              <a:t>Shen</a:t>
            </a:r>
            <a:r>
              <a:rPr lang="en-US" sz="1400" dirty="0"/>
              <a:t>. A Singular Value </a:t>
            </a:r>
            <a:r>
              <a:rPr lang="en-US" sz="1400" dirty="0" err="1"/>
              <a:t>Thresholding</a:t>
            </a:r>
            <a:r>
              <a:rPr lang="en-US" sz="1400" dirty="0"/>
              <a:t> Algorithm for Matrix Completion. SIAM Journal on Optimization. Volume 20 Issue 4, January 2010  Pages 1956-</a:t>
            </a:r>
            <a:r>
              <a:rPr lang="en-US" sz="1400" dirty="0" smtClean="0"/>
              <a:t>1982.</a:t>
            </a:r>
          </a:p>
          <a:p>
            <a:r>
              <a:rPr lang="en-US" sz="1400" dirty="0" err="1"/>
              <a:t>Shuiwang</a:t>
            </a:r>
            <a:r>
              <a:rPr lang="en-US" sz="1400" dirty="0"/>
              <a:t> </a:t>
            </a:r>
            <a:r>
              <a:rPr lang="en-US" sz="1400" dirty="0" err="1"/>
              <a:t>Ji</a:t>
            </a:r>
            <a:r>
              <a:rPr lang="en-US" sz="1400" dirty="0"/>
              <a:t> and </a:t>
            </a:r>
            <a:r>
              <a:rPr lang="en-US" sz="1400" dirty="0" err="1"/>
              <a:t>Jieping</a:t>
            </a:r>
            <a:r>
              <a:rPr lang="en-US" sz="1400" dirty="0"/>
              <a:t> Ye. An Accelerated Gradient Method for Trace Norm Minimization. The Twenty-Sixth International Conference on Machine Learning (ICML 2009</a:t>
            </a:r>
            <a:r>
              <a:rPr lang="en-US" sz="1400" dirty="0" smtClean="0"/>
              <a:t>)</a:t>
            </a:r>
          </a:p>
          <a:p>
            <a:r>
              <a:rPr lang="en-US" sz="1400" dirty="0"/>
              <a:t>Z. Liu, </a:t>
            </a:r>
            <a:r>
              <a:rPr lang="en-US" sz="1400" dirty="0" err="1"/>
              <a:t>Lieven</a:t>
            </a:r>
            <a:r>
              <a:rPr lang="en-US" sz="1400" dirty="0"/>
              <a:t> </a:t>
            </a:r>
            <a:r>
              <a:rPr lang="en-US" sz="1400" dirty="0" err="1" smtClean="0"/>
              <a:t>Vandenberghe</a:t>
            </a:r>
            <a:r>
              <a:rPr lang="en-US" sz="1400" dirty="0"/>
              <a:t>. Interior-point method for nuclear norm approximation with application to </a:t>
            </a:r>
            <a:r>
              <a:rPr lang="en-US" sz="1400" dirty="0" smtClean="0"/>
              <a:t>system identification</a:t>
            </a:r>
            <a:r>
              <a:rPr lang="en-US" sz="1400" dirty="0"/>
              <a:t>. SIAM Journal on Matrix Analysis and </a:t>
            </a:r>
            <a:r>
              <a:rPr lang="en-US" sz="1400" dirty="0" smtClean="0"/>
              <a:t>Applications (</a:t>
            </a:r>
            <a:r>
              <a:rPr lang="en-US" sz="1400" dirty="0"/>
              <a:t>2009)</a:t>
            </a:r>
          </a:p>
        </p:txBody>
      </p:sp>
    </p:spTree>
    <p:extLst>
      <p:ext uri="{BB962C8B-B14F-4D97-AF65-F5344CB8AC3E}">
        <p14:creationId xmlns:p14="http://schemas.microsoft.com/office/powerpoint/2010/main" val="20693430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6217"/>
            <a:ext cx="7772400" cy="1470025"/>
          </a:xfrm>
        </p:spPr>
        <p:txBody>
          <a:bodyPr>
            <a:normAutofit fontScale="90000"/>
          </a:bodyPr>
          <a:lstStyle/>
          <a:p>
            <a:pPr algn="l"/>
            <a:r>
              <a:rPr lang="en-US" dirty="0" smtClean="0"/>
              <a:t>T1: Graph Proximity</a:t>
            </a:r>
            <a:br>
              <a:rPr lang="en-US" dirty="0" smtClean="0"/>
            </a:br>
            <a:r>
              <a:rPr lang="en-US" dirty="0" smtClean="0"/>
              <a:t>T2: Low-Rank Approximation</a:t>
            </a:r>
            <a:br>
              <a:rPr lang="en-US" dirty="0" smtClean="0"/>
            </a:br>
            <a:r>
              <a:rPr lang="en-US" dirty="0" smtClean="0"/>
              <a:t>T3: Sparse Learning</a:t>
            </a:r>
            <a:br>
              <a:rPr lang="en-US" dirty="0" smtClean="0"/>
            </a:br>
            <a:r>
              <a:rPr lang="en-US" dirty="0" smtClean="0"/>
              <a:t>T4: Large-Scale </a:t>
            </a:r>
            <a:r>
              <a:rPr lang="en-US" dirty="0"/>
              <a:t>Learning</a:t>
            </a:r>
            <a:br>
              <a:rPr lang="en-US" dirty="0"/>
            </a:br>
            <a:r>
              <a:rPr lang="en-US" dirty="0"/>
              <a:t>T5: Eigenvalue Opt. (in Section 4)</a:t>
            </a: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r>
              <a:rPr lang="en-US" smtClean="0"/>
              <a:t>May 1st-4th, 2013 </a:t>
            </a:r>
            <a:endParaRPr lang="en-US" dirty="0"/>
          </a:p>
        </p:txBody>
      </p:sp>
      <p:sp>
        <p:nvSpPr>
          <p:cNvPr id="4" name="Footer Placeholder 3"/>
          <p:cNvSpPr>
            <a:spLocks noGrp="1"/>
          </p:cNvSpPr>
          <p:nvPr>
            <p:ph type="ftr" sz="quarter" idx="11"/>
          </p:nvPr>
        </p:nvSpPr>
        <p:spPr/>
        <p:txBody>
          <a:bodyPr/>
          <a:lstStyle/>
          <a:p>
            <a:r>
              <a:rPr lang="en-US" smtClean="0"/>
              <a:t>SDM 2013, Austin, Texas</a:t>
            </a:r>
            <a:endParaRPr lang="en-US" dirty="0"/>
          </a:p>
        </p:txBody>
      </p:sp>
      <p:sp>
        <p:nvSpPr>
          <p:cNvPr id="5" name="Slide Number Placeholder 4"/>
          <p:cNvSpPr>
            <a:spLocks noGrp="1"/>
          </p:cNvSpPr>
          <p:nvPr>
            <p:ph type="sldNum" sz="quarter" idx="12"/>
          </p:nvPr>
        </p:nvSpPr>
        <p:spPr/>
        <p:txBody>
          <a:bodyPr/>
          <a:lstStyle/>
          <a:p>
            <a:fld id="{18B8E69E-CB69-B648-A963-29116CD159D2}" type="slidenum">
              <a:rPr lang="en-US" smtClean="0"/>
              <a:t>34</a:t>
            </a:fld>
            <a:endParaRPr lang="en-US"/>
          </a:p>
        </p:txBody>
      </p:sp>
      <p:sp>
        <p:nvSpPr>
          <p:cNvPr id="6" name="Title 1"/>
          <p:cNvSpPr txBox="1">
            <a:spLocks/>
          </p:cNvSpPr>
          <p:nvPr/>
        </p:nvSpPr>
        <p:spPr>
          <a:xfrm>
            <a:off x="457200" y="6127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Overview of the Technologies</a:t>
            </a:r>
          </a:p>
        </p:txBody>
      </p:sp>
      <p:sp>
        <p:nvSpPr>
          <p:cNvPr id="7" name="Right Arrow 6"/>
          <p:cNvSpPr/>
          <p:nvPr/>
        </p:nvSpPr>
        <p:spPr>
          <a:xfrm>
            <a:off x="0" y="2882900"/>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0024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Sparse Learning</a:t>
            </a:r>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35</a:t>
            </a:fld>
            <a:endParaRPr lang="en-US"/>
          </a:p>
        </p:txBody>
      </p:sp>
      <p:pic>
        <p:nvPicPr>
          <p:cNvPr id="7" name="Picture 6"/>
          <p:cNvPicPr>
            <a:picLocks noChangeAspect="1"/>
          </p:cNvPicPr>
          <p:nvPr/>
        </p:nvPicPr>
        <p:blipFill>
          <a:blip r:embed="rId2"/>
          <a:stretch>
            <a:fillRect/>
          </a:stretch>
        </p:blipFill>
        <p:spPr>
          <a:xfrm>
            <a:off x="0" y="1701800"/>
            <a:ext cx="9144000" cy="3450981"/>
          </a:xfrm>
          <a:prstGeom prst="rect">
            <a:avLst/>
          </a:prstGeom>
        </p:spPr>
      </p:pic>
      <p:sp>
        <p:nvSpPr>
          <p:cNvPr id="8" name="Rectangle 7"/>
          <p:cNvSpPr/>
          <p:nvPr/>
        </p:nvSpPr>
        <p:spPr>
          <a:xfrm>
            <a:off x="0" y="6157013"/>
            <a:ext cx="9144000" cy="7009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Candes, E.J</a:t>
            </a:r>
            <a:r>
              <a:rPr lang="en-US" dirty="0" smtClean="0"/>
              <a:t>., </a:t>
            </a:r>
            <a:r>
              <a:rPr lang="en-US" dirty="0"/>
              <a:t>Wakin, M.B</a:t>
            </a:r>
            <a:r>
              <a:rPr lang="en-US" dirty="0" smtClean="0"/>
              <a:t>. </a:t>
            </a:r>
            <a:r>
              <a:rPr lang="en-US" dirty="0"/>
              <a:t>An Introduction To Compressive </a:t>
            </a:r>
            <a:r>
              <a:rPr lang="en-US" dirty="0" smtClean="0"/>
              <a:t>Sampling. </a:t>
            </a:r>
            <a:r>
              <a:rPr lang="en-US" dirty="0"/>
              <a:t>Signal </a:t>
            </a:r>
            <a:r>
              <a:rPr lang="en-US" dirty="0" smtClean="0"/>
              <a:t>Processing Magazine</a:t>
            </a:r>
            <a:r>
              <a:rPr lang="en-US" dirty="0"/>
              <a:t>, </a:t>
            </a:r>
            <a:r>
              <a:rPr lang="en-US" dirty="0" smtClean="0"/>
              <a:t>IEEE. </a:t>
            </a:r>
            <a:r>
              <a:rPr lang="en-US" dirty="0"/>
              <a:t>Volume: </a:t>
            </a:r>
            <a:r>
              <a:rPr lang="en-US" dirty="0" smtClean="0"/>
              <a:t>25, </a:t>
            </a:r>
            <a:r>
              <a:rPr lang="en-US" dirty="0"/>
              <a:t>Issue: </a:t>
            </a:r>
            <a:r>
              <a:rPr lang="en-US" dirty="0" smtClean="0"/>
              <a:t>2. Page</a:t>
            </a:r>
            <a:r>
              <a:rPr lang="en-US" dirty="0"/>
              <a:t>(s): 21 </a:t>
            </a:r>
            <a:r>
              <a:rPr lang="en-US" dirty="0" smtClean="0"/>
              <a:t>– 30.</a:t>
            </a:r>
            <a:endParaRPr lang="en-US" dirty="0"/>
          </a:p>
        </p:txBody>
      </p:sp>
    </p:spTree>
    <p:extLst>
      <p:ext uri="{BB962C8B-B14F-4D97-AF65-F5344CB8AC3E}">
        <p14:creationId xmlns:p14="http://schemas.microsoft.com/office/powerpoint/2010/main" val="26305704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8"/>
            <a:ext cx="8229600" cy="955097"/>
          </a:xfrm>
        </p:spPr>
        <p:txBody>
          <a:bodyPr/>
          <a:lstStyle/>
          <a:p>
            <a:r>
              <a:rPr lang="en-US" dirty="0" err="1" smtClean="0"/>
              <a:t>Sparsity</a:t>
            </a:r>
            <a:r>
              <a:rPr lang="en-US" dirty="0"/>
              <a:t>:</a:t>
            </a:r>
            <a:r>
              <a:rPr lang="en-US" dirty="0" smtClean="0"/>
              <a:t> L0 Norm &amp; L1 Norm</a:t>
            </a:r>
            <a:endParaRPr lang="en-US" dirty="0"/>
          </a:p>
        </p:txBody>
      </p:sp>
      <p:pic>
        <p:nvPicPr>
          <p:cNvPr id="5" name="Picture 4"/>
          <p:cNvPicPr>
            <a:picLocks noChangeAspect="1"/>
          </p:cNvPicPr>
          <p:nvPr/>
        </p:nvPicPr>
        <p:blipFill>
          <a:blip r:embed="rId2"/>
          <a:stretch>
            <a:fillRect/>
          </a:stretch>
        </p:blipFill>
        <p:spPr>
          <a:xfrm>
            <a:off x="689013" y="1082036"/>
            <a:ext cx="2133600" cy="850900"/>
          </a:xfrm>
          <a:prstGeom prst="rect">
            <a:avLst/>
          </a:prstGeom>
        </p:spPr>
      </p:pic>
      <p:pic>
        <p:nvPicPr>
          <p:cNvPr id="6" name="Picture 5"/>
          <p:cNvPicPr>
            <a:picLocks noChangeAspect="1"/>
          </p:cNvPicPr>
          <p:nvPr/>
        </p:nvPicPr>
        <p:blipFill>
          <a:blip r:embed="rId3"/>
          <a:stretch>
            <a:fillRect/>
          </a:stretch>
        </p:blipFill>
        <p:spPr>
          <a:xfrm>
            <a:off x="689013" y="2614775"/>
            <a:ext cx="5829300" cy="1346200"/>
          </a:xfrm>
          <a:prstGeom prst="rect">
            <a:avLst/>
          </a:prstGeom>
        </p:spPr>
      </p:pic>
      <p:pic>
        <p:nvPicPr>
          <p:cNvPr id="7" name="Picture 6"/>
          <p:cNvPicPr>
            <a:picLocks noChangeAspect="1"/>
          </p:cNvPicPr>
          <p:nvPr/>
        </p:nvPicPr>
        <p:blipFill>
          <a:blip r:embed="rId4"/>
          <a:stretch>
            <a:fillRect/>
          </a:stretch>
        </p:blipFill>
        <p:spPr>
          <a:xfrm>
            <a:off x="689013" y="4537533"/>
            <a:ext cx="4940300" cy="1854200"/>
          </a:xfrm>
          <a:prstGeom prst="rect">
            <a:avLst/>
          </a:prstGeom>
        </p:spPr>
      </p:pic>
      <p:sp>
        <p:nvSpPr>
          <p:cNvPr id="8" name="Rectangle 7"/>
          <p:cNvSpPr/>
          <p:nvPr/>
        </p:nvSpPr>
        <p:spPr>
          <a:xfrm>
            <a:off x="689013" y="977719"/>
            <a:ext cx="2253999" cy="955217"/>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9013" y="2614774"/>
            <a:ext cx="6063789" cy="134620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9013" y="4537533"/>
            <a:ext cx="4844253" cy="174214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6159500" y="5065760"/>
            <a:ext cx="2527300" cy="939800"/>
          </a:xfrm>
          <a:prstGeom prst="rect">
            <a:avLst/>
          </a:prstGeom>
        </p:spPr>
      </p:pic>
      <p:sp>
        <p:nvSpPr>
          <p:cNvPr id="12" name="Rectangle 11"/>
          <p:cNvSpPr/>
          <p:nvPr/>
        </p:nvSpPr>
        <p:spPr>
          <a:xfrm>
            <a:off x="6263813" y="5050343"/>
            <a:ext cx="2333412" cy="95521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Down Arrow 12"/>
          <p:cNvSpPr/>
          <p:nvPr/>
        </p:nvSpPr>
        <p:spPr>
          <a:xfrm>
            <a:off x="1652925" y="2036101"/>
            <a:ext cx="282206" cy="48382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Right Arrow 13"/>
          <p:cNvSpPr/>
          <p:nvPr/>
        </p:nvSpPr>
        <p:spPr>
          <a:xfrm>
            <a:off x="5629313" y="5392653"/>
            <a:ext cx="530187" cy="282233"/>
          </a:xfrm>
          <a:prstGeom prst="lef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1652925" y="4031887"/>
            <a:ext cx="352758" cy="475405"/>
          </a:xfrm>
          <a:prstGeom prst="downArrow">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 Arrow 18"/>
          <p:cNvSpPr/>
          <p:nvPr/>
        </p:nvSpPr>
        <p:spPr>
          <a:xfrm rot="10800000" flipV="1">
            <a:off x="2993406" y="1169400"/>
            <a:ext cx="4666483" cy="3739823"/>
          </a:xfrm>
          <a:prstGeom prst="bentArrow">
            <a:avLst>
              <a:gd name="adj1" fmla="val 5207"/>
              <a:gd name="adj2" fmla="val 5984"/>
              <a:gd name="adj3" fmla="val 5576"/>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7286979" y="1082036"/>
            <a:ext cx="1399821" cy="646331"/>
          </a:xfrm>
          <a:prstGeom prst="rect">
            <a:avLst/>
          </a:prstGeom>
          <a:noFill/>
        </p:spPr>
        <p:txBody>
          <a:bodyPr wrap="square" rtlCol="0">
            <a:spAutoFit/>
          </a:bodyPr>
          <a:lstStyle/>
          <a:p>
            <a:r>
              <a:rPr lang="en-US" b="1" dirty="0" smtClean="0"/>
              <a:t>Lower </a:t>
            </a:r>
          </a:p>
          <a:p>
            <a:r>
              <a:rPr lang="en-US" b="1" dirty="0" smtClean="0"/>
              <a:t>Bound</a:t>
            </a:r>
            <a:endParaRPr lang="en-US" b="1" dirty="0"/>
          </a:p>
        </p:txBody>
      </p:sp>
      <p:sp>
        <p:nvSpPr>
          <p:cNvPr id="3" name="Date Placeholder 2"/>
          <p:cNvSpPr>
            <a:spLocks noGrp="1"/>
          </p:cNvSpPr>
          <p:nvPr>
            <p:ph type="dt" sz="half" idx="10"/>
          </p:nvPr>
        </p:nvSpPr>
        <p:spPr/>
        <p:txBody>
          <a:bodyPr/>
          <a:lstStyle/>
          <a:p>
            <a:r>
              <a:rPr lang="en-US" smtClean="0"/>
              <a:t>May 1st-4th, 2013 </a:t>
            </a:r>
            <a:endParaRPr lang="en-US"/>
          </a:p>
        </p:txBody>
      </p:sp>
      <p:sp>
        <p:nvSpPr>
          <p:cNvPr id="4" name="Footer Placeholder 3"/>
          <p:cNvSpPr>
            <a:spLocks noGrp="1"/>
          </p:cNvSpPr>
          <p:nvPr>
            <p:ph type="ftr" sz="quarter" idx="11"/>
          </p:nvPr>
        </p:nvSpPr>
        <p:spPr/>
        <p:txBody>
          <a:bodyPr/>
          <a:lstStyle/>
          <a:p>
            <a:r>
              <a:rPr lang="en-US" dirty="0" smtClean="0"/>
              <a:t>SDM 2013, Austin, Texas</a:t>
            </a:r>
            <a:endParaRPr lang="en-US" dirty="0"/>
          </a:p>
        </p:txBody>
      </p:sp>
      <p:sp>
        <p:nvSpPr>
          <p:cNvPr id="15" name="Slide Number Placeholder 14"/>
          <p:cNvSpPr>
            <a:spLocks noGrp="1"/>
          </p:cNvSpPr>
          <p:nvPr>
            <p:ph type="sldNum" sz="quarter" idx="12"/>
          </p:nvPr>
        </p:nvSpPr>
        <p:spPr/>
        <p:txBody>
          <a:bodyPr/>
          <a:lstStyle/>
          <a:p>
            <a:fld id="{18B8E69E-CB69-B648-A963-29116CD159D2}" type="slidenum">
              <a:rPr lang="en-US" smtClean="0"/>
              <a:t>36</a:t>
            </a:fld>
            <a:endParaRPr lang="en-US"/>
          </a:p>
        </p:txBody>
      </p:sp>
      <p:sp>
        <p:nvSpPr>
          <p:cNvPr id="17" name="Rectangle 16"/>
          <p:cNvSpPr/>
          <p:nvPr/>
        </p:nvSpPr>
        <p:spPr>
          <a:xfrm>
            <a:off x="0" y="6356350"/>
            <a:ext cx="9144000" cy="5016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FFFFFF"/>
                </a:solidFill>
              </a:rPr>
              <a:t>http://</a:t>
            </a:r>
            <a:r>
              <a:rPr lang="en-US" dirty="0" err="1">
                <a:solidFill>
                  <a:srgbClr val="FFFFFF"/>
                </a:solidFill>
              </a:rPr>
              <a:t>www.stanford.edu</a:t>
            </a:r>
            <a:r>
              <a:rPr lang="en-US" dirty="0">
                <a:solidFill>
                  <a:srgbClr val="FFFFFF"/>
                </a:solidFill>
              </a:rPr>
              <a:t>/class/ee364b/lectures/</a:t>
            </a:r>
            <a:r>
              <a:rPr lang="en-US" dirty="0" smtClean="0">
                <a:solidFill>
                  <a:srgbClr val="FFFFFF"/>
                </a:solidFill>
              </a:rPr>
              <a:t>l1_slides.pdf</a:t>
            </a:r>
            <a:endParaRPr lang="en-US" dirty="0">
              <a:solidFill>
                <a:srgbClr val="FFFFFF"/>
              </a:solidFill>
            </a:endParaRPr>
          </a:p>
        </p:txBody>
      </p:sp>
    </p:spTree>
    <p:extLst>
      <p:ext uri="{BB962C8B-B14F-4D97-AF65-F5344CB8AC3E}">
        <p14:creationId xmlns:p14="http://schemas.microsoft.com/office/powerpoint/2010/main" val="5870746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L1 Norm Can Achieve </a:t>
            </a:r>
            <a:r>
              <a:rPr lang="en-US" dirty="0" err="1" smtClean="0"/>
              <a:t>Sparsity</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37</a:t>
            </a:fld>
            <a:endParaRPr lang="en-US"/>
          </a:p>
        </p:txBody>
      </p:sp>
      <p:pic>
        <p:nvPicPr>
          <p:cNvPr id="8" name="Picture 7"/>
          <p:cNvPicPr>
            <a:picLocks noChangeAspect="1"/>
          </p:cNvPicPr>
          <p:nvPr/>
        </p:nvPicPr>
        <p:blipFill>
          <a:blip r:embed="rId2"/>
          <a:stretch>
            <a:fillRect/>
          </a:stretch>
        </p:blipFill>
        <p:spPr>
          <a:xfrm>
            <a:off x="1993900" y="1879600"/>
            <a:ext cx="7115775" cy="4277413"/>
          </a:xfrm>
          <a:prstGeom prst="rect">
            <a:avLst/>
          </a:prstGeom>
        </p:spPr>
      </p:pic>
      <p:pic>
        <p:nvPicPr>
          <p:cNvPr id="10" name="Picture 9"/>
          <p:cNvPicPr>
            <a:picLocks noChangeAspect="1"/>
          </p:cNvPicPr>
          <p:nvPr/>
        </p:nvPicPr>
        <p:blipFill>
          <a:blip r:embed="rId3"/>
          <a:stretch>
            <a:fillRect/>
          </a:stretch>
        </p:blipFill>
        <p:spPr>
          <a:xfrm>
            <a:off x="139700" y="1270000"/>
            <a:ext cx="3822700" cy="457200"/>
          </a:xfrm>
          <a:prstGeom prst="rect">
            <a:avLst/>
          </a:prstGeom>
        </p:spPr>
      </p:pic>
      <p:pic>
        <p:nvPicPr>
          <p:cNvPr id="11" name="Picture 10"/>
          <p:cNvPicPr>
            <a:picLocks noChangeAspect="1"/>
          </p:cNvPicPr>
          <p:nvPr/>
        </p:nvPicPr>
        <p:blipFill>
          <a:blip r:embed="rId4"/>
          <a:stretch>
            <a:fillRect/>
          </a:stretch>
        </p:blipFill>
        <p:spPr>
          <a:xfrm>
            <a:off x="76200" y="1828800"/>
            <a:ext cx="2019300" cy="508000"/>
          </a:xfrm>
          <a:prstGeom prst="rect">
            <a:avLst/>
          </a:prstGeom>
        </p:spPr>
      </p:pic>
      <p:pic>
        <p:nvPicPr>
          <p:cNvPr id="12" name="Picture 11"/>
          <p:cNvPicPr>
            <a:picLocks noChangeAspect="1"/>
          </p:cNvPicPr>
          <p:nvPr/>
        </p:nvPicPr>
        <p:blipFill>
          <a:blip r:embed="rId5"/>
          <a:stretch>
            <a:fillRect/>
          </a:stretch>
        </p:blipFill>
        <p:spPr>
          <a:xfrm>
            <a:off x="101600" y="2336800"/>
            <a:ext cx="3606800" cy="444500"/>
          </a:xfrm>
          <a:prstGeom prst="rect">
            <a:avLst/>
          </a:prstGeom>
        </p:spPr>
      </p:pic>
      <p:pic>
        <p:nvPicPr>
          <p:cNvPr id="13" name="Picture 12"/>
          <p:cNvPicPr>
            <a:picLocks noChangeAspect="1"/>
          </p:cNvPicPr>
          <p:nvPr/>
        </p:nvPicPr>
        <p:blipFill>
          <a:blip r:embed="rId5"/>
          <a:stretch>
            <a:fillRect/>
          </a:stretch>
        </p:blipFill>
        <p:spPr>
          <a:xfrm>
            <a:off x="5080000" y="1282700"/>
            <a:ext cx="3606800" cy="444500"/>
          </a:xfrm>
          <a:prstGeom prst="rect">
            <a:avLst/>
          </a:prstGeom>
        </p:spPr>
      </p:pic>
      <p:cxnSp>
        <p:nvCxnSpPr>
          <p:cNvPr id="15" name="Straight Arrow Connector 14"/>
          <p:cNvCxnSpPr/>
          <p:nvPr/>
        </p:nvCxnSpPr>
        <p:spPr>
          <a:xfrm flipV="1">
            <a:off x="5613400" y="1727200"/>
            <a:ext cx="762000" cy="381000"/>
          </a:xfrm>
          <a:prstGeom prst="straightConnector1">
            <a:avLst/>
          </a:prstGeom>
          <a:ln w="47625">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353300" y="1727200"/>
            <a:ext cx="1041400" cy="457200"/>
          </a:xfrm>
          <a:prstGeom prst="straightConnector1">
            <a:avLst/>
          </a:prstGeom>
          <a:ln w="47625">
            <a:solidFill>
              <a:schemeClr val="tx1"/>
            </a:solidFill>
            <a:tailEnd type="stealth"/>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6"/>
          <a:stretch>
            <a:fillRect/>
          </a:stretch>
        </p:blipFill>
        <p:spPr>
          <a:xfrm>
            <a:off x="3987800" y="3158419"/>
            <a:ext cx="317500" cy="229305"/>
          </a:xfrm>
          <a:prstGeom prst="rect">
            <a:avLst/>
          </a:prstGeom>
        </p:spPr>
      </p:pic>
      <p:pic>
        <p:nvPicPr>
          <p:cNvPr id="19" name="Picture 18"/>
          <p:cNvPicPr>
            <a:picLocks noChangeAspect="1"/>
          </p:cNvPicPr>
          <p:nvPr/>
        </p:nvPicPr>
        <p:blipFill>
          <a:blip r:embed="rId6"/>
          <a:stretch>
            <a:fillRect/>
          </a:stretch>
        </p:blipFill>
        <p:spPr>
          <a:xfrm>
            <a:off x="7531100" y="3272719"/>
            <a:ext cx="317500" cy="229305"/>
          </a:xfrm>
          <a:prstGeom prst="rect">
            <a:avLst/>
          </a:prstGeom>
        </p:spPr>
      </p:pic>
      <p:sp>
        <p:nvSpPr>
          <p:cNvPr id="20" name="Rectangle 19"/>
          <p:cNvSpPr/>
          <p:nvPr/>
        </p:nvSpPr>
        <p:spPr>
          <a:xfrm>
            <a:off x="88900" y="1828800"/>
            <a:ext cx="3721100" cy="1079500"/>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6200" y="1270000"/>
            <a:ext cx="3911600" cy="4572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a:stretch>
            <a:fillRect/>
          </a:stretch>
        </p:blipFill>
        <p:spPr>
          <a:xfrm>
            <a:off x="1409700" y="4165600"/>
            <a:ext cx="1371600" cy="406400"/>
          </a:xfrm>
          <a:prstGeom prst="rect">
            <a:avLst/>
          </a:prstGeom>
        </p:spPr>
      </p:pic>
      <p:pic>
        <p:nvPicPr>
          <p:cNvPr id="23" name="Picture 22"/>
          <p:cNvPicPr>
            <a:picLocks noChangeAspect="1"/>
          </p:cNvPicPr>
          <p:nvPr/>
        </p:nvPicPr>
        <p:blipFill>
          <a:blip r:embed="rId8"/>
          <a:stretch>
            <a:fillRect/>
          </a:stretch>
        </p:blipFill>
        <p:spPr>
          <a:xfrm>
            <a:off x="4908550" y="3949700"/>
            <a:ext cx="1409700" cy="431800"/>
          </a:xfrm>
          <a:prstGeom prst="rect">
            <a:avLst/>
          </a:prstGeom>
        </p:spPr>
      </p:pic>
      <p:sp>
        <p:nvSpPr>
          <p:cNvPr id="24" name="Rectangle 23"/>
          <p:cNvSpPr/>
          <p:nvPr/>
        </p:nvSpPr>
        <p:spPr>
          <a:xfrm>
            <a:off x="0" y="6157013"/>
            <a:ext cx="9144000" cy="7009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Robert </a:t>
            </a:r>
            <a:r>
              <a:rPr lang="en-US" dirty="0" err="1" smtClean="0"/>
              <a:t>Tibshirani</a:t>
            </a:r>
            <a:r>
              <a:rPr lang="en-US" dirty="0" smtClean="0"/>
              <a:t>. </a:t>
            </a:r>
            <a:r>
              <a:rPr lang="en-US" dirty="0"/>
              <a:t>Regression Shrinkage and Selection Via the </a:t>
            </a:r>
            <a:r>
              <a:rPr lang="en-US" dirty="0" smtClean="0"/>
              <a:t>Lasso. </a:t>
            </a:r>
            <a:r>
              <a:rPr lang="en-US" dirty="0"/>
              <a:t>Journal of the Royal Statistical Society, Series </a:t>
            </a:r>
            <a:r>
              <a:rPr lang="en-US" dirty="0" smtClean="0"/>
              <a:t>B. 1994. </a:t>
            </a:r>
            <a:endParaRPr lang="en-US" dirty="0"/>
          </a:p>
        </p:txBody>
      </p:sp>
    </p:spTree>
    <p:extLst>
      <p:ext uri="{BB962C8B-B14F-4D97-AF65-F5344CB8AC3E}">
        <p14:creationId xmlns:p14="http://schemas.microsoft.com/office/powerpoint/2010/main" val="21094682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Sparsity</a:t>
            </a:r>
            <a:r>
              <a:rPr lang="en-US" dirty="0" smtClean="0"/>
              <a:t> Penalties</a:t>
            </a:r>
            <a:endParaRPr lang="en-US" dirty="0"/>
          </a:p>
        </p:txBody>
      </p:sp>
      <p:sp>
        <p:nvSpPr>
          <p:cNvPr id="3" name="Content Placeholder 2"/>
          <p:cNvSpPr>
            <a:spLocks noGrp="1"/>
          </p:cNvSpPr>
          <p:nvPr>
            <p:ph idx="1"/>
          </p:nvPr>
        </p:nvSpPr>
        <p:spPr/>
        <p:txBody>
          <a:bodyPr/>
          <a:lstStyle/>
          <a:p>
            <a:r>
              <a:rPr lang="en-US" dirty="0" smtClean="0"/>
              <a:t>Group Lasso: L1/2 norm</a:t>
            </a:r>
          </a:p>
          <a:p>
            <a:r>
              <a:rPr lang="en-US" dirty="0" smtClean="0"/>
              <a:t>Exclusive Lasso: L2/1 norm</a:t>
            </a:r>
          </a:p>
          <a:p>
            <a:r>
              <a:rPr lang="en-US" dirty="0" smtClean="0"/>
              <a:t>Elastic Net Regularization</a:t>
            </a:r>
          </a:p>
          <a:p>
            <a:r>
              <a:rPr lang="en-US" dirty="0" smtClean="0"/>
              <a:t>Fused Lasso</a:t>
            </a:r>
          </a:p>
          <a:p>
            <a:r>
              <a:rPr lang="en-US" dirty="0" smtClean="0"/>
              <a:t>Tree Structured Group Lasso</a:t>
            </a:r>
          </a:p>
          <a:p>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38</a:t>
            </a:fld>
            <a:endParaRPr lang="en-US"/>
          </a:p>
        </p:txBody>
      </p:sp>
      <p:sp>
        <p:nvSpPr>
          <p:cNvPr id="7" name="Rectangle 6"/>
          <p:cNvSpPr/>
          <p:nvPr/>
        </p:nvSpPr>
        <p:spPr>
          <a:xfrm>
            <a:off x="0" y="4940300"/>
            <a:ext cx="9144000" cy="1917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Lukas Meier, </a:t>
            </a:r>
            <a:r>
              <a:rPr lang="en-US" sz="1400" dirty="0" smtClean="0"/>
              <a:t>Sara </a:t>
            </a:r>
            <a:r>
              <a:rPr lang="en-US" sz="1400" dirty="0"/>
              <a:t>Van De Geer, </a:t>
            </a:r>
            <a:r>
              <a:rPr lang="en-US" sz="1400" dirty="0" smtClean="0"/>
              <a:t>Peter </a:t>
            </a:r>
            <a:r>
              <a:rPr lang="en-US" sz="1400" dirty="0" err="1" smtClean="0"/>
              <a:t>Bühlmann</a:t>
            </a:r>
            <a:r>
              <a:rPr lang="en-US" sz="1400" dirty="0" smtClean="0"/>
              <a:t>. </a:t>
            </a:r>
            <a:r>
              <a:rPr lang="en-US" sz="1400" dirty="0"/>
              <a:t>The group lasso for logistic regression. Journal of the Royal Statistical Society: Series </a:t>
            </a:r>
            <a:r>
              <a:rPr lang="en-US" sz="1400" dirty="0" smtClean="0"/>
              <a:t>B, 70(1), </a:t>
            </a:r>
            <a:r>
              <a:rPr lang="en-US" sz="1400" dirty="0"/>
              <a:t>53–71, </a:t>
            </a:r>
            <a:r>
              <a:rPr lang="en-US" sz="1400" dirty="0" smtClean="0"/>
              <a:t>2008.</a:t>
            </a:r>
          </a:p>
          <a:p>
            <a:r>
              <a:rPr lang="en-US" sz="1400" dirty="0"/>
              <a:t>Y. Zhou, </a:t>
            </a:r>
            <a:r>
              <a:rPr lang="en-US" sz="1400" i="1" dirty="0"/>
              <a:t>R. Jin</a:t>
            </a:r>
            <a:r>
              <a:rPr lang="en-US" sz="1400" dirty="0"/>
              <a:t>, and S. C. H. Hoi. Exclusive Lasso for Multi-task Feature </a:t>
            </a:r>
            <a:r>
              <a:rPr lang="en-US" sz="1400" dirty="0" smtClean="0"/>
              <a:t>Selection. AISTATS 2010.</a:t>
            </a:r>
          </a:p>
          <a:p>
            <a:r>
              <a:rPr lang="en-US" sz="1400" dirty="0" err="1"/>
              <a:t>Zou</a:t>
            </a:r>
            <a:r>
              <a:rPr lang="en-US" sz="1400" dirty="0"/>
              <a:t>, </a:t>
            </a:r>
            <a:r>
              <a:rPr lang="en-US" sz="1400" dirty="0" err="1"/>
              <a:t>Hui</a:t>
            </a:r>
            <a:r>
              <a:rPr lang="en-US" sz="1400" dirty="0"/>
              <a:t>; Hastie, </a:t>
            </a:r>
            <a:r>
              <a:rPr lang="en-US" sz="1400" dirty="0" smtClean="0"/>
              <a:t>Trevor. Regularization </a:t>
            </a:r>
            <a:r>
              <a:rPr lang="en-US" sz="1400" dirty="0"/>
              <a:t>and Variable Selection via the Elastic </a:t>
            </a:r>
            <a:r>
              <a:rPr lang="en-US" sz="1400" dirty="0" smtClean="0"/>
              <a:t>Net. </a:t>
            </a:r>
            <a:r>
              <a:rPr lang="en-US" sz="1400" dirty="0"/>
              <a:t>Journal of the Royal Statistical Society, Series B: 301–320</a:t>
            </a:r>
            <a:r>
              <a:rPr lang="en-US" sz="1400" dirty="0" smtClean="0"/>
              <a:t>. 2005.</a:t>
            </a:r>
            <a:endParaRPr lang="en-US" sz="1400" dirty="0"/>
          </a:p>
          <a:p>
            <a:r>
              <a:rPr lang="en-US" sz="1400" dirty="0" smtClean="0"/>
              <a:t>R. </a:t>
            </a:r>
            <a:r>
              <a:rPr lang="en-US" sz="1400" dirty="0" err="1" smtClean="0"/>
              <a:t>Tibshirani</a:t>
            </a:r>
            <a:r>
              <a:rPr lang="en-US" sz="1400" dirty="0" smtClean="0"/>
              <a:t>, M. Saunders, S. </a:t>
            </a:r>
            <a:r>
              <a:rPr lang="en-US" sz="1400" dirty="0" err="1" smtClean="0"/>
              <a:t>Rosset</a:t>
            </a:r>
            <a:r>
              <a:rPr lang="en-US" sz="1400" dirty="0" smtClean="0"/>
              <a:t>, J. Zhu, K. Knight. </a:t>
            </a:r>
            <a:r>
              <a:rPr lang="en-US" sz="1400" dirty="0" err="1"/>
              <a:t>Sparsity</a:t>
            </a:r>
            <a:r>
              <a:rPr lang="en-US" sz="1400" dirty="0"/>
              <a:t> and smoothness via the fused lasso. Journal of the Royal Statistical Society: Series </a:t>
            </a:r>
            <a:r>
              <a:rPr lang="en-US" sz="1400" dirty="0" smtClean="0"/>
              <a:t>B. 67(1), 91</a:t>
            </a:r>
            <a:r>
              <a:rPr lang="en-US" sz="1400" dirty="0"/>
              <a:t>–</a:t>
            </a:r>
            <a:r>
              <a:rPr lang="en-US" sz="1400" dirty="0" smtClean="0"/>
              <a:t>108</a:t>
            </a:r>
            <a:r>
              <a:rPr lang="en-US" sz="1400" dirty="0"/>
              <a:t>.</a:t>
            </a:r>
            <a:r>
              <a:rPr lang="en-US" sz="1400" dirty="0" smtClean="0"/>
              <a:t> 2005.</a:t>
            </a:r>
            <a:endParaRPr lang="en-US" sz="1400" dirty="0"/>
          </a:p>
          <a:p>
            <a:r>
              <a:rPr lang="en-US" sz="1400" dirty="0" smtClean="0"/>
              <a:t>J. Liu, J. Ye. </a:t>
            </a:r>
            <a:r>
              <a:rPr lang="en-US" sz="1400" dirty="0"/>
              <a:t>Moreau-</a:t>
            </a:r>
            <a:r>
              <a:rPr lang="en-US" sz="1400" dirty="0" err="1"/>
              <a:t>Yosida</a:t>
            </a:r>
            <a:r>
              <a:rPr lang="en-US" sz="1400" dirty="0"/>
              <a:t> Regularization for Grouped Tree Structure </a:t>
            </a:r>
            <a:r>
              <a:rPr lang="en-US" sz="1400" dirty="0" smtClean="0"/>
              <a:t>Learning. NIPS 2010.</a:t>
            </a:r>
            <a:endParaRPr lang="en-US" sz="1400" dirty="0"/>
          </a:p>
        </p:txBody>
      </p:sp>
      <p:sp>
        <p:nvSpPr>
          <p:cNvPr id="8" name="Rectangle 7"/>
          <p:cNvSpPr/>
          <p:nvPr/>
        </p:nvSpPr>
        <p:spPr>
          <a:xfrm>
            <a:off x="5829300" y="1828800"/>
            <a:ext cx="2857500" cy="1752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FF0000"/>
                </a:solidFill>
              </a:rPr>
              <a:t>SLEP: A Sparse Learning Package</a:t>
            </a:r>
            <a:endParaRPr lang="en-US" dirty="0" smtClean="0">
              <a:solidFill>
                <a:srgbClr val="FF0000"/>
              </a:solidFill>
              <a:hlinkClick r:id="rId2"/>
            </a:endParaRPr>
          </a:p>
          <a:p>
            <a:r>
              <a:rPr lang="en-US" dirty="0" smtClean="0">
                <a:solidFill>
                  <a:schemeClr val="tx1"/>
                </a:solidFill>
                <a:hlinkClick r:id="rId2"/>
              </a:rPr>
              <a:t>http</a:t>
            </a:r>
            <a:r>
              <a:rPr lang="en-US" dirty="0">
                <a:solidFill>
                  <a:schemeClr val="tx1"/>
                </a:solidFill>
                <a:hlinkClick r:id="rId2"/>
              </a:rPr>
              <a:t>://www.public.asu.edu/~jye02/Software/SLEP</a:t>
            </a:r>
            <a:r>
              <a:rPr lang="en-US" dirty="0" smtClean="0">
                <a:solidFill>
                  <a:schemeClr val="tx1"/>
                </a:solidFill>
                <a:hlinkClick r:id="rId2"/>
              </a:rPr>
              <a:t>/</a:t>
            </a:r>
            <a:endParaRPr lang="en-US" dirty="0" smtClean="0">
              <a:solidFill>
                <a:schemeClr val="tx1"/>
              </a:solidFill>
            </a:endParaRPr>
          </a:p>
        </p:txBody>
      </p:sp>
    </p:spTree>
    <p:extLst>
      <p:ext uri="{BB962C8B-B14F-4D97-AF65-F5344CB8AC3E}">
        <p14:creationId xmlns:p14="http://schemas.microsoft.com/office/powerpoint/2010/main" val="2634111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6217"/>
            <a:ext cx="7772400" cy="1470025"/>
          </a:xfrm>
        </p:spPr>
        <p:txBody>
          <a:bodyPr>
            <a:normAutofit fontScale="90000"/>
          </a:bodyPr>
          <a:lstStyle/>
          <a:p>
            <a:pPr algn="l"/>
            <a:r>
              <a:rPr lang="en-US" dirty="0" smtClean="0"/>
              <a:t>T1: Graph Proximity</a:t>
            </a:r>
            <a:br>
              <a:rPr lang="en-US" dirty="0" smtClean="0"/>
            </a:br>
            <a:r>
              <a:rPr lang="en-US" dirty="0" smtClean="0"/>
              <a:t>T2: Low-Rank Approximation</a:t>
            </a:r>
            <a:br>
              <a:rPr lang="en-US" dirty="0" smtClean="0"/>
            </a:br>
            <a:r>
              <a:rPr lang="en-US" dirty="0" smtClean="0"/>
              <a:t>T3: Sparse Learning</a:t>
            </a:r>
            <a:br>
              <a:rPr lang="en-US" dirty="0" smtClean="0"/>
            </a:br>
            <a:r>
              <a:rPr lang="en-US" dirty="0" smtClean="0"/>
              <a:t>T4: Large-Scale </a:t>
            </a:r>
            <a:r>
              <a:rPr lang="en-US" dirty="0"/>
              <a:t>Learning</a:t>
            </a:r>
            <a:br>
              <a:rPr lang="en-US" dirty="0"/>
            </a:br>
            <a:r>
              <a:rPr lang="en-US" dirty="0"/>
              <a:t>T5: Eigenvalue Opt. (in Section 4)</a:t>
            </a: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r>
              <a:rPr lang="en-US" smtClean="0"/>
              <a:t>May 1st-4th, 2013 </a:t>
            </a:r>
            <a:endParaRPr lang="en-US" dirty="0"/>
          </a:p>
        </p:txBody>
      </p:sp>
      <p:sp>
        <p:nvSpPr>
          <p:cNvPr id="4" name="Footer Placeholder 3"/>
          <p:cNvSpPr>
            <a:spLocks noGrp="1"/>
          </p:cNvSpPr>
          <p:nvPr>
            <p:ph type="ftr" sz="quarter" idx="11"/>
          </p:nvPr>
        </p:nvSpPr>
        <p:spPr/>
        <p:txBody>
          <a:bodyPr/>
          <a:lstStyle/>
          <a:p>
            <a:r>
              <a:rPr lang="en-US" smtClean="0"/>
              <a:t>SDM 2013, Austin, Texas</a:t>
            </a:r>
            <a:endParaRPr lang="en-US" dirty="0"/>
          </a:p>
        </p:txBody>
      </p:sp>
      <p:sp>
        <p:nvSpPr>
          <p:cNvPr id="5" name="Slide Number Placeholder 4"/>
          <p:cNvSpPr>
            <a:spLocks noGrp="1"/>
          </p:cNvSpPr>
          <p:nvPr>
            <p:ph type="sldNum" sz="quarter" idx="12"/>
          </p:nvPr>
        </p:nvSpPr>
        <p:spPr/>
        <p:txBody>
          <a:bodyPr/>
          <a:lstStyle/>
          <a:p>
            <a:fld id="{18B8E69E-CB69-B648-A963-29116CD159D2}" type="slidenum">
              <a:rPr lang="en-US" smtClean="0"/>
              <a:t>39</a:t>
            </a:fld>
            <a:endParaRPr lang="en-US"/>
          </a:p>
        </p:txBody>
      </p:sp>
      <p:sp>
        <p:nvSpPr>
          <p:cNvPr id="6" name="Title 1"/>
          <p:cNvSpPr txBox="1">
            <a:spLocks/>
          </p:cNvSpPr>
          <p:nvPr/>
        </p:nvSpPr>
        <p:spPr>
          <a:xfrm>
            <a:off x="457200" y="6127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Overview of the Technologies</a:t>
            </a:r>
          </a:p>
        </p:txBody>
      </p:sp>
      <p:sp>
        <p:nvSpPr>
          <p:cNvPr id="7" name="Right Arrow 6"/>
          <p:cNvSpPr/>
          <p:nvPr/>
        </p:nvSpPr>
        <p:spPr>
          <a:xfrm>
            <a:off x="0" y="3479800"/>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9266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Matrix: A Natural Representation for Networks/Graphs/Relational Data</a:t>
            </a:r>
            <a:endParaRPr lang="en-US" dirty="0"/>
          </a:p>
        </p:txBody>
      </p:sp>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14988" cy="441693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buClrTx/>
              <a:buSzTx/>
              <a:buFontTx/>
              <a:buNone/>
            </a:pPr>
            <a:fld id="{A3A54D5E-F467-4214-BC5C-64DAEEAFEEC2}" type="slidenum">
              <a:rPr lang="zh-CN" altLang="en-US" sz="1200">
                <a:solidFill>
                  <a:srgbClr val="898989"/>
                </a:solidFill>
                <a:latin typeface="Calibri" pitchFamily="34" charset="0"/>
              </a:rPr>
              <a:pPr algn="r" defTabSz="914400" eaLnBrk="1" hangingPunct="1">
                <a:buClrTx/>
                <a:buSzTx/>
                <a:buFontTx/>
                <a:buNone/>
              </a:pPr>
              <a:t>4</a:t>
            </a:fld>
            <a:endParaRPr lang="en-US" altLang="zh-CN" sz="1200" dirty="0">
              <a:solidFill>
                <a:srgbClr val="898989"/>
              </a:solidFill>
              <a:latin typeface="Calibri" pitchFamily="34" charset="0"/>
            </a:endParaRPr>
          </a:p>
        </p:txBody>
      </p:sp>
      <p:sp>
        <p:nvSpPr>
          <p:cNvPr id="10" name="Date Placeholder 3"/>
          <p:cNvSpPr>
            <a:spLocks noGrp="1"/>
          </p:cNvSpPr>
          <p:nvPr>
            <p:ph type="dt" sz="half" idx="10"/>
          </p:nvPr>
        </p:nvSpPr>
        <p:spPr>
          <a:xfrm>
            <a:off x="457200" y="6356350"/>
            <a:ext cx="2133600" cy="365125"/>
          </a:xfrm>
        </p:spPr>
        <p:txBody>
          <a:bodyPr/>
          <a:lstStyle/>
          <a:p>
            <a:pPr algn="l"/>
            <a:r>
              <a:rPr lang="en-US" dirty="0" smtClean="0"/>
              <a:t>May 1st-4th, 2013 </a:t>
            </a:r>
            <a:endParaRPr lang="en-US" dirty="0"/>
          </a:p>
        </p:txBody>
      </p:sp>
      <p:sp>
        <p:nvSpPr>
          <p:cNvPr id="11" name="Footer Placeholder 4"/>
          <p:cNvSpPr>
            <a:spLocks noGrp="1"/>
          </p:cNvSpPr>
          <p:nvPr>
            <p:ph type="ftr" sz="quarter" idx="11"/>
          </p:nvPr>
        </p:nvSpPr>
        <p:spPr>
          <a:xfrm>
            <a:off x="3124200" y="6356350"/>
            <a:ext cx="2895600" cy="365125"/>
          </a:xfrm>
        </p:spPr>
        <p:txBody>
          <a:bodyPr/>
          <a:lstStyle/>
          <a:p>
            <a:r>
              <a:rPr lang="en-US" dirty="0" smtClean="0"/>
              <a:t>SDM 2013, Austin, Texas</a:t>
            </a:r>
            <a:endParaRPr lang="en-US" dirty="0"/>
          </a:p>
        </p:txBody>
      </p:sp>
    </p:spTree>
    <p:extLst>
      <p:ext uri="{BB962C8B-B14F-4D97-AF65-F5344CB8AC3E}">
        <p14:creationId xmlns:p14="http://schemas.microsoft.com/office/powerpoint/2010/main" val="34951619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Learning</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10000"/>
          </a:bodyPr>
          <a:lstStyle/>
          <a:p>
            <a:r>
              <a:rPr lang="en-US" dirty="0" smtClean="0"/>
              <a:t>Parallel Matrix Factorization</a:t>
            </a:r>
          </a:p>
          <a:p>
            <a:pPr lvl="1"/>
            <a:r>
              <a:rPr lang="en-US" sz="1700" dirty="0"/>
              <a:t>H. F. Yu, C. J. Hsieh, S. Si, and I. S. </a:t>
            </a:r>
            <a:r>
              <a:rPr lang="en-US" sz="1700" dirty="0" err="1" smtClean="0"/>
              <a:t>Dhillon</a:t>
            </a:r>
            <a:r>
              <a:rPr lang="en-US" sz="1700" dirty="0" smtClean="0"/>
              <a:t>. </a:t>
            </a:r>
            <a:r>
              <a:rPr lang="en-US" sz="1700" dirty="0"/>
              <a:t>Scalable Coordinate Descent Approaches to Parallel Matrix Factorization for Recommender </a:t>
            </a:r>
            <a:r>
              <a:rPr lang="en-US" sz="1700" dirty="0" smtClean="0"/>
              <a:t>Systems. ICDM 2012.</a:t>
            </a:r>
          </a:p>
          <a:p>
            <a:pPr lvl="1"/>
            <a:r>
              <a:rPr lang="en-US" sz="1700" dirty="0" smtClean="0"/>
              <a:t>Lester </a:t>
            </a:r>
            <a:r>
              <a:rPr lang="en-US" sz="1700" dirty="0"/>
              <a:t>Mackey, </a:t>
            </a:r>
            <a:r>
              <a:rPr lang="en-US" sz="1700" dirty="0" err="1"/>
              <a:t>Ameet</a:t>
            </a:r>
            <a:r>
              <a:rPr lang="en-US" sz="1700" dirty="0"/>
              <a:t> </a:t>
            </a:r>
            <a:r>
              <a:rPr lang="en-US" sz="1700" dirty="0" err="1"/>
              <a:t>Talwalkar</a:t>
            </a:r>
            <a:r>
              <a:rPr lang="en-US" sz="1700" dirty="0"/>
              <a:t>, and Michael I. Jordan. Divide-and-Conquer Matrix Factorization</a:t>
            </a:r>
            <a:r>
              <a:rPr lang="en-US" sz="1700" dirty="0" smtClean="0"/>
              <a:t>. NIPS 2011.</a:t>
            </a:r>
          </a:p>
          <a:p>
            <a:r>
              <a:rPr lang="en-US" sz="2800" dirty="0" smtClean="0"/>
              <a:t>Parallel Spectral Clustering</a:t>
            </a:r>
          </a:p>
          <a:p>
            <a:pPr lvl="1"/>
            <a:r>
              <a:rPr lang="en-US" sz="1700" dirty="0" smtClean="0"/>
              <a:t>W. Chen, Y. Song, H. </a:t>
            </a:r>
            <a:r>
              <a:rPr lang="en-US" sz="1700" dirty="0" err="1" smtClean="0"/>
              <a:t>Bai</a:t>
            </a:r>
            <a:r>
              <a:rPr lang="en-US" sz="1700" dirty="0" smtClean="0"/>
              <a:t>, C. Lin, E. Y. Chang. </a:t>
            </a:r>
            <a:r>
              <a:rPr lang="en-US" sz="1700" dirty="0"/>
              <a:t>Parallel Spectral Clustering in Distributed </a:t>
            </a:r>
            <a:r>
              <a:rPr lang="en-US" sz="1700" dirty="0" smtClean="0"/>
              <a:t>Systems. IEEE TPAMI 33(3), 568-586. 2011.</a:t>
            </a:r>
          </a:p>
          <a:p>
            <a:r>
              <a:rPr lang="en-US" sz="2800" dirty="0" smtClean="0"/>
              <a:t>Parallel SVD</a:t>
            </a:r>
          </a:p>
          <a:p>
            <a:pPr lvl="1"/>
            <a:r>
              <a:rPr lang="en-US" sz="1700" dirty="0" smtClean="0"/>
              <a:t>M. </a:t>
            </a:r>
            <a:r>
              <a:rPr lang="en-US" sz="1700" dirty="0"/>
              <a:t>W. </a:t>
            </a:r>
            <a:r>
              <a:rPr lang="en-US" sz="1700" dirty="0" smtClean="0"/>
              <a:t>Berry, D. </a:t>
            </a:r>
            <a:r>
              <a:rPr lang="en-US" sz="1700" dirty="0" err="1"/>
              <a:t>Mezher</a:t>
            </a:r>
            <a:r>
              <a:rPr lang="en-US" sz="1700" dirty="0"/>
              <a:t>, </a:t>
            </a:r>
            <a:r>
              <a:rPr lang="en-US" sz="1700" dirty="0" smtClean="0"/>
              <a:t>B. </a:t>
            </a:r>
            <a:r>
              <a:rPr lang="en-US" sz="1700" dirty="0"/>
              <a:t>Philippe</a:t>
            </a:r>
            <a:r>
              <a:rPr lang="en-US" sz="1700" dirty="0" smtClean="0"/>
              <a:t>, and A. </a:t>
            </a:r>
            <a:r>
              <a:rPr lang="en-US" sz="1700" dirty="0" err="1" smtClean="0"/>
              <a:t>Sameh</a:t>
            </a:r>
            <a:r>
              <a:rPr lang="en-US" sz="1700" dirty="0"/>
              <a:t>. Parallel Algorithms </a:t>
            </a:r>
            <a:r>
              <a:rPr lang="en-US" sz="1700" dirty="0" smtClean="0"/>
              <a:t>for the </a:t>
            </a:r>
            <a:r>
              <a:rPr lang="en-US" sz="1700" dirty="0"/>
              <a:t>Singular </a:t>
            </a:r>
            <a:r>
              <a:rPr lang="en-US" sz="1700" dirty="0" smtClean="0"/>
              <a:t>Value Decomposition. </a:t>
            </a:r>
            <a:r>
              <a:rPr lang="en-US" sz="1700" dirty="0"/>
              <a:t>In </a:t>
            </a:r>
            <a:r>
              <a:rPr lang="en-US" sz="1700" dirty="0" err="1"/>
              <a:t>Erricos</a:t>
            </a:r>
            <a:r>
              <a:rPr lang="en-US" sz="1700" dirty="0"/>
              <a:t> John: Handbook on Parallel Computing and </a:t>
            </a:r>
            <a:r>
              <a:rPr lang="en-US" sz="1700" dirty="0" smtClean="0"/>
              <a:t>Statistics. </a:t>
            </a:r>
            <a:r>
              <a:rPr lang="en-US" sz="1700" dirty="0" smtClean="0">
                <a:hlinkClick r:id="rId3"/>
              </a:rPr>
              <a:t>https</a:t>
            </a:r>
            <a:r>
              <a:rPr lang="en-US" sz="1700" dirty="0">
                <a:hlinkClick r:id="rId3"/>
              </a:rPr>
              <a:t>://www.irisa.fr/sage/bernard/publis/SVD-Chapter06.</a:t>
            </a:r>
            <a:r>
              <a:rPr lang="en-US" sz="1700" dirty="0" smtClean="0">
                <a:hlinkClick r:id="rId3"/>
              </a:rPr>
              <a:t>pdf</a:t>
            </a:r>
            <a:endParaRPr lang="en-US" sz="1700" dirty="0" smtClean="0"/>
          </a:p>
          <a:p>
            <a:r>
              <a:rPr lang="en-US" sz="2800" dirty="0" smtClean="0"/>
              <a:t>Parallel Optimization</a:t>
            </a:r>
          </a:p>
          <a:p>
            <a:pPr lvl="1"/>
            <a:r>
              <a:rPr lang="en-US" sz="1700" dirty="0" smtClean="0"/>
              <a:t>Y. Censor, S. A. </a:t>
            </a:r>
            <a:r>
              <a:rPr lang="en-US" sz="1700" dirty="0" err="1" smtClean="0"/>
              <a:t>Zenios</a:t>
            </a:r>
            <a:r>
              <a:rPr lang="en-US" sz="1700" dirty="0"/>
              <a:t>. Parallel Optimization: Theory, Algorithms and </a:t>
            </a:r>
            <a:r>
              <a:rPr lang="en-US" sz="1700" dirty="0" smtClean="0"/>
              <a:t>Applications. Oxford University Press. 1998</a:t>
            </a:r>
            <a:endParaRPr lang="en-US" sz="1700" dirty="0"/>
          </a:p>
          <a:p>
            <a:pPr marL="0" indent="0">
              <a:buNone/>
            </a:pPr>
            <a:endParaRPr lang="en-US" sz="1800" b="1"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40</a:t>
            </a:fld>
            <a:endParaRPr lang="en-US"/>
          </a:p>
        </p:txBody>
      </p:sp>
    </p:spTree>
    <p:extLst>
      <p:ext uri="{BB962C8B-B14F-4D97-AF65-F5344CB8AC3E}">
        <p14:creationId xmlns:p14="http://schemas.microsoft.com/office/powerpoint/2010/main" val="20031395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Learning</a:t>
            </a:r>
            <a:endParaRPr lang="en-US" dirty="0"/>
          </a:p>
        </p:txBody>
      </p:sp>
      <p:sp>
        <p:nvSpPr>
          <p:cNvPr id="3" name="Content Placeholder 2"/>
          <p:cNvSpPr>
            <a:spLocks noGrp="1"/>
          </p:cNvSpPr>
          <p:nvPr>
            <p:ph idx="1"/>
          </p:nvPr>
        </p:nvSpPr>
        <p:spPr/>
        <p:txBody>
          <a:bodyPr>
            <a:normAutofit/>
          </a:bodyPr>
          <a:lstStyle/>
          <a:p>
            <a:r>
              <a:rPr lang="en-US" dirty="0" smtClean="0"/>
              <a:t>Online Matrix Factorization</a:t>
            </a:r>
          </a:p>
          <a:p>
            <a:pPr lvl="1"/>
            <a:r>
              <a:rPr lang="en-US" sz="1600" dirty="0"/>
              <a:t>J. </a:t>
            </a:r>
            <a:r>
              <a:rPr lang="en-US" sz="1600" dirty="0" err="1"/>
              <a:t>Mairal</a:t>
            </a:r>
            <a:r>
              <a:rPr lang="en-US" sz="1600" dirty="0"/>
              <a:t>, F. Bach, J. Ponce and G. </a:t>
            </a:r>
            <a:r>
              <a:rPr lang="en-US" sz="1600" dirty="0" err="1"/>
              <a:t>Sapiro</a:t>
            </a:r>
            <a:r>
              <a:rPr lang="en-US" sz="1600" dirty="0"/>
              <a:t>. Online Learning for Matrix Factorization and Sparse </a:t>
            </a:r>
            <a:r>
              <a:rPr lang="en-US" sz="1600" dirty="0" smtClean="0"/>
              <a:t>Coding. </a:t>
            </a:r>
            <a:r>
              <a:rPr lang="en-US" sz="1600" dirty="0"/>
              <a:t>Journal of Machine Learning Research, volume 11. pages 19-60. 2010.</a:t>
            </a:r>
          </a:p>
          <a:p>
            <a:pPr lvl="1"/>
            <a:r>
              <a:rPr lang="en-US" sz="1600" dirty="0" smtClean="0"/>
              <a:t>Fei </a:t>
            </a:r>
            <a:r>
              <a:rPr lang="en-US" sz="1600" dirty="0"/>
              <a:t>Wang, </a:t>
            </a:r>
            <a:r>
              <a:rPr lang="en-US" sz="1600" dirty="0" err="1"/>
              <a:t>Chenhao</a:t>
            </a:r>
            <a:r>
              <a:rPr lang="en-US" sz="1600" dirty="0"/>
              <a:t> Tan, Christian </a:t>
            </a:r>
            <a:r>
              <a:rPr lang="en-US" sz="1600" dirty="0" err="1"/>
              <a:t>Konig</a:t>
            </a:r>
            <a:r>
              <a:rPr lang="en-US" sz="1600" dirty="0"/>
              <a:t>, Ping Li. Online Nonnegative Matrix Factorization for Document </a:t>
            </a:r>
            <a:r>
              <a:rPr lang="en-US" sz="1600" dirty="0" smtClean="0"/>
              <a:t>Clustering. SDM 2011.</a:t>
            </a:r>
          </a:p>
          <a:p>
            <a:pPr lvl="1"/>
            <a:r>
              <a:rPr lang="en-US" sz="1600" dirty="0"/>
              <a:t>A. </a:t>
            </a:r>
            <a:r>
              <a:rPr lang="en-US" sz="1600" dirty="0" err="1"/>
              <a:t>Lefèvre</a:t>
            </a:r>
            <a:r>
              <a:rPr lang="en-US" sz="1600" dirty="0"/>
              <a:t>, F. Bach, and C. </a:t>
            </a:r>
            <a:r>
              <a:rPr lang="en-US" sz="1600" dirty="0" err="1"/>
              <a:t>Févotte</a:t>
            </a:r>
            <a:r>
              <a:rPr lang="en-US" sz="1600" dirty="0"/>
              <a:t>. Online algorithms for Nonnegative Matrix Factorization with the </a:t>
            </a:r>
            <a:r>
              <a:rPr lang="en-US" sz="1600" dirty="0" err="1"/>
              <a:t>Itakura</a:t>
            </a:r>
            <a:r>
              <a:rPr lang="en-US" sz="1600" dirty="0"/>
              <a:t>-Saito </a:t>
            </a:r>
            <a:r>
              <a:rPr lang="en-US" sz="1600" dirty="0" smtClean="0"/>
              <a:t>divergence. WASPAA 2011.</a:t>
            </a:r>
          </a:p>
          <a:p>
            <a:r>
              <a:rPr lang="en-US" dirty="0" smtClean="0"/>
              <a:t>General Online Learning</a:t>
            </a:r>
          </a:p>
          <a:p>
            <a:pPr lvl="1"/>
            <a:r>
              <a:rPr lang="en-US" sz="1600" dirty="0" err="1" smtClean="0"/>
              <a:t>Shai</a:t>
            </a:r>
            <a:r>
              <a:rPr lang="en-US" sz="1600" dirty="0" smtClean="0"/>
              <a:t> </a:t>
            </a:r>
            <a:r>
              <a:rPr lang="en-US" sz="1600" dirty="0" err="1"/>
              <a:t>Shalev-</a:t>
            </a:r>
            <a:r>
              <a:rPr lang="en-US" sz="1600" dirty="0" err="1" smtClean="0"/>
              <a:t>Shwartz</a:t>
            </a:r>
            <a:r>
              <a:rPr lang="en-US" sz="1600" dirty="0" smtClean="0"/>
              <a:t>. Online </a:t>
            </a:r>
            <a:r>
              <a:rPr lang="en-US" sz="1600" dirty="0"/>
              <a:t>Learning: Theory, Algorithms, and </a:t>
            </a:r>
            <a:r>
              <a:rPr lang="en-US" sz="1600" dirty="0" smtClean="0"/>
              <a:t>Applications. </a:t>
            </a:r>
            <a:r>
              <a:rPr lang="en-US" sz="1600" dirty="0"/>
              <a:t>The Hebrew University of Jerusalem. </a:t>
            </a:r>
            <a:r>
              <a:rPr lang="en-US" sz="1600" dirty="0" err="1"/>
              <a:t>PH.d.</a:t>
            </a:r>
            <a:r>
              <a:rPr lang="en-US" sz="1600" dirty="0"/>
              <a:t> thesis. July 2007.</a:t>
            </a:r>
            <a:endParaRPr lang="en-US" sz="1600" dirty="0" smtClean="0"/>
          </a:p>
          <a:p>
            <a:r>
              <a:rPr lang="en-US" dirty="0" smtClean="0"/>
              <a:t>Parallel Online Learning</a:t>
            </a:r>
          </a:p>
          <a:p>
            <a:pPr lvl="1"/>
            <a:r>
              <a:rPr lang="en-US" sz="1600" dirty="0"/>
              <a:t>Daniel Hsu, Nikos </a:t>
            </a:r>
            <a:r>
              <a:rPr lang="en-US" sz="1600" dirty="0" err="1"/>
              <a:t>Karampatziakis</a:t>
            </a:r>
            <a:r>
              <a:rPr lang="en-US" sz="1600" dirty="0"/>
              <a:t>, John Langford, Alex </a:t>
            </a:r>
            <a:r>
              <a:rPr lang="en-US" sz="1600" dirty="0" err="1" smtClean="0"/>
              <a:t>Smola</a:t>
            </a:r>
            <a:r>
              <a:rPr lang="en-US" sz="1600" dirty="0"/>
              <a:t>. Parallel Online Learning. </a:t>
            </a:r>
            <a:r>
              <a:rPr lang="en-US" sz="1600" dirty="0">
                <a:hlinkClick r:id="rId2"/>
              </a:rPr>
              <a:t>http://arxiv.org/abs/</a:t>
            </a:r>
            <a:r>
              <a:rPr lang="en-US" sz="1600" dirty="0" smtClean="0">
                <a:hlinkClick r:id="rId2"/>
              </a:rPr>
              <a:t>1103.4204v1</a:t>
            </a:r>
            <a:r>
              <a:rPr lang="en-US" sz="1600" dirty="0"/>
              <a:t>.</a:t>
            </a:r>
            <a:r>
              <a:rPr lang="en-US" sz="1600" dirty="0" smtClean="0"/>
              <a:t> </a:t>
            </a:r>
          </a:p>
          <a:p>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41</a:t>
            </a:fld>
            <a:endParaRPr lang="en-US"/>
          </a:p>
        </p:txBody>
      </p:sp>
    </p:spTree>
    <p:extLst>
      <p:ext uri="{BB962C8B-B14F-4D97-AF65-F5344CB8AC3E}">
        <p14:creationId xmlns:p14="http://schemas.microsoft.com/office/powerpoint/2010/main" val="40645897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278"/>
            <a:ext cx="8229600" cy="1143000"/>
          </a:xfrm>
        </p:spPr>
        <p:txBody>
          <a:bodyPr/>
          <a:lstStyle/>
          <a:p>
            <a:r>
              <a:rPr lang="en-US" dirty="0" smtClean="0"/>
              <a:t>Matrix Tools </a:t>
            </a:r>
            <a:r>
              <a:rPr lang="en-US" dirty="0" err="1" smtClean="0"/>
              <a:t>vs</a:t>
            </a:r>
            <a:r>
              <a:rPr lang="en-US" dirty="0" smtClean="0"/>
              <a:t> Applications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3452754"/>
              </p:ext>
            </p:extLst>
          </p:nvPr>
        </p:nvGraphicFramePr>
        <p:xfrm>
          <a:off x="78828" y="3000431"/>
          <a:ext cx="8844459" cy="2865120"/>
        </p:xfrm>
        <a:graphic>
          <a:graphicData uri="http://schemas.openxmlformats.org/drawingml/2006/table">
            <a:tbl>
              <a:tblPr firstRow="1" bandRow="1">
                <a:tableStyleId>{5940675A-B579-460E-94D1-54222C63F5DA}</a:tableStyleId>
              </a:tblPr>
              <a:tblGrid>
                <a:gridCol w="1932851"/>
                <a:gridCol w="863951"/>
                <a:gridCol w="863951"/>
                <a:gridCol w="863951"/>
                <a:gridCol w="863951"/>
                <a:gridCol w="863951"/>
                <a:gridCol w="863951"/>
                <a:gridCol w="863951"/>
                <a:gridCol w="863951"/>
              </a:tblGrid>
              <a:tr h="370840">
                <a:tc>
                  <a:txBody>
                    <a:bodyPr/>
                    <a:lstStyle/>
                    <a:p>
                      <a:pPr algn="ctr"/>
                      <a:r>
                        <a:rPr lang="en-US" sz="3200" dirty="0" smtClean="0">
                          <a:solidFill>
                            <a:srgbClr val="FF0000"/>
                          </a:solidFill>
                        </a:rPr>
                        <a:t>Tools</a:t>
                      </a:r>
                      <a:endParaRPr lang="en-US"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sz="2400" dirty="0" smtClean="0">
                          <a:solidFill>
                            <a:srgbClr val="FF0000"/>
                          </a:solidFill>
                        </a:rPr>
                        <a:t>Prox.</a:t>
                      </a:r>
                      <a:endParaRPr lang="en-US" sz="2400" dirty="0">
                        <a:solidFill>
                          <a:srgbClr val="FF0000"/>
                        </a:solidFill>
                      </a:endParaRPr>
                    </a:p>
                  </a:txBody>
                  <a:tcPr marL="0" marR="0"/>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sz="2400" dirty="0" smtClean="0">
                          <a:solidFill>
                            <a:srgbClr val="FF0000"/>
                          </a:solidFill>
                        </a:rPr>
                        <a:t>LRA</a:t>
                      </a:r>
                      <a:endParaRPr lang="en-US" sz="2400" dirty="0">
                        <a:solidFill>
                          <a:srgbClr val="FF0000"/>
                        </a:solidFill>
                      </a:endParaRP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sz="2400" dirty="0" smtClean="0">
                          <a:solidFill>
                            <a:srgbClr val="FF0000"/>
                          </a:solidFill>
                        </a:rPr>
                        <a:t>Sparse L’</a:t>
                      </a:r>
                      <a:endParaRPr lang="en-US" sz="2400" dirty="0">
                        <a:solidFill>
                          <a:srgbClr val="FF0000"/>
                        </a:solidFill>
                      </a:endParaRP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r>
                        <a:rPr lang="en-US" altLang="zh-CN" sz="2400" dirty="0" smtClean="0">
                          <a:solidFill>
                            <a:srgbClr val="FF0000"/>
                          </a:solidFill>
                        </a:rPr>
                        <a:t>Large L’</a:t>
                      </a:r>
                      <a:endParaRPr lang="en-US" sz="2400" dirty="0">
                        <a:solidFill>
                          <a:srgbClr val="FF0000"/>
                        </a:solidFill>
                      </a:endParaRPr>
                    </a:p>
                  </a:txBody>
                  <a:tcPr marL="0" marR="0"/>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Eigen. Opt.</a:t>
                      </a:r>
                    </a:p>
                  </a:txBody>
                  <a:tcPr marL="0" marR="0"/>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Date Placeholder 3"/>
          <p:cNvSpPr>
            <a:spLocks noGrp="1"/>
          </p:cNvSpPr>
          <p:nvPr>
            <p:ph type="dt" sz="half" idx="10"/>
          </p:nvPr>
        </p:nvSpPr>
        <p:spPr>
          <a:xfrm>
            <a:off x="457200" y="6261754"/>
            <a:ext cx="2133600" cy="365125"/>
          </a:xfrm>
        </p:spPr>
        <p:txBody>
          <a:bodyPr/>
          <a:lstStyle/>
          <a:p>
            <a:r>
              <a:rPr lang="en-US" smtClean="0"/>
              <a:t>May 1st-4th, 2013 </a:t>
            </a:r>
            <a:endParaRPr lang="en-US"/>
          </a:p>
        </p:txBody>
      </p:sp>
      <p:sp>
        <p:nvSpPr>
          <p:cNvPr id="6" name="Slide Number Placeholder 5"/>
          <p:cNvSpPr>
            <a:spLocks noGrp="1"/>
          </p:cNvSpPr>
          <p:nvPr>
            <p:ph type="sldNum" sz="quarter" idx="12"/>
          </p:nvPr>
        </p:nvSpPr>
        <p:spPr>
          <a:xfrm>
            <a:off x="6553200" y="6261754"/>
            <a:ext cx="2133600" cy="365125"/>
          </a:xfrm>
        </p:spPr>
        <p:txBody>
          <a:bodyPr/>
          <a:lstStyle/>
          <a:p>
            <a:fld id="{18B8E69E-CB69-B648-A963-29116CD159D2}" type="slidenum">
              <a:rPr lang="en-US" smtClean="0"/>
              <a:t>42</a:t>
            </a:fld>
            <a:endParaRPr lang="en-US"/>
          </a:p>
        </p:txBody>
      </p:sp>
      <p:sp>
        <p:nvSpPr>
          <p:cNvPr id="10" name="TextBox 9"/>
          <p:cNvSpPr txBox="1"/>
          <p:nvPr/>
        </p:nvSpPr>
        <p:spPr>
          <a:xfrm rot="17076444">
            <a:off x="1838464" y="2064915"/>
            <a:ext cx="1545038" cy="461665"/>
          </a:xfrm>
          <a:prstGeom prst="rect">
            <a:avLst/>
          </a:prstGeom>
          <a:noFill/>
        </p:spPr>
        <p:txBody>
          <a:bodyPr wrap="none" rtlCol="0">
            <a:spAutoFit/>
          </a:bodyPr>
          <a:lstStyle/>
          <a:p>
            <a:r>
              <a:rPr lang="en-US" sz="2400" dirty="0" smtClean="0">
                <a:solidFill>
                  <a:srgbClr val="7030A0"/>
                </a:solidFill>
              </a:rPr>
              <a:t>C’ Patterns</a:t>
            </a:r>
            <a:endParaRPr lang="en-US" sz="2400" dirty="0">
              <a:solidFill>
                <a:srgbClr val="7030A0"/>
              </a:solidFill>
            </a:endParaRPr>
          </a:p>
        </p:txBody>
      </p:sp>
      <p:sp>
        <p:nvSpPr>
          <p:cNvPr id="11" name="TextBox 10"/>
          <p:cNvSpPr txBox="1"/>
          <p:nvPr/>
        </p:nvSpPr>
        <p:spPr>
          <a:xfrm rot="17076444">
            <a:off x="2757226" y="2043889"/>
            <a:ext cx="1494320" cy="461665"/>
          </a:xfrm>
          <a:prstGeom prst="rect">
            <a:avLst/>
          </a:prstGeom>
          <a:noFill/>
        </p:spPr>
        <p:txBody>
          <a:bodyPr wrap="none" rtlCol="0">
            <a:spAutoFit/>
          </a:bodyPr>
          <a:lstStyle/>
          <a:p>
            <a:r>
              <a:rPr lang="en-US" sz="2400" dirty="0" smtClean="0">
                <a:solidFill>
                  <a:srgbClr val="7030A0"/>
                </a:solidFill>
              </a:rPr>
              <a:t>Anomalies</a:t>
            </a:r>
            <a:endParaRPr lang="en-US" sz="2400" dirty="0">
              <a:solidFill>
                <a:srgbClr val="7030A0"/>
              </a:solidFill>
            </a:endParaRPr>
          </a:p>
        </p:txBody>
      </p:sp>
      <p:sp>
        <p:nvSpPr>
          <p:cNvPr id="12" name="TextBox 11"/>
          <p:cNvSpPr txBox="1"/>
          <p:nvPr/>
        </p:nvSpPr>
        <p:spPr>
          <a:xfrm rot="17076444">
            <a:off x="3670837" y="2007097"/>
            <a:ext cx="1548501" cy="461665"/>
          </a:xfrm>
          <a:prstGeom prst="rect">
            <a:avLst/>
          </a:prstGeom>
          <a:noFill/>
        </p:spPr>
        <p:txBody>
          <a:bodyPr wrap="none" rtlCol="0">
            <a:spAutoFit/>
          </a:bodyPr>
          <a:lstStyle/>
          <a:p>
            <a:r>
              <a:rPr lang="en-US" sz="2400" dirty="0" err="1" smtClean="0">
                <a:solidFill>
                  <a:srgbClr val="7030A0"/>
                </a:solidFill>
              </a:rPr>
              <a:t>Influ</a:t>
            </a:r>
            <a:r>
              <a:rPr lang="en-US" sz="2400" dirty="0" smtClean="0">
                <a:solidFill>
                  <a:srgbClr val="7030A0"/>
                </a:solidFill>
              </a:rPr>
              <a:t>’  Prop</a:t>
            </a:r>
            <a:endParaRPr lang="en-US" sz="2400" dirty="0">
              <a:solidFill>
                <a:srgbClr val="7030A0"/>
              </a:solidFill>
            </a:endParaRPr>
          </a:p>
        </p:txBody>
      </p:sp>
      <p:pic>
        <p:nvPicPr>
          <p:cNvPr id="21506"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814" y="3652707"/>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885" y="4098742"/>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031" y="5480125"/>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17076444">
            <a:off x="5199517" y="1783863"/>
            <a:ext cx="1965474" cy="461665"/>
          </a:xfrm>
          <a:prstGeom prst="rect">
            <a:avLst/>
          </a:prstGeom>
          <a:noFill/>
        </p:spPr>
        <p:txBody>
          <a:bodyPr wrap="none" rtlCol="0">
            <a:spAutoFit/>
          </a:bodyPr>
          <a:lstStyle/>
          <a:p>
            <a:r>
              <a:rPr lang="en-US" sz="2400" dirty="0" smtClean="0">
                <a:solidFill>
                  <a:srgbClr val="7030A0"/>
                </a:solidFill>
              </a:rPr>
              <a:t>Symptom </a:t>
            </a:r>
            <a:r>
              <a:rPr lang="en-US" sz="2400" dirty="0" err="1" smtClean="0">
                <a:solidFill>
                  <a:srgbClr val="7030A0"/>
                </a:solidFill>
              </a:rPr>
              <a:t>Exp</a:t>
            </a:r>
            <a:r>
              <a:rPr lang="en-US" sz="2400" dirty="0" smtClean="0">
                <a:solidFill>
                  <a:srgbClr val="7030A0"/>
                </a:solidFill>
              </a:rPr>
              <a:t>’</a:t>
            </a:r>
            <a:endParaRPr lang="en-US" sz="2400" dirty="0">
              <a:solidFill>
                <a:srgbClr val="7030A0"/>
              </a:solidFill>
            </a:endParaRPr>
          </a:p>
        </p:txBody>
      </p:sp>
      <p:pic>
        <p:nvPicPr>
          <p:cNvPr id="16"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042" y="3662166"/>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17076444">
            <a:off x="6045077" y="1718383"/>
            <a:ext cx="1991699" cy="461665"/>
          </a:xfrm>
          <a:prstGeom prst="rect">
            <a:avLst/>
          </a:prstGeom>
          <a:noFill/>
        </p:spPr>
        <p:txBody>
          <a:bodyPr wrap="none" rtlCol="0">
            <a:spAutoFit/>
          </a:bodyPr>
          <a:lstStyle/>
          <a:p>
            <a:r>
              <a:rPr lang="en-US" sz="2400" dirty="0" smtClean="0">
                <a:solidFill>
                  <a:srgbClr val="7030A0"/>
                </a:solidFill>
              </a:rPr>
              <a:t>Similar Patient</a:t>
            </a:r>
            <a:endParaRPr lang="en-US" sz="2400" dirty="0">
              <a:solidFill>
                <a:srgbClr val="7030A0"/>
              </a:solidFill>
            </a:endParaRPr>
          </a:p>
        </p:txBody>
      </p:sp>
      <p:sp>
        <p:nvSpPr>
          <p:cNvPr id="20" name="TextBox 19"/>
          <p:cNvSpPr txBox="1"/>
          <p:nvPr/>
        </p:nvSpPr>
        <p:spPr>
          <a:xfrm rot="17076444">
            <a:off x="4354613" y="1844177"/>
            <a:ext cx="1904689" cy="461665"/>
          </a:xfrm>
          <a:prstGeom prst="rect">
            <a:avLst/>
          </a:prstGeom>
          <a:noFill/>
        </p:spPr>
        <p:txBody>
          <a:bodyPr wrap="none" rtlCol="0">
            <a:spAutoFit/>
          </a:bodyPr>
          <a:lstStyle/>
          <a:p>
            <a:r>
              <a:rPr lang="en-US" altLang="zh-CN" sz="2400" dirty="0" smtClean="0">
                <a:solidFill>
                  <a:srgbClr val="7030A0"/>
                </a:solidFill>
              </a:rPr>
              <a:t>Immunization</a:t>
            </a:r>
            <a:endParaRPr lang="en-US" sz="2400" dirty="0">
              <a:solidFill>
                <a:srgbClr val="7030A0"/>
              </a:solidFill>
            </a:endParaRPr>
          </a:p>
        </p:txBody>
      </p:sp>
      <p:pic>
        <p:nvPicPr>
          <p:cNvPr id="21"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731" y="5506397"/>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rot="17076444">
            <a:off x="6800291" y="1665825"/>
            <a:ext cx="2173480" cy="461665"/>
          </a:xfrm>
          <a:prstGeom prst="rect">
            <a:avLst/>
          </a:prstGeom>
          <a:noFill/>
        </p:spPr>
        <p:txBody>
          <a:bodyPr wrap="none" rtlCol="0">
            <a:spAutoFit/>
          </a:bodyPr>
          <a:lstStyle/>
          <a:p>
            <a:r>
              <a:rPr lang="en-US" altLang="zh-CN" sz="2400" dirty="0" smtClean="0">
                <a:solidFill>
                  <a:srgbClr val="7030A0"/>
                </a:solidFill>
              </a:rPr>
              <a:t>Clinical Patterns</a:t>
            </a:r>
            <a:endParaRPr lang="en-US" sz="2400" dirty="0">
              <a:solidFill>
                <a:srgbClr val="7030A0"/>
              </a:solidFill>
            </a:endParaRPr>
          </a:p>
        </p:txBody>
      </p:sp>
      <p:sp>
        <p:nvSpPr>
          <p:cNvPr id="23" name="TextBox 22"/>
          <p:cNvSpPr txBox="1"/>
          <p:nvPr/>
        </p:nvSpPr>
        <p:spPr>
          <a:xfrm rot="17076444">
            <a:off x="7889544" y="1802459"/>
            <a:ext cx="1529521" cy="461665"/>
          </a:xfrm>
          <a:prstGeom prst="rect">
            <a:avLst/>
          </a:prstGeom>
          <a:noFill/>
        </p:spPr>
        <p:txBody>
          <a:bodyPr wrap="none" rtlCol="0">
            <a:spAutoFit/>
          </a:bodyPr>
          <a:lstStyle/>
          <a:p>
            <a:r>
              <a:rPr lang="en-US" altLang="zh-CN" sz="2400" dirty="0" smtClean="0">
                <a:solidFill>
                  <a:srgbClr val="7030A0"/>
                </a:solidFill>
              </a:rPr>
              <a:t>Risk Factor</a:t>
            </a:r>
            <a:endParaRPr lang="en-US" sz="2400" dirty="0">
              <a:solidFill>
                <a:srgbClr val="7030A0"/>
              </a:solidFill>
            </a:endParaRPr>
          </a:p>
        </p:txBody>
      </p:sp>
      <p:pic>
        <p:nvPicPr>
          <p:cNvPr id="24"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912" y="4114120"/>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3" name="Left Brace 2"/>
          <p:cNvSpPr/>
          <p:nvPr/>
        </p:nvSpPr>
        <p:spPr>
          <a:xfrm rot="16200000">
            <a:off x="3082250" y="5094362"/>
            <a:ext cx="517374" cy="2091287"/>
          </a:xfrm>
          <a:prstGeom prst="leftBrace">
            <a:avLst>
              <a:gd name="adj1" fmla="val 21031"/>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Left Brace 26"/>
          <p:cNvSpPr/>
          <p:nvPr/>
        </p:nvSpPr>
        <p:spPr>
          <a:xfrm rot="16200000">
            <a:off x="6593490" y="4300121"/>
            <a:ext cx="517374" cy="3669250"/>
          </a:xfrm>
          <a:prstGeom prst="leftBrace">
            <a:avLst>
              <a:gd name="adj1" fmla="val 21031"/>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8"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379" y="4124776"/>
            <a:ext cx="338614" cy="3043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64131" y="6343091"/>
            <a:ext cx="2505238" cy="523220"/>
          </a:xfrm>
          <a:prstGeom prst="rect">
            <a:avLst/>
          </a:prstGeom>
          <a:noFill/>
        </p:spPr>
        <p:txBody>
          <a:bodyPr wrap="none" rtlCol="0">
            <a:spAutoFit/>
          </a:bodyPr>
          <a:lstStyle/>
          <a:p>
            <a:r>
              <a:rPr lang="en-US" sz="2800" dirty="0" smtClean="0"/>
              <a:t>Social Networks</a:t>
            </a:r>
            <a:endParaRPr lang="en-US" sz="2800" dirty="0"/>
          </a:p>
        </p:txBody>
      </p:sp>
      <p:sp>
        <p:nvSpPr>
          <p:cNvPr id="30" name="TextBox 29"/>
          <p:cNvSpPr txBox="1"/>
          <p:nvPr/>
        </p:nvSpPr>
        <p:spPr>
          <a:xfrm>
            <a:off x="6058477" y="6337831"/>
            <a:ext cx="1768754" cy="523220"/>
          </a:xfrm>
          <a:prstGeom prst="rect">
            <a:avLst/>
          </a:prstGeom>
          <a:noFill/>
        </p:spPr>
        <p:txBody>
          <a:bodyPr wrap="none" rtlCol="0">
            <a:spAutoFit/>
          </a:bodyPr>
          <a:lstStyle/>
          <a:p>
            <a:r>
              <a:rPr lang="en-US" sz="2800" dirty="0" smtClean="0"/>
              <a:t>Healthcare</a:t>
            </a:r>
            <a:endParaRPr lang="en-US" sz="2800" dirty="0"/>
          </a:p>
        </p:txBody>
      </p:sp>
      <p:pic>
        <p:nvPicPr>
          <p:cNvPr id="29"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58301"/>
            <a:ext cx="338614" cy="3043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encrypted-tbn3.gstatic.com/images?q=tbn:ANd9GcS1TkSpSHuCEc6aB9yy_GNEYYe4uOJLqxTGtpzK4F2xdodOx2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358" y="4581500"/>
            <a:ext cx="338614" cy="30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4000" dirty="0" smtClean="0"/>
              <a:t>Introduction</a:t>
            </a:r>
          </a:p>
          <a:p>
            <a:r>
              <a:rPr lang="en-US" sz="4000" dirty="0" smtClean="0"/>
              <a:t>Overview of the Technologies</a:t>
            </a:r>
          </a:p>
          <a:p>
            <a:r>
              <a:rPr lang="en-US" sz="4000" dirty="0"/>
              <a:t>Applications in </a:t>
            </a:r>
            <a:r>
              <a:rPr lang="en-US" sz="4000" dirty="0" smtClean="0"/>
              <a:t>Health Informatics</a:t>
            </a:r>
            <a:endParaRPr lang="en-US" sz="4000" dirty="0"/>
          </a:p>
          <a:p>
            <a:r>
              <a:rPr lang="en-US" sz="4000" dirty="0" smtClean="0"/>
              <a:t>Applications in Social </a:t>
            </a:r>
            <a:r>
              <a:rPr lang="en-US" sz="4000" dirty="0"/>
              <a:t>Informatics</a:t>
            </a:r>
            <a:endParaRPr lang="en-US" sz="4000" dirty="0" smtClean="0"/>
          </a:p>
          <a:p>
            <a:r>
              <a:rPr lang="en-US" sz="4000" dirty="0" smtClean="0"/>
              <a:t>Conclusions and Future Works</a:t>
            </a:r>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43</a:t>
            </a:fld>
            <a:endParaRPr lang="en-US"/>
          </a:p>
        </p:txBody>
      </p:sp>
      <p:sp>
        <p:nvSpPr>
          <p:cNvPr id="7" name="Right Arrow 6"/>
          <p:cNvSpPr/>
          <p:nvPr/>
        </p:nvSpPr>
        <p:spPr>
          <a:xfrm>
            <a:off x="0" y="32321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682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457200" y="100524"/>
            <a:ext cx="8229600" cy="1143000"/>
          </a:xfrm>
        </p:spPr>
        <p:txBody>
          <a:bodyPr/>
          <a:lstStyle/>
          <a:p>
            <a:r>
              <a:rPr lang="en-US" altLang="zh-CN" dirty="0">
                <a:ea typeface="ＭＳ Ｐゴシック" charset="0"/>
              </a:rPr>
              <a:t>Longitudinal Medical Records</a:t>
            </a:r>
            <a:endParaRPr lang="zh-CN" altLang="en-US" dirty="0">
              <a:ea typeface="ＭＳ Ｐゴシック" charset="0"/>
            </a:endParaRPr>
          </a:p>
        </p:txBody>
      </p:sp>
      <p:sp>
        <p:nvSpPr>
          <p:cNvPr id="18435" name="灯片编号占位符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22E86A0F-FA0F-C64A-BBB4-E6D9D92083DE}" type="slidenum">
              <a:rPr lang="he-IL" altLang="zh-CN" sz="800">
                <a:solidFill>
                  <a:schemeClr val="tx1"/>
                </a:solidFill>
              </a:rPr>
              <a:pPr eaLnBrk="1" hangingPunct="1"/>
              <a:t>44</a:t>
            </a:fld>
            <a:endParaRPr lang="en-US" altLang="zh-CN" sz="800">
              <a:solidFill>
                <a:schemeClr val="tx1"/>
              </a:solidFill>
            </a:endParaRPr>
          </a:p>
        </p:txBody>
      </p:sp>
      <p:graphicFrame>
        <p:nvGraphicFramePr>
          <p:cNvPr id="6" name="Diagram 4"/>
          <p:cNvGraphicFramePr/>
          <p:nvPr>
            <p:extLst>
              <p:ext uri="{D42A27DB-BD31-4B8C-83A1-F6EECF244321}">
                <p14:modId xmlns:p14="http://schemas.microsoft.com/office/powerpoint/2010/main" val="899191314"/>
              </p:ext>
            </p:extLst>
          </p:nvPr>
        </p:nvGraphicFramePr>
        <p:xfrm>
          <a:off x="125124" y="1205133"/>
          <a:ext cx="5894676" cy="5754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Up Arrow 6"/>
          <p:cNvSpPr>
            <a:spLocks noChangeArrowheads="1"/>
          </p:cNvSpPr>
          <p:nvPr/>
        </p:nvSpPr>
        <p:spPr bwMode="auto">
          <a:xfrm rot="10800000">
            <a:off x="2787650" y="2667000"/>
            <a:ext cx="488950" cy="582613"/>
          </a:xfrm>
          <a:prstGeom prst="upArrow">
            <a:avLst>
              <a:gd name="adj1" fmla="val 50000"/>
              <a:gd name="adj2" fmla="val 52792"/>
            </a:avLst>
          </a:prstGeom>
          <a:gradFill rotWithShape="1">
            <a:gsLst>
              <a:gs pos="0">
                <a:srgbClr val="8B9CFF"/>
              </a:gs>
              <a:gs pos="100000">
                <a:srgbClr val="647AFF"/>
              </a:gs>
            </a:gsLst>
            <a:lin ang="5400000"/>
          </a:gradFill>
          <a:ln w="9525">
            <a:solidFill>
              <a:srgbClr val="7283F9"/>
            </a:solidFill>
            <a:miter lim="800000"/>
            <a:headEnd/>
            <a:tailEnd/>
          </a:ln>
          <a:effectLst>
            <a:outerShdw dist="23000" dir="5400000" rotWithShape="0">
              <a:srgbClr val="808080">
                <a:alpha val="34999"/>
              </a:srgbClr>
            </a:outerShdw>
          </a:effectLst>
        </p:spPr>
        <p:txBody>
          <a:bodyPr rot="10800000" anchor="ctr"/>
          <a:lstStyle/>
          <a:p>
            <a:pPr>
              <a:lnSpc>
                <a:spcPct val="90000"/>
              </a:lnSpc>
            </a:pPr>
            <a:endParaRPr lang="en-US">
              <a:solidFill>
                <a:srgbClr val="FFFFFF"/>
              </a:solidFill>
            </a:endParaRPr>
          </a:p>
        </p:txBody>
      </p:sp>
      <p:sp>
        <p:nvSpPr>
          <p:cNvPr id="8" name="Right Arrow 7"/>
          <p:cNvSpPr>
            <a:spLocks noChangeArrowheads="1"/>
          </p:cNvSpPr>
          <p:nvPr/>
        </p:nvSpPr>
        <p:spPr bwMode="auto">
          <a:xfrm rot="10800000">
            <a:off x="3654425" y="3525838"/>
            <a:ext cx="536575" cy="455612"/>
          </a:xfrm>
          <a:prstGeom prst="rightArrow">
            <a:avLst>
              <a:gd name="adj1" fmla="val 50000"/>
              <a:gd name="adj2" fmla="val 50002"/>
            </a:avLst>
          </a:prstGeom>
          <a:gradFill rotWithShape="1">
            <a:gsLst>
              <a:gs pos="0">
                <a:srgbClr val="8B9CFF"/>
              </a:gs>
              <a:gs pos="100000">
                <a:srgbClr val="647AFF"/>
              </a:gs>
            </a:gsLst>
            <a:lin ang="5400000"/>
          </a:gradFill>
          <a:ln w="9525">
            <a:solidFill>
              <a:srgbClr val="7283F9"/>
            </a:solidFill>
            <a:miter lim="800000"/>
            <a:headEnd/>
            <a:tailEnd/>
          </a:ln>
          <a:effectLst>
            <a:outerShdw dist="23000" dir="5400000" rotWithShape="0">
              <a:srgbClr val="808080">
                <a:alpha val="34999"/>
              </a:srgbClr>
            </a:outerShdw>
          </a:effectLst>
        </p:spPr>
        <p:txBody>
          <a:bodyPr rot="10800000" anchor="ctr"/>
          <a:lstStyle/>
          <a:p>
            <a:pPr>
              <a:lnSpc>
                <a:spcPct val="90000"/>
              </a:lnSpc>
            </a:pPr>
            <a:endParaRPr lang="en-US">
              <a:solidFill>
                <a:srgbClr val="FFFFFF"/>
              </a:solidFill>
            </a:endParaRPr>
          </a:p>
        </p:txBody>
      </p:sp>
      <p:sp>
        <p:nvSpPr>
          <p:cNvPr id="9" name="Left Arrow 8"/>
          <p:cNvSpPr>
            <a:spLocks noChangeArrowheads="1"/>
          </p:cNvSpPr>
          <p:nvPr/>
        </p:nvSpPr>
        <p:spPr bwMode="auto">
          <a:xfrm rot="10800000">
            <a:off x="1831975" y="3560763"/>
            <a:ext cx="519113" cy="455612"/>
          </a:xfrm>
          <a:prstGeom prst="leftArrow">
            <a:avLst>
              <a:gd name="adj1" fmla="val 50000"/>
              <a:gd name="adj2" fmla="val 51525"/>
            </a:avLst>
          </a:prstGeom>
          <a:gradFill rotWithShape="1">
            <a:gsLst>
              <a:gs pos="0">
                <a:srgbClr val="8B9CFF"/>
              </a:gs>
              <a:gs pos="100000">
                <a:srgbClr val="647AFF"/>
              </a:gs>
            </a:gsLst>
            <a:lin ang="5400000"/>
          </a:gradFill>
          <a:ln w="9525">
            <a:solidFill>
              <a:srgbClr val="7283F9"/>
            </a:solidFill>
            <a:miter lim="800000"/>
            <a:headEnd/>
            <a:tailEnd/>
          </a:ln>
          <a:effectLst>
            <a:outerShdw dist="23000" dir="5400000" rotWithShape="0">
              <a:srgbClr val="808080">
                <a:alpha val="34999"/>
              </a:srgbClr>
            </a:outerShdw>
          </a:effectLst>
        </p:spPr>
        <p:txBody>
          <a:bodyPr rot="10800000" anchor="ctr"/>
          <a:lstStyle/>
          <a:p>
            <a:pPr>
              <a:lnSpc>
                <a:spcPct val="90000"/>
              </a:lnSpc>
            </a:pPr>
            <a:endParaRPr lang="en-US">
              <a:solidFill>
                <a:srgbClr val="FFFFFF"/>
              </a:solidFill>
            </a:endParaRPr>
          </a:p>
        </p:txBody>
      </p:sp>
      <p:sp>
        <p:nvSpPr>
          <p:cNvPr id="10" name="Left Arrow 9"/>
          <p:cNvSpPr>
            <a:spLocks noChangeArrowheads="1"/>
          </p:cNvSpPr>
          <p:nvPr/>
        </p:nvSpPr>
        <p:spPr bwMode="auto">
          <a:xfrm rot="7773749">
            <a:off x="2231231" y="4334669"/>
            <a:ext cx="525463" cy="517525"/>
          </a:xfrm>
          <a:prstGeom prst="leftArrow">
            <a:avLst>
              <a:gd name="adj1" fmla="val 50000"/>
              <a:gd name="adj2" fmla="val 28616"/>
            </a:avLst>
          </a:prstGeom>
          <a:gradFill rotWithShape="1">
            <a:gsLst>
              <a:gs pos="0">
                <a:srgbClr val="8B9CFF"/>
              </a:gs>
              <a:gs pos="100000">
                <a:srgbClr val="647AFF"/>
              </a:gs>
            </a:gsLst>
            <a:lin ang="5400000"/>
          </a:gradFill>
          <a:ln w="9525">
            <a:solidFill>
              <a:srgbClr val="7283F9"/>
            </a:solidFill>
            <a:miter lim="800000"/>
            <a:headEnd/>
            <a:tailEnd/>
          </a:ln>
          <a:effectLst>
            <a:outerShdw dist="23000" dir="5400000" rotWithShape="0">
              <a:srgbClr val="808080">
                <a:alpha val="34998"/>
              </a:srgbClr>
            </a:outerShdw>
          </a:effectLst>
        </p:spPr>
        <p:txBody>
          <a:bodyPr anchor="ctr"/>
          <a:lstStyle/>
          <a:p>
            <a:pPr>
              <a:lnSpc>
                <a:spcPct val="90000"/>
              </a:lnSpc>
            </a:pPr>
            <a:endParaRPr lang="en-US">
              <a:solidFill>
                <a:srgbClr val="FFFFFF"/>
              </a:solidFill>
            </a:endParaRPr>
          </a:p>
        </p:txBody>
      </p:sp>
      <p:sp>
        <p:nvSpPr>
          <p:cNvPr id="11" name="Left Arrow 10"/>
          <p:cNvSpPr>
            <a:spLocks noChangeArrowheads="1"/>
          </p:cNvSpPr>
          <p:nvPr/>
        </p:nvSpPr>
        <p:spPr bwMode="auto">
          <a:xfrm rot="3212172">
            <a:off x="3336132" y="4326731"/>
            <a:ext cx="508000" cy="522287"/>
          </a:xfrm>
          <a:prstGeom prst="leftArrow">
            <a:avLst>
              <a:gd name="adj1" fmla="val 50000"/>
              <a:gd name="adj2" fmla="val 29339"/>
            </a:avLst>
          </a:prstGeom>
          <a:gradFill rotWithShape="1">
            <a:gsLst>
              <a:gs pos="0">
                <a:srgbClr val="8B9CFF"/>
              </a:gs>
              <a:gs pos="100000">
                <a:srgbClr val="647AFF"/>
              </a:gs>
            </a:gsLst>
            <a:lin ang="5400000"/>
          </a:gradFill>
          <a:ln w="9525">
            <a:solidFill>
              <a:srgbClr val="7283F9"/>
            </a:solidFill>
            <a:miter lim="800000"/>
            <a:headEnd/>
            <a:tailEnd/>
          </a:ln>
          <a:effectLst>
            <a:outerShdw dist="23000" dir="5400000" rotWithShape="0">
              <a:srgbClr val="808080">
                <a:alpha val="34998"/>
              </a:srgbClr>
            </a:outerShdw>
          </a:effectLst>
        </p:spPr>
        <p:txBody>
          <a:bodyPr anchor="ctr"/>
          <a:lstStyle/>
          <a:p>
            <a:pPr>
              <a:lnSpc>
                <a:spcPct val="90000"/>
              </a:lnSpc>
            </a:pPr>
            <a:endParaRPr lang="en-US">
              <a:solidFill>
                <a:srgbClr val="FFFFFF"/>
              </a:solidFill>
            </a:endParaRPr>
          </a:p>
        </p:txBody>
      </p:sp>
      <p:sp>
        <p:nvSpPr>
          <p:cNvPr id="12" name="Flowchart: Magnetic Disk 20"/>
          <p:cNvSpPr/>
          <p:nvPr/>
        </p:nvSpPr>
        <p:spPr>
          <a:xfrm>
            <a:off x="2422725" y="3378325"/>
            <a:ext cx="1198563" cy="935038"/>
          </a:xfrm>
          <a:prstGeom prst="flowChartMagneticDisk">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800" b="1" dirty="0">
                <a:latin typeface="Cambria" pitchFamily="18" charset="0"/>
              </a:rPr>
              <a:t>Patient Records</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pic>
        <p:nvPicPr>
          <p:cNvPr id="18" name="Picture 2"/>
          <p:cNvPicPr>
            <a:picLocks noChangeAspect="1" noChangeArrowheads="1"/>
          </p:cNvPicPr>
          <p:nvPr/>
        </p:nvPicPr>
        <p:blipFill>
          <a:blip r:embed="rId7"/>
          <a:srcRect/>
          <a:stretch>
            <a:fillRect/>
          </a:stretch>
        </p:blipFill>
        <p:spPr bwMode="auto">
          <a:xfrm>
            <a:off x="5473700" y="4313363"/>
            <a:ext cx="3928105" cy="2772305"/>
          </a:xfrm>
          <a:prstGeom prst="rect">
            <a:avLst/>
          </a:prstGeom>
          <a:noFill/>
          <a:ln w="9525">
            <a:noFill/>
            <a:miter lim="800000"/>
            <a:headEnd/>
            <a:tailEnd/>
          </a:ln>
          <a:effectLst/>
        </p:spPr>
      </p:pic>
    </p:spTree>
    <p:extLst>
      <p:ext uri="{BB962C8B-B14F-4D97-AF65-F5344CB8AC3E}">
        <p14:creationId xmlns:p14="http://schemas.microsoft.com/office/powerpoint/2010/main" val="27679688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Patient Similarity Learning</a:t>
            </a:r>
          </a:p>
          <a:p>
            <a:r>
              <a:rPr lang="en-US" sz="4000" dirty="0" smtClean="0"/>
              <a:t>Risk Factor Identification</a:t>
            </a:r>
          </a:p>
          <a:p>
            <a:r>
              <a:rPr lang="en-US" sz="4000" dirty="0" smtClean="0"/>
              <a:t>Clinical Pattern Detection</a:t>
            </a:r>
            <a:endParaRPr lang="en-US" sz="4000" dirty="0"/>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45</a:t>
            </a:fld>
            <a:endParaRPr lang="en-US"/>
          </a:p>
        </p:txBody>
      </p:sp>
      <p:sp>
        <p:nvSpPr>
          <p:cNvPr id="7" name="Right Arrow 6"/>
          <p:cNvSpPr/>
          <p:nvPr/>
        </p:nvSpPr>
        <p:spPr>
          <a:xfrm>
            <a:off x="0" y="18097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82563" y="593725"/>
            <a:ext cx="8682037" cy="635000"/>
          </a:xfrm>
        </p:spPr>
        <p:txBody>
          <a:bodyPr>
            <a:normAutofit fontScale="90000"/>
          </a:bodyPr>
          <a:lstStyle/>
          <a:p>
            <a:r>
              <a:rPr lang="en-US" dirty="0" smtClean="0"/>
              <a:t>Applications in Health Informatics</a:t>
            </a:r>
            <a:endParaRPr lang="en-US" dirty="0"/>
          </a:p>
        </p:txBody>
      </p:sp>
    </p:spTree>
    <p:extLst>
      <p:ext uri="{BB962C8B-B14F-4D97-AF65-F5344CB8AC3E}">
        <p14:creationId xmlns:p14="http://schemas.microsoft.com/office/powerpoint/2010/main" val="17689529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3590"/>
            <a:ext cx="8229600" cy="1143000"/>
          </a:xfrm>
        </p:spPr>
        <p:txBody>
          <a:bodyPr/>
          <a:lstStyle/>
          <a:p>
            <a:r>
              <a:rPr lang="en-US" altLang="zh-CN" dirty="0">
                <a:ea typeface="ＭＳ Ｐゴシック" charset="0"/>
              </a:rPr>
              <a:t>Patient Similarity Assessment</a:t>
            </a:r>
          </a:p>
        </p:txBody>
      </p:sp>
      <p:sp>
        <p:nvSpPr>
          <p:cNvPr id="22531" name="Slide Number Placeholder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E47E1DFB-2FB6-A440-83BE-E73F07B2B6A4}" type="slidenum">
              <a:rPr lang="he-IL" altLang="zh-CN" sz="800">
                <a:solidFill>
                  <a:schemeClr val="tx1"/>
                </a:solidFill>
              </a:rPr>
              <a:pPr eaLnBrk="1" hangingPunct="1"/>
              <a:t>46</a:t>
            </a:fld>
            <a:endParaRPr lang="en-US" altLang="zh-CN" sz="800">
              <a:solidFill>
                <a:schemeClr val="tx1"/>
              </a:solidFill>
            </a:endParaRPr>
          </a:p>
        </p:txBody>
      </p:sp>
      <p:graphicFrame>
        <p:nvGraphicFramePr>
          <p:cNvPr id="5" name="Diagram 4"/>
          <p:cNvGraphicFramePr/>
          <p:nvPr>
            <p:extLst>
              <p:ext uri="{D42A27DB-BD31-4B8C-83A1-F6EECF244321}">
                <p14:modId xmlns:p14="http://schemas.microsoft.com/office/powerpoint/2010/main" val="1473853818"/>
              </p:ext>
            </p:extLst>
          </p:nvPr>
        </p:nvGraphicFramePr>
        <p:xfrm>
          <a:off x="0" y="745673"/>
          <a:ext cx="4511523" cy="5213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735513" y="795338"/>
            <a:ext cx="2032000" cy="338137"/>
          </a:xfrm>
          <a:prstGeom prst="rect">
            <a:avLst/>
          </a:prstGeom>
          <a:noFill/>
        </p:spPr>
        <p:txBody>
          <a:bodyPr>
            <a:spAutoFit/>
          </a:bodyPr>
          <a:lstStyle/>
          <a:p>
            <a:pPr>
              <a:defRPr/>
            </a:pPr>
            <a:r>
              <a:rPr lang="en-US" sz="1600" b="1" dirty="0">
                <a:solidFill>
                  <a:schemeClr val="accent1">
                    <a:lumMod val="75000"/>
                  </a:schemeClr>
                </a:solidFill>
                <a:latin typeface="Cambria" pitchFamily="18" charset="0"/>
                <a:ea typeface="MS PGothic" pitchFamily="34" charset="-128"/>
                <a:cs typeface="+mn-cs"/>
              </a:rPr>
              <a:t>Vector Space Model</a:t>
            </a:r>
          </a:p>
        </p:txBody>
      </p:sp>
      <p:pic>
        <p:nvPicPr>
          <p:cNvPr id="22534" name="Picture 6" descr="Individual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0913" y="1219200"/>
            <a:ext cx="265112"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21"/>
          <p:cNvSpPr/>
          <p:nvPr/>
        </p:nvSpPr>
        <p:spPr bwMode="auto">
          <a:xfrm>
            <a:off x="5773942" y="1419702"/>
            <a:ext cx="451413" cy="405114"/>
          </a:xfrm>
          <a:prstGeom prst="rect">
            <a:avLst/>
          </a:prstGeom>
          <a:solidFill>
            <a:srgbClr val="C00000"/>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2400" b="1">
                <a:solidFill>
                  <a:schemeClr val="bg1"/>
                </a:solidFill>
                <a:latin typeface="Cambria" charset="0"/>
              </a:rPr>
              <a:t>x</a:t>
            </a:r>
            <a:r>
              <a:rPr lang="en-US" altLang="zh-CN" sz="1100" b="1">
                <a:solidFill>
                  <a:schemeClr val="bg1"/>
                </a:solidFill>
                <a:latin typeface="Cambria" charset="0"/>
              </a:rPr>
              <a:t>1</a:t>
            </a:r>
            <a:endParaRPr lang="zh-CN" altLang="en-US" sz="1100" b="1">
              <a:solidFill>
                <a:schemeClr val="bg1"/>
              </a:solidFill>
              <a:latin typeface="Cambria" charset="0"/>
            </a:endParaRPr>
          </a:p>
        </p:txBody>
      </p:sp>
      <p:sp>
        <p:nvSpPr>
          <p:cNvPr id="9" name="矩形 22"/>
          <p:cNvSpPr/>
          <p:nvPr/>
        </p:nvSpPr>
        <p:spPr bwMode="auto">
          <a:xfrm>
            <a:off x="6238867" y="1421627"/>
            <a:ext cx="451413" cy="405114"/>
          </a:xfrm>
          <a:prstGeom prst="rect">
            <a:avLst/>
          </a:prstGeom>
          <a:solidFill>
            <a:srgbClr val="FF5050"/>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2400" b="1">
                <a:solidFill>
                  <a:schemeClr val="bg1"/>
                </a:solidFill>
                <a:latin typeface="Cambria" charset="0"/>
              </a:rPr>
              <a:t>x</a:t>
            </a:r>
            <a:r>
              <a:rPr lang="en-US" altLang="zh-CN" sz="1100" b="1">
                <a:solidFill>
                  <a:schemeClr val="bg1"/>
                </a:solidFill>
                <a:latin typeface="Cambria" charset="0"/>
              </a:rPr>
              <a:t>2</a:t>
            </a:r>
            <a:endParaRPr lang="zh-CN" altLang="en-US" sz="1100" b="1">
              <a:solidFill>
                <a:schemeClr val="bg1"/>
              </a:solidFill>
              <a:latin typeface="Cambria" charset="0"/>
            </a:endParaRPr>
          </a:p>
        </p:txBody>
      </p:sp>
      <p:sp>
        <p:nvSpPr>
          <p:cNvPr id="12" name="矩形 25"/>
          <p:cNvSpPr/>
          <p:nvPr/>
        </p:nvSpPr>
        <p:spPr bwMode="auto">
          <a:xfrm>
            <a:off x="7051490" y="1423552"/>
            <a:ext cx="451413" cy="405114"/>
          </a:xfrm>
          <a:prstGeom prst="rect">
            <a:avLst/>
          </a:prstGeom>
          <a:solidFill>
            <a:srgbClr val="6699FF">
              <a:alpha val="51000"/>
            </a:srgbClr>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2400" b="1">
                <a:solidFill>
                  <a:schemeClr val="tx1"/>
                </a:solidFill>
                <a:latin typeface="Cambria" charset="0"/>
              </a:rPr>
              <a:t>x</a:t>
            </a:r>
            <a:r>
              <a:rPr lang="en-US" altLang="zh-CN" sz="1100" b="1">
                <a:solidFill>
                  <a:schemeClr val="tx1"/>
                </a:solidFill>
                <a:latin typeface="Cambria" charset="0"/>
              </a:rPr>
              <a:t>i</a:t>
            </a:r>
            <a:endParaRPr lang="zh-CN" altLang="en-US" sz="1100" b="1">
              <a:solidFill>
                <a:schemeClr val="tx1"/>
              </a:solidFill>
              <a:latin typeface="Cambria" charset="0"/>
            </a:endParaRPr>
          </a:p>
        </p:txBody>
      </p:sp>
      <p:sp>
        <p:nvSpPr>
          <p:cNvPr id="14" name="矩形 27"/>
          <p:cNvSpPr/>
          <p:nvPr/>
        </p:nvSpPr>
        <p:spPr bwMode="auto">
          <a:xfrm>
            <a:off x="7922123" y="1423991"/>
            <a:ext cx="451413" cy="405114"/>
          </a:xfrm>
          <a:prstGeom prst="rect">
            <a:avLst/>
          </a:prstGeom>
          <a:solidFill>
            <a:schemeClr val="accent1">
              <a:lumMod val="75000"/>
            </a:schemeClr>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2400" b="1">
                <a:solidFill>
                  <a:schemeClr val="bg1"/>
                </a:solidFill>
                <a:latin typeface="Cambria" charset="0"/>
              </a:rPr>
              <a:t>x</a:t>
            </a:r>
            <a:r>
              <a:rPr lang="en-US" altLang="zh-CN" sz="1100" b="1">
                <a:solidFill>
                  <a:schemeClr val="bg1"/>
                </a:solidFill>
                <a:latin typeface="Cambria" charset="0"/>
              </a:rPr>
              <a:t>d</a:t>
            </a:r>
            <a:endParaRPr lang="zh-CN" altLang="en-US" sz="1100" b="1">
              <a:solidFill>
                <a:schemeClr val="bg1"/>
              </a:solidFill>
              <a:latin typeface="Cambria" charset="0"/>
            </a:endParaRPr>
          </a:p>
        </p:txBody>
      </p:sp>
      <p:sp>
        <p:nvSpPr>
          <p:cNvPr id="22547" name="TextBox 14"/>
          <p:cNvSpPr txBox="1">
            <a:spLocks noChangeArrowheads="1"/>
          </p:cNvSpPr>
          <p:nvPr/>
        </p:nvSpPr>
        <p:spPr bwMode="auto">
          <a:xfrm>
            <a:off x="5495925" y="1233488"/>
            <a:ext cx="312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4400">
                <a:solidFill>
                  <a:schemeClr val="tx1"/>
                </a:solidFill>
              </a:rPr>
              <a:t>[</a:t>
            </a:r>
            <a:endParaRPr lang="zh-CN" altLang="en-US" sz="4400">
              <a:solidFill>
                <a:schemeClr val="tx1"/>
              </a:solidFill>
            </a:endParaRPr>
          </a:p>
        </p:txBody>
      </p:sp>
      <p:sp>
        <p:nvSpPr>
          <p:cNvPr id="22548" name="TextBox 15"/>
          <p:cNvSpPr txBox="1">
            <a:spLocks noChangeArrowheads="1"/>
          </p:cNvSpPr>
          <p:nvPr/>
        </p:nvSpPr>
        <p:spPr bwMode="auto">
          <a:xfrm>
            <a:off x="8313738" y="1236663"/>
            <a:ext cx="3127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4400">
                <a:solidFill>
                  <a:schemeClr val="tx1"/>
                </a:solidFill>
              </a:rPr>
              <a:t>]</a:t>
            </a:r>
            <a:endParaRPr lang="zh-CN" altLang="en-US" sz="4400">
              <a:solidFill>
                <a:schemeClr val="tx1"/>
              </a:solidFill>
            </a:endParaRPr>
          </a:p>
        </p:txBody>
      </p:sp>
      <p:sp>
        <p:nvSpPr>
          <p:cNvPr id="22549" name="TextBox 16"/>
          <p:cNvSpPr txBox="1">
            <a:spLocks noChangeArrowheads="1"/>
          </p:cNvSpPr>
          <p:nvPr/>
        </p:nvSpPr>
        <p:spPr bwMode="auto">
          <a:xfrm>
            <a:off x="5159375" y="1395413"/>
            <a:ext cx="5429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b="1">
                <a:solidFill>
                  <a:schemeClr val="tx1"/>
                </a:solidFill>
                <a:latin typeface="Cambria" charset="0"/>
              </a:rPr>
              <a:t>x=</a:t>
            </a:r>
            <a:endParaRPr lang="zh-CN" altLang="en-US" b="1">
              <a:solidFill>
                <a:schemeClr val="tx1"/>
              </a:solidFill>
              <a:latin typeface="Cambria" charset="0"/>
            </a:endParaRPr>
          </a:p>
        </p:txBody>
      </p:sp>
      <p:sp>
        <p:nvSpPr>
          <p:cNvPr id="22550" name="TextBox 17"/>
          <p:cNvSpPr txBox="1">
            <a:spLocks noChangeArrowheads="1"/>
          </p:cNvSpPr>
          <p:nvPr/>
        </p:nvSpPr>
        <p:spPr bwMode="auto">
          <a:xfrm>
            <a:off x="6142038" y="1044575"/>
            <a:ext cx="25701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r>
              <a:rPr lang="en-US" altLang="zh-CN" sz="1400" b="1">
                <a:solidFill>
                  <a:schemeClr val="tx1"/>
                </a:solidFill>
                <a:latin typeface="Cambria" charset="0"/>
              </a:rPr>
              <a:t>Patient Profile</a:t>
            </a:r>
            <a:endParaRPr lang="zh-CN" altLang="en-US" sz="1400" b="1">
              <a:solidFill>
                <a:schemeClr val="tx1"/>
              </a:solidFill>
              <a:latin typeface="Cambria" charset="0"/>
            </a:endParaRPr>
          </a:p>
        </p:txBody>
      </p:sp>
      <p:sp>
        <p:nvSpPr>
          <p:cNvPr id="22551" name="TextBox 18"/>
          <p:cNvSpPr txBox="1">
            <a:spLocks noChangeArrowheads="1"/>
          </p:cNvSpPr>
          <p:nvPr/>
        </p:nvSpPr>
        <p:spPr bwMode="auto">
          <a:xfrm>
            <a:off x="6629400" y="1379538"/>
            <a:ext cx="6619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a:solidFill>
                  <a:schemeClr val="tx1"/>
                </a:solidFill>
                <a:latin typeface="Cambria" charset="0"/>
              </a:rPr>
              <a:t>…</a:t>
            </a:r>
          </a:p>
        </p:txBody>
      </p:sp>
      <p:sp>
        <p:nvSpPr>
          <p:cNvPr id="22552" name="TextBox 19"/>
          <p:cNvSpPr txBox="1">
            <a:spLocks noChangeArrowheads="1"/>
          </p:cNvSpPr>
          <p:nvPr/>
        </p:nvSpPr>
        <p:spPr bwMode="auto">
          <a:xfrm>
            <a:off x="7500938" y="1385888"/>
            <a:ext cx="660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a:solidFill>
                  <a:schemeClr val="tx1"/>
                </a:solidFill>
                <a:latin typeface="Cambria" charset="0"/>
              </a:rPr>
              <a:t>…</a:t>
            </a:r>
          </a:p>
        </p:txBody>
      </p:sp>
      <p:sp>
        <p:nvSpPr>
          <p:cNvPr id="22553" name="TextBox 20"/>
          <p:cNvSpPr txBox="1">
            <a:spLocks noChangeArrowheads="1"/>
          </p:cNvSpPr>
          <p:nvPr/>
        </p:nvSpPr>
        <p:spPr bwMode="auto">
          <a:xfrm>
            <a:off x="5730875" y="2106613"/>
            <a:ext cx="2155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a:solidFill>
                  <a:schemeClr val="tx1"/>
                </a:solidFill>
                <a:latin typeface="Cambria" charset="0"/>
              </a:rPr>
              <a:t>Summary statistic of the i-th feature during a specific time period</a:t>
            </a:r>
          </a:p>
        </p:txBody>
      </p:sp>
      <p:cxnSp>
        <p:nvCxnSpPr>
          <p:cNvPr id="23" name="Straight Arrow Connector 22"/>
          <p:cNvCxnSpPr/>
          <p:nvPr/>
        </p:nvCxnSpPr>
        <p:spPr bwMode="auto">
          <a:xfrm flipV="1">
            <a:off x="6759575" y="1747838"/>
            <a:ext cx="376238" cy="400050"/>
          </a:xfrm>
          <a:prstGeom prst="straightConnector1">
            <a:avLst/>
          </a:prstGeom>
          <a:noFill/>
          <a:ln w="38100" cap="flat" cmpd="sng" algn="ctr">
            <a:solidFill>
              <a:schemeClr val="tx1">
                <a:lumMod val="75000"/>
                <a:lumOff val="25000"/>
              </a:schemeClr>
            </a:solidFill>
            <a:prstDash val="solid"/>
            <a:round/>
            <a:headEnd type="none" w="med" len="med"/>
            <a:tailEnd type="stealth"/>
          </a:ln>
          <a:effectLst/>
          <a:extLst/>
        </p:spPr>
      </p:cxnSp>
      <p:sp>
        <p:nvSpPr>
          <p:cNvPr id="25" name="Rounded Rectangle 24"/>
          <p:cNvSpPr/>
          <p:nvPr/>
        </p:nvSpPr>
        <p:spPr bwMode="auto">
          <a:xfrm>
            <a:off x="5699125" y="2130425"/>
            <a:ext cx="2039938" cy="760413"/>
          </a:xfrm>
          <a:prstGeom prst="roundRect">
            <a:avLst/>
          </a:prstGeom>
          <a:noFill/>
          <a:ln w="25400" cap="flat" cmpd="sng" algn="ctr">
            <a:solidFill>
              <a:schemeClr val="accent1">
                <a:lumMod val="75000"/>
              </a:schemeClr>
            </a:solidFill>
            <a:prstDash val="solid"/>
            <a:round/>
            <a:headEnd type="none" w="med" len="med"/>
            <a:tailEnd type="triangle" w="med" len="med"/>
          </a:ln>
          <a:effectLst/>
          <a:extLst/>
        </p:spPr>
        <p:txBody>
          <a:bodyPr/>
          <a:lstStyle/>
          <a:p>
            <a:pPr>
              <a:lnSpc>
                <a:spcPct val="90000"/>
              </a:lnSpc>
            </a:pPr>
            <a:endParaRPr lang="en-US" sz="2400">
              <a:solidFill>
                <a:srgbClr val="000000"/>
              </a:solidFill>
            </a:endParaRPr>
          </a:p>
        </p:txBody>
      </p:sp>
      <p:sp>
        <p:nvSpPr>
          <p:cNvPr id="26" name="TextBox 25"/>
          <p:cNvSpPr txBox="1"/>
          <p:nvPr/>
        </p:nvSpPr>
        <p:spPr>
          <a:xfrm>
            <a:off x="5051425" y="2957513"/>
            <a:ext cx="5273675" cy="338554"/>
          </a:xfrm>
          <a:prstGeom prst="rect">
            <a:avLst/>
          </a:prstGeom>
          <a:noFill/>
        </p:spPr>
        <p:txBody>
          <a:bodyPr wrap="square">
            <a:spAutoFit/>
          </a:bodyPr>
          <a:lstStyle/>
          <a:p>
            <a:pPr>
              <a:defRPr/>
            </a:pPr>
            <a:r>
              <a:rPr lang="en-US" sz="1600" b="1" dirty="0">
                <a:solidFill>
                  <a:schemeClr val="accent1">
                    <a:lumMod val="75000"/>
                  </a:schemeClr>
                </a:solidFill>
                <a:latin typeface="Cambria" pitchFamily="18" charset="0"/>
                <a:ea typeface="MS PGothic" pitchFamily="34" charset="-128"/>
                <a:cs typeface="+mn-cs"/>
              </a:rPr>
              <a:t>Locally Supervised Metric </a:t>
            </a:r>
            <a:r>
              <a:rPr lang="en-US" sz="1600" b="1" dirty="0" smtClean="0">
                <a:solidFill>
                  <a:schemeClr val="accent1">
                    <a:lumMod val="75000"/>
                  </a:schemeClr>
                </a:solidFill>
                <a:latin typeface="Cambria" pitchFamily="18" charset="0"/>
                <a:ea typeface="MS PGothic" pitchFamily="34" charset="-128"/>
                <a:cs typeface="+mn-cs"/>
              </a:rPr>
              <a:t>Learning (LSML)</a:t>
            </a:r>
            <a:endParaRPr lang="en-US" sz="1600" b="1" dirty="0">
              <a:solidFill>
                <a:schemeClr val="accent1">
                  <a:lumMod val="75000"/>
                </a:schemeClr>
              </a:solidFill>
              <a:latin typeface="Cambria" pitchFamily="18" charset="0"/>
              <a:ea typeface="MS PGothic" pitchFamily="34" charset="-128"/>
              <a:cs typeface="+mn-cs"/>
            </a:endParaRPr>
          </a:p>
        </p:txBody>
      </p:sp>
      <p:pic>
        <p:nvPicPr>
          <p:cNvPr id="22557"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1438" y="3278188"/>
            <a:ext cx="2768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1188" y="3325813"/>
            <a:ext cx="889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9213" y="3614738"/>
            <a:ext cx="3767137"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Rounded Rectangle 26"/>
          <p:cNvSpPr>
            <a:spLocks noChangeArrowheads="1"/>
          </p:cNvSpPr>
          <p:nvPr/>
        </p:nvSpPr>
        <p:spPr bwMode="auto">
          <a:xfrm>
            <a:off x="7110413" y="5910263"/>
            <a:ext cx="874712" cy="277812"/>
          </a:xfrm>
          <a:prstGeom prst="roundRect">
            <a:avLst>
              <a:gd name="adj" fmla="val 16667"/>
            </a:avLst>
          </a:prstGeom>
          <a:noFill/>
          <a:ln w="158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Rectangle 3"/>
          <p:cNvSpPr/>
          <p:nvPr/>
        </p:nvSpPr>
        <p:spPr>
          <a:xfrm>
            <a:off x="12700" y="6254750"/>
            <a:ext cx="9144000" cy="62071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Fei Wang. Semi-Supervised Metric Learning by Maximizing Constraint Margin</a:t>
            </a:r>
            <a:r>
              <a:rPr lang="en-US" sz="1400" dirty="0" smtClean="0"/>
              <a:t>. IEEE TSMC-B. 2011.</a:t>
            </a:r>
          </a:p>
          <a:p>
            <a:r>
              <a:rPr lang="en-US" sz="1400" dirty="0"/>
              <a:t>Fei Wang, </a:t>
            </a:r>
            <a:r>
              <a:rPr lang="en-US" sz="1400" dirty="0" err="1"/>
              <a:t>Changshui</a:t>
            </a:r>
            <a:r>
              <a:rPr lang="en-US" sz="1400" dirty="0"/>
              <a:t> Zhang. Feature Extraction by Maximizing the Average Neighborhood Margin</a:t>
            </a:r>
            <a:r>
              <a:rPr lang="en-US" sz="1400" dirty="0" smtClean="0"/>
              <a:t>. CVPR 2007.</a:t>
            </a:r>
            <a:endParaRPr lang="en-US" sz="1400" dirty="0"/>
          </a:p>
        </p:txBody>
      </p:sp>
    </p:spTree>
    <p:extLst>
      <p:ext uri="{BB962C8B-B14F-4D97-AF65-F5344CB8AC3E}">
        <p14:creationId xmlns:p14="http://schemas.microsoft.com/office/powerpoint/2010/main" val="39849182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45002" y="330200"/>
            <a:ext cx="8686800" cy="833844"/>
          </a:xfrm>
        </p:spPr>
        <p:txBody>
          <a:bodyPr>
            <a:normAutofit fontScale="90000"/>
          </a:bodyPr>
          <a:lstStyle/>
          <a:p>
            <a:r>
              <a:rPr lang="en-US" altLang="zh-CN" dirty="0" smtClean="0">
                <a:ea typeface="ＭＳ Ｐゴシック" charset="0"/>
              </a:rPr>
              <a:t>Online Adjustment </a:t>
            </a:r>
            <a:r>
              <a:rPr lang="en-US" altLang="zh-CN" dirty="0">
                <a:ea typeface="ＭＳ Ｐゴシック" charset="0"/>
              </a:rPr>
              <a:t>of Patient Similarity</a:t>
            </a:r>
          </a:p>
        </p:txBody>
      </p:sp>
      <p:sp>
        <p:nvSpPr>
          <p:cNvPr id="23555" name="Slide Number Placeholder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C8C1898A-FEC9-E142-B9EF-1D003668A086}" type="slidenum">
              <a:rPr lang="he-IL" altLang="zh-CN" sz="800">
                <a:solidFill>
                  <a:schemeClr val="tx1"/>
                </a:solidFill>
              </a:rPr>
              <a:pPr eaLnBrk="1" hangingPunct="1"/>
              <a:t>47</a:t>
            </a:fld>
            <a:endParaRPr lang="en-US" altLang="zh-CN" sz="800">
              <a:solidFill>
                <a:schemeClr val="tx1"/>
              </a:solidFill>
            </a:endParaRPr>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5033963"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29"/>
          <p:cNvSpPr txBox="1">
            <a:spLocks noChangeArrowheads="1"/>
          </p:cNvSpPr>
          <p:nvPr/>
        </p:nvSpPr>
        <p:spPr bwMode="auto">
          <a:xfrm>
            <a:off x="914400" y="1225550"/>
            <a:ext cx="32083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b="1">
                <a:solidFill>
                  <a:schemeClr val="tx1"/>
                </a:solidFill>
                <a:latin typeface="Cambria" charset="0"/>
              </a:rPr>
              <a:t>Physician Decision Support System</a:t>
            </a:r>
          </a:p>
        </p:txBody>
      </p:sp>
      <p:sp>
        <p:nvSpPr>
          <p:cNvPr id="31" name="Rectangle 30"/>
          <p:cNvSpPr/>
          <p:nvPr/>
        </p:nvSpPr>
        <p:spPr>
          <a:xfrm>
            <a:off x="344488" y="3868738"/>
            <a:ext cx="3290887" cy="757238"/>
          </a:xfrm>
          <a:prstGeom prst="rect">
            <a:avLst/>
          </a:prstGeom>
        </p:spPr>
        <p:txBody>
          <a:bodyPr>
            <a:spAutoFit/>
          </a:bodyPr>
          <a:lstStyle/>
          <a:p>
            <a:pPr>
              <a:lnSpc>
                <a:spcPct val="90000"/>
              </a:lnSpc>
              <a:spcBef>
                <a:spcPct val="50000"/>
              </a:spcBef>
            </a:pPr>
            <a:r>
              <a:rPr lang="en-US" altLang="zh-CN" sz="1600" dirty="0">
                <a:solidFill>
                  <a:srgbClr val="1E3AF8"/>
                </a:solidFill>
                <a:latin typeface="Cambria" charset="0"/>
                <a:ea typeface="宋体" charset="0"/>
                <a:cs typeface="宋体" charset="0"/>
              </a:rPr>
              <a:t>How to adjust the learned patient similarity by incorporating physician’s feedback in real time?</a:t>
            </a:r>
          </a:p>
        </p:txBody>
      </p:sp>
      <p:sp>
        <p:nvSpPr>
          <p:cNvPr id="32" name="Rounded Rectangle 31"/>
          <p:cNvSpPr/>
          <p:nvPr/>
        </p:nvSpPr>
        <p:spPr bwMode="auto">
          <a:xfrm>
            <a:off x="328613" y="3857626"/>
            <a:ext cx="3216275" cy="865187"/>
          </a:xfrm>
          <a:prstGeom prst="roundRect">
            <a:avLst/>
          </a:prstGeom>
          <a:noFill/>
          <a:ln w="31750" cap="flat" cmpd="sng" algn="ctr">
            <a:solidFill>
              <a:schemeClr val="accent1">
                <a:lumMod val="60000"/>
                <a:lumOff val="40000"/>
              </a:schemeClr>
            </a:solidFill>
            <a:prstDash val="solid"/>
            <a:round/>
            <a:headEnd type="none" w="med" len="med"/>
            <a:tailEnd type="triangle" w="med" len="med"/>
          </a:ln>
          <a:effectLst/>
          <a:extLst/>
        </p:spPr>
        <p:txBody>
          <a:bodyPr/>
          <a:lstStyle/>
          <a:p>
            <a:pPr>
              <a:lnSpc>
                <a:spcPct val="90000"/>
              </a:lnSpc>
            </a:pPr>
            <a:endParaRPr lang="en-US" sz="2400">
              <a:solidFill>
                <a:srgbClr val="000000"/>
              </a:solidFill>
            </a:endParaRPr>
          </a:p>
        </p:txBody>
      </p:sp>
      <p:sp>
        <p:nvSpPr>
          <p:cNvPr id="23560" name="TextBox 34"/>
          <p:cNvSpPr txBox="1">
            <a:spLocks noChangeArrowheads="1"/>
          </p:cNvSpPr>
          <p:nvPr/>
        </p:nvSpPr>
        <p:spPr bwMode="auto">
          <a:xfrm>
            <a:off x="5567363" y="1382713"/>
            <a:ext cx="342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a:solidFill>
                  <a:schemeClr val="tx1"/>
                </a:solidFill>
                <a:latin typeface="Cambria" charset="0"/>
              </a:rPr>
              <a:t>Learning the distance metric is equivalent to learn the projection matrix W, which can be solved by doing eigenvalue decomposition on</a:t>
            </a:r>
          </a:p>
        </p:txBody>
      </p:sp>
      <p:pic>
        <p:nvPicPr>
          <p:cNvPr id="2356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2065338"/>
            <a:ext cx="1193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Rounded Rectangle 36"/>
          <p:cNvSpPr>
            <a:spLocks noChangeArrowheads="1"/>
          </p:cNvSpPr>
          <p:nvPr/>
        </p:nvSpPr>
        <p:spPr bwMode="auto">
          <a:xfrm>
            <a:off x="5567363" y="1382713"/>
            <a:ext cx="3371850" cy="987425"/>
          </a:xfrm>
          <a:prstGeom prst="roundRect">
            <a:avLst>
              <a:gd name="adj" fmla="val 16667"/>
            </a:avLst>
          </a:prstGeom>
          <a:noFill/>
          <a:ln w="22225">
            <a:solidFill>
              <a:srgbClr val="007635"/>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sp>
        <p:nvSpPr>
          <p:cNvPr id="38" name="Down Arrow 37"/>
          <p:cNvSpPr/>
          <p:nvPr/>
        </p:nvSpPr>
        <p:spPr bwMode="auto">
          <a:xfrm>
            <a:off x="6931472" y="2434793"/>
            <a:ext cx="587828" cy="342900"/>
          </a:xfrm>
          <a:prstGeom prst="downArrow">
            <a:avLst/>
          </a:prstGeom>
          <a:solidFill>
            <a:srgbClr val="007635"/>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endParaRPr lang="en-US" sz="2400">
              <a:solidFill>
                <a:srgbClr val="000000"/>
              </a:solidFill>
            </a:endParaRPr>
          </a:p>
        </p:txBody>
      </p:sp>
      <p:sp>
        <p:nvSpPr>
          <p:cNvPr id="23566" name="TextBox 38"/>
          <p:cNvSpPr txBox="1">
            <a:spLocks noChangeArrowheads="1"/>
          </p:cNvSpPr>
          <p:nvPr/>
        </p:nvSpPr>
        <p:spPr bwMode="auto">
          <a:xfrm>
            <a:off x="5565775" y="278288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spcBef>
                <a:spcPct val="50000"/>
              </a:spcBef>
            </a:pPr>
            <a:r>
              <a:rPr lang="en-US" altLang="zh-CN" sz="1400">
                <a:solidFill>
                  <a:schemeClr val="tx1"/>
                </a:solidFill>
                <a:latin typeface="Cambria" charset="0"/>
              </a:rPr>
              <a:t>Any physicians’ feedback is an increment on the matrix</a:t>
            </a:r>
          </a:p>
        </p:txBody>
      </p:sp>
      <p:sp>
        <p:nvSpPr>
          <p:cNvPr id="23567" name="Rounded Rectangle 40"/>
          <p:cNvSpPr>
            <a:spLocks noChangeArrowheads="1"/>
          </p:cNvSpPr>
          <p:nvPr/>
        </p:nvSpPr>
        <p:spPr bwMode="auto">
          <a:xfrm>
            <a:off x="5565775" y="2782888"/>
            <a:ext cx="3371850" cy="509587"/>
          </a:xfrm>
          <a:prstGeom prst="roundRect">
            <a:avLst>
              <a:gd name="adj" fmla="val 16667"/>
            </a:avLst>
          </a:prstGeom>
          <a:noFill/>
          <a:ln w="22225">
            <a:solidFill>
              <a:srgbClr val="007635"/>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pic>
        <p:nvPicPr>
          <p:cNvPr id="235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5" y="3049588"/>
            <a:ext cx="10033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Down Arrow 42"/>
          <p:cNvSpPr/>
          <p:nvPr/>
        </p:nvSpPr>
        <p:spPr bwMode="auto">
          <a:xfrm>
            <a:off x="6936920" y="3354609"/>
            <a:ext cx="587828" cy="342900"/>
          </a:xfrm>
          <a:prstGeom prst="downArrow">
            <a:avLst/>
          </a:prstGeom>
          <a:solidFill>
            <a:srgbClr val="007635"/>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endParaRPr lang="en-US" sz="2400">
              <a:solidFill>
                <a:srgbClr val="000000"/>
              </a:solidFill>
            </a:endParaRPr>
          </a:p>
        </p:txBody>
      </p:sp>
      <p:sp>
        <p:nvSpPr>
          <p:cNvPr id="23572" name="Rounded Rectangle 43"/>
          <p:cNvSpPr>
            <a:spLocks noChangeArrowheads="1"/>
          </p:cNvSpPr>
          <p:nvPr/>
        </p:nvSpPr>
        <p:spPr bwMode="auto">
          <a:xfrm>
            <a:off x="5578475" y="3744913"/>
            <a:ext cx="3371850" cy="508000"/>
          </a:xfrm>
          <a:prstGeom prst="roundRect">
            <a:avLst>
              <a:gd name="adj" fmla="val 16667"/>
            </a:avLst>
          </a:prstGeom>
          <a:noFill/>
          <a:ln w="22225">
            <a:solidFill>
              <a:srgbClr val="007635"/>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sp>
        <p:nvSpPr>
          <p:cNvPr id="23573" name="TextBox 44"/>
          <p:cNvSpPr txBox="1">
            <a:spLocks noChangeArrowheads="1"/>
          </p:cNvSpPr>
          <p:nvPr/>
        </p:nvSpPr>
        <p:spPr bwMode="auto">
          <a:xfrm>
            <a:off x="5578475" y="3735388"/>
            <a:ext cx="342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spcBef>
                <a:spcPct val="50000"/>
              </a:spcBef>
            </a:pPr>
            <a:r>
              <a:rPr lang="en-US" altLang="zh-CN" sz="1400">
                <a:solidFill>
                  <a:schemeClr val="tx1"/>
                </a:solidFill>
                <a:latin typeface="Cambria" charset="0"/>
              </a:rPr>
              <a:t>Efficient eigensystem update of a matrix:  matrix perturbation theory</a:t>
            </a:r>
          </a:p>
        </p:txBody>
      </p:sp>
      <p:sp>
        <p:nvSpPr>
          <p:cNvPr id="66" name="Rectangle 65"/>
          <p:cNvSpPr/>
          <p:nvPr/>
        </p:nvSpPr>
        <p:spPr bwMode="auto">
          <a:xfrm>
            <a:off x="228600" y="5279231"/>
            <a:ext cx="1044575" cy="579438"/>
          </a:xfrm>
          <a:prstGeom prst="rect">
            <a:avLst/>
          </a:prstGeom>
          <a:noFill/>
          <a:ln w="25400" cap="flat" cmpd="sng" algn="ctr">
            <a:solidFill>
              <a:schemeClr val="accent1">
                <a:lumMod val="75000"/>
              </a:schemeClr>
            </a:solidFill>
            <a:prstDash val="solid"/>
            <a:round/>
            <a:headEnd type="none" w="med" len="med"/>
            <a:tailEnd type="triangle" w="med" len="med"/>
          </a:ln>
          <a:effectLst/>
          <a:extLst/>
        </p:spPr>
        <p:txBody>
          <a:bodyPr/>
          <a:lstStyle/>
          <a:p>
            <a:pPr>
              <a:lnSpc>
                <a:spcPct val="90000"/>
              </a:lnSpc>
            </a:pPr>
            <a:endParaRPr lang="en-US" sz="2400">
              <a:solidFill>
                <a:srgbClr val="000000"/>
              </a:solidFill>
            </a:endParaRPr>
          </a:p>
        </p:txBody>
      </p:sp>
      <p:pic>
        <p:nvPicPr>
          <p:cNvPr id="2357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 y="5342731"/>
            <a:ext cx="4651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3" y="5572919"/>
            <a:ext cx="9461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p:cNvSpPr txBox="1"/>
          <p:nvPr/>
        </p:nvSpPr>
        <p:spPr>
          <a:xfrm>
            <a:off x="350838" y="4977606"/>
            <a:ext cx="792162" cy="307975"/>
          </a:xfrm>
          <a:prstGeom prst="rect">
            <a:avLst/>
          </a:prstGeom>
          <a:noFill/>
        </p:spPr>
        <p:txBody>
          <a:bodyPr>
            <a:spAutoFit/>
          </a:bodyPr>
          <a:lstStyle/>
          <a:p>
            <a:pPr>
              <a:defRPr/>
            </a:pPr>
            <a:r>
              <a:rPr lang="en-US" sz="1400" b="1" dirty="0">
                <a:solidFill>
                  <a:schemeClr val="accent1">
                    <a:lumMod val="75000"/>
                  </a:schemeClr>
                </a:solidFill>
                <a:latin typeface="Cambria" pitchFamily="18" charset="0"/>
                <a:ea typeface="MS PGothic" pitchFamily="34" charset="-128"/>
                <a:cs typeface="+mn-cs"/>
              </a:rPr>
              <a:t>matrix</a:t>
            </a:r>
          </a:p>
        </p:txBody>
      </p:sp>
      <p:sp>
        <p:nvSpPr>
          <p:cNvPr id="23578" name="Rectangle 69"/>
          <p:cNvSpPr>
            <a:spLocks noChangeArrowheads="1"/>
          </p:cNvSpPr>
          <p:nvPr/>
        </p:nvSpPr>
        <p:spPr bwMode="auto">
          <a:xfrm>
            <a:off x="1719263" y="5277644"/>
            <a:ext cx="1044575" cy="579437"/>
          </a:xfrm>
          <a:prstGeom prst="rect">
            <a:avLst/>
          </a:prstGeom>
          <a:noFill/>
          <a:ln w="254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sp>
        <p:nvSpPr>
          <p:cNvPr id="23579" name="TextBox 72"/>
          <p:cNvSpPr txBox="1">
            <a:spLocks noChangeArrowheads="1"/>
          </p:cNvSpPr>
          <p:nvPr/>
        </p:nvSpPr>
        <p:spPr bwMode="auto">
          <a:xfrm>
            <a:off x="1638300" y="4988719"/>
            <a:ext cx="132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b="1" dirty="0" err="1">
                <a:solidFill>
                  <a:srgbClr val="FF0000"/>
                </a:solidFill>
                <a:latin typeface="Cambria" charset="0"/>
              </a:rPr>
              <a:t>eigensystem</a:t>
            </a:r>
            <a:endParaRPr lang="en-US" altLang="zh-CN" sz="1400" b="1" dirty="0">
              <a:solidFill>
                <a:srgbClr val="FF0000"/>
              </a:solidFill>
              <a:latin typeface="Cambria" charset="0"/>
            </a:endParaRPr>
          </a:p>
        </p:txBody>
      </p:sp>
      <p:pic>
        <p:nvPicPr>
          <p:cNvPr id="2358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775" y="5336381"/>
            <a:ext cx="72866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8013" y="5523706"/>
            <a:ext cx="7016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 name="TextBox 76"/>
          <p:cNvSpPr txBox="1">
            <a:spLocks noChangeArrowheads="1"/>
          </p:cNvSpPr>
          <p:nvPr/>
        </p:nvSpPr>
        <p:spPr bwMode="auto">
          <a:xfrm>
            <a:off x="3373438" y="4988719"/>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b="1">
                <a:solidFill>
                  <a:srgbClr val="007635"/>
                </a:solidFill>
                <a:latin typeface="Cambria" charset="0"/>
              </a:rPr>
              <a:t>perturbation</a:t>
            </a:r>
          </a:p>
        </p:txBody>
      </p:sp>
      <p:pic>
        <p:nvPicPr>
          <p:cNvPr id="2358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3738" y="5280819"/>
            <a:ext cx="16129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Rectangle 78"/>
          <p:cNvSpPr>
            <a:spLocks noChangeArrowheads="1"/>
          </p:cNvSpPr>
          <p:nvPr/>
        </p:nvSpPr>
        <p:spPr bwMode="auto">
          <a:xfrm>
            <a:off x="3162300" y="5290344"/>
            <a:ext cx="1776413" cy="579437"/>
          </a:xfrm>
          <a:prstGeom prst="rect">
            <a:avLst/>
          </a:prstGeom>
          <a:noFill/>
          <a:ln w="25400">
            <a:solidFill>
              <a:srgbClr val="007635"/>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7635"/>
              </a:solidFill>
            </a:endParaRPr>
          </a:p>
        </p:txBody>
      </p:sp>
      <p:sp>
        <p:nvSpPr>
          <p:cNvPr id="80" name="Right Arrow 79"/>
          <p:cNvSpPr/>
          <p:nvPr/>
        </p:nvSpPr>
        <p:spPr bwMode="auto">
          <a:xfrm>
            <a:off x="1362982" y="5467463"/>
            <a:ext cx="302079" cy="228600"/>
          </a:xfrm>
          <a:prstGeom prst="rightArrow">
            <a:avLst/>
          </a:prstGeom>
          <a:solidFill>
            <a:schemeClr val="accent1"/>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endParaRPr lang="en-US" sz="2400">
              <a:solidFill>
                <a:srgbClr val="000000"/>
              </a:solidFill>
            </a:endParaRPr>
          </a:p>
        </p:txBody>
      </p:sp>
      <p:sp>
        <p:nvSpPr>
          <p:cNvPr id="81" name="Right Arrow 80"/>
          <p:cNvSpPr/>
          <p:nvPr/>
        </p:nvSpPr>
        <p:spPr bwMode="auto">
          <a:xfrm>
            <a:off x="2829786" y="5481075"/>
            <a:ext cx="302079" cy="228600"/>
          </a:xfrm>
          <a:prstGeom prst="rightArrow">
            <a:avLst/>
          </a:prstGeom>
          <a:solidFill>
            <a:schemeClr val="accent1"/>
          </a:soli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endParaRPr lang="en-US" sz="2400">
              <a:solidFill>
                <a:srgbClr val="000000"/>
              </a:solidFill>
            </a:endParaRPr>
          </a:p>
        </p:txBody>
      </p:sp>
      <p:pic>
        <p:nvPicPr>
          <p:cNvPr id="23591"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463" y="6006306"/>
            <a:ext cx="37036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4350" y="5106193"/>
            <a:ext cx="17605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3" name="Picture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8475" y="5347493"/>
            <a:ext cx="29368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4" name="Rectangle 89"/>
          <p:cNvSpPr>
            <a:spLocks noChangeArrowheads="1"/>
          </p:cNvSpPr>
          <p:nvPr/>
        </p:nvSpPr>
        <p:spPr bwMode="auto">
          <a:xfrm>
            <a:off x="5641975" y="5131593"/>
            <a:ext cx="2906713" cy="808038"/>
          </a:xfrm>
          <a:prstGeom prst="rect">
            <a:avLst/>
          </a:prstGeom>
          <a:noFill/>
          <a:ln w="28575">
            <a:solidFill>
              <a:srgbClr val="FF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sp>
        <p:nvSpPr>
          <p:cNvPr id="23595" name="TextBox 90"/>
          <p:cNvSpPr txBox="1">
            <a:spLocks noChangeArrowheads="1"/>
          </p:cNvSpPr>
          <p:nvPr/>
        </p:nvSpPr>
        <p:spPr bwMode="auto">
          <a:xfrm>
            <a:off x="6551613" y="4823619"/>
            <a:ext cx="1193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b="1" dirty="0">
                <a:solidFill>
                  <a:srgbClr val="FF9900"/>
                </a:solidFill>
                <a:latin typeface="Cambria" charset="0"/>
              </a:rPr>
              <a:t>solution</a:t>
            </a:r>
          </a:p>
        </p:txBody>
      </p:sp>
      <p:sp>
        <p:nvSpPr>
          <p:cNvPr id="23596" name="TextBox 38"/>
          <p:cNvSpPr txBox="1">
            <a:spLocks noChangeArrowheads="1"/>
          </p:cNvSpPr>
          <p:nvPr/>
        </p:nvSpPr>
        <p:spPr bwMode="auto">
          <a:xfrm>
            <a:off x="4302125" y="4500563"/>
            <a:ext cx="394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800" b="1" dirty="0" err="1">
                <a:solidFill>
                  <a:schemeClr val="tx1"/>
                </a:solidFill>
                <a:latin typeface="Cambria" charset="0"/>
              </a:rPr>
              <a:t>iMet</a:t>
            </a:r>
            <a:r>
              <a:rPr lang="en-US" altLang="zh-CN" sz="1800" b="1" dirty="0">
                <a:solidFill>
                  <a:schemeClr val="tx1"/>
                </a:solidFill>
                <a:latin typeface="Cambria" charset="0"/>
              </a:rPr>
              <a:t>: interactive Metric Learning</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Rectangle 3"/>
          <p:cNvSpPr/>
          <p:nvPr/>
        </p:nvSpPr>
        <p:spPr>
          <a:xfrm>
            <a:off x="0" y="6464300"/>
            <a:ext cx="9144000" cy="3937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Fei Wang, </a:t>
            </a:r>
            <a:r>
              <a:rPr lang="en-US" sz="1400" dirty="0" smtClean="0"/>
              <a:t>J. </a:t>
            </a:r>
            <a:r>
              <a:rPr lang="en-US" sz="1400" dirty="0"/>
              <a:t>Sun, </a:t>
            </a:r>
            <a:r>
              <a:rPr lang="en-US" sz="1400" dirty="0" smtClean="0"/>
              <a:t>J. </a:t>
            </a:r>
            <a:r>
              <a:rPr lang="en-US" sz="1400" dirty="0"/>
              <a:t>Hu, </a:t>
            </a:r>
            <a:r>
              <a:rPr lang="en-US" sz="1400" dirty="0" smtClean="0"/>
              <a:t>S. </a:t>
            </a:r>
            <a:r>
              <a:rPr lang="en-US" sz="1400" dirty="0" err="1" smtClean="0"/>
              <a:t>Ebadollahi</a:t>
            </a:r>
            <a:r>
              <a:rPr lang="en-US" sz="1400" dirty="0"/>
              <a:t>. </a:t>
            </a:r>
            <a:r>
              <a:rPr lang="en-US" sz="1400" dirty="0" err="1"/>
              <a:t>iMet</a:t>
            </a:r>
            <a:r>
              <a:rPr lang="en-US" sz="1400" dirty="0"/>
              <a:t>: Interactive Metric Learning in Healthcare Applications. </a:t>
            </a:r>
            <a:r>
              <a:rPr lang="en-US" sz="1400" dirty="0" smtClean="0"/>
              <a:t>SDM 2011</a:t>
            </a:r>
            <a:r>
              <a:rPr lang="en-US" dirty="0" smtClean="0"/>
              <a:t>.</a:t>
            </a:r>
            <a:endParaRPr lang="en-US" dirty="0"/>
          </a:p>
        </p:txBody>
      </p:sp>
    </p:spTree>
    <p:extLst>
      <p:ext uri="{BB962C8B-B14F-4D97-AF65-F5344CB8AC3E}">
        <p14:creationId xmlns:p14="http://schemas.microsoft.com/office/powerpoint/2010/main" val="25249690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zh-CN">
                <a:latin typeface="Arial" charset="0"/>
                <a:ea typeface="ＭＳ Ｐゴシック" charset="0"/>
              </a:rPr>
              <a:t>Performance Evaluation</a:t>
            </a:r>
          </a:p>
        </p:txBody>
      </p:sp>
      <p:sp>
        <p:nvSpPr>
          <p:cNvPr id="24579" name="Slide Number Placeholder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0E4A0288-2306-7742-808F-E0BC30508037}" type="slidenum">
              <a:rPr lang="he-IL" altLang="zh-CN" sz="800">
                <a:solidFill>
                  <a:schemeClr val="tx1"/>
                </a:solidFill>
              </a:rPr>
              <a:pPr eaLnBrk="1" hangingPunct="1"/>
              <a:t>48</a:t>
            </a:fld>
            <a:endParaRPr lang="en-US" altLang="zh-CN" sz="800">
              <a:solidFill>
                <a:schemeClr val="tx1"/>
              </a:solidFill>
            </a:endParaRPr>
          </a:p>
        </p:txBody>
      </p:sp>
      <p:sp>
        <p:nvSpPr>
          <p:cNvPr id="6" name="Rounded Rectangle 5"/>
          <p:cNvSpPr/>
          <p:nvPr/>
        </p:nvSpPr>
        <p:spPr bwMode="auto">
          <a:xfrm>
            <a:off x="146958" y="1387928"/>
            <a:ext cx="2922814" cy="4661808"/>
          </a:xfrm>
          <a:prstGeom prst="roundRect">
            <a:avLst/>
          </a:prstGeom>
          <a:gradFill>
            <a:gsLst>
              <a:gs pos="0">
                <a:srgbClr val="FFEFD1"/>
              </a:gs>
              <a:gs pos="64999">
                <a:srgbClr val="F0EBD5"/>
              </a:gs>
              <a:gs pos="100000">
                <a:srgbClr val="D1C39F"/>
              </a:gs>
            </a:gsLst>
            <a:lin ang="5400000" scaled="0"/>
          </a:gra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sz="1400" b="1">
                <a:solidFill>
                  <a:srgbClr val="007635"/>
                </a:solidFill>
                <a:latin typeface="Cambria" charset="0"/>
              </a:rPr>
              <a:t>Initial Metric</a:t>
            </a:r>
            <a:r>
              <a:rPr lang="en-US" sz="1400" b="1">
                <a:solidFill>
                  <a:srgbClr val="1E3AF8"/>
                </a:solidFill>
                <a:latin typeface="Cambria" charset="0"/>
              </a:rPr>
              <a:t>: </a:t>
            </a:r>
            <a:r>
              <a:rPr lang="en-US" sz="1400">
                <a:solidFill>
                  <a:srgbClr val="1E3AF8"/>
                </a:solidFill>
                <a:latin typeface="Cambria" charset="0"/>
              </a:rPr>
              <a:t>The patient population was clustered into 10 clusters using Kmeans with the features as counts of the HCC codes over one year. An initial distance metric was then learned using LSML </a:t>
            </a:r>
          </a:p>
          <a:p>
            <a:pPr eaLnBrk="1" hangingPunct="1"/>
            <a:endParaRPr lang="en-US" sz="1400" b="1">
              <a:solidFill>
                <a:srgbClr val="1E3AF8"/>
              </a:solidFill>
              <a:latin typeface="Cambria" charset="0"/>
            </a:endParaRPr>
          </a:p>
          <a:p>
            <a:pPr eaLnBrk="1" hangingPunct="1"/>
            <a:r>
              <a:rPr lang="en-US" sz="1400" b="1">
                <a:solidFill>
                  <a:srgbClr val="007635"/>
                </a:solidFill>
                <a:latin typeface="Cambria" charset="0"/>
              </a:rPr>
              <a:t>Feedback</a:t>
            </a:r>
            <a:r>
              <a:rPr lang="en-US" sz="1400">
                <a:solidFill>
                  <a:srgbClr val="1E3AF8"/>
                </a:solidFill>
                <a:latin typeface="Cambria" charset="0"/>
              </a:rPr>
              <a:t>: For each round of simulated feedback, an index patient was randomly selected and 20 similar patients were retrieved based on current distance metric. The feedback is based on whether these retrieved patients have the same label as the index patient</a:t>
            </a:r>
          </a:p>
          <a:p>
            <a:pPr eaLnBrk="1" hangingPunct="1"/>
            <a:endParaRPr lang="en-US" sz="1400" b="1">
              <a:solidFill>
                <a:srgbClr val="1E3AF8"/>
              </a:solidFill>
              <a:latin typeface="Cambria" charset="0"/>
            </a:endParaRPr>
          </a:p>
          <a:p>
            <a:pPr eaLnBrk="1" hangingPunct="1"/>
            <a:r>
              <a:rPr lang="en-US" sz="1400" b="1">
                <a:solidFill>
                  <a:srgbClr val="007635"/>
                </a:solidFill>
                <a:latin typeface="Cambria" charset="0"/>
              </a:rPr>
              <a:t>Performance metric</a:t>
            </a:r>
            <a:r>
              <a:rPr lang="en-US" sz="1400">
                <a:solidFill>
                  <a:srgbClr val="1E3AF8"/>
                </a:solidFill>
                <a:latin typeface="Cambria" charset="0"/>
              </a:rPr>
              <a:t>: precision@position measure</a:t>
            </a:r>
          </a:p>
          <a:p>
            <a:pPr eaLnBrk="1" hangingPunct="1">
              <a:lnSpc>
                <a:spcPct val="90000"/>
              </a:lnSpc>
            </a:pPr>
            <a:endParaRPr lang="en-US" sz="1400">
              <a:solidFill>
                <a:srgbClr val="1E3AF8"/>
              </a:solidFill>
              <a:latin typeface="Cambria" charset="0"/>
            </a:endParaRPr>
          </a:p>
        </p:txBody>
      </p:sp>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1285875"/>
            <a:ext cx="46069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3592513" y="3744913"/>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1</a:t>
            </a:r>
          </a:p>
        </p:txBody>
      </p:sp>
      <p:sp>
        <p:nvSpPr>
          <p:cNvPr id="24585" name="Rectangle 7"/>
          <p:cNvSpPr>
            <a:spLocks noChangeArrowheads="1"/>
          </p:cNvSpPr>
          <p:nvPr/>
        </p:nvSpPr>
        <p:spPr bwMode="auto">
          <a:xfrm>
            <a:off x="3589338" y="42322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1</a:t>
            </a:r>
          </a:p>
        </p:txBody>
      </p:sp>
      <p:sp>
        <p:nvSpPr>
          <p:cNvPr id="24586" name="Rectangle 8"/>
          <p:cNvSpPr>
            <a:spLocks noChangeArrowheads="1"/>
          </p:cNvSpPr>
          <p:nvPr/>
        </p:nvSpPr>
        <p:spPr bwMode="auto">
          <a:xfrm>
            <a:off x="3589338" y="44608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1</a:t>
            </a:r>
          </a:p>
        </p:txBody>
      </p:sp>
      <p:sp>
        <p:nvSpPr>
          <p:cNvPr id="24587" name="Rectangle 9"/>
          <p:cNvSpPr>
            <a:spLocks noChangeArrowheads="1"/>
          </p:cNvSpPr>
          <p:nvPr/>
        </p:nvSpPr>
        <p:spPr bwMode="auto">
          <a:xfrm>
            <a:off x="3589338" y="46894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0</a:t>
            </a:r>
          </a:p>
        </p:txBody>
      </p:sp>
      <p:sp>
        <p:nvSpPr>
          <p:cNvPr id="24588" name="Rectangle 10"/>
          <p:cNvSpPr>
            <a:spLocks noChangeArrowheads="1"/>
          </p:cNvSpPr>
          <p:nvPr/>
        </p:nvSpPr>
        <p:spPr bwMode="auto">
          <a:xfrm>
            <a:off x="3589338" y="49180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1</a:t>
            </a:r>
          </a:p>
        </p:txBody>
      </p:sp>
      <p:sp>
        <p:nvSpPr>
          <p:cNvPr id="24589" name="Rectangle 11"/>
          <p:cNvSpPr>
            <a:spLocks noChangeArrowheads="1"/>
          </p:cNvSpPr>
          <p:nvPr/>
        </p:nvSpPr>
        <p:spPr bwMode="auto">
          <a:xfrm>
            <a:off x="3589338" y="51466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0</a:t>
            </a:r>
          </a:p>
        </p:txBody>
      </p:sp>
      <p:sp>
        <p:nvSpPr>
          <p:cNvPr id="24590" name="Rectangle 12"/>
          <p:cNvSpPr>
            <a:spLocks noChangeArrowheads="1"/>
          </p:cNvSpPr>
          <p:nvPr/>
        </p:nvSpPr>
        <p:spPr bwMode="auto">
          <a:xfrm>
            <a:off x="3589338" y="5375275"/>
            <a:ext cx="236537" cy="228600"/>
          </a:xfrm>
          <a:prstGeom prst="rect">
            <a:avLst/>
          </a:pr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zh-CN" sz="1400">
                <a:solidFill>
                  <a:srgbClr val="000000"/>
                </a:solidFill>
              </a:rPr>
              <a:t>0</a:t>
            </a:r>
          </a:p>
        </p:txBody>
      </p:sp>
      <p:sp>
        <p:nvSpPr>
          <p:cNvPr id="24591" name="TextBox 13"/>
          <p:cNvSpPr txBox="1">
            <a:spLocks noChangeArrowheads="1"/>
          </p:cNvSpPr>
          <p:nvPr/>
        </p:nvSpPr>
        <p:spPr bwMode="auto">
          <a:xfrm>
            <a:off x="3517900" y="5734050"/>
            <a:ext cx="5238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dirty="0">
                <a:solidFill>
                  <a:schemeClr val="tx1"/>
                </a:solidFill>
              </a:rPr>
              <a:t>. . .</a:t>
            </a:r>
          </a:p>
        </p:txBody>
      </p:sp>
      <p:sp>
        <p:nvSpPr>
          <p:cNvPr id="24592" name="TextBox 14"/>
          <p:cNvSpPr txBox="1">
            <a:spLocks noChangeArrowheads="1"/>
          </p:cNvSpPr>
          <p:nvPr/>
        </p:nvSpPr>
        <p:spPr bwMode="auto">
          <a:xfrm>
            <a:off x="3551238" y="2976563"/>
            <a:ext cx="808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algn="ctr" eaLnBrk="1" hangingPunct="1"/>
            <a:r>
              <a:rPr lang="en-US" altLang="zh-CN" sz="1400">
                <a:solidFill>
                  <a:schemeClr val="tx1"/>
                </a:solidFill>
                <a:latin typeface="Cambria" charset="0"/>
              </a:rPr>
              <a:t>Index patient</a:t>
            </a:r>
          </a:p>
        </p:txBody>
      </p:sp>
      <p:cxnSp>
        <p:nvCxnSpPr>
          <p:cNvPr id="24593" name="Straight Arrow Connector 16"/>
          <p:cNvCxnSpPr>
            <a:cxnSpLocks noChangeShapeType="1"/>
            <a:stCxn id="24592" idx="2"/>
            <a:endCxn id="24584" idx="0"/>
          </p:cNvCxnSpPr>
          <p:nvPr/>
        </p:nvCxnSpPr>
        <p:spPr bwMode="auto">
          <a:xfrm flipH="1">
            <a:off x="3709988" y="3500438"/>
            <a:ext cx="246062" cy="244475"/>
          </a:xfrm>
          <a:prstGeom prst="straightConnector1">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24594" name="Rectangle 17"/>
          <p:cNvSpPr>
            <a:spLocks noChangeArrowheads="1"/>
          </p:cNvSpPr>
          <p:nvPr/>
        </p:nvSpPr>
        <p:spPr bwMode="auto">
          <a:xfrm>
            <a:off x="3543300" y="4186238"/>
            <a:ext cx="350838" cy="1493837"/>
          </a:xfrm>
          <a:prstGeom prst="rect">
            <a:avLst/>
          </a:prstGeom>
          <a:noFill/>
          <a:ln w="158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sz="2400">
              <a:solidFill>
                <a:srgbClr val="000000"/>
              </a:solidFill>
            </a:endParaRPr>
          </a:p>
        </p:txBody>
      </p:sp>
      <p:cxnSp>
        <p:nvCxnSpPr>
          <p:cNvPr id="24595" name="Straight Arrow Connector 19"/>
          <p:cNvCxnSpPr>
            <a:cxnSpLocks noChangeShapeType="1"/>
          </p:cNvCxnSpPr>
          <p:nvPr/>
        </p:nvCxnSpPr>
        <p:spPr bwMode="auto">
          <a:xfrm flipH="1" flipV="1">
            <a:off x="3910013" y="5557838"/>
            <a:ext cx="327025" cy="350837"/>
          </a:xfrm>
          <a:prstGeom prst="straightConnector1">
            <a:avLst/>
          </a:prstGeom>
          <a:noFill/>
          <a:ln w="15875">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24596" name="TextBox 20"/>
          <p:cNvSpPr txBox="1">
            <a:spLocks noChangeArrowheads="1"/>
          </p:cNvSpPr>
          <p:nvPr/>
        </p:nvSpPr>
        <p:spPr bwMode="auto">
          <a:xfrm>
            <a:off x="4119563" y="5757863"/>
            <a:ext cx="1023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algn="ctr" eaLnBrk="1" hangingPunct="1"/>
            <a:r>
              <a:rPr lang="en-US" altLang="zh-CN" sz="1400">
                <a:solidFill>
                  <a:srgbClr val="FF0000"/>
                </a:solidFill>
                <a:latin typeface="Cambria" charset="0"/>
              </a:rPr>
              <a:t>Retrieved patients</a:t>
            </a:r>
          </a:p>
        </p:txBody>
      </p:sp>
      <p:cxnSp>
        <p:nvCxnSpPr>
          <p:cNvPr id="23" name="Straight Connector 22"/>
          <p:cNvCxnSpPr/>
          <p:nvPr/>
        </p:nvCxnSpPr>
        <p:spPr bwMode="auto">
          <a:xfrm>
            <a:off x="3470275" y="4919663"/>
            <a:ext cx="668338" cy="0"/>
          </a:xfrm>
          <a:prstGeom prst="line">
            <a:avLst/>
          </a:prstGeom>
          <a:noFill/>
          <a:ln w="15875" cap="flat" cmpd="sng" algn="ctr">
            <a:solidFill>
              <a:schemeClr val="accent1">
                <a:lumMod val="75000"/>
              </a:schemeClr>
            </a:solidFill>
            <a:prstDash val="solid"/>
            <a:round/>
            <a:headEnd type="none" w="med" len="med"/>
            <a:tailEnd type="none" w="med" len="med"/>
          </a:ln>
          <a:effectLst/>
          <a:extLst/>
        </p:spPr>
      </p:cxnSp>
      <p:sp>
        <p:nvSpPr>
          <p:cNvPr id="24" name="TextBox 23"/>
          <p:cNvSpPr txBox="1"/>
          <p:nvPr/>
        </p:nvSpPr>
        <p:spPr>
          <a:xfrm>
            <a:off x="4065588" y="4778375"/>
            <a:ext cx="2743200" cy="276225"/>
          </a:xfrm>
          <a:prstGeom prst="rect">
            <a:avLst/>
          </a:prstGeom>
          <a:noFill/>
        </p:spPr>
        <p:txBody>
          <a:bodyPr>
            <a:spAutoFit/>
          </a:bodyPr>
          <a:lstStyle/>
          <a:p>
            <a:pPr>
              <a:defRPr/>
            </a:pPr>
            <a:r>
              <a:rPr lang="en-US" sz="1200" dirty="0">
                <a:solidFill>
                  <a:schemeClr val="accent1">
                    <a:lumMod val="75000"/>
                  </a:schemeClr>
                </a:solidFill>
                <a:latin typeface="Cambria" pitchFamily="18" charset="0"/>
                <a:ea typeface="ＭＳ Ｐゴシック" pitchFamily="34" charset="-128"/>
                <a:cs typeface="+mn-cs"/>
              </a:rPr>
              <a:t>Precision @ 3: 2/3 = 0.67</a:t>
            </a:r>
          </a:p>
        </p:txBody>
      </p:sp>
      <p:sp>
        <p:nvSpPr>
          <p:cNvPr id="25" name="TextBox 24"/>
          <p:cNvSpPr txBox="1"/>
          <p:nvPr/>
        </p:nvSpPr>
        <p:spPr>
          <a:xfrm>
            <a:off x="3224213" y="4740275"/>
            <a:ext cx="171450" cy="276225"/>
          </a:xfrm>
          <a:prstGeom prst="rect">
            <a:avLst/>
          </a:prstGeom>
          <a:noFill/>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sz="1200">
                <a:solidFill>
                  <a:srgbClr val="1E3AF8"/>
                </a:solidFill>
                <a:latin typeface="Cambria" charset="0"/>
              </a:rPr>
              <a:t>3</a:t>
            </a:r>
          </a:p>
        </p:txBody>
      </p:sp>
      <p:cxnSp>
        <p:nvCxnSpPr>
          <p:cNvPr id="24600" name="Straight Connector 25"/>
          <p:cNvCxnSpPr>
            <a:cxnSpLocks noChangeShapeType="1"/>
          </p:cNvCxnSpPr>
          <p:nvPr/>
        </p:nvCxnSpPr>
        <p:spPr bwMode="auto">
          <a:xfrm>
            <a:off x="3467100" y="5375275"/>
            <a:ext cx="669925" cy="0"/>
          </a:xfrm>
          <a:prstGeom prst="line">
            <a:avLst/>
          </a:prstGeom>
          <a:noFill/>
          <a:ln w="15875">
            <a:solidFill>
              <a:srgbClr val="007635"/>
            </a:solidFill>
            <a:round/>
            <a:headEnd/>
            <a:tailEnd/>
          </a:ln>
          <a:extLst>
            <a:ext uri="{909E8E84-426E-40dd-AFC4-6F175D3DCCD1}">
              <a14:hiddenFill xmlns:a14="http://schemas.microsoft.com/office/drawing/2010/main">
                <a:noFill/>
              </a14:hiddenFill>
            </a:ext>
          </a:extLst>
        </p:spPr>
      </p:cxnSp>
      <p:sp>
        <p:nvSpPr>
          <p:cNvPr id="24601" name="TextBox 26"/>
          <p:cNvSpPr txBox="1">
            <a:spLocks noChangeArrowheads="1"/>
          </p:cNvSpPr>
          <p:nvPr/>
        </p:nvSpPr>
        <p:spPr bwMode="auto">
          <a:xfrm>
            <a:off x="4062413" y="5232400"/>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200">
                <a:solidFill>
                  <a:srgbClr val="007635"/>
                </a:solidFill>
                <a:latin typeface="Cambria" charset="0"/>
              </a:rPr>
              <a:t>Precision @ 5: 3/5 = 0.6</a:t>
            </a:r>
          </a:p>
        </p:txBody>
      </p:sp>
      <p:sp>
        <p:nvSpPr>
          <p:cNvPr id="24602" name="TextBox 27"/>
          <p:cNvSpPr txBox="1">
            <a:spLocks noChangeArrowheads="1"/>
          </p:cNvSpPr>
          <p:nvPr/>
        </p:nvSpPr>
        <p:spPr bwMode="auto">
          <a:xfrm>
            <a:off x="3222625" y="5194300"/>
            <a:ext cx="17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200">
                <a:solidFill>
                  <a:srgbClr val="007635"/>
                </a:solidFill>
                <a:latin typeface="Cambria" charset="0"/>
              </a:rPr>
              <a:t>5</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10263362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a:xfrm>
            <a:off x="457200" y="18588"/>
            <a:ext cx="8229600" cy="1143000"/>
          </a:xfrm>
        </p:spPr>
        <p:txBody>
          <a:bodyPr>
            <a:normAutofit fontScale="90000"/>
          </a:bodyPr>
          <a:lstStyle/>
          <a:p>
            <a:r>
              <a:rPr lang="en-US" altLang="zh-CN" dirty="0" smtClean="0">
                <a:ea typeface="ＭＳ Ｐゴシック" charset="0"/>
              </a:rPr>
              <a:t>Integratin</a:t>
            </a:r>
            <a:r>
              <a:rPr lang="en-US" altLang="zh-CN" dirty="0">
                <a:ea typeface="ＭＳ Ｐゴシック" charset="0"/>
              </a:rPr>
              <a:t>g</a:t>
            </a:r>
            <a:r>
              <a:rPr lang="en-US" altLang="zh-CN" dirty="0" smtClean="0">
                <a:ea typeface="ＭＳ Ｐゴシック" charset="0"/>
              </a:rPr>
              <a:t> </a:t>
            </a:r>
            <a:r>
              <a:rPr lang="en-US" altLang="zh-CN" dirty="0">
                <a:ea typeface="ＭＳ Ｐゴシック" charset="0"/>
              </a:rPr>
              <a:t>Multiple Physicians’ Inputs</a:t>
            </a:r>
          </a:p>
        </p:txBody>
      </p:sp>
      <p:sp>
        <p:nvSpPr>
          <p:cNvPr id="1029" name="Slide Number Placeholder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C56D4120-F384-CE44-8EAB-AB699CACB628}" type="slidenum">
              <a:rPr lang="he-IL" altLang="zh-CN" sz="800">
                <a:solidFill>
                  <a:schemeClr val="tx1"/>
                </a:solidFill>
              </a:rPr>
              <a:pPr eaLnBrk="1" hangingPunct="1"/>
              <a:t>49</a:t>
            </a:fld>
            <a:endParaRPr lang="en-US" altLang="zh-CN" sz="800">
              <a:solidFill>
                <a:schemeClr val="tx1"/>
              </a:solidFill>
            </a:endParaRPr>
          </a:p>
        </p:txBody>
      </p:sp>
      <p:pic>
        <p:nvPicPr>
          <p:cNvPr id="10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884488"/>
            <a:ext cx="7493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3830638"/>
            <a:ext cx="669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2190750"/>
            <a:ext cx="381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0" y="2747963"/>
            <a:ext cx="89693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5" y="1614488"/>
            <a:ext cx="9017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513" y="3876675"/>
            <a:ext cx="85248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8"/>
          <p:cNvSpPr txBox="1">
            <a:spLocks noChangeArrowheads="1"/>
          </p:cNvSpPr>
          <p:nvPr/>
        </p:nvSpPr>
        <p:spPr bwMode="auto">
          <a:xfrm>
            <a:off x="223838" y="1019175"/>
            <a:ext cx="40132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spcBef>
                <a:spcPct val="50000"/>
              </a:spcBef>
            </a:pPr>
            <a:r>
              <a:rPr lang="en-US" altLang="zh-CN" sz="1600" b="1" dirty="0">
                <a:solidFill>
                  <a:srgbClr val="0000FF"/>
                </a:solidFill>
                <a:latin typeface="Cambria" charset="0"/>
                <a:ea typeface="宋体" charset="0"/>
                <a:cs typeface="宋体" charset="0"/>
              </a:rPr>
              <a:t>Different physicians have their own opinions on patient similarities</a:t>
            </a:r>
            <a:endParaRPr lang="en-US" altLang="zh-CN" sz="1600" b="1" dirty="0">
              <a:solidFill>
                <a:srgbClr val="0000FF"/>
              </a:solidFill>
              <a:latin typeface="Cambria" charset="0"/>
            </a:endParaRPr>
          </a:p>
        </p:txBody>
      </p:sp>
      <p:sp>
        <p:nvSpPr>
          <p:cNvPr id="20" name="Oval 19"/>
          <p:cNvSpPr/>
          <p:nvPr/>
        </p:nvSpPr>
        <p:spPr bwMode="auto">
          <a:xfrm>
            <a:off x="1706285" y="2335870"/>
            <a:ext cx="2041070" cy="20655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triangle" w="med" len="med"/>
          </a:ln>
          <a:effectLst/>
          <a:scene3d>
            <a:camera prst="orthographicFront"/>
            <a:lightRig rig="threePt" dir="t">
              <a:rot lat="0" lon="0" rev="0"/>
            </a:lightRig>
          </a:scene3d>
          <a:sp3d extrusionH="25400">
            <a:bevelT/>
            <a:bevelB/>
          </a:sp3d>
          <a:extLst/>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pPr>
            <a:endParaRPr lang="en-US" sz="2400">
              <a:solidFill>
                <a:srgbClr val="000000"/>
              </a:solidFill>
            </a:endParaRPr>
          </a:p>
        </p:txBody>
      </p:sp>
      <p:pic>
        <p:nvPicPr>
          <p:cNvPr id="1040" name="Picture 55" descr="Large group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8025" y="2906713"/>
            <a:ext cx="15652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Text Box 17"/>
          <p:cNvSpPr txBox="1">
            <a:spLocks noChangeArrowheads="1"/>
          </p:cNvSpPr>
          <p:nvPr/>
        </p:nvSpPr>
        <p:spPr bwMode="auto">
          <a:xfrm>
            <a:off x="1951038" y="2649538"/>
            <a:ext cx="1797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lnSpc>
                <a:spcPct val="90000"/>
              </a:lnSpc>
              <a:spcBef>
                <a:spcPct val="50000"/>
              </a:spcBef>
            </a:pPr>
            <a:r>
              <a:rPr lang="en-US" altLang="zh-CN" sz="1400">
                <a:solidFill>
                  <a:srgbClr val="0000FF"/>
                </a:solidFill>
                <a:latin typeface="Cambria" charset="0"/>
                <a:ea typeface="宋体" charset="0"/>
                <a:cs typeface="宋体" charset="0"/>
              </a:rPr>
              <a:t>Patient Population</a:t>
            </a:r>
            <a:endParaRPr lang="en-US" altLang="zh-CN" sz="1400">
              <a:solidFill>
                <a:srgbClr val="0000FF"/>
              </a:solidFill>
              <a:latin typeface="Cambria" charset="0"/>
            </a:endParaRPr>
          </a:p>
        </p:txBody>
      </p:sp>
      <p:sp>
        <p:nvSpPr>
          <p:cNvPr id="1042" name="TextBox 22"/>
          <p:cNvSpPr txBox="1">
            <a:spLocks noChangeArrowheads="1"/>
          </p:cNvSpPr>
          <p:nvPr/>
        </p:nvSpPr>
        <p:spPr bwMode="auto">
          <a:xfrm>
            <a:off x="661989" y="4956175"/>
            <a:ext cx="276701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800" dirty="0">
                <a:solidFill>
                  <a:srgbClr val="051CB4"/>
                </a:solidFill>
                <a:latin typeface="Cambria" charset="0"/>
                <a:ea typeface="宋体" charset="0"/>
                <a:cs typeface="宋体" charset="0"/>
              </a:rPr>
              <a:t>How to integrate these judgments from multiple physicians to a consistent similarity measure? </a:t>
            </a:r>
          </a:p>
          <a:p>
            <a:pPr eaLnBrk="1" hangingPunct="1"/>
            <a:endParaRPr lang="en-US" altLang="zh-CN" dirty="0"/>
          </a:p>
        </p:txBody>
      </p:sp>
      <p:sp>
        <p:nvSpPr>
          <p:cNvPr id="24" name="Rounded Rectangle 23"/>
          <p:cNvSpPr/>
          <p:nvPr/>
        </p:nvSpPr>
        <p:spPr bwMode="auto">
          <a:xfrm>
            <a:off x="652463" y="4862513"/>
            <a:ext cx="2620962" cy="1298575"/>
          </a:xfrm>
          <a:prstGeom prst="roundRect">
            <a:avLst/>
          </a:prstGeom>
          <a:noFill/>
          <a:ln w="38100" cap="flat" cmpd="sng" algn="ctr">
            <a:solidFill>
              <a:schemeClr val="accent1">
                <a:lumMod val="60000"/>
                <a:lumOff val="40000"/>
              </a:schemeClr>
            </a:solidFill>
            <a:prstDash val="solid"/>
            <a:round/>
            <a:headEnd type="none" w="med" len="med"/>
            <a:tailEnd type="triangle" w="med" len="med"/>
          </a:ln>
          <a:effectLst/>
          <a:extLst/>
        </p:spPr>
        <p:txBody>
          <a:bodyPr/>
          <a:lstStyle/>
          <a:p>
            <a:pPr>
              <a:lnSpc>
                <a:spcPct val="90000"/>
              </a:lnSpc>
            </a:pPr>
            <a:endParaRPr lang="en-US" sz="2400">
              <a:solidFill>
                <a:srgbClr val="000000"/>
              </a:solidFill>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3205749611"/>
              </p:ext>
            </p:extLst>
          </p:nvPr>
        </p:nvGraphicFramePr>
        <p:xfrm>
          <a:off x="3916363" y="1320800"/>
          <a:ext cx="5064125" cy="2197100"/>
        </p:xfrm>
        <a:graphic>
          <a:graphicData uri="http://schemas.openxmlformats.org/presentationml/2006/ole">
            <mc:AlternateContent xmlns:mc="http://schemas.openxmlformats.org/markup-compatibility/2006">
              <mc:Choice xmlns:v="urn:schemas-microsoft-com:vml" Requires="v">
                <p:oleObj spid="_x0000_s1154" name="Visio" r:id="rId10" imgW="11567834" imgH="5020553" progId="">
                  <p:embed/>
                </p:oleObj>
              </mc:Choice>
              <mc:Fallback>
                <p:oleObj name="Visio" r:id="rId10" imgW="11567834" imgH="502055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6363" y="1320800"/>
                        <a:ext cx="5064125"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4" name="TextBox 25"/>
          <p:cNvSpPr txBox="1">
            <a:spLocks noChangeArrowheads="1"/>
          </p:cNvSpPr>
          <p:nvPr/>
        </p:nvSpPr>
        <p:spPr bwMode="auto">
          <a:xfrm>
            <a:off x="4130675" y="969963"/>
            <a:ext cx="3421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sz="1400" b="1">
                <a:solidFill>
                  <a:srgbClr val="FF0000"/>
                </a:solidFill>
                <a:latin typeface="Cambria" charset="0"/>
              </a:rPr>
              <a:t>Comdi: Composite Distance integration</a:t>
            </a:r>
          </a:p>
        </p:txBody>
      </p:sp>
      <p:graphicFrame>
        <p:nvGraphicFramePr>
          <p:cNvPr id="1027" name="Object 3"/>
          <p:cNvGraphicFramePr>
            <a:graphicFrameLocks noChangeAspect="1"/>
          </p:cNvGraphicFramePr>
          <p:nvPr>
            <p:extLst>
              <p:ext uri="{D42A27DB-BD31-4B8C-83A1-F6EECF244321}">
                <p14:modId xmlns:p14="http://schemas.microsoft.com/office/powerpoint/2010/main" val="1799348693"/>
              </p:ext>
            </p:extLst>
          </p:nvPr>
        </p:nvGraphicFramePr>
        <p:xfrm>
          <a:off x="4603750" y="3676650"/>
          <a:ext cx="3960813" cy="2705100"/>
        </p:xfrm>
        <a:graphic>
          <a:graphicData uri="http://schemas.openxmlformats.org/presentationml/2006/ole">
            <mc:AlternateContent xmlns:mc="http://schemas.openxmlformats.org/markup-compatibility/2006">
              <mc:Choice xmlns:v="urn:schemas-microsoft-com:vml" Requires="v">
                <p:oleObj spid="_x0000_s1155" name="Visio" r:id="rId12" imgW="10462732" imgH="7141723" progId="">
                  <p:embed/>
                </p:oleObj>
              </mc:Choice>
              <mc:Fallback>
                <p:oleObj name="Visio" r:id="rId12" imgW="10462732" imgH="7141723"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750" y="3676650"/>
                        <a:ext cx="3960813"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Rectangle 3"/>
          <p:cNvSpPr/>
          <p:nvPr/>
        </p:nvSpPr>
        <p:spPr>
          <a:xfrm>
            <a:off x="0" y="6356350"/>
            <a:ext cx="9144000" cy="50165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Fei Wang, </a:t>
            </a:r>
            <a:r>
              <a:rPr lang="en-US" sz="1400" dirty="0" err="1"/>
              <a:t>Jimeng</a:t>
            </a:r>
            <a:r>
              <a:rPr lang="en-US" sz="1400" dirty="0"/>
              <a:t> Sun, </a:t>
            </a:r>
            <a:r>
              <a:rPr lang="en-US" sz="1400" dirty="0" err="1"/>
              <a:t>Shahram</a:t>
            </a:r>
            <a:r>
              <a:rPr lang="en-US" sz="1400" dirty="0"/>
              <a:t> </a:t>
            </a:r>
            <a:r>
              <a:rPr lang="en-US" sz="1400" dirty="0" err="1"/>
              <a:t>Ebadollahi</a:t>
            </a:r>
            <a:r>
              <a:rPr lang="en-US" sz="1400" dirty="0"/>
              <a:t>. Integrating Distance Metrics Learned from Multiple Experts and its Application in Inter-Patient Similarity Assessment</a:t>
            </a:r>
            <a:r>
              <a:rPr lang="en-US" sz="1400" dirty="0" smtClean="0"/>
              <a:t>. SDM 2011.</a:t>
            </a:r>
          </a:p>
        </p:txBody>
      </p:sp>
    </p:spTree>
    <p:extLst>
      <p:ext uri="{BB962C8B-B14F-4D97-AF65-F5344CB8AC3E}">
        <p14:creationId xmlns:p14="http://schemas.microsoft.com/office/powerpoint/2010/main" val="992061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2" y="450845"/>
            <a:ext cx="8961437" cy="639763"/>
          </a:xfrm>
          <a:ln/>
        </p:spPr>
        <p:txBody>
          <a:bodyPr>
            <a:no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Social Networks</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5</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7832"/>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find common friends? </a:t>
            </a:r>
            <a:endParaRPr lang="en-US" sz="2800" dirty="0" smtClean="0">
              <a:solidFill>
                <a:srgbClr val="FF6600"/>
              </a:solidFill>
            </a:endParaRPr>
          </a:p>
          <a:p>
            <a:r>
              <a:rPr lang="en-US" sz="2800" b="1" dirty="0" smtClean="0">
                <a:solidFill>
                  <a:srgbClr val="FF6600"/>
                </a:solidFill>
              </a:rPr>
              <a:t>Matrices</a:t>
            </a:r>
            <a:r>
              <a:rPr lang="en-US" sz="2800" dirty="0" smtClean="0">
                <a:solidFill>
                  <a:prstClr val="white"/>
                </a:solidFill>
              </a:rPr>
              <a:t>: rows/columns: users; entries: friendship</a:t>
            </a:r>
          </a:p>
          <a:p>
            <a:r>
              <a:rPr lang="en-US" sz="2800" b="1" dirty="0" smtClean="0">
                <a:solidFill>
                  <a:srgbClr val="FF6600"/>
                </a:solidFill>
              </a:rPr>
              <a:t>Matrix Tools</a:t>
            </a:r>
            <a:r>
              <a:rPr lang="en-US" sz="2800" dirty="0" smtClean="0">
                <a:solidFill>
                  <a:prstClr val="white"/>
                </a:solidFill>
              </a:rPr>
              <a:t>: graph proximity</a:t>
            </a:r>
            <a:endParaRPr lang="en-US" sz="2800" dirty="0">
              <a:solidFill>
                <a:prstClr val="white"/>
              </a:solidFill>
            </a:endParaRPr>
          </a:p>
        </p:txBody>
      </p:sp>
      <p:pic>
        <p:nvPicPr>
          <p:cNvPr id="79" name="Picture 1"/>
          <p:cNvPicPr>
            <a:picLocks noChangeAspect="1" noChangeArrowheads="1"/>
          </p:cNvPicPr>
          <p:nvPr/>
        </p:nvPicPr>
        <p:blipFill>
          <a:blip r:embed="rId3"/>
          <a:srcRect/>
          <a:stretch>
            <a:fillRect/>
          </a:stretch>
        </p:blipFill>
        <p:spPr bwMode="auto">
          <a:xfrm>
            <a:off x="34256" y="1633552"/>
            <a:ext cx="9068573" cy="3445715"/>
          </a:xfrm>
          <a:prstGeom prst="rect">
            <a:avLst/>
          </a:prstGeom>
          <a:noFill/>
          <a:ln w="9525">
            <a:noFill/>
            <a:miter lim="800000"/>
            <a:headEnd/>
            <a:tailEnd/>
          </a:ln>
          <a:effectLst/>
        </p:spPr>
      </p:pic>
      <p:sp>
        <p:nvSpPr>
          <p:cNvPr id="80" name="Oval 79"/>
          <p:cNvSpPr/>
          <p:nvPr/>
        </p:nvSpPr>
        <p:spPr>
          <a:xfrm rot="835465">
            <a:off x="3514066" y="2069920"/>
            <a:ext cx="689712" cy="572736"/>
          </a:xfrm>
          <a:prstGeom prst="ellipse">
            <a:avLst/>
          </a:prstGeom>
          <a:solidFill>
            <a:schemeClr val="tx1">
              <a:alpha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835465">
            <a:off x="7108677" y="2387996"/>
            <a:ext cx="689712" cy="572736"/>
          </a:xfrm>
          <a:prstGeom prst="ellipse">
            <a:avLst/>
          </a:prstGeom>
          <a:solidFill>
            <a:schemeClr val="tx1">
              <a:alpha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835465">
            <a:off x="7233698" y="3960688"/>
            <a:ext cx="689712" cy="572736"/>
          </a:xfrm>
          <a:prstGeom prst="ellipse">
            <a:avLst/>
          </a:prstGeom>
          <a:solidFill>
            <a:schemeClr val="tx1">
              <a:alpha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p:cNvSpPr/>
          <p:nvPr/>
        </p:nvSpPr>
        <p:spPr>
          <a:xfrm>
            <a:off x="5386394" y="2665856"/>
            <a:ext cx="819150" cy="734575"/>
          </a:xfrm>
          <a:prstGeom prst="star5">
            <a:avLst/>
          </a:prstGeom>
          <a:solidFill>
            <a:srgbClr val="FF0000">
              <a:alpha val="3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5587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1492"/>
            <a:ext cx="8229600" cy="1143000"/>
          </a:xfrm>
        </p:spPr>
        <p:txBody>
          <a:bodyPr/>
          <a:lstStyle/>
          <a:p>
            <a:r>
              <a:rPr lang="en-US" altLang="zh-CN" dirty="0" err="1">
                <a:ea typeface="ＭＳ Ｐゴシック" charset="0"/>
              </a:rPr>
              <a:t>Comdi</a:t>
            </a:r>
            <a:r>
              <a:rPr lang="en-US" altLang="zh-CN" dirty="0">
                <a:ea typeface="ＭＳ Ｐゴシック" charset="0"/>
              </a:rPr>
              <a:t>: Experimental Evaluation</a:t>
            </a:r>
          </a:p>
        </p:txBody>
      </p:sp>
      <p:sp>
        <p:nvSpPr>
          <p:cNvPr id="25603" name="Slide Number Placeholder 3"/>
          <p:cNvSpPr>
            <a:spLocks noGrp="1"/>
          </p:cNvSpPr>
          <p:nvPr>
            <p:ph type="sldNum" sz="quarter" idx="10"/>
          </p:nvPr>
        </p:nvSpPr>
        <p:spPr>
          <a:ln>
            <a:miter lim="800000"/>
            <a:headEnd/>
            <a:tailEnd/>
          </a:ln>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81DF46A2-9CE2-B742-A210-A74E04F5FB16}" type="slidenum">
              <a:rPr lang="he-IL" altLang="zh-CN" sz="800">
                <a:solidFill>
                  <a:schemeClr val="tx1"/>
                </a:solidFill>
              </a:rPr>
              <a:pPr eaLnBrk="1" hangingPunct="1"/>
              <a:t>50</a:t>
            </a:fld>
            <a:endParaRPr lang="en-US" altLang="zh-CN" sz="800">
              <a:solidFill>
                <a:schemeClr val="tx1"/>
              </a:solidFill>
            </a:endParaRPr>
          </a:p>
        </p:txBody>
      </p:sp>
      <p:sp>
        <p:nvSpPr>
          <p:cNvPr id="5" name="Rounded Rectangle 4"/>
          <p:cNvSpPr/>
          <p:nvPr/>
        </p:nvSpPr>
        <p:spPr bwMode="auto">
          <a:xfrm>
            <a:off x="195949" y="1232807"/>
            <a:ext cx="2890157" cy="1681843"/>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p>
            <a:pPr>
              <a:lnSpc>
                <a:spcPct val="90000"/>
              </a:lnSpc>
              <a:defRPr/>
            </a:pPr>
            <a:r>
              <a:rPr lang="en-US" sz="1600" b="1" dirty="0">
                <a:solidFill>
                  <a:srgbClr val="000000"/>
                </a:solidFill>
                <a:latin typeface="Cambria" pitchFamily="18" charset="0"/>
                <a:cs typeface="Arial" charset="0"/>
              </a:rPr>
              <a:t>Data:</a:t>
            </a:r>
          </a:p>
          <a:p>
            <a:pPr>
              <a:lnSpc>
                <a:spcPct val="90000"/>
              </a:lnSpc>
              <a:buFont typeface="Arial" pitchFamily="34" charset="0"/>
              <a:buChar char="•"/>
              <a:defRPr/>
            </a:pPr>
            <a:r>
              <a:rPr lang="en-US" sz="1600" b="1" dirty="0">
                <a:solidFill>
                  <a:srgbClr val="000000"/>
                </a:solidFill>
                <a:latin typeface="Cambria" pitchFamily="18" charset="0"/>
                <a:cs typeface="Arial" charset="0"/>
              </a:rPr>
              <a:t> </a:t>
            </a:r>
            <a:r>
              <a:rPr lang="en-US" sz="1600" dirty="0">
                <a:solidFill>
                  <a:srgbClr val="007635"/>
                </a:solidFill>
                <a:latin typeface="Cambria" pitchFamily="18" charset="0"/>
                <a:cs typeface="Arial" charset="0"/>
              </a:rPr>
              <a:t>Scale</a:t>
            </a:r>
            <a:r>
              <a:rPr lang="en-US" sz="1600" dirty="0">
                <a:solidFill>
                  <a:srgbClr val="000000"/>
                </a:solidFill>
                <a:latin typeface="Cambria" pitchFamily="18" charset="0"/>
                <a:cs typeface="Arial" charset="0"/>
              </a:rPr>
              <a:t>: 135 k</a:t>
            </a:r>
          </a:p>
          <a:p>
            <a:pPr>
              <a:lnSpc>
                <a:spcPct val="90000"/>
              </a:lnSpc>
              <a:buFont typeface="Arial" pitchFamily="34" charset="0"/>
              <a:buChar char="•"/>
              <a:defRPr/>
            </a:pPr>
            <a:r>
              <a:rPr lang="en-US" sz="1600" dirty="0">
                <a:solidFill>
                  <a:srgbClr val="000000"/>
                </a:solidFill>
                <a:latin typeface="Cambria" pitchFamily="18" charset="0"/>
                <a:cs typeface="Arial" charset="0"/>
              </a:rPr>
              <a:t> </a:t>
            </a:r>
            <a:r>
              <a:rPr lang="en-US" sz="1600" dirty="0">
                <a:solidFill>
                  <a:srgbClr val="007635"/>
                </a:solidFill>
                <a:latin typeface="Cambria" pitchFamily="18" charset="0"/>
                <a:cs typeface="Arial" charset="0"/>
              </a:rPr>
              <a:t>Aggregation period</a:t>
            </a:r>
            <a:r>
              <a:rPr lang="en-US" sz="1600" dirty="0">
                <a:solidFill>
                  <a:srgbClr val="000000"/>
                </a:solidFill>
                <a:latin typeface="Cambria" pitchFamily="18" charset="0"/>
                <a:cs typeface="Arial" charset="0"/>
              </a:rPr>
              <a:t>: 1 year</a:t>
            </a:r>
          </a:p>
          <a:p>
            <a:pPr>
              <a:lnSpc>
                <a:spcPct val="90000"/>
              </a:lnSpc>
              <a:buFont typeface="Arial" pitchFamily="34" charset="0"/>
              <a:buChar char="•"/>
              <a:defRPr/>
            </a:pPr>
            <a:r>
              <a:rPr lang="en-US" sz="1600" dirty="0">
                <a:solidFill>
                  <a:srgbClr val="000000"/>
                </a:solidFill>
                <a:latin typeface="Cambria" pitchFamily="18" charset="0"/>
                <a:cs typeface="Arial" charset="0"/>
              </a:rPr>
              <a:t> </a:t>
            </a:r>
            <a:r>
              <a:rPr lang="en-US" sz="1600" dirty="0">
                <a:solidFill>
                  <a:srgbClr val="007635"/>
                </a:solidFill>
                <a:latin typeface="Cambria" pitchFamily="18" charset="0"/>
                <a:cs typeface="Arial" charset="0"/>
              </a:rPr>
              <a:t>Cohorts</a:t>
            </a:r>
            <a:r>
              <a:rPr lang="en-US" sz="1600" dirty="0">
                <a:solidFill>
                  <a:srgbClr val="000000"/>
                </a:solidFill>
                <a:latin typeface="Cambria" pitchFamily="18" charset="0"/>
                <a:cs typeface="Arial" charset="0"/>
              </a:rPr>
              <a:t>: 247, select 30</a:t>
            </a:r>
          </a:p>
          <a:p>
            <a:pPr>
              <a:lnSpc>
                <a:spcPct val="90000"/>
              </a:lnSpc>
              <a:buFont typeface="Arial" pitchFamily="34" charset="0"/>
              <a:buChar char="•"/>
              <a:defRPr/>
            </a:pPr>
            <a:r>
              <a:rPr lang="en-US" sz="1600" dirty="0">
                <a:solidFill>
                  <a:srgbClr val="000000"/>
                </a:solidFill>
                <a:latin typeface="Cambria" pitchFamily="18" charset="0"/>
                <a:cs typeface="Arial" charset="0"/>
              </a:rPr>
              <a:t> </a:t>
            </a:r>
            <a:r>
              <a:rPr lang="en-US" sz="1600" dirty="0">
                <a:solidFill>
                  <a:srgbClr val="007635"/>
                </a:solidFill>
                <a:latin typeface="Cambria" pitchFamily="18" charset="0"/>
                <a:cs typeface="Arial" charset="0"/>
              </a:rPr>
              <a:t>Feature</a:t>
            </a:r>
            <a:r>
              <a:rPr lang="en-US" sz="1600" dirty="0">
                <a:solidFill>
                  <a:srgbClr val="000000"/>
                </a:solidFill>
                <a:latin typeface="Cambria" pitchFamily="18" charset="0"/>
                <a:cs typeface="Arial" charset="0"/>
              </a:rPr>
              <a:t>: HCC codes</a:t>
            </a:r>
          </a:p>
        </p:txBody>
      </p:sp>
      <p:sp>
        <p:nvSpPr>
          <p:cNvPr id="6" name="Rounded Rectangle 5"/>
          <p:cNvSpPr/>
          <p:nvPr/>
        </p:nvSpPr>
        <p:spPr bwMode="auto">
          <a:xfrm>
            <a:off x="3213913" y="1230091"/>
            <a:ext cx="2890157" cy="1681843"/>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p>
            <a:pPr>
              <a:lnSpc>
                <a:spcPct val="90000"/>
              </a:lnSpc>
              <a:defRPr/>
            </a:pPr>
            <a:r>
              <a:rPr lang="en-US" sz="1600" b="1" dirty="0">
                <a:solidFill>
                  <a:srgbClr val="000000"/>
                </a:solidFill>
                <a:latin typeface="Cambria" pitchFamily="18" charset="0"/>
                <a:cs typeface="Arial" charset="0"/>
              </a:rPr>
              <a:t>Experimental Setting:</a:t>
            </a:r>
          </a:p>
          <a:p>
            <a:pPr>
              <a:buFont typeface="Arial" pitchFamily="34" charset="0"/>
              <a:buChar char="•"/>
              <a:defRPr/>
            </a:pPr>
            <a:r>
              <a:rPr lang="en-US" sz="1600" dirty="0">
                <a:solidFill>
                  <a:schemeClr val="tx1"/>
                </a:solidFill>
                <a:latin typeface="Cambria" pitchFamily="18" charset="0"/>
                <a:ea typeface="MS PGothic" pitchFamily="34" charset="-128"/>
                <a:cs typeface="+mn-cs"/>
              </a:rPr>
              <a:t>  </a:t>
            </a:r>
            <a:r>
              <a:rPr lang="en-US" sz="1600" dirty="0">
                <a:solidFill>
                  <a:srgbClr val="007635"/>
                </a:solidFill>
                <a:latin typeface="Cambria" pitchFamily="18" charset="0"/>
                <a:ea typeface="MS PGothic" pitchFamily="34" charset="-128"/>
                <a:cs typeface="+mn-cs"/>
              </a:rPr>
              <a:t>Share versions: </a:t>
            </a:r>
            <a:r>
              <a:rPr lang="en-US" sz="1600" dirty="0">
                <a:solidFill>
                  <a:schemeClr val="tx1"/>
                </a:solidFill>
                <a:latin typeface="Cambria" pitchFamily="18" charset="0"/>
                <a:ea typeface="MS PGothic" pitchFamily="34" charset="-128"/>
                <a:cs typeface="+mn-cs"/>
              </a:rPr>
              <a:t>learning on all 30 cohorts</a:t>
            </a:r>
          </a:p>
          <a:p>
            <a:pPr>
              <a:buFont typeface="Arial" pitchFamily="34" charset="0"/>
              <a:buChar char="•"/>
              <a:defRPr/>
            </a:pPr>
            <a:r>
              <a:rPr lang="en-US" sz="1600" dirty="0">
                <a:solidFill>
                  <a:schemeClr val="tx1"/>
                </a:solidFill>
                <a:latin typeface="Cambria" pitchFamily="18" charset="0"/>
                <a:ea typeface="MS PGothic" pitchFamily="34" charset="-128"/>
                <a:cs typeface="+mn-cs"/>
              </a:rPr>
              <a:t> </a:t>
            </a:r>
            <a:r>
              <a:rPr lang="en-US" sz="1600" dirty="0">
                <a:latin typeface="Cambria" pitchFamily="18" charset="0"/>
                <a:ea typeface="MS PGothic" pitchFamily="34" charset="-128"/>
                <a:cs typeface="+mn-cs"/>
              </a:rPr>
              <a:t> </a:t>
            </a:r>
            <a:r>
              <a:rPr lang="en-US" sz="1600" dirty="0">
                <a:solidFill>
                  <a:srgbClr val="007635"/>
                </a:solidFill>
                <a:latin typeface="Cambria" pitchFamily="18" charset="0"/>
                <a:ea typeface="MS PGothic" pitchFamily="34" charset="-128"/>
                <a:cs typeface="+mn-cs"/>
              </a:rPr>
              <a:t>Individual versions</a:t>
            </a:r>
            <a:r>
              <a:rPr lang="en-US" sz="1600" dirty="0">
                <a:latin typeface="Cambria" pitchFamily="18" charset="0"/>
                <a:ea typeface="MS PGothic" pitchFamily="34" charset="-128"/>
                <a:cs typeface="+mn-cs"/>
              </a:rPr>
              <a:t>: </a:t>
            </a:r>
            <a:r>
              <a:rPr lang="en-US" sz="1600" dirty="0">
                <a:solidFill>
                  <a:schemeClr val="tx1"/>
                </a:solidFill>
                <a:latin typeface="Cambria" pitchFamily="18" charset="0"/>
                <a:ea typeface="MS PGothic" pitchFamily="34" charset="-128"/>
                <a:cs typeface="+mn-cs"/>
              </a:rPr>
              <a:t>learning on 1 cohort</a:t>
            </a:r>
          </a:p>
        </p:txBody>
      </p:sp>
      <p:sp>
        <p:nvSpPr>
          <p:cNvPr id="8" name="Rounded Rectangle 7"/>
          <p:cNvSpPr/>
          <p:nvPr/>
        </p:nvSpPr>
        <p:spPr bwMode="auto">
          <a:xfrm>
            <a:off x="6164749" y="1219211"/>
            <a:ext cx="3131651" cy="1681843"/>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triangle" w="med" len="med"/>
          </a:ln>
          <a:effectLst/>
          <a:scene3d>
            <a:camera prst="orthographicFront"/>
            <a:lightRig rig="threePt" dir="t"/>
          </a:scene3d>
          <a:sp3d>
            <a:bevelT/>
          </a:sp3d>
          <a:extLst/>
        </p:spPr>
        <p:txBody>
          <a:bodyPr/>
          <a:lstStyle/>
          <a:p>
            <a:pPr>
              <a:lnSpc>
                <a:spcPct val="90000"/>
              </a:lnSpc>
              <a:defRPr/>
            </a:pPr>
            <a:r>
              <a:rPr lang="en-US" sz="1600" b="1" dirty="0">
                <a:solidFill>
                  <a:srgbClr val="000000"/>
                </a:solidFill>
                <a:latin typeface="Cambria" pitchFamily="18" charset="0"/>
                <a:cs typeface="Arial" charset="0"/>
              </a:rPr>
              <a:t>Observations:</a:t>
            </a:r>
          </a:p>
          <a:p>
            <a:pPr>
              <a:buFont typeface="Arial" pitchFamily="34" charset="0"/>
              <a:buChar char="•"/>
              <a:defRPr/>
            </a:pPr>
            <a:r>
              <a:rPr lang="en-US" sz="1600" dirty="0">
                <a:solidFill>
                  <a:schemeClr val="tx1"/>
                </a:solidFill>
                <a:latin typeface="Cambria" pitchFamily="18" charset="0"/>
                <a:ea typeface="MS PGothic" pitchFamily="34" charset="-128"/>
                <a:cs typeface="+mn-cs"/>
              </a:rPr>
              <a:t> Shared version perform better than </a:t>
            </a:r>
            <a:r>
              <a:rPr lang="en-US" sz="1600" dirty="0" smtClean="0">
                <a:solidFill>
                  <a:schemeClr val="tx1"/>
                </a:solidFill>
                <a:latin typeface="Cambria" pitchFamily="18" charset="0"/>
                <a:ea typeface="MS PGothic" pitchFamily="34" charset="-128"/>
                <a:cs typeface="+mn-cs"/>
              </a:rPr>
              <a:t>individual versions</a:t>
            </a:r>
            <a:endParaRPr lang="en-US" sz="1600" dirty="0">
              <a:solidFill>
                <a:schemeClr val="tx1"/>
              </a:solidFill>
              <a:latin typeface="Cambria" pitchFamily="18" charset="0"/>
              <a:ea typeface="MS PGothic" pitchFamily="34" charset="-128"/>
              <a:cs typeface="+mn-cs"/>
            </a:endParaRPr>
          </a:p>
          <a:p>
            <a:pPr>
              <a:buFont typeface="Arial" pitchFamily="34" charset="0"/>
              <a:buChar char="•"/>
              <a:defRPr/>
            </a:pPr>
            <a:r>
              <a:rPr lang="en-US" sz="1600" dirty="0">
                <a:solidFill>
                  <a:schemeClr val="tx1"/>
                </a:solidFill>
                <a:latin typeface="Cambria" pitchFamily="18" charset="0"/>
                <a:ea typeface="MS PGothic" pitchFamily="34" charset="-128"/>
                <a:cs typeface="+mn-cs"/>
              </a:rPr>
              <a:t> </a:t>
            </a:r>
            <a:r>
              <a:rPr lang="en-US" sz="1600" dirty="0" err="1">
                <a:solidFill>
                  <a:schemeClr val="tx1"/>
                </a:solidFill>
                <a:latin typeface="Cambria" pitchFamily="18" charset="0"/>
                <a:ea typeface="MS PGothic" pitchFamily="34" charset="-128"/>
                <a:cs typeface="+mn-cs"/>
              </a:rPr>
              <a:t>Comdi</a:t>
            </a:r>
            <a:r>
              <a:rPr lang="en-US" sz="1600" dirty="0">
                <a:solidFill>
                  <a:schemeClr val="tx1"/>
                </a:solidFill>
                <a:latin typeface="Cambria" pitchFamily="18" charset="0"/>
                <a:ea typeface="MS PGothic" pitchFamily="34" charset="-128"/>
                <a:cs typeface="+mn-cs"/>
              </a:rPr>
              <a:t> is comparable to LSML, which is the best among sharing versions </a:t>
            </a:r>
          </a:p>
        </p:txBody>
      </p:sp>
      <p:pic>
        <p:nvPicPr>
          <p:cNvPr id="2561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3200400"/>
            <a:ext cx="79946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25259261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Patient Similarity Learning</a:t>
            </a:r>
          </a:p>
          <a:p>
            <a:r>
              <a:rPr lang="en-US" sz="4000" dirty="0" smtClean="0"/>
              <a:t>Risk Factor Identification</a:t>
            </a:r>
          </a:p>
          <a:p>
            <a:r>
              <a:rPr lang="en-US" sz="4000" dirty="0" smtClean="0"/>
              <a:t>Clinical Pattern Detection</a:t>
            </a:r>
            <a:endParaRPr lang="en-US" sz="4000" dirty="0"/>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51</a:t>
            </a:fld>
            <a:endParaRPr lang="en-US"/>
          </a:p>
        </p:txBody>
      </p:sp>
      <p:sp>
        <p:nvSpPr>
          <p:cNvPr id="7" name="Right Arrow 6"/>
          <p:cNvSpPr/>
          <p:nvPr/>
        </p:nvSpPr>
        <p:spPr>
          <a:xfrm>
            <a:off x="0" y="24955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82563" y="593725"/>
            <a:ext cx="8682037" cy="635000"/>
          </a:xfrm>
        </p:spPr>
        <p:txBody>
          <a:bodyPr>
            <a:normAutofit fontScale="90000"/>
          </a:bodyPr>
          <a:lstStyle/>
          <a:p>
            <a:r>
              <a:rPr lang="en-US" dirty="0" smtClean="0"/>
              <a:t>Applications in Health Informatics</a:t>
            </a:r>
            <a:endParaRPr lang="en-US" dirty="0"/>
          </a:p>
        </p:txBody>
      </p:sp>
    </p:spTree>
    <p:extLst>
      <p:ext uri="{BB962C8B-B14F-4D97-AF65-F5344CB8AC3E}">
        <p14:creationId xmlns:p14="http://schemas.microsoft.com/office/powerpoint/2010/main" val="2770023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lstStyle/>
          <a:p>
            <a:r>
              <a:rPr lang="en-US" dirty="0" smtClean="0"/>
              <a:t>Scalable Orthogonal Regression</a:t>
            </a:r>
            <a:endParaRPr lang="en-US" dirty="0"/>
          </a:p>
        </p:txBody>
      </p:sp>
      <p:pic>
        <p:nvPicPr>
          <p:cNvPr id="4" name="Picture 3"/>
          <p:cNvPicPr>
            <a:picLocks noChangeAspect="1"/>
          </p:cNvPicPr>
          <p:nvPr/>
        </p:nvPicPr>
        <p:blipFill>
          <a:blip r:embed="rId2"/>
          <a:stretch>
            <a:fillRect/>
          </a:stretch>
        </p:blipFill>
        <p:spPr>
          <a:xfrm>
            <a:off x="389192" y="1050482"/>
            <a:ext cx="8263144" cy="5450159"/>
          </a:xfrm>
          <a:prstGeom prst="rect">
            <a:avLst/>
          </a:prstGeom>
        </p:spPr>
      </p:pic>
      <p:sp>
        <p:nvSpPr>
          <p:cNvPr id="3" name="Date Placeholder 2"/>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52</a:t>
            </a:fld>
            <a:endParaRPr lang="en-US"/>
          </a:p>
        </p:txBody>
      </p:sp>
      <p:sp>
        <p:nvSpPr>
          <p:cNvPr id="7" name="Rectangle 6"/>
          <p:cNvSpPr/>
          <p:nvPr/>
        </p:nvSpPr>
        <p:spPr>
          <a:xfrm>
            <a:off x="0" y="6356350"/>
            <a:ext cx="9144000" cy="50165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err="1"/>
              <a:t>Dijun</a:t>
            </a:r>
            <a:r>
              <a:rPr lang="en-US" sz="1400" dirty="0"/>
              <a:t> </a:t>
            </a:r>
            <a:r>
              <a:rPr lang="en-US" sz="1400" dirty="0" err="1"/>
              <a:t>Luo</a:t>
            </a:r>
            <a:r>
              <a:rPr lang="en-US" sz="1400" dirty="0"/>
              <a:t>, Fei Wang, </a:t>
            </a:r>
            <a:r>
              <a:rPr lang="en-US" sz="1400" dirty="0" err="1"/>
              <a:t>Jimeng</a:t>
            </a:r>
            <a:r>
              <a:rPr lang="en-US" sz="1400" dirty="0"/>
              <a:t> Sun, </a:t>
            </a:r>
            <a:r>
              <a:rPr lang="en-US" sz="1400" dirty="0" err="1"/>
              <a:t>Marianthi</a:t>
            </a:r>
            <a:r>
              <a:rPr lang="en-US" sz="1400" dirty="0"/>
              <a:t> </a:t>
            </a:r>
            <a:r>
              <a:rPr lang="en-US" sz="1400" dirty="0" err="1"/>
              <a:t>Markatou</a:t>
            </a:r>
            <a:r>
              <a:rPr lang="en-US" sz="1400" dirty="0"/>
              <a:t>, </a:t>
            </a:r>
            <a:r>
              <a:rPr lang="en-US" sz="1400" dirty="0" err="1"/>
              <a:t>Jianying</a:t>
            </a:r>
            <a:r>
              <a:rPr lang="en-US" sz="1400" dirty="0"/>
              <a:t> Hu, </a:t>
            </a:r>
            <a:r>
              <a:rPr lang="en-US" sz="1400" dirty="0" err="1"/>
              <a:t>Shahram</a:t>
            </a:r>
            <a:r>
              <a:rPr lang="en-US" sz="1400" dirty="0"/>
              <a:t> </a:t>
            </a:r>
            <a:r>
              <a:rPr lang="en-US" sz="1400" dirty="0" err="1"/>
              <a:t>Ebadollahi</a:t>
            </a:r>
            <a:r>
              <a:rPr lang="en-US" sz="1400" dirty="0"/>
              <a:t>. SOR: Scalable Orthogonal Regression for Low-Redundancy Feature Selection and its Healthcare Applications</a:t>
            </a:r>
            <a:r>
              <a:rPr lang="en-US" sz="1400" dirty="0" smtClean="0"/>
              <a:t>. SDM 2012.</a:t>
            </a:r>
            <a:endParaRPr lang="en-US" sz="1400" dirty="0"/>
          </a:p>
        </p:txBody>
      </p:sp>
    </p:spTree>
    <p:extLst>
      <p:ext uri="{BB962C8B-B14F-4D97-AF65-F5344CB8AC3E}">
        <p14:creationId xmlns:p14="http://schemas.microsoft.com/office/powerpoint/2010/main" val="136160030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Comparison</a:t>
            </a:r>
            <a:endParaRPr lang="en-US" dirty="0"/>
          </a:p>
        </p:txBody>
      </p:sp>
      <p:pic>
        <p:nvPicPr>
          <p:cNvPr id="4" name="Picture 3"/>
          <p:cNvPicPr>
            <a:picLocks noChangeAspect="1"/>
          </p:cNvPicPr>
          <p:nvPr/>
        </p:nvPicPr>
        <p:blipFill>
          <a:blip r:embed="rId2"/>
          <a:stretch>
            <a:fillRect/>
          </a:stretch>
        </p:blipFill>
        <p:spPr>
          <a:xfrm>
            <a:off x="0" y="1330636"/>
            <a:ext cx="9144000" cy="5376372"/>
          </a:xfrm>
          <a:prstGeom prst="rect">
            <a:avLst/>
          </a:prstGeom>
        </p:spPr>
      </p:pic>
      <p:sp>
        <p:nvSpPr>
          <p:cNvPr id="3" name="Date Placeholder 2"/>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53</a:t>
            </a:fld>
            <a:endParaRPr lang="en-US"/>
          </a:p>
        </p:txBody>
      </p:sp>
    </p:spTree>
    <p:extLst>
      <p:ext uri="{BB962C8B-B14F-4D97-AF65-F5344CB8AC3E}">
        <p14:creationId xmlns:p14="http://schemas.microsoft.com/office/powerpoint/2010/main" val="10180030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AUC Comparison</a:t>
            </a:r>
            <a:endParaRPr lang="en-US" dirty="0"/>
          </a:p>
        </p:txBody>
      </p:sp>
      <p:pic>
        <p:nvPicPr>
          <p:cNvPr id="4" name="Picture 3"/>
          <p:cNvPicPr>
            <a:picLocks noChangeAspect="1"/>
          </p:cNvPicPr>
          <p:nvPr/>
        </p:nvPicPr>
        <p:blipFill>
          <a:blip r:embed="rId2"/>
          <a:stretch>
            <a:fillRect/>
          </a:stretch>
        </p:blipFill>
        <p:spPr>
          <a:xfrm>
            <a:off x="0" y="2156110"/>
            <a:ext cx="9144000" cy="3708918"/>
          </a:xfrm>
          <a:prstGeom prst="rect">
            <a:avLst/>
          </a:prstGeom>
        </p:spPr>
      </p:pic>
      <p:sp>
        <p:nvSpPr>
          <p:cNvPr id="3" name="Date Placeholder 2"/>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54</a:t>
            </a:fld>
            <a:endParaRPr lang="en-US"/>
          </a:p>
        </p:txBody>
      </p:sp>
    </p:spTree>
    <p:extLst>
      <p:ext uri="{BB962C8B-B14F-4D97-AF65-F5344CB8AC3E}">
        <p14:creationId xmlns:p14="http://schemas.microsoft.com/office/powerpoint/2010/main" val="22378287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30"/>
            <a:ext cx="8229600" cy="1143000"/>
          </a:xfrm>
        </p:spPr>
        <p:txBody>
          <a:bodyPr/>
          <a:lstStyle/>
          <a:p>
            <a:r>
              <a:rPr lang="en-US" dirty="0" smtClean="0"/>
              <a:t>Augmented SOR</a:t>
            </a:r>
            <a:endParaRPr lang="en-US" dirty="0"/>
          </a:p>
        </p:txBody>
      </p:sp>
      <p:pic>
        <p:nvPicPr>
          <p:cNvPr id="4" name="Picture 3"/>
          <p:cNvPicPr>
            <a:picLocks noChangeAspect="1"/>
          </p:cNvPicPr>
          <p:nvPr/>
        </p:nvPicPr>
        <p:blipFill>
          <a:blip r:embed="rId2"/>
          <a:stretch>
            <a:fillRect/>
          </a:stretch>
        </p:blipFill>
        <p:spPr>
          <a:xfrm>
            <a:off x="757917" y="1009618"/>
            <a:ext cx="7802231" cy="5501573"/>
          </a:xfrm>
          <a:prstGeom prst="rect">
            <a:avLst/>
          </a:prstGeom>
        </p:spPr>
      </p:pic>
      <p:sp>
        <p:nvSpPr>
          <p:cNvPr id="3" name="Date Placeholder 2"/>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55</a:t>
            </a:fld>
            <a:endParaRPr lang="en-US"/>
          </a:p>
        </p:txBody>
      </p:sp>
    </p:spTree>
    <p:extLst>
      <p:ext uri="{BB962C8B-B14F-4D97-AF65-F5344CB8AC3E}">
        <p14:creationId xmlns:p14="http://schemas.microsoft.com/office/powerpoint/2010/main" val="5901559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a:t>
            </a:r>
            <a:r>
              <a:rPr lang="en-US" dirty="0" err="1" smtClean="0"/>
              <a:t>aSOR</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09" y="1334577"/>
            <a:ext cx="6018415" cy="51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56</a:t>
            </a:fld>
            <a:endParaRPr lang="en-US"/>
          </a:p>
        </p:txBody>
      </p:sp>
    </p:spTree>
    <p:extLst>
      <p:ext uri="{BB962C8B-B14F-4D97-AF65-F5344CB8AC3E}">
        <p14:creationId xmlns:p14="http://schemas.microsoft.com/office/powerpoint/2010/main" val="39087696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p:cNvSpPr>
          <p:nvPr/>
        </p:nvSpPr>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altLang="zh-CN" sz="3400" dirty="0" smtClean="0">
                <a:solidFill>
                  <a:srgbClr val="C0504D"/>
                </a:solidFill>
                <a:cs typeface="Arial" charset="0"/>
              </a:rPr>
              <a:t>Finding Relevance: Mining Clinical Notes </a:t>
            </a:r>
          </a:p>
        </p:txBody>
      </p:sp>
      <p:sp>
        <p:nvSpPr>
          <p:cNvPr id="59396" name="Text Box 4"/>
          <p:cNvSpPr txBox="1">
            <a:spLocks noChangeArrowheads="1"/>
          </p:cNvSpPr>
          <p:nvPr/>
        </p:nvSpPr>
        <p:spPr bwMode="auto">
          <a:xfrm>
            <a:off x="4883150" y="5763000"/>
            <a:ext cx="11557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altLang="zh-CN" sz="2400" baseline="-25000">
                <a:solidFill>
                  <a:prstClr val="black"/>
                </a:solidFill>
                <a:ea typeface="MS PGothic" pitchFamily="34" charset="-128"/>
              </a:rPr>
              <a:t>                 </a:t>
            </a:r>
          </a:p>
        </p:txBody>
      </p:sp>
      <p:sp>
        <p:nvSpPr>
          <p:cNvPr id="59398" name="Slide Number Placeholder 3"/>
          <p:cNvSpPr txBox="1">
            <a:spLocks noGrp="1"/>
          </p:cNvSpPr>
          <p:nvPr/>
        </p:nvSpPr>
        <p:spPr bwMode="auto">
          <a:xfrm>
            <a:off x="6553200" y="60725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fld id="{381408F8-A076-46C3-B0F9-E7F1514CF650}" type="slidenum">
              <a:rPr lang="zh-CN" altLang="en-US" sz="1200">
                <a:solidFill>
                  <a:srgbClr val="898989"/>
                </a:solidFill>
                <a:latin typeface="Calibri" pitchFamily="34" charset="0"/>
              </a:rPr>
              <a:pPr algn="r" defTabSz="914400" eaLnBrk="1" fontAlgn="base" hangingPunct="1">
                <a:spcBef>
                  <a:spcPct val="0"/>
                </a:spcBef>
                <a:spcAft>
                  <a:spcPct val="0"/>
                </a:spcAft>
              </a:pPr>
              <a:t>57</a:t>
            </a:fld>
            <a:endParaRPr lang="en-US" altLang="zh-CN" sz="1200">
              <a:solidFill>
                <a:srgbClr val="898989"/>
              </a:solidFill>
              <a:latin typeface="Calibri" pitchFamily="34" charset="0"/>
            </a:endParaRPr>
          </a:p>
        </p:txBody>
      </p:sp>
      <p:grpSp>
        <p:nvGrpSpPr>
          <p:cNvPr id="7" name="Group 18"/>
          <p:cNvGrpSpPr/>
          <p:nvPr/>
        </p:nvGrpSpPr>
        <p:grpSpPr>
          <a:xfrm>
            <a:off x="1752600" y="783012"/>
            <a:ext cx="7162800" cy="1447800"/>
            <a:chOff x="304800" y="1219200"/>
            <a:chExt cx="7162800" cy="1447800"/>
          </a:xfrm>
        </p:grpSpPr>
        <p:sp>
          <p:nvSpPr>
            <p:cNvPr id="8" name="Flowchart: Multidocument 7"/>
            <p:cNvSpPr/>
            <p:nvPr/>
          </p:nvSpPr>
          <p:spPr bwMode="auto">
            <a:xfrm>
              <a:off x="5791200" y="1219200"/>
              <a:ext cx="1676400" cy="1447800"/>
            </a:xfrm>
            <a:prstGeom prst="flowChartMultidocument">
              <a:avLst/>
            </a:prstGeom>
            <a:solidFill>
              <a:schemeClr val="accent1"/>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b="1" dirty="0" smtClean="0">
                  <a:solidFill>
                    <a:prstClr val="white"/>
                  </a:solidFill>
                  <a:latin typeface="Arial" charset="0"/>
                  <a:ea typeface="Arial" charset="0"/>
                  <a:cs typeface="Arial" charset="0"/>
                </a:rPr>
                <a:t>Identified Symptoms</a:t>
              </a:r>
              <a:endParaRPr lang="en-US" sz="1600" b="1" dirty="0">
                <a:solidFill>
                  <a:prstClr val="white"/>
                </a:solidFill>
                <a:latin typeface="Arial" charset="0"/>
                <a:ea typeface="Arial" charset="0"/>
                <a:cs typeface="Arial" charset="0"/>
              </a:endParaRPr>
            </a:p>
          </p:txBody>
        </p:sp>
        <p:sp>
          <p:nvSpPr>
            <p:cNvPr id="9" name="Right Arrow 8"/>
            <p:cNvSpPr/>
            <p:nvPr/>
          </p:nvSpPr>
          <p:spPr bwMode="auto">
            <a:xfrm>
              <a:off x="5105400" y="1447800"/>
              <a:ext cx="60960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sp>
          <p:nvSpPr>
            <p:cNvPr id="10" name="Flowchart: Multidocument 9"/>
            <p:cNvSpPr/>
            <p:nvPr/>
          </p:nvSpPr>
          <p:spPr bwMode="auto">
            <a:xfrm>
              <a:off x="304800" y="1219200"/>
              <a:ext cx="2209800" cy="762000"/>
            </a:xfrm>
            <a:prstGeom prst="flowChartMultidocument">
              <a:avLst/>
            </a:prstGeom>
            <a:solidFill>
              <a:schemeClr val="accent1"/>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r>
                <a:rPr lang="en-US" sz="1600" b="1" dirty="0" smtClean="0">
                  <a:solidFill>
                    <a:prstClr val="white"/>
                  </a:solidFill>
                  <a:latin typeface="Arial" charset="0"/>
                  <a:ea typeface="Arial" charset="0"/>
                  <a:cs typeface="Arial" charset="0"/>
                </a:rPr>
                <a:t>Clinical Notes</a:t>
              </a:r>
              <a:endParaRPr lang="en-US" sz="1600" b="1" dirty="0">
                <a:solidFill>
                  <a:prstClr val="white"/>
                </a:solidFill>
                <a:latin typeface="Arial" charset="0"/>
                <a:ea typeface="Arial" charset="0"/>
                <a:cs typeface="Arial" charset="0"/>
              </a:endParaRPr>
            </a:p>
          </p:txBody>
        </p:sp>
        <p:sp>
          <p:nvSpPr>
            <p:cNvPr id="11" name="Rectangle 10"/>
            <p:cNvSpPr/>
            <p:nvPr/>
          </p:nvSpPr>
          <p:spPr>
            <a:xfrm>
              <a:off x="3429000" y="1219200"/>
              <a:ext cx="1524000" cy="1066800"/>
            </a:xfrm>
            <a:prstGeom prst="rect">
              <a:avLst/>
            </a:prstGeom>
            <a:solidFill>
              <a:srgbClr val="F3E8A5"/>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r>
                <a:rPr lang="en-US" sz="1600" kern="0" dirty="0" smtClean="0">
                  <a:solidFill>
                    <a:prstClr val="black"/>
                  </a:solidFill>
                  <a:latin typeface="Arial" charset="0"/>
                  <a:cs typeface="Arial" charset="0"/>
                </a:rPr>
                <a:t>Symptom Identification</a:t>
              </a:r>
              <a:endParaRPr lang="en-US" sz="1600" kern="0" dirty="0">
                <a:solidFill>
                  <a:prstClr val="black"/>
                </a:solidFill>
                <a:latin typeface="Arial" charset="0"/>
                <a:cs typeface="Arial" charset="0"/>
              </a:endParaRPr>
            </a:p>
          </p:txBody>
        </p:sp>
        <p:sp>
          <p:nvSpPr>
            <p:cNvPr id="12" name="Right Arrow 11"/>
            <p:cNvSpPr/>
            <p:nvPr/>
          </p:nvSpPr>
          <p:spPr bwMode="auto">
            <a:xfrm>
              <a:off x="2667000" y="1447800"/>
              <a:ext cx="60960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grpSp>
      <p:grpSp>
        <p:nvGrpSpPr>
          <p:cNvPr id="13" name="Group 19"/>
          <p:cNvGrpSpPr/>
          <p:nvPr/>
        </p:nvGrpSpPr>
        <p:grpSpPr>
          <a:xfrm>
            <a:off x="4953000" y="2230812"/>
            <a:ext cx="3962400" cy="4298415"/>
            <a:chOff x="4572000" y="2357973"/>
            <a:chExt cx="3962400" cy="4298415"/>
          </a:xfrm>
        </p:grpSpPr>
        <p:sp>
          <p:nvSpPr>
            <p:cNvPr id="14" name="Rectangle 13"/>
            <p:cNvSpPr/>
            <p:nvPr/>
          </p:nvSpPr>
          <p:spPr>
            <a:xfrm>
              <a:off x="7010400" y="2738973"/>
              <a:ext cx="1354666" cy="990600"/>
            </a:xfrm>
            <a:prstGeom prst="rect">
              <a:avLst/>
            </a:prstGeom>
            <a:solidFill>
              <a:srgbClr val="F3E8A5"/>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en-US" sz="1600" kern="0" dirty="0" smtClean="0">
                  <a:solidFill>
                    <a:prstClr val="black"/>
                  </a:solidFill>
                  <a:latin typeface="Arial" charset="0"/>
                  <a:cs typeface="Arial" charset="0"/>
                </a:rPr>
                <a:t>Graph Construction</a:t>
              </a:r>
              <a:endParaRPr lang="en-US" sz="1600" kern="0" dirty="0">
                <a:solidFill>
                  <a:prstClr val="black"/>
                </a:solidFill>
                <a:latin typeface="Arial" charset="0"/>
                <a:cs typeface="Arial" charset="0"/>
              </a:endParaRPr>
            </a:p>
          </p:txBody>
        </p:sp>
        <p:sp>
          <p:nvSpPr>
            <p:cNvPr id="15" name="Rectangle 14"/>
            <p:cNvSpPr/>
            <p:nvPr/>
          </p:nvSpPr>
          <p:spPr>
            <a:xfrm>
              <a:off x="4665134" y="4262973"/>
              <a:ext cx="1354666" cy="990600"/>
            </a:xfrm>
            <a:prstGeom prst="rect">
              <a:avLst/>
            </a:prstGeom>
            <a:solidFill>
              <a:srgbClr val="F3E8A5"/>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fontAlgn="base">
                <a:spcBef>
                  <a:spcPct val="0"/>
                </a:spcBef>
                <a:spcAft>
                  <a:spcPct val="0"/>
                </a:spcAft>
                <a:defRPr/>
              </a:pPr>
              <a:r>
                <a:rPr lang="en-US" sz="1600" kern="0" dirty="0" smtClean="0">
                  <a:solidFill>
                    <a:prstClr val="black"/>
                  </a:solidFill>
                  <a:latin typeface="Arial" charset="0"/>
                  <a:cs typeface="Arial" charset="0"/>
                </a:rPr>
                <a:t>RWR Symptom Expansion</a:t>
              </a:r>
              <a:endParaRPr lang="en-US" sz="1600" kern="0" dirty="0">
                <a:solidFill>
                  <a:prstClr val="black"/>
                </a:solidFill>
                <a:latin typeface="Arial" charset="0"/>
                <a:cs typeface="Arial" charset="0"/>
              </a:endParaRPr>
            </a:p>
          </p:txBody>
        </p:sp>
        <p:sp>
          <p:nvSpPr>
            <p:cNvPr id="16" name="Flowchart: Magnetic Disk 15"/>
            <p:cNvSpPr/>
            <p:nvPr/>
          </p:nvSpPr>
          <p:spPr bwMode="auto">
            <a:xfrm>
              <a:off x="4572000" y="2662773"/>
              <a:ext cx="1447800" cy="1143000"/>
            </a:xfrm>
            <a:prstGeom prst="flowChartMagneticDisk">
              <a:avLst/>
            </a:prstGeom>
            <a:solidFill>
              <a:schemeClr val="accent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dirty="0" smtClean="0">
                  <a:solidFill>
                    <a:prstClr val="white"/>
                  </a:solidFill>
                  <a:latin typeface="Arial" charset="0"/>
                  <a:ea typeface="Arial" charset="0"/>
                  <a:cs typeface="Arial" charset="0"/>
                </a:rPr>
                <a:t>Symptom Graphs</a:t>
              </a:r>
              <a:endParaRPr lang="en-US" sz="1600" dirty="0">
                <a:solidFill>
                  <a:prstClr val="white"/>
                </a:solidFill>
                <a:latin typeface="Arial" charset="0"/>
                <a:ea typeface="Arial" charset="0"/>
                <a:cs typeface="Arial" charset="0"/>
              </a:endParaRPr>
            </a:p>
          </p:txBody>
        </p:sp>
        <p:sp>
          <p:nvSpPr>
            <p:cNvPr id="17" name="Right Arrow 16"/>
            <p:cNvSpPr/>
            <p:nvPr/>
          </p:nvSpPr>
          <p:spPr bwMode="auto">
            <a:xfrm rot="5400000">
              <a:off x="7437120" y="2312253"/>
              <a:ext cx="36576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sp>
          <p:nvSpPr>
            <p:cNvPr id="18" name="Right Arrow 17"/>
            <p:cNvSpPr/>
            <p:nvPr/>
          </p:nvSpPr>
          <p:spPr bwMode="auto">
            <a:xfrm>
              <a:off x="6096000" y="4491573"/>
              <a:ext cx="60960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sp>
          <p:nvSpPr>
            <p:cNvPr id="19" name="Flowchart: Document 18"/>
            <p:cNvSpPr/>
            <p:nvPr/>
          </p:nvSpPr>
          <p:spPr bwMode="auto">
            <a:xfrm>
              <a:off x="6858000" y="4186773"/>
              <a:ext cx="1676400" cy="1143000"/>
            </a:xfrm>
            <a:prstGeom prst="flowChartDocument">
              <a:avLst/>
            </a:prstGeom>
            <a:solidFill>
              <a:schemeClr val="accent1"/>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dirty="0" smtClean="0">
                  <a:solidFill>
                    <a:prstClr val="white"/>
                  </a:solidFill>
                  <a:latin typeface="Arial" charset="0"/>
                  <a:ea typeface="Arial" charset="0"/>
                  <a:cs typeface="Arial" charset="0"/>
                </a:rPr>
                <a:t>Related symptoms</a:t>
              </a:r>
              <a:endParaRPr lang="en-US" dirty="0">
                <a:solidFill>
                  <a:prstClr val="white"/>
                </a:solidFill>
                <a:latin typeface="Arial" charset="0"/>
                <a:ea typeface="Arial" charset="0"/>
                <a:cs typeface="Arial" charset="0"/>
              </a:endParaRPr>
            </a:p>
          </p:txBody>
        </p:sp>
        <p:sp>
          <p:nvSpPr>
            <p:cNvPr id="20" name="Right Arrow 19"/>
            <p:cNvSpPr/>
            <p:nvPr/>
          </p:nvSpPr>
          <p:spPr bwMode="auto">
            <a:xfrm rot="5400000">
              <a:off x="5151120" y="3760053"/>
              <a:ext cx="36576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sp>
          <p:nvSpPr>
            <p:cNvPr id="21" name="Flowchart: Document 20"/>
            <p:cNvSpPr/>
            <p:nvPr/>
          </p:nvSpPr>
          <p:spPr bwMode="auto">
            <a:xfrm>
              <a:off x="4709886" y="5661561"/>
              <a:ext cx="1447800" cy="994827"/>
            </a:xfrm>
            <a:prstGeom prst="flowChartDocument">
              <a:avLst/>
            </a:prstGeom>
            <a:solidFill>
              <a:schemeClr val="accent1"/>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dirty="0" smtClean="0">
                  <a:solidFill>
                    <a:prstClr val="white"/>
                  </a:solidFill>
                  <a:latin typeface="Arial" charset="0"/>
                  <a:ea typeface="Arial" charset="0"/>
                  <a:cs typeface="Arial" charset="0"/>
                </a:rPr>
                <a:t>Initial symptoms</a:t>
              </a:r>
              <a:endParaRPr lang="en-US" dirty="0">
                <a:solidFill>
                  <a:prstClr val="white"/>
                </a:solidFill>
                <a:latin typeface="Arial" charset="0"/>
                <a:ea typeface="Arial" charset="0"/>
                <a:cs typeface="Arial" charset="0"/>
              </a:endParaRPr>
            </a:p>
          </p:txBody>
        </p:sp>
        <p:sp>
          <p:nvSpPr>
            <p:cNvPr id="22" name="Right Arrow 21"/>
            <p:cNvSpPr/>
            <p:nvPr/>
          </p:nvSpPr>
          <p:spPr bwMode="auto">
            <a:xfrm rot="10800000">
              <a:off x="6172201" y="3043773"/>
              <a:ext cx="60960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sp>
          <p:nvSpPr>
            <p:cNvPr id="23" name="Right Arrow 22"/>
            <p:cNvSpPr/>
            <p:nvPr/>
          </p:nvSpPr>
          <p:spPr bwMode="auto">
            <a:xfrm rot="16200000">
              <a:off x="5151120" y="5207854"/>
              <a:ext cx="365760" cy="457200"/>
            </a:xfrm>
            <a:prstGeom prst="rightArrow">
              <a:avLst/>
            </a:prstGeom>
            <a:solidFill>
              <a:srgbClr val="00B050"/>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a:solidFill>
                  <a:prstClr val="white"/>
                </a:solidFill>
                <a:latin typeface="Arial" charset="0"/>
                <a:ea typeface="Arial" charset="0"/>
                <a:cs typeface="Arial" charset="0"/>
              </a:endParaRPr>
            </a:p>
          </p:txBody>
        </p:sp>
      </p:grpSp>
      <p:pic>
        <p:nvPicPr>
          <p:cNvPr id="24" name="Picture 2"/>
          <p:cNvPicPr>
            <a:picLocks noChangeAspect="1" noChangeArrowheads="1"/>
          </p:cNvPicPr>
          <p:nvPr/>
        </p:nvPicPr>
        <p:blipFill>
          <a:blip r:embed="rId3"/>
          <a:srcRect/>
          <a:stretch>
            <a:fillRect/>
          </a:stretch>
        </p:blipFill>
        <p:spPr bwMode="auto">
          <a:xfrm>
            <a:off x="19050" y="2002212"/>
            <a:ext cx="4629150" cy="3267075"/>
          </a:xfrm>
          <a:prstGeom prst="rect">
            <a:avLst/>
          </a:prstGeom>
          <a:noFill/>
          <a:ln w="9525">
            <a:noFill/>
            <a:miter lim="800000"/>
            <a:headEnd/>
            <a:tailEnd/>
          </a:ln>
          <a:effectLst/>
        </p:spPr>
      </p:pic>
      <p:cxnSp>
        <p:nvCxnSpPr>
          <p:cNvPr id="3" name="Straight Arrow Connector 2"/>
          <p:cNvCxnSpPr/>
          <p:nvPr/>
        </p:nvCxnSpPr>
        <p:spPr>
          <a:xfrm flipV="1">
            <a:off x="1981200" y="1616747"/>
            <a:ext cx="228600" cy="390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4487" y="5274347"/>
            <a:ext cx="4662687" cy="461665"/>
          </a:xfrm>
          <a:prstGeom prst="rect">
            <a:avLst/>
          </a:prstGeom>
        </p:spPr>
        <p:txBody>
          <a:bodyPr wrap="none">
            <a:spAutoFit/>
          </a:bodyPr>
          <a:lstStyle/>
          <a:p>
            <a:pPr defTabSz="914400" fontAlgn="base">
              <a:spcBef>
                <a:spcPct val="0"/>
              </a:spcBef>
              <a:spcAft>
                <a:spcPct val="0"/>
              </a:spcAft>
            </a:pPr>
            <a:r>
              <a:rPr lang="en-US" sz="2400" dirty="0">
                <a:solidFill>
                  <a:prstClr val="black"/>
                </a:solidFill>
                <a:latin typeface="Arial" charset="0"/>
                <a:cs typeface="Arial" charset="0"/>
              </a:rPr>
              <a:t>SOAP sections of a Clinical Note</a:t>
            </a:r>
          </a:p>
        </p:txBody>
      </p:sp>
      <p:sp>
        <p:nvSpPr>
          <p:cNvPr id="5" name="TextBox 4"/>
          <p:cNvSpPr txBox="1"/>
          <p:nvPr/>
        </p:nvSpPr>
        <p:spPr>
          <a:xfrm>
            <a:off x="7495448" y="5202612"/>
            <a:ext cx="1191352"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0000"/>
                </a:solidFill>
                <a:latin typeface="Arial" charset="0"/>
                <a:cs typeface="Arial" charset="0"/>
              </a:rPr>
              <a:t>Output</a:t>
            </a:r>
            <a:endParaRPr lang="en-US" sz="2400" b="1" dirty="0">
              <a:solidFill>
                <a:srgbClr val="FF0000"/>
              </a:solidFill>
              <a:latin typeface="Arial" charset="0"/>
              <a:cs typeface="Arial" charset="0"/>
            </a:endParaRPr>
          </a:p>
        </p:txBody>
      </p:sp>
      <p:sp>
        <p:nvSpPr>
          <p:cNvPr id="29" name="TextBox 28"/>
          <p:cNvSpPr txBox="1"/>
          <p:nvPr/>
        </p:nvSpPr>
        <p:spPr>
          <a:xfrm>
            <a:off x="4191000" y="5638786"/>
            <a:ext cx="934871"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0000"/>
                </a:solidFill>
                <a:latin typeface="Arial" charset="0"/>
                <a:cs typeface="Arial" charset="0"/>
              </a:rPr>
              <a:t>Input</a:t>
            </a:r>
            <a:endParaRPr lang="en-US" sz="2400" b="1" dirty="0">
              <a:solidFill>
                <a:srgbClr val="FF0000"/>
              </a:solidFill>
              <a:latin typeface="Arial" charset="0"/>
              <a:cs typeface="Arial" charset="0"/>
            </a:endParaRPr>
          </a:p>
        </p:txBody>
      </p:sp>
      <p:sp>
        <p:nvSpPr>
          <p:cNvPr id="30" name="TextBox 29"/>
          <p:cNvSpPr txBox="1"/>
          <p:nvPr/>
        </p:nvSpPr>
        <p:spPr>
          <a:xfrm>
            <a:off x="2265529" y="1536082"/>
            <a:ext cx="934871"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0000"/>
                </a:solidFill>
                <a:latin typeface="Arial" charset="0"/>
                <a:cs typeface="Arial" charset="0"/>
              </a:rPr>
              <a:t>Input</a:t>
            </a:r>
            <a:endParaRPr lang="en-US" sz="2400" b="1" dirty="0">
              <a:solidFill>
                <a:srgbClr val="FF0000"/>
              </a:solidFill>
              <a:latin typeface="Arial" charset="0"/>
              <a:cs typeface="Arial" charset="0"/>
            </a:endParaRPr>
          </a:p>
        </p:txBody>
      </p:sp>
      <p:pic>
        <p:nvPicPr>
          <p:cNvPr id="28" name="Picture 2" descr="https://encrypted-tbn0.gstatic.com/images?q=tbn:ANd9GcSuCP0i3Irp1xog_ayzEc1ZmHfyW6NNBRrS4W6NLCI4EYj7e7QUsx081fyM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encrypted-tbn0.gstatic.com/images?q=tbn:ANd9GcTAWs40w2GQctfzBLPJmkspYzrxq1gF5LbKB2ewifdG7xrwyQn4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0" y="6210981"/>
            <a:ext cx="9144000" cy="646331"/>
          </a:xfrm>
          <a:prstGeom prst="rect">
            <a:avLst/>
          </a:prstGeom>
          <a:solidFill>
            <a:schemeClr val="tx1"/>
          </a:solidFill>
        </p:spPr>
        <p:txBody>
          <a:bodyPr wrap="square">
            <a:spAutoFit/>
          </a:bodyPr>
          <a:lstStyle/>
          <a:p>
            <a:r>
              <a:rPr lang="en-US" dirty="0">
                <a:solidFill>
                  <a:schemeClr val="bg1"/>
                </a:solidFill>
                <a:cs typeface="Times New Roman" pitchFamily="18" charset="0"/>
              </a:rPr>
              <a:t>P. </a:t>
            </a:r>
            <a:r>
              <a:rPr lang="en-US" dirty="0" err="1">
                <a:solidFill>
                  <a:schemeClr val="bg1"/>
                </a:solidFill>
                <a:cs typeface="Times New Roman" pitchFamily="18" charset="0"/>
              </a:rPr>
              <a:t>Sondhi</a:t>
            </a:r>
            <a:r>
              <a:rPr lang="en-US" dirty="0">
                <a:solidFill>
                  <a:schemeClr val="bg1"/>
                </a:solidFill>
                <a:cs typeface="Times New Roman" pitchFamily="18" charset="0"/>
              </a:rPr>
              <a:t>, J. Sun, H. Tong, C. </a:t>
            </a:r>
            <a:r>
              <a:rPr lang="en-US" dirty="0" err="1">
                <a:solidFill>
                  <a:schemeClr val="bg1"/>
                </a:solidFill>
                <a:cs typeface="Times New Roman" pitchFamily="18" charset="0"/>
              </a:rPr>
              <a:t>Zhai</a:t>
            </a:r>
            <a:r>
              <a:rPr lang="en-US" dirty="0">
                <a:solidFill>
                  <a:schemeClr val="bg1"/>
                </a:solidFill>
                <a:cs typeface="Times New Roman" pitchFamily="18" charset="0"/>
              </a:rPr>
              <a:t>: </a:t>
            </a:r>
            <a:r>
              <a:rPr lang="en-US" dirty="0" err="1">
                <a:solidFill>
                  <a:schemeClr val="bg1"/>
                </a:solidFill>
                <a:cs typeface="Times New Roman" pitchFamily="18" charset="0"/>
              </a:rPr>
              <a:t>SympGraph</a:t>
            </a:r>
            <a:r>
              <a:rPr lang="en-US" dirty="0">
                <a:solidFill>
                  <a:schemeClr val="bg1"/>
                </a:solidFill>
                <a:cs typeface="Times New Roman" pitchFamily="18" charset="0"/>
              </a:rPr>
              <a:t>: a framework for mining clinical notes through symptom relation graphs. KDD 2012</a:t>
            </a:r>
          </a:p>
        </p:txBody>
      </p:sp>
    </p:spTree>
    <p:extLst>
      <p:ext uri="{BB962C8B-B14F-4D97-AF65-F5344CB8AC3E}">
        <p14:creationId xmlns:p14="http://schemas.microsoft.com/office/powerpoint/2010/main" val="2033617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p:cNvSpPr>
          <p:nvPr/>
        </p:nvSpPr>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altLang="zh-CN" sz="3000" dirty="0" smtClean="0">
                <a:solidFill>
                  <a:srgbClr val="C0504D"/>
                </a:solidFill>
                <a:cs typeface="Arial" charset="0"/>
              </a:rPr>
              <a:t>Mining Clinical Notes: Symptom Expansion</a:t>
            </a:r>
            <a:endParaRPr lang="en-US" altLang="zh-CN" sz="1600" dirty="0">
              <a:solidFill>
                <a:prstClr val="black"/>
              </a:solidFill>
              <a:cs typeface="Arial" charset="0"/>
            </a:endParaRPr>
          </a:p>
        </p:txBody>
      </p:sp>
      <p:sp>
        <p:nvSpPr>
          <p:cNvPr id="59396" name="Text Box 4"/>
          <p:cNvSpPr txBox="1">
            <a:spLocks noChangeArrowheads="1"/>
          </p:cNvSpPr>
          <p:nvPr/>
        </p:nvSpPr>
        <p:spPr bwMode="auto">
          <a:xfrm>
            <a:off x="3252029" y="6064250"/>
            <a:ext cx="11557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altLang="zh-CN" sz="2400" baseline="-25000">
                <a:solidFill>
                  <a:prstClr val="black"/>
                </a:solidFill>
                <a:ea typeface="MS PGothic" pitchFamily="34" charset="-128"/>
              </a:rPr>
              <a:t>                 </a:t>
            </a:r>
          </a:p>
        </p:txBody>
      </p:sp>
      <p:sp>
        <p:nvSpPr>
          <p:cNvPr id="59398"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fld id="{381408F8-A076-46C3-B0F9-E7F1514CF650}" type="slidenum">
              <a:rPr lang="zh-CN" altLang="en-US" sz="1200">
                <a:solidFill>
                  <a:srgbClr val="898989"/>
                </a:solidFill>
                <a:latin typeface="Calibri" pitchFamily="34" charset="0"/>
              </a:rPr>
              <a:pPr algn="r" defTabSz="914400" eaLnBrk="1" fontAlgn="base" hangingPunct="1">
                <a:spcBef>
                  <a:spcPct val="0"/>
                </a:spcBef>
                <a:spcAft>
                  <a:spcPct val="0"/>
                </a:spcAft>
              </a:pPr>
              <a:t>58</a:t>
            </a:fld>
            <a:endParaRPr lang="en-US" altLang="zh-CN" sz="1200">
              <a:solidFill>
                <a:srgbClr val="898989"/>
              </a:solidFill>
              <a:latin typeface="Calibri" pitchFamily="34" charset="0"/>
            </a:endParaRPr>
          </a:p>
        </p:txBody>
      </p:sp>
      <p:sp>
        <p:nvSpPr>
          <p:cNvPr id="29" name="TextBox 28"/>
          <p:cNvSpPr txBox="1"/>
          <p:nvPr/>
        </p:nvSpPr>
        <p:spPr>
          <a:xfrm>
            <a:off x="138430" y="983343"/>
            <a:ext cx="8776970" cy="892552"/>
          </a:xfrm>
          <a:prstGeom prst="rect">
            <a:avLst/>
          </a:prstGeom>
          <a:noFill/>
        </p:spPr>
        <p:txBody>
          <a:bodyPr wrap="square" rtlCol="0">
            <a:spAutoFit/>
          </a:bodyPr>
          <a:lstStyle/>
          <a:p>
            <a:pPr defTabSz="914400" fontAlgn="base">
              <a:spcBef>
                <a:spcPct val="0"/>
              </a:spcBef>
              <a:spcAft>
                <a:spcPct val="0"/>
              </a:spcAft>
            </a:pPr>
            <a:r>
              <a:rPr lang="en-US" sz="2600" dirty="0" smtClean="0">
                <a:solidFill>
                  <a:srgbClr val="FF0000"/>
                </a:solidFill>
                <a:latin typeface="Arial" charset="0"/>
                <a:cs typeface="Arial" charset="0"/>
              </a:rPr>
              <a:t>Key Idea:</a:t>
            </a:r>
            <a:r>
              <a:rPr lang="zh-CN" altLang="en-US" sz="2600" dirty="0">
                <a:solidFill>
                  <a:srgbClr val="FF0000"/>
                </a:solidFill>
                <a:latin typeface="Arial" charset="0"/>
                <a:cs typeface="Arial" charset="0"/>
              </a:rPr>
              <a:t> </a:t>
            </a:r>
            <a:r>
              <a:rPr lang="en-US" altLang="zh-CN" sz="2600" dirty="0" smtClean="0">
                <a:solidFill>
                  <a:srgbClr val="FF0000"/>
                </a:solidFill>
                <a:latin typeface="Arial" charset="0"/>
                <a:cs typeface="Arial" charset="0"/>
              </a:rPr>
              <a:t>Symptom Expansion </a:t>
            </a:r>
            <a:r>
              <a:rPr lang="en-US" altLang="zh-CN" sz="2600" dirty="0" smtClean="0">
                <a:solidFill>
                  <a:srgbClr val="FF0000"/>
                </a:solidFill>
                <a:latin typeface="Arial" charset="0"/>
                <a:cs typeface="Arial" charset="0"/>
                <a:sym typeface="Wingdings" pitchFamily="2" charset="2"/>
              </a:rPr>
              <a:t></a:t>
            </a:r>
            <a:r>
              <a:rPr lang="en-US" sz="2600" dirty="0" smtClean="0">
                <a:solidFill>
                  <a:srgbClr val="FF0000"/>
                </a:solidFill>
                <a:latin typeface="Arial" charset="0"/>
                <a:cs typeface="Arial" charset="0"/>
              </a:rPr>
              <a:t> graph </a:t>
            </a:r>
            <a:r>
              <a:rPr lang="en-US" altLang="zh-CN" sz="2600" dirty="0" smtClean="0">
                <a:solidFill>
                  <a:srgbClr val="FF0000"/>
                </a:solidFill>
                <a:latin typeface="Arial" charset="0"/>
                <a:cs typeface="Arial" charset="0"/>
              </a:rPr>
              <a:t>node </a:t>
            </a:r>
            <a:r>
              <a:rPr lang="en-US" sz="2600" dirty="0" smtClean="0">
                <a:solidFill>
                  <a:srgbClr val="FF0000"/>
                </a:solidFill>
                <a:latin typeface="Arial" charset="0"/>
                <a:cs typeface="Arial" charset="0"/>
              </a:rPr>
              <a:t>proximity. </a:t>
            </a:r>
          </a:p>
          <a:p>
            <a:pPr defTabSz="914400" fontAlgn="base">
              <a:spcBef>
                <a:spcPct val="0"/>
              </a:spcBef>
              <a:spcAft>
                <a:spcPct val="0"/>
              </a:spcAft>
            </a:pPr>
            <a:r>
              <a:rPr lang="en-US" sz="2600" dirty="0" smtClean="0">
                <a:solidFill>
                  <a:prstClr val="black"/>
                </a:solidFill>
                <a:latin typeface="Arial" charset="0"/>
                <a:cs typeface="Arial" charset="0"/>
              </a:rPr>
              <a:t>i.e., which </a:t>
            </a:r>
            <a:r>
              <a:rPr lang="en-US" altLang="zh-CN" sz="2600" dirty="0" smtClean="0">
                <a:solidFill>
                  <a:prstClr val="black"/>
                </a:solidFill>
                <a:latin typeface="Arial" charset="0"/>
                <a:cs typeface="Arial" charset="0"/>
              </a:rPr>
              <a:t>s</a:t>
            </a:r>
            <a:r>
              <a:rPr lang="en-US" sz="2600" dirty="0" smtClean="0">
                <a:solidFill>
                  <a:prstClr val="black"/>
                </a:solidFill>
                <a:latin typeface="Arial" charset="0"/>
                <a:cs typeface="Arial" charset="0"/>
              </a:rPr>
              <a:t>ymptoms are most relevan</a:t>
            </a:r>
            <a:r>
              <a:rPr lang="en-US" altLang="zh-CN" sz="2600" dirty="0" smtClean="0">
                <a:solidFill>
                  <a:prstClr val="black"/>
                </a:solidFill>
                <a:latin typeface="Arial" charset="0"/>
                <a:cs typeface="Arial" charset="0"/>
              </a:rPr>
              <a:t>t to initial symptoms? </a:t>
            </a:r>
            <a:endParaRPr lang="en-US" sz="2600" dirty="0">
              <a:solidFill>
                <a:prstClr val="black"/>
              </a:solidFill>
              <a:latin typeface="Arial" charset="0"/>
              <a:cs typeface="Arial" charset="0"/>
            </a:endParaRPr>
          </a:p>
        </p:txBody>
      </p:sp>
      <p:sp>
        <p:nvSpPr>
          <p:cNvPr id="28" name="Oval 27"/>
          <p:cNvSpPr/>
          <p:nvPr/>
        </p:nvSpPr>
        <p:spPr>
          <a:xfrm>
            <a:off x="1604633" y="1998662"/>
            <a:ext cx="1447800" cy="1143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white"/>
                </a:solidFill>
              </a:rPr>
              <a:t>Heart Attack</a:t>
            </a:r>
            <a:endParaRPr lang="en-US" b="1" dirty="0">
              <a:solidFill>
                <a:prstClr val="white"/>
              </a:solidFill>
            </a:endParaRPr>
          </a:p>
        </p:txBody>
      </p:sp>
      <p:sp>
        <p:nvSpPr>
          <p:cNvPr id="31" name="Oval 30"/>
          <p:cNvSpPr/>
          <p:nvPr/>
        </p:nvSpPr>
        <p:spPr>
          <a:xfrm>
            <a:off x="5795633" y="4894262"/>
            <a:ext cx="14478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err="1" smtClean="0">
                <a:solidFill>
                  <a:prstClr val="white"/>
                </a:solidFill>
              </a:rPr>
              <a:t>Rales</a:t>
            </a:r>
            <a:endParaRPr lang="en-US" b="1" dirty="0">
              <a:solidFill>
                <a:prstClr val="white"/>
              </a:solidFill>
            </a:endParaRPr>
          </a:p>
        </p:txBody>
      </p:sp>
      <p:sp>
        <p:nvSpPr>
          <p:cNvPr id="32" name="Oval 31"/>
          <p:cNvSpPr/>
          <p:nvPr/>
        </p:nvSpPr>
        <p:spPr>
          <a:xfrm>
            <a:off x="3585833" y="3294062"/>
            <a:ext cx="1447800" cy="1143000"/>
          </a:xfrm>
          <a:prstGeom prst="ellipse">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white"/>
                </a:solidFill>
              </a:rPr>
              <a:t>Cough</a:t>
            </a:r>
            <a:endParaRPr lang="en-US" b="1" dirty="0">
              <a:solidFill>
                <a:prstClr val="white"/>
              </a:solidFill>
            </a:endParaRPr>
          </a:p>
        </p:txBody>
      </p:sp>
      <p:sp>
        <p:nvSpPr>
          <p:cNvPr id="33" name="Oval 32"/>
          <p:cNvSpPr/>
          <p:nvPr/>
        </p:nvSpPr>
        <p:spPr>
          <a:xfrm>
            <a:off x="4881233" y="1922462"/>
            <a:ext cx="1828800" cy="1143000"/>
          </a:xfrm>
          <a:prstGeom prst="ellipse">
            <a:avLst/>
          </a:prstGeom>
          <a:solidFill>
            <a:srgbClr val="F3E8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black"/>
                </a:solidFill>
              </a:rPr>
              <a:t>Wheezing</a:t>
            </a:r>
            <a:endParaRPr lang="en-US" b="1" dirty="0">
              <a:solidFill>
                <a:prstClr val="black"/>
              </a:solidFill>
            </a:endParaRPr>
          </a:p>
        </p:txBody>
      </p:sp>
      <p:sp>
        <p:nvSpPr>
          <p:cNvPr id="34" name="Oval 33"/>
          <p:cNvSpPr/>
          <p:nvPr/>
        </p:nvSpPr>
        <p:spPr>
          <a:xfrm>
            <a:off x="2976233" y="5122862"/>
            <a:ext cx="1447800" cy="1143000"/>
          </a:xfrm>
          <a:prstGeom prst="ellipse">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white"/>
                </a:solidFill>
              </a:rPr>
              <a:t>Chest Pain</a:t>
            </a:r>
            <a:endParaRPr lang="en-US" b="1" dirty="0">
              <a:solidFill>
                <a:prstClr val="white"/>
              </a:solidFill>
            </a:endParaRPr>
          </a:p>
        </p:txBody>
      </p:sp>
      <p:sp>
        <p:nvSpPr>
          <p:cNvPr id="35" name="Oval 34"/>
          <p:cNvSpPr/>
          <p:nvPr/>
        </p:nvSpPr>
        <p:spPr>
          <a:xfrm>
            <a:off x="6710033" y="3370262"/>
            <a:ext cx="1447800" cy="1143000"/>
          </a:xfrm>
          <a:prstGeom prst="ellipse">
            <a:avLst/>
          </a:prstGeom>
          <a:solidFill>
            <a:srgbClr val="F3E8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black"/>
                </a:solidFill>
              </a:rPr>
              <a:t>Fever</a:t>
            </a:r>
            <a:endParaRPr lang="en-US" b="1" dirty="0">
              <a:solidFill>
                <a:prstClr val="black"/>
              </a:solidFill>
            </a:endParaRPr>
          </a:p>
        </p:txBody>
      </p:sp>
      <p:sp>
        <p:nvSpPr>
          <p:cNvPr id="36" name="Oval 35"/>
          <p:cNvSpPr/>
          <p:nvPr/>
        </p:nvSpPr>
        <p:spPr>
          <a:xfrm>
            <a:off x="995033" y="3827462"/>
            <a:ext cx="14478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b="1" dirty="0" smtClean="0">
                <a:solidFill>
                  <a:prstClr val="white"/>
                </a:solidFill>
              </a:rPr>
              <a:t>Ankle Edema</a:t>
            </a:r>
            <a:endParaRPr lang="en-US" b="1" dirty="0">
              <a:solidFill>
                <a:prstClr val="white"/>
              </a:solidFill>
            </a:endParaRPr>
          </a:p>
        </p:txBody>
      </p:sp>
      <p:cxnSp>
        <p:nvCxnSpPr>
          <p:cNvPr id="37" name="Straight Connector 36"/>
          <p:cNvCxnSpPr>
            <a:stCxn id="28" idx="4"/>
          </p:cNvCxnSpPr>
          <p:nvPr/>
        </p:nvCxnSpPr>
        <p:spPr>
          <a:xfrm flipH="1">
            <a:off x="1909433" y="3141662"/>
            <a:ext cx="4191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3" idx="3"/>
          </p:cNvCxnSpPr>
          <p:nvPr/>
        </p:nvCxnSpPr>
        <p:spPr>
          <a:xfrm flipH="1">
            <a:off x="4576433" y="2898074"/>
            <a:ext cx="572622" cy="472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623933" y="4627562"/>
            <a:ext cx="685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6" idx="5"/>
          </p:cNvCxnSpPr>
          <p:nvPr/>
        </p:nvCxnSpPr>
        <p:spPr>
          <a:xfrm rot="10800000">
            <a:off x="2230807" y="4803074"/>
            <a:ext cx="897826" cy="624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1" idx="2"/>
          </p:cNvCxnSpPr>
          <p:nvPr/>
        </p:nvCxnSpPr>
        <p:spPr>
          <a:xfrm rot="10800000" flipV="1">
            <a:off x="4424033" y="5465762"/>
            <a:ext cx="1371600" cy="266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2" idx="1"/>
          </p:cNvCxnSpPr>
          <p:nvPr/>
        </p:nvCxnSpPr>
        <p:spPr>
          <a:xfrm>
            <a:off x="3052433" y="2760662"/>
            <a:ext cx="745426" cy="700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3" idx="5"/>
          </p:cNvCxnSpPr>
          <p:nvPr/>
        </p:nvCxnSpPr>
        <p:spPr>
          <a:xfrm>
            <a:off x="6442211" y="2898074"/>
            <a:ext cx="725022" cy="54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2" idx="2"/>
          </p:cNvCxnSpPr>
          <p:nvPr/>
        </p:nvCxnSpPr>
        <p:spPr>
          <a:xfrm rot="10800000" flipV="1">
            <a:off x="2442833" y="3865562"/>
            <a:ext cx="1143000" cy="4953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1" idx="1"/>
          </p:cNvCxnSpPr>
          <p:nvPr/>
        </p:nvCxnSpPr>
        <p:spPr>
          <a:xfrm>
            <a:off x="4957433" y="4132262"/>
            <a:ext cx="1050226" cy="929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299833" y="4974927"/>
            <a:ext cx="228600" cy="390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74562" y="5275262"/>
            <a:ext cx="986167"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prstClr val="black"/>
                </a:solidFill>
                <a:latin typeface="Arial" charset="0"/>
                <a:cs typeface="Arial" charset="0"/>
              </a:rPr>
              <a:t>Initial</a:t>
            </a:r>
            <a:endParaRPr lang="en-US" sz="2400" b="1" dirty="0">
              <a:solidFill>
                <a:prstClr val="black"/>
              </a:solidFill>
              <a:latin typeface="Arial" charset="0"/>
              <a:cs typeface="Arial" charset="0"/>
            </a:endParaRPr>
          </a:p>
        </p:txBody>
      </p:sp>
      <p:cxnSp>
        <p:nvCxnSpPr>
          <p:cNvPr id="61" name="Straight Arrow Connector 60"/>
          <p:cNvCxnSpPr/>
          <p:nvPr/>
        </p:nvCxnSpPr>
        <p:spPr>
          <a:xfrm flipH="1" flipV="1">
            <a:off x="7312375" y="5506094"/>
            <a:ext cx="439571"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700633" y="5283952"/>
            <a:ext cx="986167"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prstClr val="black"/>
                </a:solidFill>
                <a:latin typeface="Arial" charset="0"/>
                <a:cs typeface="Arial" charset="0"/>
              </a:rPr>
              <a:t>Initial</a:t>
            </a:r>
            <a:endParaRPr lang="en-US" sz="2400" b="1" dirty="0">
              <a:solidFill>
                <a:prstClr val="black"/>
              </a:solidFill>
              <a:latin typeface="Arial" charset="0"/>
              <a:cs typeface="Arial" charset="0"/>
            </a:endParaRPr>
          </a:p>
        </p:txBody>
      </p:sp>
      <p:cxnSp>
        <p:nvCxnSpPr>
          <p:cNvPr id="64" name="Straight Arrow Connector 63"/>
          <p:cNvCxnSpPr/>
          <p:nvPr/>
        </p:nvCxnSpPr>
        <p:spPr>
          <a:xfrm flipH="1">
            <a:off x="5030809" y="3598862"/>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109833" y="3141662"/>
            <a:ext cx="1654620"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prstClr val="black"/>
                </a:solidFill>
                <a:latin typeface="Arial" charset="0"/>
                <a:cs typeface="Arial" charset="0"/>
              </a:rPr>
              <a:t>Expanded</a:t>
            </a:r>
            <a:endParaRPr lang="en-US" sz="2400" b="1" dirty="0">
              <a:solidFill>
                <a:prstClr val="black"/>
              </a:solidFill>
              <a:latin typeface="Arial" charset="0"/>
              <a:cs typeface="Arial" charset="0"/>
            </a:endParaRPr>
          </a:p>
        </p:txBody>
      </p:sp>
      <p:cxnSp>
        <p:nvCxnSpPr>
          <p:cNvPr id="67" name="Straight Arrow Connector 66"/>
          <p:cNvCxnSpPr/>
          <p:nvPr/>
        </p:nvCxnSpPr>
        <p:spPr>
          <a:xfrm flipH="1">
            <a:off x="3052433" y="2379662"/>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131457" y="1922462"/>
            <a:ext cx="1654620"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prstClr val="black"/>
                </a:solidFill>
                <a:latin typeface="Arial" charset="0"/>
                <a:cs typeface="Arial" charset="0"/>
              </a:rPr>
              <a:t>Expanded</a:t>
            </a:r>
            <a:endParaRPr lang="en-US" sz="2400" b="1" dirty="0">
              <a:solidFill>
                <a:prstClr val="black"/>
              </a:solidFill>
              <a:latin typeface="Arial" charset="0"/>
              <a:cs typeface="Arial" charset="0"/>
            </a:endParaRPr>
          </a:p>
        </p:txBody>
      </p:sp>
      <p:cxnSp>
        <p:nvCxnSpPr>
          <p:cNvPr id="69" name="Straight Arrow Connector 68"/>
          <p:cNvCxnSpPr/>
          <p:nvPr/>
        </p:nvCxnSpPr>
        <p:spPr>
          <a:xfrm flipH="1">
            <a:off x="3966833" y="4976919"/>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045857" y="4519719"/>
            <a:ext cx="1654620"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prstClr val="black"/>
                </a:solidFill>
                <a:latin typeface="Arial" charset="0"/>
                <a:cs typeface="Arial" charset="0"/>
              </a:rPr>
              <a:t>Expanded</a:t>
            </a:r>
            <a:endParaRPr lang="en-US" sz="2400" b="1" dirty="0">
              <a:solidFill>
                <a:prstClr val="black"/>
              </a:solidFill>
              <a:latin typeface="Arial" charset="0"/>
              <a:cs typeface="Arial" charset="0"/>
            </a:endParaRPr>
          </a:p>
        </p:txBody>
      </p:sp>
      <p:pic>
        <p:nvPicPr>
          <p:cNvPr id="46" name="Picture 2" descr="https://encrypted-tbn0.gstatic.com/images?q=tbn:ANd9GcSuCP0i3Irp1xog_ayzEc1ZmHfyW6NNBRrS4W6NLCI4EYj7e7QUsx081fyM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encrypted-tbn0.gstatic.com/images?q=tbn:ANd9GcTAWs40w2GQctfzBLPJmkspYzrxq1gF5LbKB2ewifdG7xrwyQn4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48" name="Date Placeholder 1"/>
          <p:cNvSpPr>
            <a:spLocks noGrp="1"/>
          </p:cNvSpPr>
          <p:nvPr>
            <p:ph type="dt" sz="half" idx="10"/>
          </p:nvPr>
        </p:nvSpPr>
        <p:spPr>
          <a:xfrm>
            <a:off x="457200" y="6356350"/>
            <a:ext cx="2133600" cy="365125"/>
          </a:xfrm>
        </p:spPr>
        <p:txBody>
          <a:bodyPr/>
          <a:lstStyle/>
          <a:p>
            <a:r>
              <a:rPr lang="en-US" smtClean="0"/>
              <a:t>May 1st-4th, 2013 </a:t>
            </a:r>
            <a:endParaRPr lang="en-US"/>
          </a:p>
        </p:txBody>
      </p:sp>
      <p:sp>
        <p:nvSpPr>
          <p:cNvPr id="49"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Tree>
    <p:extLst>
      <p:ext uri="{BB962C8B-B14F-4D97-AF65-F5344CB8AC3E}">
        <p14:creationId xmlns:p14="http://schemas.microsoft.com/office/powerpoint/2010/main" val="328893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p:cNvSpPr>
          <p:nvPr/>
        </p:nvSpPr>
        <p:spPr bwMode="auto">
          <a:xfrm>
            <a:off x="5486400" y="0"/>
            <a:ext cx="3657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defTabSz="914400" eaLnBrk="0" fontAlgn="base" hangingPunct="0">
              <a:spcBef>
                <a:spcPct val="0"/>
              </a:spcBef>
              <a:spcAft>
                <a:spcPct val="0"/>
              </a:spcAft>
            </a:pPr>
            <a:r>
              <a:rPr lang="en-US" altLang="zh-CN" sz="4000" dirty="0" smtClean="0">
                <a:solidFill>
                  <a:srgbClr val="C0504D"/>
                </a:solidFill>
                <a:cs typeface="Arial" charset="0"/>
              </a:rPr>
              <a:t>Evaluations</a:t>
            </a:r>
          </a:p>
          <a:p>
            <a:pPr algn="r" defTabSz="914400" eaLnBrk="0" fontAlgn="base" hangingPunct="0">
              <a:spcBef>
                <a:spcPct val="0"/>
              </a:spcBef>
              <a:spcAft>
                <a:spcPct val="0"/>
              </a:spcAft>
            </a:pPr>
            <a:r>
              <a:rPr lang="en-US" altLang="zh-CN" sz="2400" dirty="0" smtClean="0">
                <a:solidFill>
                  <a:prstClr val="black"/>
                </a:solidFill>
                <a:cs typeface="Arial" charset="0"/>
              </a:rPr>
              <a:t>[</a:t>
            </a:r>
            <a:r>
              <a:rPr lang="en-US" altLang="zh-CN" sz="2400" dirty="0" err="1" smtClean="0">
                <a:solidFill>
                  <a:prstClr val="black"/>
                </a:solidFill>
                <a:cs typeface="Arial" charset="0"/>
              </a:rPr>
              <a:t>Parikshit</a:t>
            </a:r>
            <a:r>
              <a:rPr lang="en-US" altLang="zh-CN" sz="2400" dirty="0" smtClean="0">
                <a:solidFill>
                  <a:prstClr val="black"/>
                </a:solidFill>
                <a:cs typeface="Arial" charset="0"/>
              </a:rPr>
              <a:t>+ KDD 2012]</a:t>
            </a:r>
            <a:endParaRPr lang="en-US" altLang="zh-CN" sz="2400" dirty="0">
              <a:solidFill>
                <a:prstClr val="black"/>
              </a:solidFill>
              <a:cs typeface="Arial" charset="0"/>
            </a:endParaRPr>
          </a:p>
        </p:txBody>
      </p:sp>
      <p:sp>
        <p:nvSpPr>
          <p:cNvPr id="59398"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fld id="{381408F8-A076-46C3-B0F9-E7F1514CF650}" type="slidenum">
              <a:rPr lang="zh-CN" altLang="en-US" sz="1200">
                <a:solidFill>
                  <a:srgbClr val="898989"/>
                </a:solidFill>
                <a:latin typeface="Calibri" pitchFamily="34" charset="0"/>
              </a:rPr>
              <a:pPr algn="r" defTabSz="914400" eaLnBrk="1" fontAlgn="base" hangingPunct="1">
                <a:spcBef>
                  <a:spcPct val="0"/>
                </a:spcBef>
                <a:spcAft>
                  <a:spcPct val="0"/>
                </a:spcAft>
              </a:pPr>
              <a:t>59</a:t>
            </a:fld>
            <a:endParaRPr lang="en-US" altLang="zh-CN" sz="1200">
              <a:solidFill>
                <a:srgbClr val="898989"/>
              </a:solidFill>
              <a:latin typeface="Calibri" pitchFamily="34" charset="0"/>
            </a:endParaRPr>
          </a:p>
        </p:txBody>
      </p:sp>
      <p:pic>
        <p:nvPicPr>
          <p:cNvPr id="76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309"/>
          <a:stretch/>
        </p:blipFill>
        <p:spPr bwMode="auto">
          <a:xfrm>
            <a:off x="151686" y="4191000"/>
            <a:ext cx="548640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D:\predmed\kdd final\kdd12\fig\locsense.jpg"/>
          <p:cNvPicPr>
            <a:picLocks noChangeAspect="1" noChangeArrowheads="1"/>
          </p:cNvPicPr>
          <p:nvPr/>
        </p:nvPicPr>
        <p:blipFill rotWithShape="1">
          <a:blip r:embed="rId4"/>
          <a:srcRect l="1" r="1666"/>
          <a:stretch/>
        </p:blipFill>
        <p:spPr bwMode="auto">
          <a:xfrm>
            <a:off x="151686" y="0"/>
            <a:ext cx="5394960" cy="3602258"/>
          </a:xfrm>
          <a:prstGeom prst="rect">
            <a:avLst/>
          </a:prstGeom>
          <a:noFill/>
        </p:spPr>
      </p:pic>
      <p:sp>
        <p:nvSpPr>
          <p:cNvPr id="49" name="Title 1"/>
          <p:cNvSpPr txBox="1">
            <a:spLocks/>
          </p:cNvSpPr>
          <p:nvPr/>
        </p:nvSpPr>
        <p:spPr>
          <a:xfrm>
            <a:off x="188262" y="3625011"/>
            <a:ext cx="5449824" cy="458788"/>
          </a:xfrm>
          <a:prstGeom prst="rect">
            <a:avLst/>
          </a:prstGeom>
          <a:solidFill>
            <a:schemeClr val="tx1"/>
          </a:solidFill>
        </p:spPr>
        <p:txBody>
          <a:bodyPr/>
          <a:lstStyle>
            <a:lvl1pPr algn="ctr" rtl="0" eaLnBrk="0" fontAlgn="base" hangingPunct="0">
              <a:spcBef>
                <a:spcPct val="0"/>
              </a:spcBef>
              <a:spcAft>
                <a:spcPct val="0"/>
              </a:spcAft>
              <a:defRPr sz="44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alibri" pitchFamily="34" charset="0"/>
              </a:defRPr>
            </a:lvl2pPr>
            <a:lvl3pPr algn="ctr" rtl="0" eaLnBrk="0" fontAlgn="base" hangingPunct="0">
              <a:spcBef>
                <a:spcPct val="0"/>
              </a:spcBef>
              <a:spcAft>
                <a:spcPct val="0"/>
              </a:spcAft>
              <a:defRPr sz="4400">
                <a:solidFill>
                  <a:schemeClr val="accent2"/>
                </a:solidFill>
                <a:latin typeface="Calibri" pitchFamily="34" charset="0"/>
              </a:defRPr>
            </a:lvl3pPr>
            <a:lvl4pPr algn="ctr" rtl="0" eaLnBrk="0" fontAlgn="base" hangingPunct="0">
              <a:spcBef>
                <a:spcPct val="0"/>
              </a:spcBef>
              <a:spcAft>
                <a:spcPct val="0"/>
              </a:spcAft>
              <a:defRPr sz="4400">
                <a:solidFill>
                  <a:schemeClr val="accent2"/>
                </a:solidFill>
                <a:latin typeface="Calibri" pitchFamily="34" charset="0"/>
              </a:defRPr>
            </a:lvl4pPr>
            <a:lvl5pPr algn="ctr" rtl="0" eaLnBrk="0" fontAlgn="base" hangingPunct="0">
              <a:spcBef>
                <a:spcPct val="0"/>
              </a:spcBef>
              <a:spcAft>
                <a:spcPct val="0"/>
              </a:spcAft>
              <a:defRPr sz="4400">
                <a:solidFill>
                  <a:schemeClr val="accent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2800" dirty="0" smtClean="0">
                <a:solidFill>
                  <a:prstClr val="white"/>
                </a:solidFill>
              </a:rPr>
              <a:t>CHF Prediction (AUC)</a:t>
            </a:r>
            <a:endParaRPr lang="en-US" sz="2800" dirty="0">
              <a:solidFill>
                <a:prstClr val="white"/>
              </a:solidFill>
            </a:endParaRPr>
          </a:p>
        </p:txBody>
      </p:sp>
      <p:sp>
        <p:nvSpPr>
          <p:cNvPr id="50" name="Title 1"/>
          <p:cNvSpPr txBox="1">
            <a:spLocks/>
          </p:cNvSpPr>
          <p:nvPr/>
        </p:nvSpPr>
        <p:spPr>
          <a:xfrm>
            <a:off x="192024" y="4422"/>
            <a:ext cx="5449824" cy="458788"/>
          </a:xfrm>
          <a:prstGeom prst="rect">
            <a:avLst/>
          </a:prstGeom>
          <a:solidFill>
            <a:schemeClr val="tx1"/>
          </a:solidFill>
        </p:spPr>
        <p:txBody>
          <a:bodyPr/>
          <a:lstStyle>
            <a:lvl1pPr algn="ctr" rtl="0" eaLnBrk="0" fontAlgn="base" hangingPunct="0">
              <a:spcBef>
                <a:spcPct val="0"/>
              </a:spcBef>
              <a:spcAft>
                <a:spcPct val="0"/>
              </a:spcAft>
              <a:defRPr sz="4400" kern="12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alibri" pitchFamily="34" charset="0"/>
              </a:defRPr>
            </a:lvl2pPr>
            <a:lvl3pPr algn="ctr" rtl="0" eaLnBrk="0" fontAlgn="base" hangingPunct="0">
              <a:spcBef>
                <a:spcPct val="0"/>
              </a:spcBef>
              <a:spcAft>
                <a:spcPct val="0"/>
              </a:spcAft>
              <a:defRPr sz="4400">
                <a:solidFill>
                  <a:schemeClr val="accent2"/>
                </a:solidFill>
                <a:latin typeface="Calibri" pitchFamily="34" charset="0"/>
              </a:defRPr>
            </a:lvl3pPr>
            <a:lvl4pPr algn="ctr" rtl="0" eaLnBrk="0" fontAlgn="base" hangingPunct="0">
              <a:spcBef>
                <a:spcPct val="0"/>
              </a:spcBef>
              <a:spcAft>
                <a:spcPct val="0"/>
              </a:spcAft>
              <a:defRPr sz="4400">
                <a:solidFill>
                  <a:schemeClr val="accent2"/>
                </a:solidFill>
                <a:latin typeface="Calibri" pitchFamily="34" charset="0"/>
              </a:defRPr>
            </a:lvl4pPr>
            <a:lvl5pPr algn="ctr" rtl="0" eaLnBrk="0" fontAlgn="base" hangingPunct="0">
              <a:spcBef>
                <a:spcPct val="0"/>
              </a:spcBef>
              <a:spcAft>
                <a:spcPct val="0"/>
              </a:spcAft>
              <a:defRPr sz="4400">
                <a:solidFill>
                  <a:schemeClr val="accent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en-US" sz="2800" dirty="0" smtClean="0">
                <a:solidFill>
                  <a:prstClr val="white"/>
                </a:solidFill>
              </a:rPr>
              <a:t>Framingham Symptom Expansion</a:t>
            </a:r>
            <a:endParaRPr lang="en-US" sz="2800" dirty="0">
              <a:solidFill>
                <a:prstClr val="white"/>
              </a:solidFill>
            </a:endParaRPr>
          </a:p>
        </p:txBody>
      </p:sp>
      <p:sp>
        <p:nvSpPr>
          <p:cNvPr id="2" name="Rectangle 1"/>
          <p:cNvSpPr/>
          <p:nvPr/>
        </p:nvSpPr>
        <p:spPr>
          <a:xfrm>
            <a:off x="188262" y="3645869"/>
            <a:ext cx="5450538" cy="3154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1" name="Rectangle 50"/>
          <p:cNvSpPr/>
          <p:nvPr/>
        </p:nvSpPr>
        <p:spPr>
          <a:xfrm>
            <a:off x="187548" y="20858"/>
            <a:ext cx="5450538" cy="35605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3" name="Rectangle 2"/>
          <p:cNvSpPr/>
          <p:nvPr/>
        </p:nvSpPr>
        <p:spPr>
          <a:xfrm>
            <a:off x="5715000" y="990600"/>
            <a:ext cx="3505200" cy="2400657"/>
          </a:xfrm>
          <a:prstGeom prst="rect">
            <a:avLst/>
          </a:prstGeom>
        </p:spPr>
        <p:txBody>
          <a:bodyPr wrap="square">
            <a:spAutoFit/>
          </a:bodyPr>
          <a:lstStyle/>
          <a:p>
            <a:pPr defTabSz="914400" fontAlgn="base">
              <a:spcBef>
                <a:spcPct val="0"/>
              </a:spcBef>
              <a:spcAft>
                <a:spcPct val="0"/>
              </a:spcAft>
            </a:pPr>
            <a:r>
              <a:rPr lang="en-US" sz="2000" b="1" dirty="0" smtClean="0">
                <a:solidFill>
                  <a:prstClr val="black"/>
                </a:solidFill>
                <a:latin typeface="Arial" charset="0"/>
                <a:cs typeface="Arial" charset="0"/>
              </a:rPr>
              <a:t>Evaluation Details</a:t>
            </a:r>
            <a:r>
              <a:rPr lang="en-US" sz="2000" dirty="0" smtClean="0">
                <a:solidFill>
                  <a:prstClr val="black"/>
                </a:solidFill>
                <a:latin typeface="Arial" charset="0"/>
                <a:cs typeface="Arial" charset="0"/>
              </a:rPr>
              <a:t>:</a:t>
            </a:r>
          </a:p>
          <a:p>
            <a:pPr defTabSz="914400" fontAlgn="base">
              <a:spcBef>
                <a:spcPct val="0"/>
              </a:spcBef>
              <a:spcAft>
                <a:spcPct val="0"/>
              </a:spcAft>
            </a:pPr>
            <a:endParaRPr lang="en-US" sz="1100" dirty="0" smtClean="0">
              <a:solidFill>
                <a:prstClr val="black"/>
              </a:solidFill>
              <a:latin typeface="Arial" charset="0"/>
              <a:cs typeface="Arial" charset="0"/>
            </a:endParaRPr>
          </a:p>
          <a:p>
            <a:pPr defTabSz="914400" fontAlgn="base">
              <a:spcBef>
                <a:spcPct val="0"/>
              </a:spcBef>
              <a:spcAft>
                <a:spcPct val="0"/>
              </a:spcAft>
            </a:pPr>
            <a:r>
              <a:rPr lang="en-US" sz="1600" dirty="0" smtClean="0">
                <a:solidFill>
                  <a:prstClr val="black"/>
                </a:solidFill>
                <a:latin typeface="Arial" charset="0"/>
                <a:cs typeface="Arial" charset="0"/>
              </a:rPr>
              <a:t>Experts: </a:t>
            </a:r>
            <a:r>
              <a:rPr lang="en-US" sz="1600" dirty="0" smtClean="0">
                <a:solidFill>
                  <a:srgbClr val="FF0000"/>
                </a:solidFill>
                <a:latin typeface="Arial" charset="0"/>
                <a:cs typeface="Arial" charset="0"/>
              </a:rPr>
              <a:t>2</a:t>
            </a:r>
            <a:r>
              <a:rPr lang="en-US" sz="1600" dirty="0" smtClean="0">
                <a:solidFill>
                  <a:prstClr val="black"/>
                </a:solidFill>
                <a:latin typeface="Arial" charset="0"/>
                <a:cs typeface="Arial" charset="0"/>
              </a:rPr>
              <a:t>;</a:t>
            </a:r>
            <a:r>
              <a:rPr lang="en-US" sz="1600" dirty="0" smtClean="0">
                <a:solidFill>
                  <a:srgbClr val="FF0000"/>
                </a:solidFill>
                <a:latin typeface="Arial" charset="0"/>
                <a:cs typeface="Arial" charset="0"/>
              </a:rPr>
              <a:t> 175 </a:t>
            </a:r>
            <a:r>
              <a:rPr lang="en-US" sz="1600" dirty="0" smtClean="0">
                <a:solidFill>
                  <a:prstClr val="black"/>
                </a:solidFill>
                <a:latin typeface="Arial" charset="0"/>
                <a:cs typeface="Arial" charset="0"/>
              </a:rPr>
              <a:t>symptoms judged</a:t>
            </a:r>
            <a:endParaRPr lang="en-US" sz="1600" dirty="0">
              <a:solidFill>
                <a:srgbClr val="FF0000"/>
              </a:solidFill>
              <a:latin typeface="Arial" charset="0"/>
              <a:cs typeface="Arial" charset="0"/>
            </a:endParaRPr>
          </a:p>
          <a:p>
            <a:pPr defTabSz="914400" fontAlgn="base">
              <a:spcBef>
                <a:spcPct val="0"/>
              </a:spcBef>
              <a:spcAft>
                <a:spcPct val="0"/>
              </a:spcAft>
            </a:pPr>
            <a:endParaRPr lang="en-US" sz="1100" dirty="0" smtClean="0">
              <a:solidFill>
                <a:prstClr val="black"/>
              </a:solidFill>
              <a:latin typeface="Arial" charset="0"/>
              <a:cs typeface="Arial" charset="0"/>
            </a:endParaRPr>
          </a:p>
          <a:p>
            <a:pPr defTabSz="914400" fontAlgn="base">
              <a:spcBef>
                <a:spcPct val="0"/>
              </a:spcBef>
              <a:spcAft>
                <a:spcPct val="0"/>
              </a:spcAft>
            </a:pPr>
            <a:r>
              <a:rPr lang="en-US" sz="1600" dirty="0" smtClean="0">
                <a:solidFill>
                  <a:prstClr val="black"/>
                </a:solidFill>
                <a:latin typeface="Arial" charset="0"/>
                <a:cs typeface="Arial" charset="0"/>
              </a:rPr>
              <a:t>Relevant</a:t>
            </a:r>
            <a:r>
              <a:rPr lang="en-US" sz="1600" dirty="0">
                <a:solidFill>
                  <a:prstClr val="black"/>
                </a:solidFill>
                <a:latin typeface="Arial" charset="0"/>
                <a:cs typeface="Arial" charset="0"/>
              </a:rPr>
              <a:t>: </a:t>
            </a:r>
            <a:r>
              <a:rPr lang="en-US" sz="1600" dirty="0">
                <a:solidFill>
                  <a:srgbClr val="FF0000"/>
                </a:solidFill>
                <a:latin typeface="Arial" charset="0"/>
                <a:cs typeface="Arial" charset="0"/>
              </a:rPr>
              <a:t>72</a:t>
            </a:r>
            <a:r>
              <a:rPr lang="en-US" sz="1600" dirty="0">
                <a:solidFill>
                  <a:prstClr val="black"/>
                </a:solidFill>
                <a:latin typeface="Arial" charset="0"/>
                <a:cs typeface="Arial" charset="0"/>
              </a:rPr>
              <a:t> ,  Irrelevant: </a:t>
            </a:r>
            <a:r>
              <a:rPr lang="en-US" sz="1600" dirty="0">
                <a:solidFill>
                  <a:srgbClr val="FF0000"/>
                </a:solidFill>
                <a:latin typeface="Arial" charset="0"/>
                <a:cs typeface="Arial" charset="0"/>
              </a:rPr>
              <a:t>103</a:t>
            </a:r>
          </a:p>
          <a:p>
            <a:pPr defTabSz="914400" fontAlgn="base">
              <a:spcBef>
                <a:spcPct val="0"/>
              </a:spcBef>
              <a:spcAft>
                <a:spcPct val="0"/>
              </a:spcAft>
            </a:pPr>
            <a:r>
              <a:rPr lang="en-US" sz="1600" dirty="0">
                <a:solidFill>
                  <a:prstClr val="black"/>
                </a:solidFill>
                <a:latin typeface="Arial" charset="0"/>
                <a:cs typeface="Arial" charset="0"/>
              </a:rPr>
              <a:t>Inter-annotator agreement : </a:t>
            </a:r>
            <a:r>
              <a:rPr lang="en-US" sz="1600" dirty="0">
                <a:solidFill>
                  <a:srgbClr val="FF0000"/>
                </a:solidFill>
                <a:latin typeface="Arial" charset="0"/>
                <a:cs typeface="Arial" charset="0"/>
              </a:rPr>
              <a:t>81.8% </a:t>
            </a:r>
          </a:p>
          <a:p>
            <a:pPr defTabSz="914400" fontAlgn="base">
              <a:spcBef>
                <a:spcPct val="0"/>
              </a:spcBef>
              <a:spcAft>
                <a:spcPct val="0"/>
              </a:spcAft>
            </a:pPr>
            <a:endParaRPr lang="en-US" sz="1100" dirty="0" smtClean="0">
              <a:solidFill>
                <a:prstClr val="black"/>
              </a:solidFill>
              <a:latin typeface="Arial" charset="0"/>
              <a:cs typeface="Arial" charset="0"/>
            </a:endParaRPr>
          </a:p>
          <a:p>
            <a:pPr defTabSz="914400" fontAlgn="base">
              <a:spcBef>
                <a:spcPct val="0"/>
              </a:spcBef>
              <a:spcAft>
                <a:spcPct val="0"/>
              </a:spcAft>
            </a:pPr>
            <a:r>
              <a:rPr lang="en-US" sz="1600" dirty="0" smtClean="0">
                <a:solidFill>
                  <a:prstClr val="black"/>
                </a:solidFill>
                <a:latin typeface="Arial" charset="0"/>
                <a:cs typeface="Arial" charset="0"/>
              </a:rPr>
              <a:t>Symptoms </a:t>
            </a:r>
            <a:r>
              <a:rPr lang="en-US" sz="1600" dirty="0">
                <a:solidFill>
                  <a:prstClr val="black"/>
                </a:solidFill>
                <a:latin typeface="Arial" charset="0"/>
                <a:cs typeface="Arial" charset="0"/>
              </a:rPr>
              <a:t>labeled as related by both experts were considered as relevant. </a:t>
            </a:r>
          </a:p>
        </p:txBody>
      </p:sp>
      <p:pic>
        <p:nvPicPr>
          <p:cNvPr id="768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771" y="4088405"/>
            <a:ext cx="3354857" cy="163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5000" y="3581400"/>
            <a:ext cx="2462534" cy="400110"/>
          </a:xfrm>
          <a:prstGeom prst="rect">
            <a:avLst/>
          </a:prstGeom>
        </p:spPr>
        <p:txBody>
          <a:bodyPr wrap="none">
            <a:spAutoFit/>
          </a:bodyPr>
          <a:lstStyle/>
          <a:p>
            <a:pPr defTabSz="914400" fontAlgn="base">
              <a:spcBef>
                <a:spcPct val="0"/>
              </a:spcBef>
              <a:spcAft>
                <a:spcPct val="0"/>
              </a:spcAft>
            </a:pPr>
            <a:r>
              <a:rPr lang="en-US" sz="2000" b="1" dirty="0">
                <a:solidFill>
                  <a:prstClr val="black"/>
                </a:solidFill>
                <a:latin typeface="Arial" charset="0"/>
                <a:cs typeface="Arial" charset="0"/>
              </a:rPr>
              <a:t>Evaluation Details</a:t>
            </a:r>
            <a:r>
              <a:rPr lang="en-US" sz="2000" dirty="0">
                <a:solidFill>
                  <a:prstClr val="black"/>
                </a:solidFill>
                <a:latin typeface="Arial" charset="0"/>
                <a:cs typeface="Arial" charset="0"/>
              </a:rPr>
              <a:t>:</a:t>
            </a:r>
          </a:p>
        </p:txBody>
      </p:sp>
      <p:sp>
        <p:nvSpPr>
          <p:cNvPr id="13" name="Text Box 9"/>
          <p:cNvSpPr txBox="1">
            <a:spLocks noChangeArrowheads="1"/>
          </p:cNvSpPr>
          <p:nvPr/>
        </p:nvSpPr>
        <p:spPr bwMode="auto">
          <a:xfrm>
            <a:off x="5688770" y="5867400"/>
            <a:ext cx="3455229" cy="954107"/>
          </a:xfrm>
          <a:prstGeom prst="rect">
            <a:avLst/>
          </a:prstGeom>
          <a:solidFill>
            <a:schemeClr val="tx1"/>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altLang="zh-CN" sz="2400" b="1" baseline="-25000" dirty="0" smtClean="0">
                <a:solidFill>
                  <a:prstClr val="white"/>
                </a:solidFill>
                <a:ea typeface="MS PGothic" pitchFamily="34" charset="-128"/>
              </a:rPr>
              <a:t>CHF</a:t>
            </a:r>
            <a:r>
              <a:rPr lang="zh-CN" altLang="en-US" sz="2400" b="1" baseline="-25000" dirty="0" smtClean="0">
                <a:solidFill>
                  <a:prstClr val="white"/>
                </a:solidFill>
                <a:ea typeface="MS PGothic" pitchFamily="34" charset="-128"/>
              </a:rPr>
              <a:t>： </a:t>
            </a:r>
            <a:r>
              <a:rPr lang="en-US" altLang="zh-CN" sz="2400" b="1" baseline="-25000" dirty="0" smtClean="0">
                <a:solidFill>
                  <a:prstClr val="white"/>
                </a:solidFill>
                <a:ea typeface="MS PGothic" pitchFamily="34" charset="-128"/>
              </a:rPr>
              <a:t>affecting 1 out of 5 adults in US; </a:t>
            </a:r>
            <a:r>
              <a:rPr lang="en-US" altLang="zh-CN" sz="2400" b="1" dirty="0" smtClean="0">
                <a:solidFill>
                  <a:prstClr val="white"/>
                </a:solidFill>
                <a:ea typeface="MS PGothic" pitchFamily="34" charset="-128"/>
              </a:rPr>
              <a:t> </a:t>
            </a:r>
            <a:r>
              <a:rPr lang="en-US" altLang="zh-CN" sz="2400" b="1" baseline="-25000" dirty="0" smtClean="0">
                <a:solidFill>
                  <a:prstClr val="white"/>
                </a:solidFill>
                <a:ea typeface="MS PGothic" pitchFamily="34" charset="-128"/>
              </a:rPr>
              <a:t>most costly in CMS</a:t>
            </a:r>
          </a:p>
          <a:p>
            <a:pPr defTabSz="914400" fontAlgn="base">
              <a:spcBef>
                <a:spcPct val="0"/>
              </a:spcBef>
              <a:spcAft>
                <a:spcPct val="0"/>
              </a:spcAft>
            </a:pPr>
            <a:r>
              <a:rPr lang="en-US" altLang="zh-CN" sz="2400" b="1" baseline="-25000" dirty="0" smtClean="0">
                <a:solidFill>
                  <a:prstClr val="white"/>
                </a:solidFill>
                <a:ea typeface="MS PGothic" pitchFamily="34" charset="-128"/>
              </a:rPr>
              <a:t>Framingham, 1971 </a:t>
            </a:r>
            <a:r>
              <a:rPr lang="en-US" altLang="zh-CN" sz="2400" b="1" baseline="-25000" dirty="0" smtClean="0">
                <a:solidFill>
                  <a:prstClr val="white"/>
                </a:solidFill>
                <a:ea typeface="MS PGothic" pitchFamily="34" charset="-128"/>
                <a:sym typeface="Wingdings" pitchFamily="2" charset="2"/>
              </a:rPr>
              <a:t> 50s, 60s</a:t>
            </a:r>
            <a:endParaRPr lang="en-US" altLang="zh-CN" sz="2400" b="1" baseline="-25000" dirty="0">
              <a:solidFill>
                <a:prstClr val="white"/>
              </a:solidFill>
              <a:ea typeface="MS PGothic" pitchFamily="34" charset="-128"/>
            </a:endParaRPr>
          </a:p>
        </p:txBody>
      </p:sp>
    </p:spTree>
    <p:extLst>
      <p:ext uri="{BB962C8B-B14F-4D97-AF65-F5344CB8AC3E}">
        <p14:creationId xmlns:p14="http://schemas.microsoft.com/office/powerpoint/2010/main" val="3204063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4" descr="http://www.bnb.tv/img/global_map.jpg"/>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63500" y="914389"/>
            <a:ext cx="8677275" cy="5019675"/>
          </a:xfrm>
          <a:prstGeom prst="rect">
            <a:avLst/>
          </a:prstGeom>
          <a:noFill/>
        </p:spPr>
      </p:pic>
      <p:sp>
        <p:nvSpPr>
          <p:cNvPr id="7169" name="Rectangle 1"/>
          <p:cNvSpPr>
            <a:spLocks noGrp="1" noChangeArrowheads="1"/>
          </p:cNvSpPr>
          <p:nvPr>
            <p:ph type="title" idx="4294967295"/>
          </p:nvPr>
        </p:nvSpPr>
        <p:spPr>
          <a:xfrm>
            <a:off x="182562" y="450845"/>
            <a:ext cx="8961437" cy="639763"/>
          </a:xfrm>
          <a:ln/>
        </p:spPr>
        <p:txBody>
          <a:bodyPr>
            <a:no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Social Networks</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6</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7832"/>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spot abnormal calling activities? </a:t>
            </a:r>
            <a:endParaRPr lang="en-US" sz="2800" dirty="0" smtClean="0">
              <a:solidFill>
                <a:srgbClr val="FF6600"/>
              </a:solidFill>
            </a:endParaRPr>
          </a:p>
          <a:p>
            <a:r>
              <a:rPr lang="en-US" sz="2800" b="1" dirty="0" smtClean="0">
                <a:solidFill>
                  <a:srgbClr val="FF6600"/>
                </a:solidFill>
              </a:rPr>
              <a:t>Matrices</a:t>
            </a:r>
            <a:r>
              <a:rPr lang="en-US" sz="2800" dirty="0" smtClean="0">
                <a:solidFill>
                  <a:prstClr val="white"/>
                </a:solidFill>
              </a:rPr>
              <a:t>: rows/columns: users; entries: phone calls</a:t>
            </a:r>
          </a:p>
          <a:p>
            <a:r>
              <a:rPr lang="en-US" sz="2800" b="1" dirty="0" smtClean="0">
                <a:solidFill>
                  <a:srgbClr val="FF6600"/>
                </a:solidFill>
              </a:rPr>
              <a:t>Matrix Tools</a:t>
            </a:r>
            <a:r>
              <a:rPr lang="en-US" sz="2800" dirty="0" smtClean="0">
                <a:solidFill>
                  <a:prstClr val="white"/>
                </a:solidFill>
              </a:rPr>
              <a:t>: graph proximity; low-rank approximation</a:t>
            </a:r>
            <a:endParaRPr lang="en-US" sz="2800" dirty="0">
              <a:solidFill>
                <a:prstClr val="white"/>
              </a:solidFill>
            </a:endParaRPr>
          </a:p>
        </p:txBody>
      </p:sp>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2295525" y="27574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2219325" y="18430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2971800" y="16906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6248400" y="16906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3017838" y="4205272"/>
            <a:ext cx="1825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7010400" y="4357672"/>
            <a:ext cx="1825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p:nvCxnSpPr>
        <p:spPr>
          <a:xfrm>
            <a:off x="2676525" y="4103672"/>
            <a:ext cx="284163" cy="29051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89238" y="4584685"/>
            <a:ext cx="261937" cy="23018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2376487" y="4389423"/>
            <a:ext cx="430213" cy="6191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41" idx="1"/>
            <a:endCxn id="64" idx="3"/>
          </p:cNvCxnSpPr>
          <p:nvPr/>
        </p:nvCxnSpPr>
        <p:spPr>
          <a:xfrm rot="10800000">
            <a:off x="1971675" y="3198797"/>
            <a:ext cx="436563" cy="762000"/>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43" idx="0"/>
            <a:endCxn id="42" idx="3"/>
          </p:cNvCxnSpPr>
          <p:nvPr/>
        </p:nvCxnSpPr>
        <p:spPr>
          <a:xfrm rot="16200000" flipV="1">
            <a:off x="1054100" y="2227248"/>
            <a:ext cx="422275" cy="3365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4" idx="3"/>
          </p:cNvCxnSpPr>
          <p:nvPr/>
        </p:nvCxnSpPr>
        <p:spPr>
          <a:xfrm rot="10800000" flipV="1">
            <a:off x="2438400" y="1995472"/>
            <a:ext cx="533400" cy="6032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484437" y="2254235"/>
            <a:ext cx="593725" cy="3810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3" idx="0"/>
            <a:endCxn id="14" idx="2"/>
          </p:cNvCxnSpPr>
          <p:nvPr/>
        </p:nvCxnSpPr>
        <p:spPr>
          <a:xfrm rot="16200000" flipV="1">
            <a:off x="2123282" y="2475691"/>
            <a:ext cx="487362" cy="762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1981200" y="2884472"/>
            <a:ext cx="265113" cy="254000"/>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3" idx="3"/>
            <a:endCxn id="48" idx="1"/>
          </p:cNvCxnSpPr>
          <p:nvPr/>
        </p:nvCxnSpPr>
        <p:spPr>
          <a:xfrm>
            <a:off x="2514600" y="2970197"/>
            <a:ext cx="1457325" cy="5651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876800" y="3138472"/>
            <a:ext cx="304800" cy="355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55" idx="3"/>
            <a:endCxn id="16" idx="1"/>
          </p:cNvCxnSpPr>
          <p:nvPr/>
        </p:nvCxnSpPr>
        <p:spPr>
          <a:xfrm flipV="1">
            <a:off x="5668963" y="1903397"/>
            <a:ext cx="579437" cy="13176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53" idx="3"/>
            <a:endCxn id="58" idx="1"/>
          </p:cNvCxnSpPr>
          <p:nvPr/>
        </p:nvCxnSpPr>
        <p:spPr>
          <a:xfrm>
            <a:off x="5211763" y="2873360"/>
            <a:ext cx="579437" cy="40163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6" idx="2"/>
            <a:endCxn id="54" idx="0"/>
          </p:cNvCxnSpPr>
          <p:nvPr/>
        </p:nvCxnSpPr>
        <p:spPr>
          <a:xfrm rot="16200000" flipH="1">
            <a:off x="6257132" y="2218516"/>
            <a:ext cx="487362" cy="2857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2" idx="2"/>
          </p:cNvCxnSpPr>
          <p:nvPr/>
        </p:nvCxnSpPr>
        <p:spPr>
          <a:xfrm rot="5400000">
            <a:off x="5686425" y="2832085"/>
            <a:ext cx="395287" cy="3333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4" idx="1"/>
            <a:endCxn id="52" idx="3"/>
          </p:cNvCxnSpPr>
          <p:nvPr/>
        </p:nvCxnSpPr>
        <p:spPr>
          <a:xfrm rot="10800000">
            <a:off x="6010275" y="2436797"/>
            <a:ext cx="542925" cy="35718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8" idx="0"/>
          </p:cNvCxnSpPr>
          <p:nvPr/>
        </p:nvCxnSpPr>
        <p:spPr>
          <a:xfrm rot="16200000" flipV="1">
            <a:off x="6217444" y="3474228"/>
            <a:ext cx="1371600" cy="395288"/>
          </a:xfrm>
          <a:prstGeom prst="line">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0"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2514600" y="4662472"/>
            <a:ext cx="1825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2408238" y="3748072"/>
            <a:ext cx="2206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914400" y="1995472"/>
            <a:ext cx="1825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1341438" y="2606660"/>
            <a:ext cx="1825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1676400" y="1919272"/>
            <a:ext cx="1825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p:cNvCxnSpPr>
            <a:stCxn id="43" idx="0"/>
            <a:endCxn id="44" idx="1"/>
          </p:cNvCxnSpPr>
          <p:nvPr/>
        </p:nvCxnSpPr>
        <p:spPr>
          <a:xfrm rot="5400000" flipH="1" flipV="1">
            <a:off x="1305719" y="2235979"/>
            <a:ext cx="498475" cy="2428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4" idx="1"/>
            <a:endCxn id="42" idx="3"/>
          </p:cNvCxnSpPr>
          <p:nvPr/>
        </p:nvCxnSpPr>
        <p:spPr>
          <a:xfrm rot="10800000" flipV="1">
            <a:off x="1096963" y="2108185"/>
            <a:ext cx="579437" cy="76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4" idx="2"/>
          </p:cNvCxnSpPr>
          <p:nvPr/>
        </p:nvCxnSpPr>
        <p:spPr>
          <a:xfrm rot="16200000" flipV="1">
            <a:off x="1454150" y="2611423"/>
            <a:ext cx="687387" cy="61912"/>
          </a:xfrm>
          <a:prstGeom prst="line">
            <a:avLst/>
          </a:prstGeom>
          <a:ln w="381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8"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3971925" y="3321035"/>
            <a:ext cx="2190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7239000" y="19192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7781925" y="19192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Connector 50"/>
          <p:cNvCxnSpPr>
            <a:stCxn id="50" idx="1"/>
            <a:endCxn id="49" idx="3"/>
          </p:cNvCxnSpPr>
          <p:nvPr/>
        </p:nvCxnSpPr>
        <p:spPr>
          <a:xfrm rot="10800000">
            <a:off x="7458075" y="2131997"/>
            <a:ext cx="323850" cy="15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52"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5791200" y="22240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5029200" y="2682860"/>
            <a:ext cx="1825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6553200" y="2605072"/>
            <a:ext cx="1825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5486400" y="1844660"/>
            <a:ext cx="1825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Connector 55"/>
          <p:cNvCxnSpPr>
            <a:stCxn id="52" idx="3"/>
            <a:endCxn id="16" idx="2"/>
          </p:cNvCxnSpPr>
          <p:nvPr/>
        </p:nvCxnSpPr>
        <p:spPr>
          <a:xfrm flipV="1">
            <a:off x="6010275" y="2117710"/>
            <a:ext cx="347663" cy="31908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3" idx="0"/>
            <a:endCxn id="55" idx="1"/>
          </p:cNvCxnSpPr>
          <p:nvPr/>
        </p:nvCxnSpPr>
        <p:spPr>
          <a:xfrm rot="5400000" flipH="1" flipV="1">
            <a:off x="4979194" y="2175654"/>
            <a:ext cx="647700" cy="36671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58"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5791200" y="30622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p:cNvCxnSpPr>
            <a:endCxn id="53" idx="3"/>
          </p:cNvCxnSpPr>
          <p:nvPr/>
        </p:nvCxnSpPr>
        <p:spPr>
          <a:xfrm rot="10800000" flipV="1">
            <a:off x="5211763" y="2376472"/>
            <a:ext cx="588962" cy="4968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0"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4572000" y="34432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4419600" y="40528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Straight Connector 61"/>
          <p:cNvCxnSpPr>
            <a:endCxn id="60" idx="1"/>
          </p:cNvCxnSpPr>
          <p:nvPr/>
        </p:nvCxnSpPr>
        <p:spPr>
          <a:xfrm>
            <a:off x="4191000" y="3646472"/>
            <a:ext cx="381000" cy="952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1" idx="0"/>
          </p:cNvCxnSpPr>
          <p:nvPr/>
        </p:nvCxnSpPr>
        <p:spPr>
          <a:xfrm rot="5400000" flipH="1" flipV="1">
            <a:off x="4512469" y="3917141"/>
            <a:ext cx="152400" cy="11906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64"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1752600" y="2986072"/>
            <a:ext cx="219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p:cNvCxnSpPr>
            <a:stCxn id="14" idx="1"/>
            <a:endCxn id="64" idx="0"/>
          </p:cNvCxnSpPr>
          <p:nvPr/>
        </p:nvCxnSpPr>
        <p:spPr>
          <a:xfrm rot="10800000" flipV="1">
            <a:off x="1862138" y="2055797"/>
            <a:ext cx="357187" cy="930275"/>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40" idx="1"/>
            <a:endCxn id="64" idx="2"/>
          </p:cNvCxnSpPr>
          <p:nvPr/>
        </p:nvCxnSpPr>
        <p:spPr>
          <a:xfrm rot="10800000">
            <a:off x="1862138" y="3413110"/>
            <a:ext cx="652462" cy="1438275"/>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43" idx="2"/>
          </p:cNvCxnSpPr>
          <p:nvPr/>
        </p:nvCxnSpPr>
        <p:spPr>
          <a:xfrm rot="16200000" flipH="1">
            <a:off x="1478757" y="2940828"/>
            <a:ext cx="228600" cy="319087"/>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Group 196"/>
          <p:cNvGrpSpPr>
            <a:grpSpLocks/>
          </p:cNvGrpSpPr>
          <p:nvPr/>
        </p:nvGrpSpPr>
        <p:grpSpPr bwMode="auto">
          <a:xfrm>
            <a:off x="7921625" y="3062272"/>
            <a:ext cx="1298575" cy="1600200"/>
            <a:chOff x="152400" y="3962400"/>
            <a:chExt cx="1298932" cy="1600200"/>
          </a:xfrm>
        </p:grpSpPr>
        <p:pic>
          <p:nvPicPr>
            <p:cNvPr id="69" name="Picture 6"/>
            <p:cNvPicPr>
              <a:picLocks noChangeAspect="1" noChangeArrowheads="1"/>
            </p:cNvPicPr>
            <p:nvPr/>
          </p:nvPicPr>
          <p:blipFill>
            <a:blip r:embed="rId5">
              <a:extLst>
                <a:ext uri="{28A0092B-C50C-407E-A947-70E740481C1C}">
                  <a14:useLocalDpi xmlns:a14="http://schemas.microsoft.com/office/drawing/2010/main" val="0"/>
                </a:ext>
              </a:extLst>
            </a:blip>
            <a:srcRect l="8350" r="8350" b="32545"/>
            <a:stretch>
              <a:fillRect/>
            </a:stretch>
          </p:blipFill>
          <p:spPr bwMode="auto">
            <a:xfrm>
              <a:off x="152400" y="3962400"/>
              <a:ext cx="182493" cy="37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98"/>
            <p:cNvSpPr txBox="1">
              <a:spLocks noChangeArrowheads="1"/>
            </p:cNvSpPr>
            <p:nvPr/>
          </p:nvSpPr>
          <p:spPr bwMode="auto">
            <a:xfrm>
              <a:off x="304800" y="3962400"/>
              <a:ext cx="1146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Teenager</a:t>
              </a:r>
            </a:p>
          </p:txBody>
        </p:sp>
        <p:pic>
          <p:nvPicPr>
            <p:cNvPr id="71" name="Picture 7"/>
            <p:cNvPicPr>
              <a:picLocks noChangeAspect="1" noChangeArrowheads="1"/>
            </p:cNvPicPr>
            <p:nvPr/>
          </p:nvPicPr>
          <p:blipFill>
            <a:blip r:embed="rId4">
              <a:extLst>
                <a:ext uri="{28A0092B-C50C-407E-A947-70E740481C1C}">
                  <a14:useLocalDpi xmlns:a14="http://schemas.microsoft.com/office/drawing/2010/main" val="0"/>
                </a:ext>
              </a:extLst>
            </a:blip>
            <a:srcRect l="3841" r="3841" b="30003"/>
            <a:stretch>
              <a:fillRect/>
            </a:stretch>
          </p:blipFill>
          <p:spPr bwMode="auto">
            <a:xfrm>
              <a:off x="152400" y="4419600"/>
              <a:ext cx="219835" cy="42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200"/>
            <p:cNvSpPr txBox="1">
              <a:spLocks noChangeArrowheads="1"/>
            </p:cNvSpPr>
            <p:nvPr/>
          </p:nvSpPr>
          <p:spPr bwMode="auto">
            <a:xfrm>
              <a:off x="304800" y="4431268"/>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Adult</a:t>
              </a:r>
            </a:p>
          </p:txBody>
        </p:sp>
        <p:cxnSp>
          <p:nvCxnSpPr>
            <p:cNvPr id="73" name="Straight Connector 72"/>
            <p:cNvCxnSpPr/>
            <p:nvPr/>
          </p:nvCxnSpPr>
          <p:spPr>
            <a:xfrm rot="10800000" flipV="1">
              <a:off x="152400" y="5040313"/>
              <a:ext cx="30488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74" name="TextBox 202"/>
            <p:cNvSpPr txBox="1">
              <a:spLocks noChangeArrowheads="1"/>
            </p:cNvSpPr>
            <p:nvPr/>
          </p:nvSpPr>
          <p:spPr bwMode="auto">
            <a:xfrm>
              <a:off x="432547" y="4812268"/>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Phone</a:t>
              </a:r>
            </a:p>
          </p:txBody>
        </p:sp>
        <p:cxnSp>
          <p:nvCxnSpPr>
            <p:cNvPr id="75" name="Straight Connector 74"/>
            <p:cNvCxnSpPr/>
            <p:nvPr/>
          </p:nvCxnSpPr>
          <p:spPr>
            <a:xfrm flipV="1">
              <a:off x="152400" y="5334000"/>
              <a:ext cx="304884"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76" name="TextBox 204"/>
            <p:cNvSpPr txBox="1">
              <a:spLocks noChangeArrowheads="1"/>
            </p:cNvSpPr>
            <p:nvPr/>
          </p:nvSpPr>
          <p:spPr bwMode="auto">
            <a:xfrm>
              <a:off x="443885" y="519326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MSN</a:t>
              </a:r>
            </a:p>
          </p:txBody>
        </p:sp>
      </p:grpSp>
      <p:cxnSp>
        <p:nvCxnSpPr>
          <p:cNvPr id="77" name="Straight Connector 76"/>
          <p:cNvCxnSpPr/>
          <p:nvPr/>
        </p:nvCxnSpPr>
        <p:spPr>
          <a:xfrm rot="16200000" flipH="1">
            <a:off x="5926931" y="3463117"/>
            <a:ext cx="1057275" cy="110966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85" name="Group 84"/>
          <p:cNvGrpSpPr>
            <a:grpSpLocks/>
          </p:cNvGrpSpPr>
          <p:nvPr/>
        </p:nvGrpSpPr>
        <p:grpSpPr bwMode="auto">
          <a:xfrm>
            <a:off x="152400" y="1446197"/>
            <a:ext cx="7951788" cy="3835400"/>
            <a:chOff x="152400" y="2041819"/>
            <a:chExt cx="7952292" cy="3834625"/>
          </a:xfrm>
        </p:grpSpPr>
        <p:sp>
          <p:nvSpPr>
            <p:cNvPr id="86" name="Oval 85"/>
            <p:cNvSpPr/>
            <p:nvPr/>
          </p:nvSpPr>
          <p:spPr>
            <a:xfrm rot="20284330">
              <a:off x="3730852" y="3689311"/>
              <a:ext cx="1352636" cy="1603051"/>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86"/>
            <p:cNvSpPr/>
            <p:nvPr/>
          </p:nvSpPr>
          <p:spPr>
            <a:xfrm rot="20284330">
              <a:off x="1652683" y="3478217"/>
              <a:ext cx="481042" cy="60312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Oval 87"/>
            <p:cNvSpPr/>
            <p:nvPr/>
          </p:nvSpPr>
          <p:spPr>
            <a:xfrm rot="20284330">
              <a:off x="7071163" y="2217996"/>
              <a:ext cx="1033529" cy="928499"/>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a:xfrm rot="20284330">
              <a:off x="895397" y="2202125"/>
              <a:ext cx="1033529" cy="132688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Oval 89"/>
            <p:cNvSpPr/>
            <p:nvPr/>
          </p:nvSpPr>
          <p:spPr>
            <a:xfrm rot="20284330">
              <a:off x="5220021" y="2041819"/>
              <a:ext cx="1882894" cy="3834625"/>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Oval 90"/>
            <p:cNvSpPr/>
            <p:nvPr/>
          </p:nvSpPr>
          <p:spPr>
            <a:xfrm rot="20284330">
              <a:off x="2108324" y="4140070"/>
              <a:ext cx="1089094" cy="152051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a:xfrm rot="1333464">
              <a:off x="2013068" y="2230694"/>
              <a:ext cx="1409789" cy="1522104"/>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3" name="Straight Arrow Connector 92"/>
            <p:cNvCxnSpPr/>
            <p:nvPr/>
          </p:nvCxnSpPr>
          <p:spPr>
            <a:xfrm rot="5400000">
              <a:off x="952652" y="4000327"/>
              <a:ext cx="761846" cy="5334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95"/>
            <p:cNvSpPr txBox="1">
              <a:spLocks noChangeArrowheads="1"/>
            </p:cNvSpPr>
            <p:nvPr/>
          </p:nvSpPr>
          <p:spPr bwMode="auto">
            <a:xfrm>
              <a:off x="152400" y="4648200"/>
              <a:ext cx="1896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solidFill>
                    <a:srgbClr val="FF0000"/>
                  </a:solidFill>
                </a:rPr>
                <a:t>telemarketer</a:t>
              </a:r>
            </a:p>
          </p:txBody>
        </p:sp>
      </p:grpSp>
    </p:spTree>
    <p:extLst>
      <p:ext uri="{BB962C8B-B14F-4D97-AF65-F5344CB8AC3E}">
        <p14:creationId xmlns:p14="http://schemas.microsoft.com/office/powerpoint/2010/main" val="26067373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Patient Similarity Learning</a:t>
            </a:r>
          </a:p>
          <a:p>
            <a:r>
              <a:rPr lang="en-US" sz="4000" dirty="0" smtClean="0"/>
              <a:t>Risk Factor Identification</a:t>
            </a:r>
          </a:p>
          <a:p>
            <a:r>
              <a:rPr lang="en-US" sz="4000" dirty="0" smtClean="0"/>
              <a:t>Clinical Pattern Detection</a:t>
            </a:r>
            <a:endParaRPr lang="en-US" sz="4000" dirty="0"/>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60</a:t>
            </a:fld>
            <a:endParaRPr lang="en-US"/>
          </a:p>
        </p:txBody>
      </p:sp>
      <p:sp>
        <p:nvSpPr>
          <p:cNvPr id="7" name="Right Arrow 6"/>
          <p:cNvSpPr/>
          <p:nvPr/>
        </p:nvSpPr>
        <p:spPr>
          <a:xfrm>
            <a:off x="0" y="32194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82563" y="593725"/>
            <a:ext cx="8682037" cy="635000"/>
          </a:xfrm>
        </p:spPr>
        <p:txBody>
          <a:bodyPr>
            <a:normAutofit fontScale="90000"/>
          </a:bodyPr>
          <a:lstStyle/>
          <a:p>
            <a:r>
              <a:rPr lang="en-US" dirty="0" smtClean="0"/>
              <a:t>Applications in Health Informatics</a:t>
            </a:r>
            <a:endParaRPr lang="en-US" dirty="0"/>
          </a:p>
        </p:txBody>
      </p:sp>
    </p:spTree>
    <p:extLst>
      <p:ext uri="{BB962C8B-B14F-4D97-AF65-F5344CB8AC3E}">
        <p14:creationId xmlns:p14="http://schemas.microsoft.com/office/powerpoint/2010/main" val="220161048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normAutofit/>
          </a:bodyPr>
          <a:lstStyle/>
          <a:p>
            <a:r>
              <a:rPr lang="en-US" altLang="zh-CN" dirty="0">
                <a:ea typeface="ＭＳ Ｐゴシック" charset="0"/>
              </a:rPr>
              <a:t>Matrix Representation of a </a:t>
            </a:r>
            <a:r>
              <a:rPr lang="en-US" altLang="zh-CN" dirty="0" smtClean="0">
                <a:ea typeface="ＭＳ Ｐゴシック" charset="0"/>
              </a:rPr>
              <a:t>Patient</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02C758E0-0E14-A84E-B419-3FBC8869E526}" type="slidenum">
              <a:rPr lang="he-IL" altLang="zh-CN" sz="800">
                <a:solidFill>
                  <a:schemeClr val="tx1"/>
                </a:solidFill>
              </a:rPr>
              <a:pPr eaLnBrk="1" hangingPunct="1"/>
              <a:t>61</a:t>
            </a:fld>
            <a:endParaRPr lang="en-US" altLang="zh-CN" sz="800">
              <a:solidFill>
                <a:schemeClr val="tx1"/>
              </a:solidFill>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828800"/>
            <a:ext cx="874077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5" name="Rectangle 4"/>
          <p:cNvSpPr/>
          <p:nvPr/>
        </p:nvSpPr>
        <p:spPr>
          <a:xfrm>
            <a:off x="0" y="5816600"/>
            <a:ext cx="9144000" cy="1041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Fei Wang, Noah Lee, </a:t>
            </a:r>
            <a:r>
              <a:rPr lang="en-US" sz="1400" dirty="0" err="1"/>
              <a:t>Jianying</a:t>
            </a:r>
            <a:r>
              <a:rPr lang="en-US" sz="1400" dirty="0"/>
              <a:t> Hu, </a:t>
            </a:r>
            <a:r>
              <a:rPr lang="en-US" sz="1400" dirty="0" err="1"/>
              <a:t>Jimeng</a:t>
            </a:r>
            <a:r>
              <a:rPr lang="en-US" sz="1400" dirty="0"/>
              <a:t> Sun, </a:t>
            </a:r>
            <a:r>
              <a:rPr lang="en-US" sz="1400" dirty="0" err="1"/>
              <a:t>Shahram</a:t>
            </a:r>
            <a:r>
              <a:rPr lang="en-US" sz="1400" dirty="0"/>
              <a:t> </a:t>
            </a:r>
            <a:r>
              <a:rPr lang="en-US" sz="1400" dirty="0" err="1"/>
              <a:t>Ebadollahi</a:t>
            </a:r>
            <a:r>
              <a:rPr lang="en-US" sz="1400" dirty="0"/>
              <a:t>.  Towards Heterogeneous Temporal Clinical Event Pattern </a:t>
            </a:r>
            <a:r>
              <a:rPr lang="en-US" sz="1400" dirty="0" err="1"/>
              <a:t>Discovery:A</a:t>
            </a:r>
            <a:r>
              <a:rPr lang="en-US" sz="1400" dirty="0"/>
              <a:t> Convolutional Approach. </a:t>
            </a:r>
            <a:r>
              <a:rPr lang="en-US" sz="1400" dirty="0" smtClean="0"/>
              <a:t>KDD 2012.</a:t>
            </a:r>
          </a:p>
          <a:p>
            <a:r>
              <a:rPr lang="en-US" sz="1400" dirty="0"/>
              <a:t>Fei Wang, Noah Lee, </a:t>
            </a:r>
            <a:r>
              <a:rPr lang="en-US" sz="1400" dirty="0" err="1"/>
              <a:t>Jianying</a:t>
            </a:r>
            <a:r>
              <a:rPr lang="en-US" sz="1400" dirty="0"/>
              <a:t> Hu, </a:t>
            </a:r>
            <a:r>
              <a:rPr lang="en-US" sz="1400" dirty="0" err="1"/>
              <a:t>Jimeng</a:t>
            </a:r>
            <a:r>
              <a:rPr lang="en-US" sz="1400" dirty="0"/>
              <a:t> Sun, </a:t>
            </a:r>
            <a:r>
              <a:rPr lang="en-US" sz="1400" dirty="0" err="1"/>
              <a:t>Shahram</a:t>
            </a:r>
            <a:r>
              <a:rPr lang="en-US" sz="1400" dirty="0"/>
              <a:t> </a:t>
            </a:r>
            <a:r>
              <a:rPr lang="en-US" sz="1400" dirty="0" err="1"/>
              <a:t>Ebadollahi</a:t>
            </a:r>
            <a:r>
              <a:rPr lang="en-US" sz="1400" dirty="0"/>
              <a:t>. A Framework for Mining Signatures from Event Sequences and Its Applications in Healthcare Data. </a:t>
            </a:r>
            <a:r>
              <a:rPr lang="en-US" sz="1400" dirty="0" smtClean="0"/>
              <a:t>TPAMI 2012.</a:t>
            </a:r>
            <a:endParaRPr lang="en-US" sz="1400" dirty="0"/>
          </a:p>
        </p:txBody>
      </p:sp>
    </p:spTree>
    <p:extLst>
      <p:ext uri="{BB962C8B-B14F-4D97-AF65-F5344CB8AC3E}">
        <p14:creationId xmlns:p14="http://schemas.microsoft.com/office/powerpoint/2010/main" val="12725590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681038"/>
            <a:ext cx="8229600" cy="1143000"/>
          </a:xfrm>
        </p:spPr>
        <p:txBody>
          <a:bodyPr>
            <a:normAutofit fontScale="90000"/>
          </a:bodyPr>
          <a:lstStyle/>
          <a:p>
            <a:r>
              <a:rPr lang="en-US" altLang="zh-CN" dirty="0">
                <a:ea typeface="ＭＳ Ｐゴシック" charset="0"/>
              </a:rPr>
              <a:t>Temporal Patterns </a:t>
            </a:r>
            <a:r>
              <a:rPr lang="en-US" altLang="zh-CN" dirty="0" smtClean="0">
                <a:ea typeface="ＭＳ Ｐゴシック" charset="0"/>
              </a:rPr>
              <a:t>in </a:t>
            </a:r>
            <a:r>
              <a:rPr lang="en-US" altLang="zh-CN" dirty="0">
                <a:ea typeface="ＭＳ Ｐゴシック" charset="0"/>
              </a:rPr>
              <a:t>Longitudinal Patient Records</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60880771-4403-7B44-8A71-07F3AE2A30A8}" type="slidenum">
              <a:rPr lang="he-IL" altLang="zh-CN" sz="800">
                <a:solidFill>
                  <a:schemeClr val="tx1"/>
                </a:solidFill>
              </a:rPr>
              <a:pPr eaLnBrk="1" hangingPunct="1"/>
              <a:t>62</a:t>
            </a:fld>
            <a:endParaRPr lang="en-US" altLang="zh-CN" sz="800">
              <a:solidFill>
                <a:schemeClr val="tx1"/>
              </a:solidFill>
            </a:endParaRP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2238375"/>
            <a:ext cx="72136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29982912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r>
              <a:rPr lang="en-US" altLang="zh-CN" dirty="0">
                <a:ea typeface="ＭＳ Ｐゴシック" charset="0"/>
              </a:rPr>
              <a:t>One-Side Convolution</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61899F75-3123-FF4D-91EC-D79749374DB7}" type="slidenum">
              <a:rPr lang="he-IL" altLang="zh-CN" sz="800">
                <a:solidFill>
                  <a:schemeClr val="tx1"/>
                </a:solidFill>
              </a:rPr>
              <a:pPr eaLnBrk="1" hangingPunct="1"/>
              <a:t>63</a:t>
            </a:fld>
            <a:endParaRPr lang="en-US" altLang="zh-CN" sz="800">
              <a:solidFill>
                <a:schemeClr val="tx1"/>
              </a:solidFill>
            </a:endParaRP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296988"/>
            <a:ext cx="863441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2687638"/>
            <a:ext cx="46101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44111541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457200" y="-68262"/>
            <a:ext cx="8229600" cy="1143000"/>
          </a:xfrm>
        </p:spPr>
        <p:txBody>
          <a:bodyPr/>
          <a:lstStyle/>
          <a:p>
            <a:r>
              <a:rPr lang="en-US" altLang="zh-CN" dirty="0">
                <a:ea typeface="ＭＳ Ｐゴシック" charset="0"/>
              </a:rPr>
              <a:t>One-Side Convolutional NMF</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ADEA15C6-92D4-C242-9C4B-78786CC103FF}" type="slidenum">
              <a:rPr lang="he-IL" altLang="zh-CN" sz="800">
                <a:solidFill>
                  <a:schemeClr val="tx1"/>
                </a:solidFill>
              </a:rPr>
              <a:pPr eaLnBrk="1" hangingPunct="1"/>
              <a:t>64</a:t>
            </a:fld>
            <a:endParaRPr lang="en-US" altLang="zh-CN" sz="800">
              <a:solidFill>
                <a:schemeClr val="tx1"/>
              </a:solidFill>
            </a:endParaRP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2786063"/>
            <a:ext cx="36512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4364038"/>
            <a:ext cx="83058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5545138"/>
            <a:ext cx="89344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圆角矩形 7"/>
          <p:cNvSpPr>
            <a:spLocks noChangeArrowheads="1"/>
          </p:cNvSpPr>
          <p:nvPr/>
        </p:nvSpPr>
        <p:spPr bwMode="auto">
          <a:xfrm>
            <a:off x="3309938" y="2809875"/>
            <a:ext cx="3668712" cy="1423988"/>
          </a:xfrm>
          <a:prstGeom prst="roundRect">
            <a:avLst>
              <a:gd name="adj" fmla="val 16667"/>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altLang="en-US" sz="2400">
              <a:solidFill>
                <a:srgbClr val="000000"/>
              </a:solidFill>
            </a:endParaRPr>
          </a:p>
        </p:txBody>
      </p:sp>
      <p:sp>
        <p:nvSpPr>
          <p:cNvPr id="38920" name="矩形 8"/>
          <p:cNvSpPr>
            <a:spLocks noChangeArrowheads="1"/>
          </p:cNvSpPr>
          <p:nvPr/>
        </p:nvSpPr>
        <p:spPr bwMode="auto">
          <a:xfrm>
            <a:off x="520700" y="4364038"/>
            <a:ext cx="8321675" cy="857250"/>
          </a:xfrm>
          <a:prstGeom prst="rect">
            <a:avLst/>
          </a:prstGeom>
          <a:noFill/>
          <a:ln w="2857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altLang="en-US" sz="2400">
              <a:solidFill>
                <a:srgbClr val="000000"/>
              </a:solidFill>
            </a:endParaRPr>
          </a:p>
        </p:txBody>
      </p:sp>
      <p:sp>
        <p:nvSpPr>
          <p:cNvPr id="38921" name="矩形 9"/>
          <p:cNvSpPr>
            <a:spLocks noChangeArrowheads="1"/>
          </p:cNvSpPr>
          <p:nvPr/>
        </p:nvSpPr>
        <p:spPr bwMode="auto">
          <a:xfrm>
            <a:off x="57150" y="5378450"/>
            <a:ext cx="9005888" cy="1054100"/>
          </a:xfrm>
          <a:prstGeom prst="rect">
            <a:avLst/>
          </a:prstGeom>
          <a:noFill/>
          <a:ln w="28575">
            <a:solidFill>
              <a:srgbClr val="007635"/>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altLang="en-US" sz="2400">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pic>
        <p:nvPicPr>
          <p:cNvPr id="5" name="Picture 4"/>
          <p:cNvPicPr>
            <a:picLocks noChangeAspect="1"/>
          </p:cNvPicPr>
          <p:nvPr/>
        </p:nvPicPr>
        <p:blipFill>
          <a:blip r:embed="rId6"/>
          <a:stretch>
            <a:fillRect/>
          </a:stretch>
        </p:blipFill>
        <p:spPr>
          <a:xfrm>
            <a:off x="4670792" y="1004711"/>
            <a:ext cx="1562842" cy="1698978"/>
          </a:xfrm>
          <a:prstGeom prst="rect">
            <a:avLst/>
          </a:prstGeom>
        </p:spPr>
      </p:pic>
      <p:pic>
        <p:nvPicPr>
          <p:cNvPr id="6" name="Picture 5"/>
          <p:cNvPicPr>
            <a:picLocks noChangeAspect="1"/>
          </p:cNvPicPr>
          <p:nvPr/>
        </p:nvPicPr>
        <p:blipFill>
          <a:blip r:embed="rId7"/>
          <a:stretch>
            <a:fillRect/>
          </a:stretch>
        </p:blipFill>
        <p:spPr>
          <a:xfrm>
            <a:off x="6372591" y="1074738"/>
            <a:ext cx="2794000" cy="1227980"/>
          </a:xfrm>
          <a:prstGeom prst="rect">
            <a:avLst/>
          </a:prstGeom>
        </p:spPr>
      </p:pic>
      <p:pic>
        <p:nvPicPr>
          <p:cNvPr id="7" name="Picture 6"/>
          <p:cNvPicPr>
            <a:picLocks noChangeAspect="1"/>
          </p:cNvPicPr>
          <p:nvPr/>
        </p:nvPicPr>
        <p:blipFill>
          <a:blip r:embed="rId8"/>
          <a:stretch>
            <a:fillRect/>
          </a:stretch>
        </p:blipFill>
        <p:spPr>
          <a:xfrm>
            <a:off x="6019800" y="1447800"/>
            <a:ext cx="453656" cy="406400"/>
          </a:xfrm>
          <a:prstGeom prst="rect">
            <a:avLst/>
          </a:prstGeom>
        </p:spPr>
      </p:pic>
      <p:pic>
        <p:nvPicPr>
          <p:cNvPr id="8" name="Picture 7"/>
          <p:cNvPicPr>
            <a:picLocks noChangeAspect="1"/>
          </p:cNvPicPr>
          <p:nvPr/>
        </p:nvPicPr>
        <p:blipFill>
          <a:blip r:embed="rId9"/>
          <a:stretch>
            <a:fillRect/>
          </a:stretch>
        </p:blipFill>
        <p:spPr>
          <a:xfrm>
            <a:off x="-12700" y="1160463"/>
            <a:ext cx="4302491" cy="1475140"/>
          </a:xfrm>
          <a:prstGeom prst="rect">
            <a:avLst/>
          </a:prstGeom>
        </p:spPr>
      </p:pic>
      <p:sp>
        <p:nvSpPr>
          <p:cNvPr id="9" name="Left Arrow 8"/>
          <p:cNvSpPr/>
          <p:nvPr/>
        </p:nvSpPr>
        <p:spPr>
          <a:xfrm>
            <a:off x="4277091" y="1663700"/>
            <a:ext cx="381001" cy="381000"/>
          </a:xfrm>
          <a:prstGeom prst="lef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1879600" y="2703689"/>
            <a:ext cx="571500" cy="1855611"/>
          </a:xfrm>
          <a:prstGeom prst="straightConnector1">
            <a:avLst/>
          </a:prstGeom>
          <a:ln w="50800">
            <a:solidFill>
              <a:schemeClr val="accent3">
                <a:lumMod val="75000"/>
              </a:schemeClr>
            </a:solidFill>
            <a:prstDash val="sysDash"/>
            <a:tailEnd type="stealth"/>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178300" y="2514600"/>
            <a:ext cx="876300" cy="1116895"/>
          </a:xfrm>
          <a:prstGeom prst="straightConnector1">
            <a:avLst/>
          </a:prstGeom>
          <a:ln w="50800">
            <a:solidFill>
              <a:schemeClr val="accent3">
                <a:lumMod val="75000"/>
              </a:schemeClr>
            </a:solidFill>
            <a:prstDash val="sysDash"/>
            <a:tailEnd type="stealth"/>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054600" y="2302718"/>
            <a:ext cx="2184400" cy="1407094"/>
          </a:xfrm>
          <a:prstGeom prst="straightConnector1">
            <a:avLst/>
          </a:prstGeom>
          <a:ln w="50800">
            <a:solidFill>
              <a:schemeClr val="accent3">
                <a:lumMod val="75000"/>
              </a:schemeClr>
            </a:solidFill>
            <a:prstDash val="sysDash"/>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94836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en-US" altLang="zh-CN" dirty="0">
                <a:ea typeface="ＭＳ Ｐゴシック" charset="0"/>
              </a:rPr>
              <a:t>Multiplicative Updates</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627DCB14-A993-9543-AE0A-777DADC10660}" type="slidenum">
              <a:rPr lang="he-IL" altLang="zh-CN" sz="800">
                <a:solidFill>
                  <a:schemeClr val="tx1"/>
                </a:solidFill>
              </a:rPr>
              <a:pPr eaLnBrk="1" hangingPunct="1"/>
              <a:t>65</a:t>
            </a:fld>
            <a:endParaRPr lang="en-US" altLang="zh-CN" sz="800">
              <a:solidFill>
                <a:schemeClr val="tx1"/>
              </a:solidFill>
            </a:endParaRP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63" y="1695450"/>
            <a:ext cx="63261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0" y="4457700"/>
            <a:ext cx="2695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矩形 6"/>
          <p:cNvSpPr>
            <a:spLocks noChangeArrowheads="1"/>
          </p:cNvSpPr>
          <p:nvPr/>
        </p:nvSpPr>
        <p:spPr bwMode="auto">
          <a:xfrm>
            <a:off x="1354138" y="1527175"/>
            <a:ext cx="6354762" cy="2084388"/>
          </a:xfrm>
          <a:prstGeom prst="rect">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a:lnSpc>
                <a:spcPct val="90000"/>
              </a:lnSpc>
            </a:pPr>
            <a:endParaRPr lang="zh-CN" altLang="en-US" sz="2400">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248714600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457200" y="59556"/>
            <a:ext cx="8229600" cy="1143000"/>
          </a:xfrm>
        </p:spPr>
        <p:txBody>
          <a:bodyPr/>
          <a:lstStyle/>
          <a:p>
            <a:r>
              <a:rPr lang="en-US" altLang="zh-CN" dirty="0">
                <a:ea typeface="ＭＳ Ｐゴシック" charset="0"/>
              </a:rPr>
              <a:t>A Synthetic Example</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872D0C98-47DF-F74D-9BB1-AA7ED7A8264F}" type="slidenum">
              <a:rPr lang="he-IL" altLang="zh-CN" sz="800">
                <a:solidFill>
                  <a:schemeClr val="tx1"/>
                </a:solidFill>
              </a:rPr>
              <a:pPr eaLnBrk="1" hangingPunct="1"/>
              <a:t>66</a:t>
            </a:fld>
            <a:endParaRPr lang="en-US" altLang="zh-CN" sz="800">
              <a:solidFill>
                <a:schemeClr val="tx1"/>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63" y="1087438"/>
            <a:ext cx="59959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2706688"/>
            <a:ext cx="585787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4273550"/>
            <a:ext cx="589756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763" y="2562225"/>
            <a:ext cx="5257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2842277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39939"/>
                                        </p:tgtEl>
                                      </p:cBhvr>
                                    </p:animEffect>
                                    <p:set>
                                      <p:cBhvr>
                                        <p:cTn id="10" dur="1" fill="hold">
                                          <p:stCondLst>
                                            <p:cond delay="499"/>
                                          </p:stCondLst>
                                        </p:cTn>
                                        <p:tgtEl>
                                          <p:spTgt spid="39939"/>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9940"/>
                                        </p:tgtEl>
                                      </p:cBhvr>
                                    </p:animEffect>
                                    <p:set>
                                      <p:cBhvr>
                                        <p:cTn id="13" dur="1" fill="hold">
                                          <p:stCondLst>
                                            <p:cond delay="499"/>
                                          </p:stCondLst>
                                        </p:cTn>
                                        <p:tgtEl>
                                          <p:spTgt spid="39940"/>
                                        </p:tgtEl>
                                        <p:attrNameLst>
                                          <p:attrName>style.visibility</p:attrName>
                                        </p:attrNameLst>
                                      </p:cBhvr>
                                      <p:to>
                                        <p:strVal val="hidden"/>
                                      </p:to>
                                    </p:set>
                                  </p:childTnLst>
                                </p:cTn>
                              </p:par>
                              <p:par>
                                <p:cTn id="14" presetID="5" presetClass="entr" presetSubtype="10" fill="hold" nodeType="withEffect">
                                  <p:stCondLst>
                                    <p:cond delay="0"/>
                                  </p:stCondLst>
                                  <p:childTnLst>
                                    <p:set>
                                      <p:cBhvr>
                                        <p:cTn id="15" dur="1" fill="hold">
                                          <p:stCondLst>
                                            <p:cond delay="0"/>
                                          </p:stCondLst>
                                        </p:cTn>
                                        <p:tgtEl>
                                          <p:spTgt spid="39941"/>
                                        </p:tgtEl>
                                        <p:attrNameLst>
                                          <p:attrName>style.visibility</p:attrName>
                                        </p:attrNameLst>
                                      </p:cBhvr>
                                      <p:to>
                                        <p:strVal val="visible"/>
                                      </p:to>
                                    </p:set>
                                    <p:animEffect transition="in" filter="checkerboard(across)">
                                      <p:cBhvr>
                                        <p:cTn id="16"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en-US" altLang="zh-CN" dirty="0">
                <a:ea typeface="ＭＳ Ｐゴシック" charset="0"/>
              </a:rPr>
              <a:t>An Evaluation Case</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FB302397-FFF9-FB4C-802E-0271C713365A}" type="slidenum">
              <a:rPr lang="he-IL" altLang="zh-CN" sz="800">
                <a:solidFill>
                  <a:schemeClr val="tx1"/>
                </a:solidFill>
              </a:rPr>
              <a:pPr eaLnBrk="1" hangingPunct="1"/>
              <a:t>67</a:t>
            </a:fld>
            <a:endParaRPr lang="en-US" altLang="zh-CN" sz="800">
              <a:solidFill>
                <a:schemeClr val="tx1"/>
              </a:solidFill>
            </a:endParaRPr>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400175"/>
            <a:ext cx="8823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10278895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r>
              <a:rPr lang="en-US" altLang="zh-CN" dirty="0">
                <a:ea typeface="ＭＳ Ｐゴシック" charset="0"/>
              </a:rPr>
              <a:t>Bag-of-Pattern Representation</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C0878EC8-C076-9A48-B3DF-2FABDE500665}" type="slidenum">
              <a:rPr lang="he-IL" altLang="zh-CN" sz="800">
                <a:solidFill>
                  <a:schemeClr val="tx1"/>
                </a:solidFill>
              </a:rPr>
              <a:pPr eaLnBrk="1" hangingPunct="1"/>
              <a:t>68</a:t>
            </a:fld>
            <a:endParaRPr lang="en-US" altLang="zh-CN" sz="800">
              <a:solidFill>
                <a:schemeClr val="tx1"/>
              </a:solidFill>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503488"/>
            <a:ext cx="4010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749675"/>
            <a:ext cx="40274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5002213"/>
            <a:ext cx="404177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13" y="1209675"/>
            <a:ext cx="140493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Box 8"/>
          <p:cNvSpPr txBox="1">
            <a:spLocks noChangeArrowheads="1"/>
          </p:cNvSpPr>
          <p:nvPr/>
        </p:nvSpPr>
        <p:spPr bwMode="auto">
          <a:xfrm>
            <a:off x="5597525" y="2803525"/>
            <a:ext cx="2244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a:solidFill>
                  <a:schemeClr val="tx1"/>
                </a:solidFill>
                <a:latin typeface="Cambria" charset="0"/>
              </a:rPr>
              <a:t>   [ 1   3   1   1 ]</a:t>
            </a:r>
            <a:endParaRPr lang="zh-CN" altLang="en-US" b="1">
              <a:solidFill>
                <a:schemeClr val="tx1"/>
              </a:solidFill>
              <a:latin typeface="Cambria" charset="0"/>
            </a:endParaRPr>
          </a:p>
        </p:txBody>
      </p:sp>
      <p:sp>
        <p:nvSpPr>
          <p:cNvPr id="43017" name="TextBox 9"/>
          <p:cNvSpPr txBox="1">
            <a:spLocks noChangeArrowheads="1"/>
          </p:cNvSpPr>
          <p:nvPr/>
        </p:nvSpPr>
        <p:spPr bwMode="auto">
          <a:xfrm>
            <a:off x="5599113" y="4008438"/>
            <a:ext cx="2244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a:solidFill>
                  <a:schemeClr val="tx1"/>
                </a:solidFill>
                <a:latin typeface="Cambria" charset="0"/>
              </a:rPr>
              <a:t>   [ 0   2   1   2 ]</a:t>
            </a:r>
            <a:endParaRPr lang="zh-CN" altLang="en-US" b="1">
              <a:solidFill>
                <a:schemeClr val="tx1"/>
              </a:solidFill>
              <a:latin typeface="Cambria" charset="0"/>
            </a:endParaRPr>
          </a:p>
        </p:txBody>
      </p:sp>
      <p:sp>
        <p:nvSpPr>
          <p:cNvPr id="43018" name="TextBox 10"/>
          <p:cNvSpPr txBox="1">
            <a:spLocks noChangeArrowheads="1"/>
          </p:cNvSpPr>
          <p:nvPr/>
        </p:nvSpPr>
        <p:spPr bwMode="auto">
          <a:xfrm>
            <a:off x="5600700" y="5295900"/>
            <a:ext cx="22463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r>
              <a:rPr lang="en-US" altLang="zh-CN" b="1">
                <a:solidFill>
                  <a:schemeClr val="tx1"/>
                </a:solidFill>
                <a:latin typeface="Cambria" charset="0"/>
              </a:rPr>
              <a:t>   [ 0   3   1   0 ]</a:t>
            </a:r>
            <a:endParaRPr lang="zh-CN" altLang="en-US" b="1">
              <a:solidFill>
                <a:schemeClr val="tx1"/>
              </a:solidFill>
              <a:latin typeface="Cambria" charset="0"/>
            </a:endParaRPr>
          </a:p>
        </p:txBody>
      </p:sp>
      <p:cxnSp>
        <p:nvCxnSpPr>
          <p:cNvPr id="13" name="直接连接符 12"/>
          <p:cNvCxnSpPr/>
          <p:nvPr/>
        </p:nvCxnSpPr>
        <p:spPr bwMode="auto">
          <a:xfrm>
            <a:off x="203200" y="3624263"/>
            <a:ext cx="8774113" cy="0"/>
          </a:xfrm>
          <a:prstGeom prst="line">
            <a:avLst/>
          </a:prstGeom>
          <a:noFill/>
          <a:ln w="28575" cap="flat" cmpd="sng" algn="ctr">
            <a:solidFill>
              <a:schemeClr val="bg2">
                <a:lumMod val="40000"/>
                <a:lumOff val="60000"/>
              </a:schemeClr>
            </a:solidFill>
            <a:prstDash val="sysDash"/>
            <a:round/>
            <a:headEnd type="none" w="med" len="med"/>
            <a:tailEnd type="none" w="med" len="med"/>
          </a:ln>
          <a:effectLst/>
          <a:extLst/>
        </p:spPr>
      </p:cxnSp>
      <p:cxnSp>
        <p:nvCxnSpPr>
          <p:cNvPr id="14" name="直接连接符 13"/>
          <p:cNvCxnSpPr/>
          <p:nvPr/>
        </p:nvCxnSpPr>
        <p:spPr bwMode="auto">
          <a:xfrm>
            <a:off x="204788" y="4937125"/>
            <a:ext cx="8774112" cy="0"/>
          </a:xfrm>
          <a:prstGeom prst="line">
            <a:avLst/>
          </a:prstGeom>
          <a:noFill/>
          <a:ln w="28575" cap="flat" cmpd="sng" algn="ctr">
            <a:solidFill>
              <a:schemeClr val="bg2">
                <a:lumMod val="40000"/>
                <a:lumOff val="60000"/>
              </a:schemeClr>
            </a:solidFill>
            <a:prstDash val="sysDash"/>
            <a:round/>
            <a:headEnd type="none" w="med" len="med"/>
            <a:tailEnd type="none" w="med" len="med"/>
          </a:ln>
          <a:effectLst/>
          <a:extLst/>
        </p:spPr>
      </p:cxnSp>
      <p:cxnSp>
        <p:nvCxnSpPr>
          <p:cNvPr id="15" name="直接连接符 14"/>
          <p:cNvCxnSpPr/>
          <p:nvPr/>
        </p:nvCxnSpPr>
        <p:spPr bwMode="auto">
          <a:xfrm flipH="1">
            <a:off x="6291263" y="1125538"/>
            <a:ext cx="1587" cy="4999037"/>
          </a:xfrm>
          <a:prstGeom prst="line">
            <a:avLst/>
          </a:prstGeom>
          <a:noFill/>
          <a:ln w="28575" cap="flat" cmpd="sng" algn="ctr">
            <a:solidFill>
              <a:schemeClr val="bg2">
                <a:lumMod val="40000"/>
                <a:lumOff val="60000"/>
              </a:schemeClr>
            </a:solidFill>
            <a:prstDash val="sysDash"/>
            <a:round/>
            <a:headEnd type="none" w="med" len="med"/>
            <a:tailEnd type="none" w="med" len="med"/>
          </a:ln>
          <a:effectLst/>
          <a:extLst/>
        </p:spPr>
      </p:cxnSp>
      <p:cxnSp>
        <p:nvCxnSpPr>
          <p:cNvPr id="18" name="直接连接符 17"/>
          <p:cNvCxnSpPr/>
          <p:nvPr/>
        </p:nvCxnSpPr>
        <p:spPr bwMode="auto">
          <a:xfrm flipH="1">
            <a:off x="6640513" y="1114425"/>
            <a:ext cx="1587" cy="4999038"/>
          </a:xfrm>
          <a:prstGeom prst="line">
            <a:avLst/>
          </a:prstGeom>
          <a:noFill/>
          <a:ln w="28575" cap="flat" cmpd="sng" algn="ctr">
            <a:solidFill>
              <a:schemeClr val="bg2">
                <a:lumMod val="40000"/>
                <a:lumOff val="60000"/>
              </a:schemeClr>
            </a:solidFill>
            <a:prstDash val="sysDash"/>
            <a:round/>
            <a:headEnd type="none" w="med" len="med"/>
            <a:tailEnd type="none" w="med" len="med"/>
          </a:ln>
          <a:effectLst/>
          <a:extLst/>
        </p:spPr>
      </p:cxnSp>
      <p:cxnSp>
        <p:nvCxnSpPr>
          <p:cNvPr id="19" name="直接连接符 18"/>
          <p:cNvCxnSpPr/>
          <p:nvPr/>
        </p:nvCxnSpPr>
        <p:spPr bwMode="auto">
          <a:xfrm flipH="1">
            <a:off x="6999288" y="1127125"/>
            <a:ext cx="1587" cy="4999038"/>
          </a:xfrm>
          <a:prstGeom prst="line">
            <a:avLst/>
          </a:prstGeom>
          <a:noFill/>
          <a:ln w="28575" cap="flat" cmpd="sng" algn="ctr">
            <a:solidFill>
              <a:schemeClr val="bg2">
                <a:lumMod val="40000"/>
                <a:lumOff val="60000"/>
              </a:schemeClr>
            </a:solidFill>
            <a:prstDash val="sysDash"/>
            <a:round/>
            <a:headEnd type="none" w="med" len="med"/>
            <a:tailEnd type="none" w="med" len="med"/>
          </a:ln>
          <a:effectLst/>
          <a:extLst/>
        </p:spPr>
      </p:cxn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Tree>
    <p:extLst>
      <p:ext uri="{BB962C8B-B14F-4D97-AF65-F5344CB8AC3E}">
        <p14:creationId xmlns:p14="http://schemas.microsoft.com/office/powerpoint/2010/main" val="4356385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r>
              <a:rPr lang="en-US" altLang="zh-CN" dirty="0">
                <a:ea typeface="ＭＳ Ｐゴシック" charset="0"/>
              </a:rPr>
              <a:t>Results</a:t>
            </a:r>
            <a:endParaRPr lang="zh-CN" altLang="en-US" dirty="0">
              <a:ea typeface="ＭＳ Ｐゴシック" charset="0"/>
            </a:endParaRPr>
          </a:p>
        </p:txBody>
      </p:sp>
      <p:sp>
        <p:nvSpPr>
          <p:cNvPr id="4" name="灯片编号占位符 3"/>
          <p:cNvSpPr>
            <a:spLocks noGrp="1"/>
          </p:cNvSpPr>
          <p:nvPr>
            <p:ph type="sldNum" sz="quarter" idx="10"/>
          </p:nvPr>
        </p:nvSpPr>
        <p:spPr/>
        <p:txBody>
          <a:bodyPr/>
          <a:lstStyle>
            <a:lvl1pPr eaLnBrk="0" hangingPunct="0">
              <a:defRPr sz="2200">
                <a:solidFill>
                  <a:schemeClr val="hlink"/>
                </a:solidFill>
                <a:latin typeface="Arial" charset="0"/>
                <a:ea typeface="ＭＳ Ｐゴシック" charset="0"/>
                <a:cs typeface="ＭＳ Ｐゴシック" charset="0"/>
              </a:defRPr>
            </a:lvl1pPr>
            <a:lvl2pPr marL="742950" indent="-285750" eaLnBrk="0" hangingPunct="0">
              <a:defRPr sz="2200">
                <a:solidFill>
                  <a:schemeClr val="hlink"/>
                </a:solidFill>
                <a:latin typeface="Arial" charset="0"/>
                <a:ea typeface="ＭＳ Ｐゴシック" charset="0"/>
              </a:defRPr>
            </a:lvl2pPr>
            <a:lvl3pPr marL="1143000" indent="-228600" eaLnBrk="0" hangingPunct="0">
              <a:defRPr sz="2200">
                <a:solidFill>
                  <a:schemeClr val="hlink"/>
                </a:solidFill>
                <a:latin typeface="Arial" charset="0"/>
                <a:ea typeface="ＭＳ Ｐゴシック" charset="0"/>
              </a:defRPr>
            </a:lvl3pPr>
            <a:lvl4pPr marL="1600200" indent="-228600" eaLnBrk="0" hangingPunct="0">
              <a:defRPr sz="2200">
                <a:solidFill>
                  <a:schemeClr val="hlink"/>
                </a:solidFill>
                <a:latin typeface="Arial" charset="0"/>
                <a:ea typeface="ＭＳ Ｐゴシック" charset="0"/>
              </a:defRPr>
            </a:lvl4pPr>
            <a:lvl5pPr marL="2057400" indent="-228600" eaLnBrk="0" hangingPunct="0">
              <a:defRPr sz="2200">
                <a:solidFill>
                  <a:schemeClr val="hlink"/>
                </a:solidFill>
                <a:latin typeface="Arial" charset="0"/>
                <a:ea typeface="ＭＳ Ｐゴシック" charset="0"/>
              </a:defRPr>
            </a:lvl5pPr>
            <a:lvl6pPr marL="2514600" indent="-228600" eaLnBrk="0" fontAlgn="base" hangingPunct="0">
              <a:spcBef>
                <a:spcPct val="0"/>
              </a:spcBef>
              <a:spcAft>
                <a:spcPct val="0"/>
              </a:spcAft>
              <a:defRPr sz="2200">
                <a:solidFill>
                  <a:schemeClr val="hlink"/>
                </a:solidFill>
                <a:latin typeface="Arial" charset="0"/>
                <a:ea typeface="ＭＳ Ｐゴシック" charset="0"/>
              </a:defRPr>
            </a:lvl6pPr>
            <a:lvl7pPr marL="2971800" indent="-228600" eaLnBrk="0" fontAlgn="base" hangingPunct="0">
              <a:spcBef>
                <a:spcPct val="0"/>
              </a:spcBef>
              <a:spcAft>
                <a:spcPct val="0"/>
              </a:spcAft>
              <a:defRPr sz="2200">
                <a:solidFill>
                  <a:schemeClr val="hlink"/>
                </a:solidFill>
                <a:latin typeface="Arial" charset="0"/>
                <a:ea typeface="ＭＳ Ｐゴシック" charset="0"/>
              </a:defRPr>
            </a:lvl7pPr>
            <a:lvl8pPr marL="3429000" indent="-228600" eaLnBrk="0" fontAlgn="base" hangingPunct="0">
              <a:spcBef>
                <a:spcPct val="0"/>
              </a:spcBef>
              <a:spcAft>
                <a:spcPct val="0"/>
              </a:spcAft>
              <a:defRPr sz="2200">
                <a:solidFill>
                  <a:schemeClr val="hlink"/>
                </a:solidFill>
                <a:latin typeface="Arial" charset="0"/>
                <a:ea typeface="ＭＳ Ｐゴシック" charset="0"/>
              </a:defRPr>
            </a:lvl8pPr>
            <a:lvl9pPr marL="3886200" indent="-228600" eaLnBrk="0" fontAlgn="base" hangingPunct="0">
              <a:spcBef>
                <a:spcPct val="0"/>
              </a:spcBef>
              <a:spcAft>
                <a:spcPct val="0"/>
              </a:spcAft>
              <a:defRPr sz="2200">
                <a:solidFill>
                  <a:schemeClr val="hlink"/>
                </a:solidFill>
                <a:latin typeface="Arial" charset="0"/>
                <a:ea typeface="ＭＳ Ｐゴシック" charset="0"/>
              </a:defRPr>
            </a:lvl9pPr>
          </a:lstStyle>
          <a:p>
            <a:pPr eaLnBrk="1" hangingPunct="1"/>
            <a:fld id="{39D78F02-3F61-844A-99E8-A2BB9F4CE908}" type="slidenum">
              <a:rPr lang="he-IL" altLang="zh-CN" sz="800">
                <a:solidFill>
                  <a:schemeClr val="tx1"/>
                </a:solidFill>
              </a:rPr>
              <a:pPr eaLnBrk="1" hangingPunct="1"/>
              <a:t>69</a:t>
            </a:fld>
            <a:endParaRPr lang="en-US" altLang="zh-CN" sz="800">
              <a:solidFill>
                <a:schemeClr val="tx1"/>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graphicFrame>
        <p:nvGraphicFramePr>
          <p:cNvPr id="5" name="Chart 4"/>
          <p:cNvGraphicFramePr/>
          <p:nvPr>
            <p:extLst>
              <p:ext uri="{D42A27DB-BD31-4B8C-83A1-F6EECF244321}">
                <p14:modId xmlns:p14="http://schemas.microsoft.com/office/powerpoint/2010/main" val="3934794043"/>
              </p:ext>
            </p:extLst>
          </p:nvPr>
        </p:nvGraphicFramePr>
        <p:xfrm>
          <a:off x="736600" y="1282700"/>
          <a:ext cx="70739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01223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2" y="450845"/>
            <a:ext cx="8961437" cy="639763"/>
          </a:xfrm>
          <a:ln/>
        </p:spPr>
        <p:txBody>
          <a:bodyPr>
            <a:no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Social Networks </a:t>
            </a:r>
            <a:r>
              <a:rPr lang="en-US" sz="2400" dirty="0" smtClean="0"/>
              <a:t>[</a:t>
            </a:r>
            <a:r>
              <a:rPr lang="en-US" sz="2400" dirty="0" err="1" smtClean="0"/>
              <a:t>Leskovec</a:t>
            </a:r>
            <a:r>
              <a:rPr lang="en-US" sz="2400" dirty="0" smtClean="0"/>
              <a:t>+ 2007]</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7</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7832"/>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Can </a:t>
            </a:r>
            <a:r>
              <a:rPr lang="en-US" sz="2800" dirty="0">
                <a:solidFill>
                  <a:prstClr val="white"/>
                </a:solidFill>
              </a:rPr>
              <a:t>we </a:t>
            </a:r>
            <a:r>
              <a:rPr lang="en-US" sz="2800" dirty="0" smtClean="0">
                <a:solidFill>
                  <a:prstClr val="white"/>
                </a:solidFill>
              </a:rPr>
              <a:t>boost the purchase? </a:t>
            </a:r>
            <a:endParaRPr lang="en-US" sz="2800" dirty="0" smtClean="0">
              <a:solidFill>
                <a:srgbClr val="FF6600"/>
              </a:solidFill>
            </a:endParaRPr>
          </a:p>
          <a:p>
            <a:r>
              <a:rPr lang="en-US" sz="2800" b="1" dirty="0" smtClean="0">
                <a:solidFill>
                  <a:srgbClr val="FF6600"/>
                </a:solidFill>
              </a:rPr>
              <a:t>Matrices</a:t>
            </a:r>
            <a:r>
              <a:rPr lang="en-US" sz="2800" dirty="0" smtClean="0">
                <a:solidFill>
                  <a:prstClr val="white"/>
                </a:solidFill>
              </a:rPr>
              <a:t>: rows/columns: people; entries: recommendation</a:t>
            </a:r>
          </a:p>
          <a:p>
            <a:r>
              <a:rPr lang="en-US" sz="2800" b="1" dirty="0" smtClean="0">
                <a:solidFill>
                  <a:srgbClr val="FF6600"/>
                </a:solidFill>
              </a:rPr>
              <a:t>Matrix Tools</a:t>
            </a:r>
            <a:r>
              <a:rPr lang="en-US" sz="2800" dirty="0" smtClean="0">
                <a:solidFill>
                  <a:prstClr val="white"/>
                </a:solidFill>
              </a:rPr>
              <a:t>: eigenvalue optimization</a:t>
            </a:r>
            <a:endParaRPr lang="en-US" sz="2800" dirty="0">
              <a:solidFill>
                <a:prstClr val="white"/>
              </a:solidFill>
            </a:endParaRPr>
          </a:p>
        </p:txBody>
      </p:sp>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9" y="1933572"/>
            <a:ext cx="8650974" cy="29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5809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4000" dirty="0" smtClean="0"/>
              <a:t>Introduction</a:t>
            </a:r>
          </a:p>
          <a:p>
            <a:r>
              <a:rPr lang="en-US" sz="4000" dirty="0" smtClean="0"/>
              <a:t>Overview of the Technologies</a:t>
            </a:r>
          </a:p>
          <a:p>
            <a:r>
              <a:rPr lang="en-US" sz="4000" dirty="0"/>
              <a:t>Applications in </a:t>
            </a:r>
            <a:r>
              <a:rPr lang="en-US" sz="4000" dirty="0" smtClean="0"/>
              <a:t>Health Informatics</a:t>
            </a:r>
            <a:endParaRPr lang="en-US" sz="4000" dirty="0"/>
          </a:p>
          <a:p>
            <a:r>
              <a:rPr lang="en-US" sz="4000" dirty="0" smtClean="0"/>
              <a:t>Applications in Social </a:t>
            </a:r>
            <a:r>
              <a:rPr lang="en-US" sz="4000" dirty="0"/>
              <a:t>Informatics</a:t>
            </a:r>
            <a:endParaRPr lang="en-US" sz="4000" dirty="0" smtClean="0"/>
          </a:p>
          <a:p>
            <a:r>
              <a:rPr lang="en-US" sz="4000" dirty="0" smtClean="0"/>
              <a:t>Conclusions and Future Works</a:t>
            </a:r>
          </a:p>
          <a:p>
            <a:pPr marL="0" indent="0">
              <a:buNone/>
            </a:pPr>
            <a:endParaRPr lang="en-US" sz="4000"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70</a:t>
            </a:fld>
            <a:endParaRPr lang="en-US"/>
          </a:p>
        </p:txBody>
      </p:sp>
      <p:sp>
        <p:nvSpPr>
          <p:cNvPr id="7" name="Right Arrow 6"/>
          <p:cNvSpPr/>
          <p:nvPr/>
        </p:nvSpPr>
        <p:spPr>
          <a:xfrm>
            <a:off x="0" y="3968754"/>
            <a:ext cx="685800" cy="385763"/>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51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normAutofit fontScale="90000"/>
          </a:bodyPr>
          <a:lstStyle/>
          <a:p>
            <a:r>
              <a:rPr lang="en-US" dirty="0" smtClean="0"/>
              <a:t>Applications in Social Informatics</a:t>
            </a:r>
            <a:endParaRPr lang="en-US" dirty="0"/>
          </a:p>
        </p:txBody>
      </p:sp>
      <p:sp>
        <p:nvSpPr>
          <p:cNvPr id="19" name="Text Placeholder 18"/>
          <p:cNvSpPr>
            <a:spLocks noGrp="1"/>
          </p:cNvSpPr>
          <p:nvPr>
            <p:ph type="body" sz="half" idx="1"/>
          </p:nvPr>
        </p:nvSpPr>
        <p:spPr>
          <a:xfrm>
            <a:off x="609600" y="1468438"/>
            <a:ext cx="7848600" cy="4475162"/>
          </a:xfrm>
        </p:spPr>
        <p:txBody>
          <a:bodyPr>
            <a:normAutofit/>
          </a:bodyPr>
          <a:lstStyle/>
          <a:p>
            <a:pPr>
              <a:buFont typeface="Arial" pitchFamily="34" charset="0"/>
              <a:buChar char="•"/>
            </a:pPr>
            <a:r>
              <a:rPr lang="en-US" sz="4000" dirty="0" smtClean="0"/>
              <a:t>Finding Complex User Patterns</a:t>
            </a:r>
          </a:p>
          <a:p>
            <a:pPr>
              <a:buFont typeface="Arial" pitchFamily="34" charset="0"/>
              <a:buChar char="•"/>
            </a:pPr>
            <a:r>
              <a:rPr lang="en-US" sz="4000" dirty="0" smtClean="0"/>
              <a:t>(Matrix-based) Anomaly Detection</a:t>
            </a:r>
          </a:p>
          <a:p>
            <a:pPr>
              <a:buFont typeface="Arial" pitchFamily="34" charset="0"/>
              <a:buChar char="•"/>
            </a:pPr>
            <a:r>
              <a:rPr lang="en-US" sz="4000" dirty="0" smtClean="0"/>
              <a:t>Influence and Virus Propagation</a:t>
            </a:r>
            <a:endParaRPr lang="en-US" sz="4000" dirty="0"/>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buClrTx/>
              <a:buSzTx/>
              <a:buFontTx/>
              <a:buNone/>
            </a:pPr>
            <a:fld id="{A3A54D5E-F467-4214-BC5C-64DAEEAFEEC2}" type="slidenum">
              <a:rPr lang="zh-CN" altLang="en-US" sz="1200">
                <a:solidFill>
                  <a:srgbClr val="898989"/>
                </a:solidFill>
                <a:latin typeface="Calibri" pitchFamily="34" charset="0"/>
              </a:rPr>
              <a:pPr algn="r" defTabSz="914400" eaLnBrk="1" hangingPunct="1">
                <a:buClrTx/>
                <a:buSzTx/>
                <a:buFontTx/>
                <a:buNone/>
              </a:pPr>
              <a:t>71</a:t>
            </a:fld>
            <a:endParaRPr lang="en-US" altLang="zh-CN" sz="1200" dirty="0">
              <a:solidFill>
                <a:srgbClr val="898989"/>
              </a:solidFill>
              <a:latin typeface="Calibri" pitchFamily="34" charset="0"/>
            </a:endParaRPr>
          </a:p>
        </p:txBody>
      </p:sp>
      <p:sp>
        <p:nvSpPr>
          <p:cNvPr id="3" name="Right Arrow 2"/>
          <p:cNvSpPr/>
          <p:nvPr/>
        </p:nvSpPr>
        <p:spPr bwMode="auto">
          <a:xfrm>
            <a:off x="228600" y="1638300"/>
            <a:ext cx="685800" cy="304800"/>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9" name="Date Placeholder 2"/>
          <p:cNvSpPr>
            <a:spLocks noGrp="1"/>
          </p:cNvSpPr>
          <p:nvPr>
            <p:ph type="dt" sz="half" idx="10"/>
          </p:nvPr>
        </p:nvSpPr>
        <p:spPr>
          <a:xfrm>
            <a:off x="457200" y="6356350"/>
            <a:ext cx="2133600" cy="365125"/>
          </a:xfrm>
        </p:spPr>
        <p:txBody>
          <a:bodyPr/>
          <a:lstStyle/>
          <a:p>
            <a:pPr algn="l"/>
            <a:r>
              <a:rPr lang="en-US" dirty="0" smtClean="0"/>
              <a:t>May 1st-4th, 2013 </a:t>
            </a:r>
            <a:endParaRPr lang="en-US" dirty="0"/>
          </a:p>
        </p:txBody>
      </p:sp>
      <p:sp>
        <p:nvSpPr>
          <p:cNvPr id="10" name="Footer Placeholder 3"/>
          <p:cNvSpPr>
            <a:spLocks noGrp="1"/>
          </p:cNvSpPr>
          <p:nvPr>
            <p:ph type="ftr" sz="quarter" idx="11"/>
          </p:nvPr>
        </p:nvSpPr>
        <p:spPr>
          <a:xfrm>
            <a:off x="3124200" y="6356350"/>
            <a:ext cx="2895600" cy="365125"/>
          </a:xfrm>
        </p:spPr>
        <p:txBody>
          <a:bodyPr/>
          <a:lstStyle/>
          <a:p>
            <a:r>
              <a:rPr lang="en-US" smtClean="0"/>
              <a:t>SDM 2013, Austin, Texas</a:t>
            </a:r>
            <a:endParaRPr lang="en-US" dirty="0"/>
          </a:p>
        </p:txBody>
      </p:sp>
    </p:spTree>
    <p:extLst>
      <p:ext uri="{BB962C8B-B14F-4D97-AF65-F5344CB8AC3E}">
        <p14:creationId xmlns:p14="http://schemas.microsoft.com/office/powerpoint/2010/main" val="97325055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89192" y="228600"/>
            <a:ext cx="8991600" cy="1143000"/>
          </a:xfrm>
        </p:spPr>
        <p:txBody>
          <a:bodyPr lIns="0" tIns="0" rIns="0" bIns="91440"/>
          <a:lstStyle/>
          <a:p>
            <a:pPr eaLnBrk="1" hangingPunct="1"/>
            <a:r>
              <a:rPr lang="en-US" sz="2800" dirty="0" smtClean="0"/>
              <a:t>Finding Commonality: Center-Piece </a:t>
            </a:r>
            <a:r>
              <a:rPr lang="en-US" sz="2800" dirty="0" err="1" smtClean="0"/>
              <a:t>Subgraph</a:t>
            </a:r>
            <a:r>
              <a:rPr lang="en-US" sz="2800" dirty="0" smtClean="0"/>
              <a:t> Discovery </a:t>
            </a:r>
            <a:r>
              <a:rPr lang="en-US" sz="3000" dirty="0" smtClean="0"/>
              <a:t/>
            </a:r>
            <a:br>
              <a:rPr lang="en-US" sz="3000" dirty="0" smtClean="0"/>
            </a:br>
            <a:r>
              <a:rPr lang="en-US" sz="2400" dirty="0" smtClean="0">
                <a:solidFill>
                  <a:schemeClr val="tx1"/>
                </a:solidFill>
              </a:rPr>
              <a:t>[Tong+ KDD06, VLDB06, TKDE13]</a:t>
            </a:r>
            <a:endParaRPr lang="en-US" sz="2800" dirty="0" smtClean="0">
              <a:solidFill>
                <a:schemeClr val="tx1"/>
              </a:solidFill>
            </a:endParaRPr>
          </a:p>
        </p:txBody>
      </p:sp>
      <p:sp>
        <p:nvSpPr>
          <p:cNvPr id="3081" name="Text Box 10"/>
          <p:cNvSpPr txBox="1">
            <a:spLocks noChangeArrowheads="1"/>
          </p:cNvSpPr>
          <p:nvPr/>
        </p:nvSpPr>
        <p:spPr bwMode="auto">
          <a:xfrm>
            <a:off x="2971800" y="3547408"/>
            <a:ext cx="6477000" cy="1938992"/>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3200" dirty="0">
                <a:solidFill>
                  <a:prstClr val="black"/>
                </a:solidFill>
                <a:latin typeface="Arial" charset="0"/>
                <a:cs typeface="Arial" charset="0"/>
              </a:rPr>
              <a:t>Q: </a:t>
            </a:r>
            <a:r>
              <a:rPr lang="en-US" sz="3200" dirty="0" smtClean="0">
                <a:solidFill>
                  <a:prstClr val="black"/>
                </a:solidFill>
                <a:latin typeface="Arial" charset="0"/>
                <a:cs typeface="Arial" charset="0"/>
              </a:rPr>
              <a:t>Who is the most central node </a:t>
            </a:r>
            <a:r>
              <a:rPr lang="en-US" sz="3200" dirty="0" err="1" smtClean="0">
                <a:solidFill>
                  <a:prstClr val="black"/>
                </a:solidFill>
                <a:latin typeface="Arial" charset="0"/>
                <a:cs typeface="Arial" charset="0"/>
              </a:rPr>
              <a:t>wrt</a:t>
            </a:r>
            <a:r>
              <a:rPr lang="en-US" sz="3200" dirty="0" smtClean="0">
                <a:solidFill>
                  <a:prstClr val="black"/>
                </a:solidFill>
                <a:latin typeface="Arial" charset="0"/>
                <a:cs typeface="Arial" charset="0"/>
              </a:rPr>
              <a:t> the </a:t>
            </a:r>
            <a:r>
              <a:rPr lang="en-US" sz="3200" dirty="0">
                <a:solidFill>
                  <a:prstClr val="black"/>
                </a:solidFill>
                <a:latin typeface="Arial" charset="0"/>
                <a:cs typeface="Arial" charset="0"/>
              </a:rPr>
              <a:t>black nodes</a:t>
            </a:r>
            <a:r>
              <a:rPr lang="en-US" sz="3200" dirty="0" smtClean="0">
                <a:solidFill>
                  <a:prstClr val="black"/>
                </a:solidFill>
                <a:latin typeface="Arial" charset="0"/>
                <a:cs typeface="Arial" charset="0"/>
              </a:rPr>
              <a:t>? </a:t>
            </a:r>
          </a:p>
          <a:p>
            <a:pPr algn="ctr" defTabSz="914400" fontAlgn="base">
              <a:spcBef>
                <a:spcPct val="0"/>
              </a:spcBef>
              <a:spcAft>
                <a:spcPct val="0"/>
              </a:spcAft>
            </a:pPr>
            <a:r>
              <a:rPr lang="en-US" sz="2800" dirty="0" smtClean="0">
                <a:solidFill>
                  <a:prstClr val="black"/>
                </a:solidFill>
                <a:latin typeface="Arial" charset="0"/>
                <a:cs typeface="Arial" charset="0"/>
              </a:rPr>
              <a:t>(e.g., master-mind criminal, common advisor/collaborator, etc)</a:t>
            </a:r>
            <a:endParaRPr lang="en-US" altLang="zh-CN" sz="2800" dirty="0">
              <a:solidFill>
                <a:srgbClr val="FF0066"/>
              </a:solidFill>
              <a:latin typeface="Arial" charset="0"/>
              <a:cs typeface="Arial" charset="0"/>
            </a:endParaRPr>
          </a:p>
        </p:txBody>
      </p:sp>
      <p:grpSp>
        <p:nvGrpSpPr>
          <p:cNvPr id="8" name="Group 7"/>
          <p:cNvGrpSpPr/>
          <p:nvPr/>
        </p:nvGrpSpPr>
        <p:grpSpPr>
          <a:xfrm>
            <a:off x="228600" y="2590800"/>
            <a:ext cx="2895600" cy="3352800"/>
            <a:chOff x="381000" y="2057400"/>
            <a:chExt cx="2895600" cy="3352800"/>
          </a:xfrm>
        </p:grpSpPr>
        <p:sp>
          <p:nvSpPr>
            <p:cNvPr id="9" name="Hexagon 8"/>
            <p:cNvSpPr/>
            <p:nvPr/>
          </p:nvSpPr>
          <p:spPr>
            <a:xfrm>
              <a:off x="381000" y="4800600"/>
              <a:ext cx="533400" cy="457200"/>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B</a:t>
              </a:r>
              <a:endParaRPr lang="en-US" sz="2000" b="1" dirty="0">
                <a:solidFill>
                  <a:prstClr val="white"/>
                </a:solidFill>
              </a:endParaRPr>
            </a:p>
          </p:txBody>
        </p:sp>
        <p:sp>
          <p:nvSpPr>
            <p:cNvPr id="10" name="Hexagon 9"/>
            <p:cNvSpPr/>
            <p:nvPr/>
          </p:nvSpPr>
          <p:spPr>
            <a:xfrm>
              <a:off x="1524000" y="2057400"/>
              <a:ext cx="533400" cy="457200"/>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A</a:t>
              </a:r>
              <a:endParaRPr lang="en-US" sz="2000" b="1" dirty="0">
                <a:solidFill>
                  <a:prstClr val="white"/>
                </a:solidFill>
              </a:endParaRPr>
            </a:p>
          </p:txBody>
        </p:sp>
        <p:sp>
          <p:nvSpPr>
            <p:cNvPr id="11" name="Hexagon 10"/>
            <p:cNvSpPr/>
            <p:nvPr/>
          </p:nvSpPr>
          <p:spPr>
            <a:xfrm>
              <a:off x="2743200" y="4800600"/>
              <a:ext cx="533400" cy="457200"/>
            </a:xfrm>
            <a:prstGeom prst="hexag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C</a:t>
              </a:r>
              <a:endParaRPr lang="en-US" sz="2000" b="1" dirty="0">
                <a:solidFill>
                  <a:prstClr val="white"/>
                </a:solidFill>
              </a:endParaRPr>
            </a:p>
          </p:txBody>
        </p:sp>
        <p:sp>
          <p:nvSpPr>
            <p:cNvPr id="12" name="Oval 11"/>
            <p:cNvSpPr/>
            <p:nvPr/>
          </p:nvSpPr>
          <p:spPr>
            <a:xfrm>
              <a:off x="16002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3" name="Oval 12"/>
            <p:cNvSpPr/>
            <p:nvPr/>
          </p:nvSpPr>
          <p:spPr>
            <a:xfrm>
              <a:off x="1600200" y="2819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4" name="Oval 13"/>
            <p:cNvSpPr/>
            <p:nvPr/>
          </p:nvSpPr>
          <p:spPr>
            <a:xfrm>
              <a:off x="2209800" y="4191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5" name="Oval 14"/>
            <p:cNvSpPr/>
            <p:nvPr/>
          </p:nvSpPr>
          <p:spPr>
            <a:xfrm>
              <a:off x="990600" y="4191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6" name="Oval 15"/>
            <p:cNvSpPr/>
            <p:nvPr/>
          </p:nvSpPr>
          <p:spPr>
            <a:xfrm>
              <a:off x="3810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7" name="Oval 16"/>
            <p:cNvSpPr/>
            <p:nvPr/>
          </p:nvSpPr>
          <p:spPr>
            <a:xfrm>
              <a:off x="762000" y="25908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8" name="Oval 17"/>
            <p:cNvSpPr/>
            <p:nvPr/>
          </p:nvSpPr>
          <p:spPr>
            <a:xfrm>
              <a:off x="1219200" y="4953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9" name="Oval 18"/>
            <p:cNvSpPr/>
            <p:nvPr/>
          </p:nvSpPr>
          <p:spPr>
            <a:xfrm>
              <a:off x="1981200" y="4953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0" name="Oval 19"/>
            <p:cNvSpPr/>
            <p:nvPr/>
          </p:nvSpPr>
          <p:spPr>
            <a:xfrm>
              <a:off x="28194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1" name="Oval 20"/>
            <p:cNvSpPr/>
            <p:nvPr/>
          </p:nvSpPr>
          <p:spPr>
            <a:xfrm>
              <a:off x="2438400" y="25908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cxnSp>
          <p:nvCxnSpPr>
            <p:cNvPr id="22" name="Straight Connector 21"/>
            <p:cNvCxnSpPr>
              <a:stCxn id="13" idx="4"/>
              <a:endCxn id="12" idx="0"/>
            </p:cNvCxnSpPr>
            <p:nvPr/>
          </p:nvCxnSpPr>
          <p:spPr>
            <a:xfrm rot="5400000">
              <a:off x="1676400" y="3429000"/>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677194" y="2666206"/>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5"/>
              <a:endCxn id="14" idx="1"/>
            </p:cNvCxnSpPr>
            <p:nvPr/>
          </p:nvCxnSpPr>
          <p:spPr>
            <a:xfrm rot="16200000" flipH="1">
              <a:off x="19904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11" idx="4"/>
            </p:cNvCxnSpPr>
            <p:nvPr/>
          </p:nvCxnSpPr>
          <p:spPr>
            <a:xfrm>
              <a:off x="2609289" y="4572000"/>
              <a:ext cx="248211"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3"/>
              <a:endCxn id="15" idx="7"/>
            </p:cNvCxnSpPr>
            <p:nvPr/>
          </p:nvCxnSpPr>
          <p:spPr>
            <a:xfrm rot="5400000">
              <a:off x="13808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5" idx="3"/>
              <a:endCxn id="9" idx="5"/>
            </p:cNvCxnSpPr>
            <p:nvPr/>
          </p:nvCxnSpPr>
          <p:spPr>
            <a:xfrm rot="5400000">
              <a:off x="819151" y="4562195"/>
              <a:ext cx="219355" cy="2574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8" idx="2"/>
              <a:endCxn id="9" idx="0"/>
            </p:cNvCxnSpPr>
            <p:nvPr/>
          </p:nvCxnSpPr>
          <p:spPr>
            <a:xfrm rot="10800000">
              <a:off x="914400" y="5029200"/>
              <a:ext cx="3048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9" idx="2"/>
              <a:endCxn id="18" idx="6"/>
            </p:cNvCxnSpPr>
            <p:nvPr/>
          </p:nvCxnSpPr>
          <p:spPr>
            <a:xfrm rot="10800000">
              <a:off x="1676400" y="5181600"/>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1" idx="3"/>
              <a:endCxn id="19" idx="6"/>
            </p:cNvCxnSpPr>
            <p:nvPr/>
          </p:nvCxnSpPr>
          <p:spPr>
            <a:xfrm rot="10800000" flipV="1">
              <a:off x="2438400" y="5029200"/>
              <a:ext cx="3048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4"/>
              <a:endCxn id="9" idx="4"/>
            </p:cNvCxnSpPr>
            <p:nvPr/>
          </p:nvCxnSpPr>
          <p:spPr>
            <a:xfrm rot="5400000">
              <a:off x="171450" y="4362450"/>
              <a:ext cx="762000" cy="114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0" idx="3"/>
              <a:endCxn id="17" idx="0"/>
            </p:cNvCxnSpPr>
            <p:nvPr/>
          </p:nvCxnSpPr>
          <p:spPr>
            <a:xfrm rot="10800000" flipV="1">
              <a:off x="990600" y="2286000"/>
              <a:ext cx="5334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0"/>
            </p:cNvCxnSpPr>
            <p:nvPr/>
          </p:nvCxnSpPr>
          <p:spPr>
            <a:xfrm>
              <a:off x="2057400" y="2286000"/>
              <a:ext cx="6096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1" idx="5"/>
              <a:endCxn id="20" idx="0"/>
            </p:cNvCxnSpPr>
            <p:nvPr/>
          </p:nvCxnSpPr>
          <p:spPr>
            <a:xfrm rot="16200000" flipH="1">
              <a:off x="2638145" y="3171544"/>
              <a:ext cx="600355" cy="219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4"/>
              <a:endCxn id="11" idx="5"/>
            </p:cNvCxnSpPr>
            <p:nvPr/>
          </p:nvCxnSpPr>
          <p:spPr>
            <a:xfrm rot="16200000" flipH="1">
              <a:off x="2724150" y="4362450"/>
              <a:ext cx="762000" cy="114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7" idx="3"/>
              <a:endCxn id="16" idx="0"/>
            </p:cNvCxnSpPr>
            <p:nvPr/>
          </p:nvCxnSpPr>
          <p:spPr>
            <a:xfrm rot="5400000">
              <a:off x="419101" y="3171545"/>
              <a:ext cx="600355" cy="219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Content Placeholder 2"/>
          <p:cNvSpPr>
            <a:spLocks noGrp="1"/>
          </p:cNvSpPr>
          <p:nvPr>
            <p:ph idx="1"/>
          </p:nvPr>
        </p:nvSpPr>
        <p:spPr>
          <a:xfrm>
            <a:off x="228600" y="1295401"/>
            <a:ext cx="8686800" cy="1295400"/>
          </a:xfrm>
        </p:spPr>
        <p:txBody>
          <a:bodyPr/>
          <a:lstStyle/>
          <a:p>
            <a:r>
              <a:rPr lang="en-US" b="1" dirty="0" smtClean="0"/>
              <a:t>Given</a:t>
            </a:r>
            <a:r>
              <a:rPr lang="en-US" dirty="0" smtClean="0"/>
              <a:t>: a graph </a:t>
            </a:r>
            <a:r>
              <a:rPr lang="en-US" i="1" dirty="0" smtClean="0"/>
              <a:t>W</a:t>
            </a:r>
            <a:r>
              <a:rPr lang="en-US" dirty="0" smtClean="0"/>
              <a:t>, and a query set </a:t>
            </a:r>
          </a:p>
          <a:p>
            <a:r>
              <a:rPr lang="en-US" b="1" dirty="0" smtClean="0"/>
              <a:t>Find</a:t>
            </a:r>
            <a:r>
              <a:rPr lang="en-US" dirty="0" smtClean="0"/>
              <a:t>: the most central node (</a:t>
            </a:r>
            <a:r>
              <a:rPr lang="en-US" dirty="0" err="1" smtClean="0"/>
              <a:t>wrt</a:t>
            </a:r>
            <a:r>
              <a:rPr lang="en-US" dirty="0" smtClean="0"/>
              <a:t> the query set)</a:t>
            </a:r>
            <a:endParaRPr lang="en-US" dirty="0"/>
          </a:p>
        </p:txBody>
      </p:sp>
      <p:sp>
        <p:nvSpPr>
          <p:cNvPr id="38" name="Slide Number Placeholder 3"/>
          <p:cNvSpPr>
            <a:spLocks noGrp="1"/>
          </p:cNvSpPr>
          <p:nvPr>
            <p:ph type="sldNum" sz="quarter" idx="12"/>
          </p:nvPr>
        </p:nvSpPr>
        <p:spPr>
          <a:xfrm>
            <a:off x="6553200" y="6356350"/>
            <a:ext cx="2133600" cy="365125"/>
          </a:xfrm>
        </p:spPr>
        <p:txBody>
          <a:bodyPr/>
          <a:lstStyle/>
          <a:p>
            <a:pPr>
              <a:defRPr/>
            </a:pPr>
            <a:fld id="{4D0891E8-E6E0-4FD8-8211-694FB32D8476}" type="slidenum">
              <a:rPr lang="en-US" smtClean="0">
                <a:solidFill>
                  <a:prstClr val="black">
                    <a:tint val="75000"/>
                  </a:prstClr>
                </a:solidFill>
              </a:rPr>
              <a:pPr>
                <a:defRPr/>
              </a:pPr>
              <a:t>72</a:t>
            </a:fld>
            <a:endParaRPr lang="en-US" dirty="0">
              <a:solidFill>
                <a:prstClr val="black">
                  <a:tint val="75000"/>
                </a:prstClr>
              </a:solidFill>
            </a:endParaRPr>
          </a:p>
        </p:txBody>
      </p:sp>
      <p:pic>
        <p:nvPicPr>
          <p:cNvPr id="40" name="Picture 2" descr="https://encrypted-tbn0.gstatic.com/images?q=tbn:ANd9GcSuCP0i3Irp1xog_ayzEc1ZmHfyW6NNBRrS4W6NLCI4EYj7e7QUsx081fyM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encrypted-tbn0.gstatic.com/images?q=tbn:ANd9GcTAWs40w2GQctfzBLPJmkspYzrxq1gF5LbKB2ewifdG7xrwyQn4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42" name="Date Placeholder 1"/>
          <p:cNvSpPr>
            <a:spLocks noGrp="1"/>
          </p:cNvSpPr>
          <p:nvPr>
            <p:ph type="dt" sz="half" idx="10"/>
          </p:nvPr>
        </p:nvSpPr>
        <p:spPr>
          <a:xfrm>
            <a:off x="457200" y="6356350"/>
            <a:ext cx="2133600" cy="365125"/>
          </a:xfrm>
        </p:spPr>
        <p:txBody>
          <a:bodyPr/>
          <a:lstStyle/>
          <a:p>
            <a:r>
              <a:rPr lang="en-US" smtClean="0"/>
              <a:t>May 1st-4th, 2013 </a:t>
            </a:r>
            <a:endParaRPr lang="en-US"/>
          </a:p>
        </p:txBody>
      </p:sp>
      <p:sp>
        <p:nvSpPr>
          <p:cNvPr id="43"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Tree>
    <p:extLst>
      <p:ext uri="{BB962C8B-B14F-4D97-AF65-F5344CB8AC3E}">
        <p14:creationId xmlns:p14="http://schemas.microsoft.com/office/powerpoint/2010/main" val="2830286109"/>
      </p:ext>
    </p:extLst>
  </p:cSld>
  <p:clrMapOvr>
    <a:masterClrMapping/>
  </p:clrMapOvr>
  <p:transition xmlns:p14="http://schemas.microsoft.com/office/powerpoint/2010/main" advTm="58187"/>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r>
              <a:rPr lang="en-US" smtClean="0">
                <a:solidFill>
                  <a:prstClr val="black">
                    <a:tint val="75000"/>
                  </a:prstClr>
                </a:solidFill>
              </a:rPr>
              <a:t>3-</a:t>
            </a:r>
            <a:fld id="{8D5C5029-C88A-4C1A-951E-5F81DDD9C59C}" type="slidenum">
              <a:rPr lang="en-US" smtClean="0">
                <a:solidFill>
                  <a:prstClr val="black">
                    <a:tint val="75000"/>
                  </a:prstClr>
                </a:solidFill>
              </a:rPr>
              <a:pPr>
                <a:defRPr/>
              </a:pPr>
              <a:t>73</a:t>
            </a:fld>
            <a:endParaRPr lang="en-US">
              <a:solidFill>
                <a:prstClr val="black">
                  <a:tint val="75000"/>
                </a:prstClr>
              </a:solidFill>
            </a:endParaRPr>
          </a:p>
        </p:txBody>
      </p:sp>
      <p:grpSp>
        <p:nvGrpSpPr>
          <p:cNvPr id="80" name="Group 79"/>
          <p:cNvGrpSpPr/>
          <p:nvPr/>
        </p:nvGrpSpPr>
        <p:grpSpPr>
          <a:xfrm>
            <a:off x="381000" y="2057400"/>
            <a:ext cx="2895600" cy="3352800"/>
            <a:chOff x="381000" y="2057400"/>
            <a:chExt cx="2895600" cy="3352800"/>
          </a:xfrm>
        </p:grpSpPr>
        <p:sp>
          <p:nvSpPr>
            <p:cNvPr id="7" name="Hexagon 6"/>
            <p:cNvSpPr/>
            <p:nvPr/>
          </p:nvSpPr>
          <p:spPr>
            <a:xfrm>
              <a:off x="381000" y="4800600"/>
              <a:ext cx="533400" cy="457200"/>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B</a:t>
              </a:r>
              <a:endParaRPr lang="en-US" sz="2000" b="1" dirty="0">
                <a:solidFill>
                  <a:prstClr val="white"/>
                </a:solidFill>
              </a:endParaRPr>
            </a:p>
          </p:txBody>
        </p:sp>
        <p:sp>
          <p:nvSpPr>
            <p:cNvPr id="8" name="Hexagon 7"/>
            <p:cNvSpPr/>
            <p:nvPr/>
          </p:nvSpPr>
          <p:spPr>
            <a:xfrm>
              <a:off x="1524000" y="2057400"/>
              <a:ext cx="533400" cy="457200"/>
            </a:xfrm>
            <a:prstGeom prst="hexagon">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A</a:t>
              </a:r>
              <a:endParaRPr lang="en-US" sz="2000" b="1" dirty="0">
                <a:solidFill>
                  <a:prstClr val="white"/>
                </a:solidFill>
              </a:endParaRPr>
            </a:p>
          </p:txBody>
        </p:sp>
        <p:sp>
          <p:nvSpPr>
            <p:cNvPr id="9" name="Hexagon 8"/>
            <p:cNvSpPr/>
            <p:nvPr/>
          </p:nvSpPr>
          <p:spPr>
            <a:xfrm>
              <a:off x="2743200" y="4800600"/>
              <a:ext cx="533400" cy="457200"/>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C</a:t>
              </a:r>
              <a:endParaRPr lang="en-US" sz="2000" b="1" dirty="0">
                <a:solidFill>
                  <a:prstClr val="white"/>
                </a:solidFill>
              </a:endParaRPr>
            </a:p>
          </p:txBody>
        </p:sp>
        <p:sp>
          <p:nvSpPr>
            <p:cNvPr id="10" name="Oval 9"/>
            <p:cNvSpPr/>
            <p:nvPr/>
          </p:nvSpPr>
          <p:spPr>
            <a:xfrm>
              <a:off x="16002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Oval 10"/>
            <p:cNvSpPr/>
            <p:nvPr/>
          </p:nvSpPr>
          <p:spPr>
            <a:xfrm>
              <a:off x="1600200" y="2819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2" name="Oval 11"/>
            <p:cNvSpPr/>
            <p:nvPr/>
          </p:nvSpPr>
          <p:spPr>
            <a:xfrm>
              <a:off x="2209800" y="4191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3" name="Oval 12"/>
            <p:cNvSpPr/>
            <p:nvPr/>
          </p:nvSpPr>
          <p:spPr>
            <a:xfrm>
              <a:off x="990600" y="4191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4" name="Oval 13"/>
            <p:cNvSpPr/>
            <p:nvPr/>
          </p:nvSpPr>
          <p:spPr>
            <a:xfrm>
              <a:off x="3810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5" name="Oval 14"/>
            <p:cNvSpPr/>
            <p:nvPr/>
          </p:nvSpPr>
          <p:spPr>
            <a:xfrm>
              <a:off x="762000" y="25908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6" name="Oval 15"/>
            <p:cNvSpPr/>
            <p:nvPr/>
          </p:nvSpPr>
          <p:spPr>
            <a:xfrm>
              <a:off x="1219200" y="4953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7" name="Oval 16"/>
            <p:cNvSpPr/>
            <p:nvPr/>
          </p:nvSpPr>
          <p:spPr>
            <a:xfrm>
              <a:off x="1981200" y="49530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8" name="Oval 17"/>
            <p:cNvSpPr/>
            <p:nvPr/>
          </p:nvSpPr>
          <p:spPr>
            <a:xfrm>
              <a:off x="2819400" y="35814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9" name="Oval 18"/>
            <p:cNvSpPr/>
            <p:nvPr/>
          </p:nvSpPr>
          <p:spPr>
            <a:xfrm>
              <a:off x="2438400" y="2590800"/>
              <a:ext cx="4572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cxnSp>
          <p:nvCxnSpPr>
            <p:cNvPr id="21" name="Straight Connector 20"/>
            <p:cNvCxnSpPr>
              <a:stCxn id="11" idx="4"/>
              <a:endCxn id="10" idx="0"/>
            </p:cNvCxnSpPr>
            <p:nvPr/>
          </p:nvCxnSpPr>
          <p:spPr>
            <a:xfrm rot="5400000">
              <a:off x="1676400" y="3429000"/>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1677194" y="2666206"/>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5"/>
              <a:endCxn id="12" idx="1"/>
            </p:cNvCxnSpPr>
            <p:nvPr/>
          </p:nvCxnSpPr>
          <p:spPr>
            <a:xfrm rot="16200000" flipH="1">
              <a:off x="19904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9" idx="4"/>
            </p:cNvCxnSpPr>
            <p:nvPr/>
          </p:nvCxnSpPr>
          <p:spPr>
            <a:xfrm>
              <a:off x="2609289" y="4572000"/>
              <a:ext cx="248211"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3"/>
              <a:endCxn id="13" idx="7"/>
            </p:cNvCxnSpPr>
            <p:nvPr/>
          </p:nvCxnSpPr>
          <p:spPr>
            <a:xfrm rot="5400000">
              <a:off x="13808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3" idx="3"/>
              <a:endCxn id="7" idx="5"/>
            </p:cNvCxnSpPr>
            <p:nvPr/>
          </p:nvCxnSpPr>
          <p:spPr>
            <a:xfrm rot="5400000">
              <a:off x="819151" y="4562195"/>
              <a:ext cx="219355" cy="2574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6" idx="2"/>
              <a:endCxn id="7" idx="0"/>
            </p:cNvCxnSpPr>
            <p:nvPr/>
          </p:nvCxnSpPr>
          <p:spPr>
            <a:xfrm rot="10800000">
              <a:off x="914400" y="5029200"/>
              <a:ext cx="3048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7" idx="2"/>
              <a:endCxn id="16" idx="6"/>
            </p:cNvCxnSpPr>
            <p:nvPr/>
          </p:nvCxnSpPr>
          <p:spPr>
            <a:xfrm rot="10800000">
              <a:off x="1676400" y="5181600"/>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9" idx="3"/>
              <a:endCxn id="17" idx="6"/>
            </p:cNvCxnSpPr>
            <p:nvPr/>
          </p:nvCxnSpPr>
          <p:spPr>
            <a:xfrm rot="10800000" flipV="1">
              <a:off x="2438400" y="5029200"/>
              <a:ext cx="3048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4" idx="4"/>
              <a:endCxn id="7" idx="4"/>
            </p:cNvCxnSpPr>
            <p:nvPr/>
          </p:nvCxnSpPr>
          <p:spPr>
            <a:xfrm rot="5400000">
              <a:off x="171450" y="4362450"/>
              <a:ext cx="762000" cy="114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8" idx="3"/>
              <a:endCxn id="15" idx="0"/>
            </p:cNvCxnSpPr>
            <p:nvPr/>
          </p:nvCxnSpPr>
          <p:spPr>
            <a:xfrm rot="10800000" flipV="1">
              <a:off x="990600" y="2286000"/>
              <a:ext cx="5334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19" idx="0"/>
            </p:cNvCxnSpPr>
            <p:nvPr/>
          </p:nvCxnSpPr>
          <p:spPr>
            <a:xfrm>
              <a:off x="2057400" y="2286000"/>
              <a:ext cx="60960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9" idx="5"/>
              <a:endCxn id="18" idx="0"/>
            </p:cNvCxnSpPr>
            <p:nvPr/>
          </p:nvCxnSpPr>
          <p:spPr>
            <a:xfrm rot="16200000" flipH="1">
              <a:off x="2638145" y="3171544"/>
              <a:ext cx="600355" cy="219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8" idx="4"/>
              <a:endCxn id="9" idx="5"/>
            </p:cNvCxnSpPr>
            <p:nvPr/>
          </p:nvCxnSpPr>
          <p:spPr>
            <a:xfrm rot="16200000" flipH="1">
              <a:off x="2724150" y="4362450"/>
              <a:ext cx="762000" cy="114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5" idx="3"/>
              <a:endCxn id="14" idx="0"/>
            </p:cNvCxnSpPr>
            <p:nvPr/>
          </p:nvCxnSpPr>
          <p:spPr>
            <a:xfrm rot="5400000">
              <a:off x="419101" y="3171545"/>
              <a:ext cx="600355" cy="2193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562600" y="2209800"/>
            <a:ext cx="2895600" cy="3200400"/>
            <a:chOff x="381000" y="2057400"/>
            <a:chExt cx="2895600" cy="3200400"/>
          </a:xfrm>
        </p:grpSpPr>
        <p:sp>
          <p:nvSpPr>
            <p:cNvPr id="82" name="Hexagon 81"/>
            <p:cNvSpPr/>
            <p:nvPr/>
          </p:nvSpPr>
          <p:spPr>
            <a:xfrm>
              <a:off x="381000" y="4800600"/>
              <a:ext cx="533400" cy="457200"/>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B</a:t>
              </a:r>
              <a:endParaRPr lang="en-US" sz="2000" b="1" dirty="0">
                <a:solidFill>
                  <a:prstClr val="white"/>
                </a:solidFill>
              </a:endParaRPr>
            </a:p>
          </p:txBody>
        </p:sp>
        <p:sp>
          <p:nvSpPr>
            <p:cNvPr id="83" name="Hexagon 82"/>
            <p:cNvSpPr/>
            <p:nvPr/>
          </p:nvSpPr>
          <p:spPr>
            <a:xfrm>
              <a:off x="1524000" y="2057400"/>
              <a:ext cx="533400" cy="457200"/>
            </a:xfrm>
            <a:prstGeom prst="hexagon">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A</a:t>
              </a:r>
              <a:endParaRPr lang="en-US" sz="2000" b="1" dirty="0">
                <a:solidFill>
                  <a:prstClr val="white"/>
                </a:solidFill>
              </a:endParaRPr>
            </a:p>
          </p:txBody>
        </p:sp>
        <p:sp>
          <p:nvSpPr>
            <p:cNvPr id="84" name="Hexagon 83"/>
            <p:cNvSpPr/>
            <p:nvPr/>
          </p:nvSpPr>
          <p:spPr>
            <a:xfrm>
              <a:off x="2743200" y="4800600"/>
              <a:ext cx="533400" cy="457200"/>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fontAlgn="base">
                <a:spcBef>
                  <a:spcPct val="0"/>
                </a:spcBef>
                <a:spcAft>
                  <a:spcPct val="0"/>
                </a:spcAft>
              </a:pPr>
              <a:r>
                <a:rPr lang="en-US" sz="3200" b="1" dirty="0" smtClean="0">
                  <a:solidFill>
                    <a:prstClr val="white"/>
                  </a:solidFill>
                </a:rPr>
                <a:t>C</a:t>
              </a:r>
              <a:endParaRPr lang="en-US" sz="2000" b="1" dirty="0">
                <a:solidFill>
                  <a:prstClr val="white"/>
                </a:solidFill>
              </a:endParaRPr>
            </a:p>
          </p:txBody>
        </p:sp>
        <p:sp>
          <p:nvSpPr>
            <p:cNvPr id="85" name="Oval 84"/>
            <p:cNvSpPr/>
            <p:nvPr/>
          </p:nvSpPr>
          <p:spPr>
            <a:xfrm>
              <a:off x="1600200" y="3581400"/>
              <a:ext cx="457200" cy="4572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6" name="Oval 85"/>
            <p:cNvSpPr/>
            <p:nvPr/>
          </p:nvSpPr>
          <p:spPr>
            <a:xfrm>
              <a:off x="1600200" y="2819400"/>
              <a:ext cx="457200" cy="457200"/>
            </a:xfrm>
            <a:prstGeom prst="ellipse">
              <a:avLst/>
            </a:prstGeom>
            <a:solidFill>
              <a:srgbClr val="FF0000">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7" name="Oval 86"/>
            <p:cNvSpPr/>
            <p:nvPr/>
          </p:nvSpPr>
          <p:spPr>
            <a:xfrm>
              <a:off x="2209800" y="4191000"/>
              <a:ext cx="457200" cy="457200"/>
            </a:xfrm>
            <a:prstGeom prst="ellipse">
              <a:avLst/>
            </a:prstGeom>
            <a:solidFill>
              <a:srgbClr val="FF0000">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8" name="Oval 87"/>
            <p:cNvSpPr/>
            <p:nvPr/>
          </p:nvSpPr>
          <p:spPr>
            <a:xfrm>
              <a:off x="990600" y="4191000"/>
              <a:ext cx="457200" cy="457200"/>
            </a:xfrm>
            <a:prstGeom prst="ellipse">
              <a:avLst/>
            </a:prstGeom>
            <a:solidFill>
              <a:srgbClr val="FF0000">
                <a:alpha val="4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cxnSp>
          <p:nvCxnSpPr>
            <p:cNvPr id="95" name="Straight Connector 94"/>
            <p:cNvCxnSpPr>
              <a:stCxn id="86" idx="4"/>
              <a:endCxn id="85" idx="0"/>
            </p:cNvCxnSpPr>
            <p:nvPr/>
          </p:nvCxnSpPr>
          <p:spPr>
            <a:xfrm rot="5400000">
              <a:off x="1676400" y="3429000"/>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1677194" y="2666206"/>
              <a:ext cx="304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85" idx="5"/>
              <a:endCxn id="87" idx="1"/>
            </p:cNvCxnSpPr>
            <p:nvPr/>
          </p:nvCxnSpPr>
          <p:spPr>
            <a:xfrm rot="16200000" flipH="1">
              <a:off x="19904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84" idx="4"/>
            </p:cNvCxnSpPr>
            <p:nvPr/>
          </p:nvCxnSpPr>
          <p:spPr>
            <a:xfrm>
              <a:off x="2609289" y="4572000"/>
              <a:ext cx="248211"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85" idx="3"/>
              <a:endCxn id="88" idx="7"/>
            </p:cNvCxnSpPr>
            <p:nvPr/>
          </p:nvCxnSpPr>
          <p:spPr>
            <a:xfrm rot="5400000">
              <a:off x="1380845" y="3971645"/>
              <a:ext cx="286310" cy="2863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88" idx="3"/>
              <a:endCxn id="82" idx="5"/>
            </p:cNvCxnSpPr>
            <p:nvPr/>
          </p:nvCxnSpPr>
          <p:spPr>
            <a:xfrm rot="5400000">
              <a:off x="819151" y="4562195"/>
              <a:ext cx="219355" cy="2574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1" name="AutoShape 5"/>
          <p:cNvSpPr>
            <a:spLocks noChangeArrowheads="1"/>
          </p:cNvSpPr>
          <p:nvPr/>
        </p:nvSpPr>
        <p:spPr bwMode="auto">
          <a:xfrm>
            <a:off x="3886200" y="3059113"/>
            <a:ext cx="1371600" cy="9144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b="1" dirty="0">
              <a:solidFill>
                <a:prstClr val="black"/>
              </a:solidFill>
              <a:latin typeface="Arial" charset="0"/>
              <a:cs typeface="Arial" charset="0"/>
            </a:endParaRPr>
          </a:p>
        </p:txBody>
      </p:sp>
      <p:sp>
        <p:nvSpPr>
          <p:cNvPr id="112" name="Text Box 10"/>
          <p:cNvSpPr txBox="1">
            <a:spLocks noChangeArrowheads="1"/>
          </p:cNvSpPr>
          <p:nvPr/>
        </p:nvSpPr>
        <p:spPr bwMode="auto">
          <a:xfrm>
            <a:off x="1828800" y="5638800"/>
            <a:ext cx="7315200" cy="584775"/>
          </a:xfrm>
          <a:prstGeom prst="rect">
            <a:avLst/>
          </a:prstGeom>
          <a:solidFill>
            <a:schemeClr val="bg1"/>
          </a:solidFill>
          <a:ln w="9525">
            <a:noFill/>
            <a:miter lim="800000"/>
            <a:headEnd/>
            <a:tailEnd/>
          </a:ln>
        </p:spPr>
        <p:txBody>
          <a:bodyPr>
            <a:spAutoFit/>
          </a:bodyPr>
          <a:lstStyle/>
          <a:p>
            <a:pPr algn="r" defTabSz="914400" fontAlgn="base">
              <a:spcBef>
                <a:spcPct val="0"/>
              </a:spcBef>
              <a:spcAft>
                <a:spcPct val="0"/>
              </a:spcAft>
            </a:pPr>
            <a:r>
              <a:rPr lang="en-US" sz="3200" dirty="0">
                <a:solidFill>
                  <a:prstClr val="black"/>
                </a:solidFill>
                <a:latin typeface="Arial" charset="0"/>
                <a:cs typeface="Arial" charset="0"/>
              </a:rPr>
              <a:t>Q: How to find hub for </a:t>
            </a:r>
            <a:r>
              <a:rPr lang="en-US" sz="3200" dirty="0" smtClean="0">
                <a:solidFill>
                  <a:prstClr val="black"/>
                </a:solidFill>
                <a:latin typeface="Arial" charset="0"/>
                <a:cs typeface="Arial" charset="0"/>
              </a:rPr>
              <a:t>nodes A, B, C?</a:t>
            </a:r>
            <a:endParaRPr lang="en-US" altLang="zh-CN" sz="3200" dirty="0">
              <a:solidFill>
                <a:srgbClr val="FF0066"/>
              </a:solidFill>
              <a:latin typeface="Arial" charset="0"/>
              <a:cs typeface="Arial" charset="0"/>
            </a:endParaRPr>
          </a:p>
        </p:txBody>
      </p:sp>
      <p:sp>
        <p:nvSpPr>
          <p:cNvPr id="113" name="Text Box 14"/>
          <p:cNvSpPr txBox="1">
            <a:spLocks noChangeArrowheads="1"/>
          </p:cNvSpPr>
          <p:nvPr/>
        </p:nvSpPr>
        <p:spPr bwMode="auto">
          <a:xfrm>
            <a:off x="0" y="6262688"/>
            <a:ext cx="9067800" cy="523220"/>
          </a:xfrm>
          <a:prstGeom prst="rect">
            <a:avLst/>
          </a:prstGeom>
          <a:solidFill>
            <a:schemeClr val="bg1"/>
          </a:solidFill>
          <a:ln w="9525">
            <a:noFill/>
            <a:miter lim="800000"/>
            <a:headEnd/>
            <a:tailEnd/>
          </a:ln>
        </p:spPr>
        <p:txBody>
          <a:bodyPr wrap="square" lIns="0" rIns="0">
            <a:spAutoFit/>
          </a:bodyPr>
          <a:lstStyle/>
          <a:p>
            <a:pPr algn="ctr" defTabSz="914400" fontAlgn="base">
              <a:spcBef>
                <a:spcPct val="0"/>
              </a:spcBef>
              <a:spcAft>
                <a:spcPct val="0"/>
              </a:spcAft>
            </a:pPr>
            <a:r>
              <a:rPr lang="en-US" sz="2400" b="1" dirty="0" smtClean="0">
                <a:solidFill>
                  <a:srgbClr val="FF3300"/>
                </a:solidFill>
                <a:latin typeface="Arial" charset="0"/>
                <a:cs typeface="Arial" charset="0"/>
              </a:rPr>
              <a:t>Our Solution</a:t>
            </a:r>
            <a:r>
              <a:rPr lang="en-US" sz="2400" dirty="0" smtClean="0">
                <a:solidFill>
                  <a:srgbClr val="FF3300"/>
                </a:solidFill>
                <a:latin typeface="Arial" charset="0"/>
                <a:cs typeface="Arial" charset="0"/>
              </a:rPr>
              <a:t>: </a:t>
            </a:r>
            <a:r>
              <a:rPr lang="en-US" sz="2800" b="1" dirty="0" smtClean="0">
                <a:solidFill>
                  <a:prstClr val="black"/>
                </a:solidFill>
                <a:latin typeface="Arial" charset="0"/>
                <a:cs typeface="Arial" charset="0"/>
              </a:rPr>
              <a:t>Max</a:t>
            </a:r>
            <a:r>
              <a:rPr lang="en-US" sz="2400" dirty="0" smtClean="0">
                <a:solidFill>
                  <a:prstClr val="black"/>
                </a:solidFill>
                <a:latin typeface="Arial" charset="0"/>
                <a:cs typeface="Arial" charset="0"/>
              </a:rPr>
              <a:t> </a:t>
            </a:r>
            <a:r>
              <a:rPr lang="en-US" sz="2400" dirty="0">
                <a:solidFill>
                  <a:prstClr val="black"/>
                </a:solidFill>
                <a:latin typeface="Arial" charset="0"/>
                <a:cs typeface="Arial" charset="0"/>
              </a:rPr>
              <a:t>(</a:t>
            </a:r>
            <a:r>
              <a:rPr lang="en-US" sz="2400" dirty="0" err="1">
                <a:solidFill>
                  <a:prstClr val="black"/>
                </a:solidFill>
                <a:latin typeface="Arial" charset="0"/>
                <a:cs typeface="Arial" charset="0"/>
              </a:rPr>
              <a:t>Prox</a:t>
            </a:r>
            <a:r>
              <a:rPr lang="en-US" sz="2400" dirty="0">
                <a:solidFill>
                  <a:prstClr val="black"/>
                </a:solidFill>
                <a:latin typeface="Arial" charset="0"/>
                <a:cs typeface="Arial" charset="0"/>
              </a:rPr>
              <a:t>(A, </a:t>
            </a:r>
            <a:r>
              <a:rPr lang="en-US" sz="2400" dirty="0">
                <a:solidFill>
                  <a:srgbClr val="FF3300"/>
                </a:solidFill>
                <a:latin typeface="Arial" charset="0"/>
                <a:cs typeface="Arial" charset="0"/>
              </a:rPr>
              <a:t>Red</a:t>
            </a:r>
            <a:r>
              <a:rPr lang="en-US" sz="2400" dirty="0">
                <a:solidFill>
                  <a:prstClr val="black"/>
                </a:solidFill>
                <a:latin typeface="Arial" charset="0"/>
                <a:cs typeface="Arial" charset="0"/>
              </a:rPr>
              <a:t>) x </a:t>
            </a:r>
            <a:r>
              <a:rPr lang="en-US" sz="2400" dirty="0" err="1">
                <a:solidFill>
                  <a:prstClr val="black"/>
                </a:solidFill>
                <a:latin typeface="Arial" charset="0"/>
                <a:cs typeface="Arial" charset="0"/>
              </a:rPr>
              <a:t>Prox</a:t>
            </a:r>
            <a:r>
              <a:rPr lang="en-US" sz="2400" dirty="0">
                <a:solidFill>
                  <a:prstClr val="black"/>
                </a:solidFill>
                <a:latin typeface="Arial" charset="0"/>
                <a:cs typeface="Arial" charset="0"/>
              </a:rPr>
              <a:t>(B, </a:t>
            </a:r>
            <a:r>
              <a:rPr lang="en-US" sz="2400" dirty="0">
                <a:solidFill>
                  <a:srgbClr val="FF3300"/>
                </a:solidFill>
                <a:latin typeface="Arial" charset="0"/>
                <a:cs typeface="Arial" charset="0"/>
              </a:rPr>
              <a:t>Red</a:t>
            </a:r>
            <a:r>
              <a:rPr lang="en-US" sz="2400" dirty="0">
                <a:solidFill>
                  <a:prstClr val="black"/>
                </a:solidFill>
                <a:latin typeface="Arial" charset="0"/>
                <a:cs typeface="Arial" charset="0"/>
              </a:rPr>
              <a:t>) x </a:t>
            </a:r>
            <a:r>
              <a:rPr lang="en-US" sz="2400" dirty="0" err="1">
                <a:solidFill>
                  <a:prstClr val="black"/>
                </a:solidFill>
                <a:latin typeface="Arial" charset="0"/>
                <a:cs typeface="Arial" charset="0"/>
              </a:rPr>
              <a:t>Prox</a:t>
            </a:r>
            <a:r>
              <a:rPr lang="en-US" sz="2400" dirty="0">
                <a:solidFill>
                  <a:prstClr val="black"/>
                </a:solidFill>
                <a:latin typeface="Arial" charset="0"/>
                <a:cs typeface="Arial" charset="0"/>
              </a:rPr>
              <a:t>(C, </a:t>
            </a:r>
            <a:r>
              <a:rPr lang="en-US" sz="2400" dirty="0">
                <a:solidFill>
                  <a:srgbClr val="FF3300"/>
                </a:solidFill>
                <a:latin typeface="Arial" charset="0"/>
                <a:cs typeface="Arial" charset="0"/>
              </a:rPr>
              <a:t>Red</a:t>
            </a:r>
            <a:r>
              <a:rPr lang="en-US" sz="2400" dirty="0">
                <a:solidFill>
                  <a:prstClr val="black"/>
                </a:solidFill>
                <a:latin typeface="Arial" charset="0"/>
                <a:cs typeface="Arial" charset="0"/>
              </a:rPr>
              <a:t>))</a:t>
            </a:r>
          </a:p>
        </p:txBody>
      </p:sp>
      <p:sp>
        <p:nvSpPr>
          <p:cNvPr id="114" name="Text Box 6"/>
          <p:cNvSpPr txBox="1">
            <a:spLocks noChangeArrowheads="1"/>
          </p:cNvSpPr>
          <p:nvPr/>
        </p:nvSpPr>
        <p:spPr bwMode="auto">
          <a:xfrm>
            <a:off x="685800" y="1524000"/>
            <a:ext cx="4648200" cy="523220"/>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800" b="1" dirty="0" smtClean="0">
                <a:solidFill>
                  <a:prstClr val="black"/>
                </a:solidFill>
                <a:latin typeface="Arial" charset="0"/>
                <a:cs typeface="Arial" charset="0"/>
              </a:rPr>
              <a:t>Input: </a:t>
            </a:r>
            <a:r>
              <a:rPr lang="en-US" sz="2800" dirty="0" smtClean="0">
                <a:solidFill>
                  <a:prstClr val="black"/>
                </a:solidFill>
                <a:latin typeface="Arial" charset="0"/>
                <a:cs typeface="Arial" charset="0"/>
              </a:rPr>
              <a:t>original graph</a:t>
            </a:r>
            <a:endParaRPr lang="en-US" sz="2800" dirty="0">
              <a:solidFill>
                <a:prstClr val="black"/>
              </a:solidFill>
              <a:latin typeface="Arial" charset="0"/>
              <a:cs typeface="Arial" charset="0"/>
            </a:endParaRPr>
          </a:p>
        </p:txBody>
      </p:sp>
      <p:sp>
        <p:nvSpPr>
          <p:cNvPr id="115" name="Text Box 6"/>
          <p:cNvSpPr txBox="1">
            <a:spLocks noChangeArrowheads="1"/>
          </p:cNvSpPr>
          <p:nvPr/>
        </p:nvSpPr>
        <p:spPr bwMode="auto">
          <a:xfrm>
            <a:off x="6096000" y="1609725"/>
            <a:ext cx="3048000" cy="523220"/>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800" b="1" dirty="0" smtClean="0">
                <a:solidFill>
                  <a:prstClr val="black"/>
                </a:solidFill>
                <a:latin typeface="Arial" charset="0"/>
                <a:cs typeface="Arial" charset="0"/>
              </a:rPr>
              <a:t>Output: </a:t>
            </a:r>
            <a:r>
              <a:rPr lang="en-US" sz="2800" dirty="0" err="1" smtClean="0">
                <a:solidFill>
                  <a:prstClr val="black"/>
                </a:solidFill>
                <a:latin typeface="Arial" charset="0"/>
                <a:cs typeface="Arial" charset="0"/>
              </a:rPr>
              <a:t>CePS</a:t>
            </a:r>
            <a:endParaRPr lang="en-US" sz="2800" dirty="0">
              <a:solidFill>
                <a:prstClr val="black"/>
              </a:solidFill>
              <a:latin typeface="Arial" charset="0"/>
              <a:cs typeface="Arial" charset="0"/>
            </a:endParaRPr>
          </a:p>
        </p:txBody>
      </p:sp>
      <p:grpSp>
        <p:nvGrpSpPr>
          <p:cNvPr id="128" name="Group 127"/>
          <p:cNvGrpSpPr/>
          <p:nvPr/>
        </p:nvGrpSpPr>
        <p:grpSpPr>
          <a:xfrm>
            <a:off x="6202681" y="3352800"/>
            <a:ext cx="637031" cy="914400"/>
            <a:chOff x="6202681" y="3352800"/>
            <a:chExt cx="637031" cy="914400"/>
          </a:xfrm>
        </p:grpSpPr>
        <p:sp>
          <p:nvSpPr>
            <p:cNvPr id="116" name="Rectangle 115"/>
            <p:cNvSpPr/>
            <p:nvPr/>
          </p:nvSpPr>
          <p:spPr>
            <a:xfrm>
              <a:off x="6202681" y="3535680"/>
              <a:ext cx="45719" cy="7315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7" name="Rectangle 116"/>
            <p:cNvSpPr/>
            <p:nvPr/>
          </p:nvSpPr>
          <p:spPr>
            <a:xfrm>
              <a:off x="6278881" y="4175760"/>
              <a:ext cx="45719" cy="914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8" name="Rectangle 117"/>
            <p:cNvSpPr/>
            <p:nvPr/>
          </p:nvSpPr>
          <p:spPr>
            <a:xfrm>
              <a:off x="6355081" y="4175760"/>
              <a:ext cx="45719" cy="914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20" name="Rectangle 119"/>
            <p:cNvSpPr/>
            <p:nvPr/>
          </p:nvSpPr>
          <p:spPr>
            <a:xfrm>
              <a:off x="6629400" y="3352800"/>
              <a:ext cx="45719"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21" name="Rectangle 120"/>
            <p:cNvSpPr/>
            <p:nvPr/>
          </p:nvSpPr>
          <p:spPr>
            <a:xfrm>
              <a:off x="6717793" y="3352800"/>
              <a:ext cx="45719" cy="457200"/>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22" name="Rectangle 121"/>
            <p:cNvSpPr/>
            <p:nvPr/>
          </p:nvSpPr>
          <p:spPr>
            <a:xfrm>
              <a:off x="6793993" y="3352800"/>
              <a:ext cx="45719" cy="457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sp>
        <p:nvSpPr>
          <p:cNvPr id="124" name="Oval 16"/>
          <p:cNvSpPr>
            <a:spLocks noChangeArrowheads="1"/>
          </p:cNvSpPr>
          <p:nvPr/>
        </p:nvSpPr>
        <p:spPr bwMode="auto">
          <a:xfrm>
            <a:off x="6675120" y="3611880"/>
            <a:ext cx="685800" cy="685800"/>
          </a:xfrm>
          <a:prstGeom prst="ellipse">
            <a:avLst/>
          </a:prstGeom>
          <a:noFill/>
          <a:ln w="38100">
            <a:solidFill>
              <a:srgbClr val="FF0000"/>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125" name="Line 17"/>
          <p:cNvSpPr>
            <a:spLocks noChangeShapeType="1"/>
          </p:cNvSpPr>
          <p:nvPr/>
        </p:nvSpPr>
        <p:spPr bwMode="auto">
          <a:xfrm flipH="1">
            <a:off x="7315200" y="3429000"/>
            <a:ext cx="304800" cy="304800"/>
          </a:xfrm>
          <a:prstGeom prst="line">
            <a:avLst/>
          </a:prstGeom>
          <a:noFill/>
          <a:ln w="38100">
            <a:solidFill>
              <a:srgbClr val="FF0000"/>
            </a:solidFill>
            <a:round/>
            <a:headEnd/>
            <a:tailEnd type="stealth" w="lg" len="lg"/>
          </a:ln>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126" name="Text Box 18"/>
          <p:cNvSpPr txBox="1">
            <a:spLocks noChangeArrowheads="1"/>
          </p:cNvSpPr>
          <p:nvPr/>
        </p:nvSpPr>
        <p:spPr bwMode="auto">
          <a:xfrm>
            <a:off x="7391400" y="3124200"/>
            <a:ext cx="1428750" cy="36988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ltLang="zh-CN" b="1" dirty="0" err="1">
                <a:solidFill>
                  <a:srgbClr val="FF3300"/>
                </a:solidFill>
                <a:latin typeface="Arial" charset="0"/>
                <a:cs typeface="Arial" charset="0"/>
              </a:rPr>
              <a:t>CePS</a:t>
            </a:r>
            <a:r>
              <a:rPr lang="en-US" altLang="zh-CN" b="1" dirty="0">
                <a:solidFill>
                  <a:srgbClr val="FF3300"/>
                </a:solidFill>
                <a:latin typeface="Arial" charset="0"/>
                <a:cs typeface="Arial" charset="0"/>
              </a:rPr>
              <a:t> Node</a:t>
            </a:r>
          </a:p>
        </p:txBody>
      </p:sp>
      <p:sp>
        <p:nvSpPr>
          <p:cNvPr id="127" name="AutoShape 39"/>
          <p:cNvSpPr>
            <a:spLocks noChangeAspect="1" noChangeArrowheads="1"/>
          </p:cNvSpPr>
          <p:nvPr/>
        </p:nvSpPr>
        <p:spPr bwMode="auto">
          <a:xfrm>
            <a:off x="6781800" y="3733800"/>
            <a:ext cx="497840" cy="426720"/>
          </a:xfrm>
          <a:prstGeom prst="smileyFace">
            <a:avLst>
              <a:gd name="adj" fmla="val 4653"/>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a:solidFill>
                <a:prstClr val="black"/>
              </a:solidFill>
              <a:latin typeface="Arial" charset="0"/>
              <a:cs typeface="Arial" charset="0"/>
            </a:endParaRPr>
          </a:p>
        </p:txBody>
      </p:sp>
      <p:sp>
        <p:nvSpPr>
          <p:cNvPr id="64" name="Rectangle 2"/>
          <p:cNvSpPr>
            <a:spLocks noGrp="1" noChangeArrowheads="1"/>
          </p:cNvSpPr>
          <p:nvPr>
            <p:ph type="title"/>
          </p:nvPr>
        </p:nvSpPr>
        <p:spPr>
          <a:xfrm>
            <a:off x="457200" y="228600"/>
            <a:ext cx="8229600" cy="1143000"/>
          </a:xfrm>
        </p:spPr>
        <p:txBody>
          <a:bodyPr/>
          <a:lstStyle/>
          <a:p>
            <a:pPr eaLnBrk="1" hangingPunct="1"/>
            <a:r>
              <a:rPr lang="en-US" sz="4000" dirty="0" smtClean="0"/>
              <a:t>Center-Piece </a:t>
            </a:r>
            <a:r>
              <a:rPr lang="en-US" sz="4000" dirty="0" err="1" smtClean="0"/>
              <a:t>Subgraph</a:t>
            </a:r>
            <a:r>
              <a:rPr lang="en-US" sz="4000" dirty="0" smtClean="0"/>
              <a:t> Discovery </a:t>
            </a:r>
            <a:br>
              <a:rPr lang="en-US" sz="4000" dirty="0" smtClean="0"/>
            </a:br>
            <a:r>
              <a:rPr lang="en-US" sz="2400" dirty="0" smtClean="0">
                <a:solidFill>
                  <a:schemeClr val="tx1"/>
                </a:solidFill>
              </a:rPr>
              <a:t>[Tong+ KDD06, VLDB06, TKDE13]</a:t>
            </a:r>
            <a:endParaRPr lang="en-US" sz="2800" dirty="0" smtClean="0">
              <a:solidFill>
                <a:schemeClr val="tx1"/>
              </a:solidFill>
            </a:endParaRPr>
          </a:p>
        </p:txBody>
      </p:sp>
      <p:pic>
        <p:nvPicPr>
          <p:cNvPr id="63" name="Picture 2" descr="https://encrypted-tbn0.gstatic.com/images?q=tbn:ANd9GcSuCP0i3Irp1xog_ayzEc1ZmHfyW6NNBRrS4W6NLCI4EYj7e7QUsx081fyM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encrypted-tbn0.gstatic.com/images?q=tbn:ANd9GcTAWs40w2GQctfzBLPJmkspYzrxq1gF5LbKB2ewifdG7xrwyQn4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7410633"/>
      </p:ext>
    </p:extLst>
  </p:cSld>
  <p:clrMapOvr>
    <a:masterClrMapping/>
  </p:clrMapOvr>
  <p:transition xmlns:p14="http://schemas.microsoft.com/office/powerpoint/2010/main" advTm="1467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checkerboard(across)">
                                      <p:cBhvr>
                                        <p:cTn id="7" dur="500"/>
                                        <p:tgtEl>
                                          <p:spTgt spid="113"/>
                                        </p:tgtEl>
                                      </p:cBhvr>
                                    </p:animEffect>
                                  </p:childTnLst>
                                </p:cTn>
                              </p:par>
                              <p:par>
                                <p:cTn id="8" presetID="5" presetClass="entr" presetSubtype="1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checkerboard(across)">
                                      <p:cBhvr>
                                        <p:cTn id="10" dur="500"/>
                                        <p:tgtEl>
                                          <p:spTgt spid="128"/>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24"/>
                                        </p:tgtEl>
                                        <p:attrNameLst>
                                          <p:attrName>style.visibility</p:attrName>
                                        </p:attrNameLst>
                                      </p:cBhvr>
                                      <p:to>
                                        <p:strVal val="visible"/>
                                      </p:to>
                                    </p:set>
                                    <p:animEffect transition="in" filter="checkerboard(across)">
                                      <p:cBhvr>
                                        <p:cTn id="14" dur="500"/>
                                        <p:tgtEl>
                                          <p:spTgt spid="124"/>
                                        </p:tgtEl>
                                      </p:cBhvr>
                                    </p:animEffect>
                                  </p:childTnLst>
                                </p:cTn>
                              </p:par>
                            </p:childTnLst>
                          </p:cTn>
                        </p:par>
                        <p:par>
                          <p:cTn id="15" fill="hold">
                            <p:stCondLst>
                              <p:cond delay="1000"/>
                            </p:stCondLst>
                            <p:childTnLst>
                              <p:par>
                                <p:cTn id="16" presetID="6" presetClass="entr" presetSubtype="32"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circle(out)">
                                      <p:cBhvr>
                                        <p:cTn id="1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24" grpId="0" animBg="1"/>
      <p:bldP spid="1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D0891E8-E6E0-4FD8-8211-694FB32D8476}" type="slidenum">
              <a:rPr lang="en-US" smtClean="0">
                <a:solidFill>
                  <a:prstClr val="black">
                    <a:tint val="75000"/>
                  </a:prstClr>
                </a:solidFill>
              </a:rPr>
              <a:pPr>
                <a:defRPr/>
              </a:pPr>
              <a:t>74</a:t>
            </a:fld>
            <a:endParaRPr lang="en-US" dirty="0">
              <a:solidFill>
                <a:prstClr val="black">
                  <a:tint val="75000"/>
                </a:prstClr>
              </a:solidFill>
            </a:endParaRPr>
          </a:p>
        </p:txBody>
      </p:sp>
      <p:sp>
        <p:nvSpPr>
          <p:cNvPr id="4101" name="TextBox 4"/>
          <p:cNvSpPr txBox="1">
            <a:spLocks noChangeArrowheads="1"/>
          </p:cNvSpPr>
          <p:nvPr/>
        </p:nvSpPr>
        <p:spPr bwMode="auto">
          <a:xfrm>
            <a:off x="1476375" y="5486400"/>
            <a:ext cx="6725559" cy="1200329"/>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dirty="0">
                <a:solidFill>
                  <a:prstClr val="black"/>
                </a:solidFill>
                <a:latin typeface="Arial" charset="0"/>
                <a:cs typeface="Arial" charset="0"/>
              </a:rPr>
              <a:t>DBLP co-authorship network: </a:t>
            </a:r>
          </a:p>
          <a:p>
            <a:pPr lvl="1" defTabSz="914400" fontAlgn="base">
              <a:spcBef>
                <a:spcPct val="0"/>
              </a:spcBef>
              <a:spcAft>
                <a:spcPct val="0"/>
              </a:spcAft>
              <a:buFontTx/>
              <a:buChar char="-"/>
            </a:pPr>
            <a:r>
              <a:rPr lang="en-US" sz="2400" dirty="0" smtClean="0">
                <a:solidFill>
                  <a:prstClr val="black"/>
                </a:solidFill>
                <a:latin typeface="Arial" charset="0"/>
                <a:cs typeface="Arial" charset="0"/>
              </a:rPr>
              <a:t>400,000 </a:t>
            </a:r>
            <a:r>
              <a:rPr lang="en-US" sz="2400" dirty="0">
                <a:solidFill>
                  <a:prstClr val="black"/>
                </a:solidFill>
                <a:latin typeface="Arial" charset="0"/>
                <a:cs typeface="Arial" charset="0"/>
              </a:rPr>
              <a:t>authors, 2,000,000 </a:t>
            </a:r>
            <a:r>
              <a:rPr lang="en-US" sz="2400" dirty="0" smtClean="0">
                <a:solidFill>
                  <a:prstClr val="black"/>
                </a:solidFill>
                <a:latin typeface="Arial" charset="0"/>
                <a:cs typeface="Arial" charset="0"/>
              </a:rPr>
              <a:t>edges</a:t>
            </a:r>
          </a:p>
          <a:p>
            <a:pPr defTabSz="914400" fontAlgn="base">
              <a:spcBef>
                <a:spcPct val="0"/>
              </a:spcBef>
              <a:spcAft>
                <a:spcPct val="0"/>
              </a:spcAft>
            </a:pPr>
            <a:r>
              <a:rPr lang="en-US" sz="2400" dirty="0" smtClean="0">
                <a:solidFill>
                  <a:prstClr val="black"/>
                </a:solidFill>
                <a:latin typeface="Arial" charset="0"/>
                <a:cs typeface="Arial" charset="0"/>
              </a:rPr>
              <a:t>Code at: </a:t>
            </a:r>
            <a:r>
              <a:rPr lang="en-US" sz="2400" dirty="0" smtClean="0">
                <a:solidFill>
                  <a:prstClr val="black"/>
                </a:solidFill>
                <a:latin typeface="Arial" charset="0"/>
                <a:cs typeface="Arial" charset="0"/>
                <a:hlinkClick r:id="rId3"/>
              </a:rPr>
              <a:t>http://www.cs.cmu.edu/~htong/soft.htm</a:t>
            </a:r>
            <a:endParaRPr lang="en-US" sz="2400" dirty="0" smtClean="0">
              <a:solidFill>
                <a:prstClr val="black"/>
              </a:solidFill>
              <a:latin typeface="Arial" charset="0"/>
              <a:cs typeface="Arial" charset="0"/>
            </a:endParaRPr>
          </a:p>
        </p:txBody>
      </p:sp>
      <p:pic>
        <p:nvPicPr>
          <p:cNvPr id="2" name="Picture 3"/>
          <p:cNvPicPr>
            <a:picLocks noChangeAspect="1" noChangeArrowheads="1"/>
          </p:cNvPicPr>
          <p:nvPr/>
        </p:nvPicPr>
        <p:blipFill>
          <a:blip r:embed="rId4"/>
          <a:srcRect/>
          <a:stretch>
            <a:fillRect/>
          </a:stretch>
        </p:blipFill>
        <p:spPr bwMode="auto">
          <a:xfrm>
            <a:off x="6629400" y="838200"/>
            <a:ext cx="847725" cy="104775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6690360" y="3276600"/>
            <a:ext cx="701040" cy="1051560"/>
          </a:xfrm>
          <a:prstGeom prst="rect">
            <a:avLst/>
          </a:prstGeom>
          <a:noFill/>
          <a:ln w="9525">
            <a:noFill/>
            <a:miter lim="800000"/>
            <a:headEnd/>
            <a:tailEnd/>
          </a:ln>
        </p:spPr>
      </p:pic>
      <p:pic>
        <p:nvPicPr>
          <p:cNvPr id="3" name="Picture 5"/>
          <p:cNvPicPr>
            <a:picLocks noChangeAspect="1" noChangeArrowheads="1"/>
          </p:cNvPicPr>
          <p:nvPr/>
        </p:nvPicPr>
        <p:blipFill>
          <a:blip r:embed="rId6"/>
          <a:srcRect/>
          <a:stretch>
            <a:fillRect/>
          </a:stretch>
        </p:blipFill>
        <p:spPr bwMode="auto">
          <a:xfrm>
            <a:off x="1447800" y="3276600"/>
            <a:ext cx="707592" cy="1051560"/>
          </a:xfrm>
          <a:prstGeom prst="rect">
            <a:avLst/>
          </a:prstGeom>
          <a:noFill/>
          <a:ln w="9525">
            <a:noFill/>
            <a:miter lim="800000"/>
            <a:headEnd/>
            <a:tailEnd/>
          </a:ln>
        </p:spPr>
      </p:pic>
      <p:pic>
        <p:nvPicPr>
          <p:cNvPr id="4102" name="Picture 6"/>
          <p:cNvPicPr>
            <a:picLocks noChangeAspect="1" noChangeArrowheads="1"/>
          </p:cNvPicPr>
          <p:nvPr/>
        </p:nvPicPr>
        <p:blipFill>
          <a:blip r:embed="rId7"/>
          <a:srcRect/>
          <a:stretch>
            <a:fillRect/>
          </a:stretch>
        </p:blipFill>
        <p:spPr bwMode="auto">
          <a:xfrm>
            <a:off x="1295400" y="990600"/>
            <a:ext cx="914400" cy="914400"/>
          </a:xfrm>
          <a:prstGeom prst="rect">
            <a:avLst/>
          </a:prstGeom>
          <a:noFill/>
          <a:ln w="9525">
            <a:noFill/>
            <a:miter lim="800000"/>
            <a:headEnd/>
            <a:tailEnd/>
          </a:ln>
        </p:spPr>
      </p:pic>
      <p:grpSp>
        <p:nvGrpSpPr>
          <p:cNvPr id="5" name="Group 9"/>
          <p:cNvGrpSpPr>
            <a:grpSpLocks noChangeAspect="1"/>
          </p:cNvGrpSpPr>
          <p:nvPr/>
        </p:nvGrpSpPr>
        <p:grpSpPr>
          <a:xfrm>
            <a:off x="990600" y="914401"/>
            <a:ext cx="1580085" cy="1572767"/>
            <a:chOff x="1143000" y="1676400"/>
            <a:chExt cx="2057408" cy="2047875"/>
          </a:xfrm>
        </p:grpSpPr>
        <p:pic>
          <p:nvPicPr>
            <p:cNvPr id="11" name="Picture 3"/>
            <p:cNvPicPr>
              <a:picLocks noChangeAspect="1" noChangeArrowheads="1"/>
            </p:cNvPicPr>
            <p:nvPr/>
          </p:nvPicPr>
          <p:blipFill>
            <a:blip r:embed="rId8"/>
            <a:srcRect/>
            <a:stretch>
              <a:fillRect/>
            </a:stretch>
          </p:blipFill>
          <p:spPr bwMode="auto">
            <a:xfrm>
              <a:off x="1143000" y="1676400"/>
              <a:ext cx="2028825" cy="2047875"/>
            </a:xfrm>
            <a:prstGeom prst="rect">
              <a:avLst/>
            </a:prstGeom>
            <a:noFill/>
            <a:ln w="9525">
              <a:noFill/>
              <a:miter lim="800000"/>
              <a:headEnd/>
              <a:tailEnd/>
            </a:ln>
            <a:effectLst/>
          </p:spPr>
        </p:pic>
        <p:sp>
          <p:nvSpPr>
            <p:cNvPr id="12" name="Rectangle 11"/>
            <p:cNvSpPr/>
            <p:nvPr/>
          </p:nvSpPr>
          <p:spPr>
            <a:xfrm>
              <a:off x="2770640" y="1676401"/>
              <a:ext cx="429768"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grpSp>
        <p:nvGrpSpPr>
          <p:cNvPr id="6" name="Group 12"/>
          <p:cNvGrpSpPr>
            <a:grpSpLocks noChangeAspect="1"/>
          </p:cNvGrpSpPr>
          <p:nvPr/>
        </p:nvGrpSpPr>
        <p:grpSpPr>
          <a:xfrm>
            <a:off x="6248401" y="762001"/>
            <a:ext cx="1570673" cy="1729588"/>
            <a:chOff x="5138737" y="838200"/>
            <a:chExt cx="2024063" cy="2228850"/>
          </a:xfrm>
        </p:grpSpPr>
        <p:pic>
          <p:nvPicPr>
            <p:cNvPr id="14" name="Picture 4"/>
            <p:cNvPicPr>
              <a:picLocks noChangeAspect="1" noChangeArrowheads="1"/>
            </p:cNvPicPr>
            <p:nvPr/>
          </p:nvPicPr>
          <p:blipFill>
            <a:blip r:embed="rId9"/>
            <a:srcRect l="3540"/>
            <a:stretch>
              <a:fillRect/>
            </a:stretch>
          </p:blipFill>
          <p:spPr bwMode="auto">
            <a:xfrm>
              <a:off x="5169026" y="838200"/>
              <a:ext cx="1993774" cy="2228850"/>
            </a:xfrm>
            <a:prstGeom prst="rect">
              <a:avLst/>
            </a:prstGeom>
            <a:noFill/>
            <a:ln w="9525">
              <a:noFill/>
              <a:miter lim="800000"/>
              <a:headEnd/>
              <a:tailEnd/>
            </a:ln>
            <a:effectLst/>
          </p:spPr>
        </p:pic>
        <p:sp>
          <p:nvSpPr>
            <p:cNvPr id="15" name="Rectangle 14"/>
            <p:cNvSpPr/>
            <p:nvPr/>
          </p:nvSpPr>
          <p:spPr>
            <a:xfrm>
              <a:off x="5138737" y="885825"/>
              <a:ext cx="429768"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grpSp>
        <p:nvGrpSpPr>
          <p:cNvPr id="7" name="Group 15"/>
          <p:cNvGrpSpPr>
            <a:grpSpLocks noChangeAspect="1"/>
          </p:cNvGrpSpPr>
          <p:nvPr/>
        </p:nvGrpSpPr>
        <p:grpSpPr>
          <a:xfrm>
            <a:off x="990602" y="3276602"/>
            <a:ext cx="1621536" cy="1614297"/>
            <a:chOff x="990600" y="3886200"/>
            <a:chExt cx="2133600" cy="2124075"/>
          </a:xfrm>
        </p:grpSpPr>
        <p:pic>
          <p:nvPicPr>
            <p:cNvPr id="17" name="Picture 5"/>
            <p:cNvPicPr>
              <a:picLocks noChangeAspect="1" noChangeArrowheads="1"/>
            </p:cNvPicPr>
            <p:nvPr/>
          </p:nvPicPr>
          <p:blipFill>
            <a:blip r:embed="rId10"/>
            <a:srcRect/>
            <a:stretch>
              <a:fillRect/>
            </a:stretch>
          </p:blipFill>
          <p:spPr bwMode="auto">
            <a:xfrm>
              <a:off x="990600" y="3886200"/>
              <a:ext cx="2019300" cy="2124075"/>
            </a:xfrm>
            <a:prstGeom prst="rect">
              <a:avLst/>
            </a:prstGeom>
            <a:noFill/>
            <a:ln w="9525">
              <a:noFill/>
              <a:miter lim="800000"/>
              <a:headEnd/>
              <a:tailEnd/>
            </a:ln>
            <a:effectLst/>
          </p:spPr>
        </p:pic>
        <p:sp>
          <p:nvSpPr>
            <p:cNvPr id="18" name="Rectangle 17"/>
            <p:cNvSpPr/>
            <p:nvPr/>
          </p:nvSpPr>
          <p:spPr>
            <a:xfrm>
              <a:off x="2514600" y="3886200"/>
              <a:ext cx="60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grpSp>
        <p:nvGrpSpPr>
          <p:cNvPr id="19" name="Group 18"/>
          <p:cNvGrpSpPr>
            <a:grpSpLocks noChangeAspect="1"/>
          </p:cNvGrpSpPr>
          <p:nvPr/>
        </p:nvGrpSpPr>
        <p:grpSpPr>
          <a:xfrm>
            <a:off x="5943602" y="3184552"/>
            <a:ext cx="1865959" cy="1779627"/>
            <a:chOff x="4724400" y="3657600"/>
            <a:chExt cx="2428875" cy="2316498"/>
          </a:xfrm>
        </p:grpSpPr>
        <p:pic>
          <p:nvPicPr>
            <p:cNvPr id="20" name="Picture 6"/>
            <p:cNvPicPr>
              <a:picLocks noChangeAspect="1" noChangeArrowheads="1"/>
            </p:cNvPicPr>
            <p:nvPr/>
          </p:nvPicPr>
          <p:blipFill>
            <a:blip r:embed="rId11"/>
            <a:srcRect/>
            <a:stretch>
              <a:fillRect/>
            </a:stretch>
          </p:blipFill>
          <p:spPr bwMode="auto">
            <a:xfrm>
              <a:off x="5105400" y="3773823"/>
              <a:ext cx="2047875" cy="2200275"/>
            </a:xfrm>
            <a:prstGeom prst="rect">
              <a:avLst/>
            </a:prstGeom>
            <a:noFill/>
            <a:ln w="9525">
              <a:noFill/>
              <a:miter lim="800000"/>
              <a:headEnd/>
              <a:tailEnd/>
            </a:ln>
            <a:effectLst/>
          </p:spPr>
        </p:pic>
        <p:sp>
          <p:nvSpPr>
            <p:cNvPr id="21" name="Rectangle 20"/>
            <p:cNvSpPr/>
            <p:nvPr/>
          </p:nvSpPr>
          <p:spPr>
            <a:xfrm>
              <a:off x="5029200" y="3657600"/>
              <a:ext cx="60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2" name="Rectangle 21"/>
            <p:cNvSpPr/>
            <p:nvPr/>
          </p:nvSpPr>
          <p:spPr>
            <a:xfrm>
              <a:off x="4724400" y="3886200"/>
              <a:ext cx="60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grpSp>
      <p:sp>
        <p:nvSpPr>
          <p:cNvPr id="26" name="Content Placeholder 14"/>
          <p:cNvSpPr txBox="1">
            <a:spLocks/>
          </p:cNvSpPr>
          <p:nvPr/>
        </p:nvSpPr>
        <p:spPr bwMode="auto">
          <a:xfrm>
            <a:off x="2362200" y="1981200"/>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defTabSz="914400" eaLnBrk="0" fontAlgn="base" hangingPunct="0">
              <a:spcBef>
                <a:spcPct val="20000"/>
              </a:spcBef>
              <a:spcAft>
                <a:spcPct val="0"/>
              </a:spcAft>
              <a:buFont typeface="Arial" charset="0"/>
              <a:buNone/>
              <a:defRPr/>
            </a:pPr>
            <a:r>
              <a:rPr lang="en-US" sz="9600" smtClean="0">
                <a:solidFill>
                  <a:prstClr val="black"/>
                </a:solidFill>
                <a:cs typeface="Arial" charset="0"/>
              </a:rPr>
              <a:t>?</a:t>
            </a:r>
            <a:endParaRPr lang="en-US" sz="9600" dirty="0">
              <a:solidFill>
                <a:prstClr val="black"/>
              </a:solidFill>
              <a:cs typeface="Arial" charset="0"/>
            </a:endParaRPr>
          </a:p>
        </p:txBody>
      </p:sp>
      <p:sp>
        <p:nvSpPr>
          <p:cNvPr id="23" name="Rectangle 22"/>
          <p:cNvSpPr/>
          <p:nvPr/>
        </p:nvSpPr>
        <p:spPr>
          <a:xfrm rot="18508749">
            <a:off x="5926162" y="3717267"/>
            <a:ext cx="609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4099" name="Rectangle 2"/>
          <p:cNvSpPr>
            <a:spLocks noGrp="1" noChangeArrowheads="1"/>
          </p:cNvSpPr>
          <p:nvPr>
            <p:ph type="title"/>
          </p:nvPr>
        </p:nvSpPr>
        <p:spPr>
          <a:xfrm>
            <a:off x="709470" y="0"/>
            <a:ext cx="8229600" cy="1143000"/>
          </a:xfrm>
        </p:spPr>
        <p:txBody>
          <a:bodyPr/>
          <a:lstStyle/>
          <a:p>
            <a:pPr algn="l" eaLnBrk="1" hangingPunct="1"/>
            <a:r>
              <a:rPr lang="en-US" i="1" dirty="0" err="1" smtClean="0"/>
              <a:t>CePS</a:t>
            </a:r>
            <a:r>
              <a:rPr lang="en-US" dirty="0" smtClean="0"/>
              <a:t>: Example (AND Query)</a:t>
            </a:r>
          </a:p>
        </p:txBody>
      </p:sp>
      <p:pic>
        <p:nvPicPr>
          <p:cNvPr id="24" name="Picture 2" descr="https://encrypted-tbn0.gstatic.com/images?q=tbn:ANd9GcSuCP0i3Irp1xog_ayzEc1ZmHfyW6NNBRrS4W6NLCI4EYj7e7QUsx081fyMi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encrypted-tbn0.gstatic.com/images?q=tbn:ANd9GcTAWs40w2GQctfzBLPJmkspYzrxq1gF5LbKB2ewifdG7xrwyQn4w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31450"/>
      </p:ext>
    </p:extLst>
  </p:cSld>
  <p:clrMapOvr>
    <a:masterClrMapping/>
  </p:clrMapOvr>
  <p:transition xmlns:p14="http://schemas.microsoft.com/office/powerpoint/2010/main" advTm="24657"/>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993258" y="0"/>
            <a:ext cx="8229600" cy="1143000"/>
          </a:xfrm>
        </p:spPr>
        <p:txBody>
          <a:bodyPr/>
          <a:lstStyle/>
          <a:p>
            <a:pPr algn="l" eaLnBrk="1" hangingPunct="1"/>
            <a:r>
              <a:rPr lang="en-US" i="1" dirty="0" err="1" smtClean="0"/>
              <a:t>CePS</a:t>
            </a:r>
            <a:r>
              <a:rPr lang="en-US" dirty="0" smtClean="0"/>
              <a:t>: Example (AND Query)</a:t>
            </a:r>
          </a:p>
        </p:txBody>
      </p:sp>
      <p:graphicFrame>
        <p:nvGraphicFramePr>
          <p:cNvPr id="4098" name="Object 3"/>
          <p:cNvGraphicFramePr>
            <a:graphicFrameLocks noGrp="1" noChangeAspect="1"/>
          </p:cNvGraphicFramePr>
          <p:nvPr>
            <p:ph sz="half" idx="2"/>
          </p:nvPr>
        </p:nvGraphicFramePr>
        <p:xfrm>
          <a:off x="990600" y="990600"/>
          <a:ext cx="6846888" cy="4806950"/>
        </p:xfrm>
        <a:graphic>
          <a:graphicData uri="http://schemas.openxmlformats.org/presentationml/2006/ole">
            <mc:AlternateContent xmlns:mc="http://schemas.openxmlformats.org/markup-compatibility/2006">
              <mc:Choice xmlns:v="urn:schemas-microsoft-com:vml" Requires="v">
                <p:oleObj spid="_x0000_s19584" name="Visio" r:id="rId4" imgW="7612685" imgH="5344668" progId="">
                  <p:embed/>
                </p:oleObj>
              </mc:Choice>
              <mc:Fallback>
                <p:oleObj name="Visio" r:id="rId4" imgW="7612685" imgH="534466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990600"/>
                        <a:ext cx="6846888"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4D0891E8-E6E0-4FD8-8211-694FB32D8476}" type="slidenum">
              <a:rPr lang="en-US" smtClean="0">
                <a:solidFill>
                  <a:prstClr val="black">
                    <a:tint val="75000"/>
                  </a:prstClr>
                </a:solidFill>
              </a:rPr>
              <a:pPr>
                <a:defRPr/>
              </a:pPr>
              <a:t>75</a:t>
            </a:fld>
            <a:endParaRPr lang="en-US" dirty="0">
              <a:solidFill>
                <a:prstClr val="black">
                  <a:tint val="75000"/>
                </a:prstClr>
              </a:solidFill>
            </a:endParaRPr>
          </a:p>
        </p:txBody>
      </p:sp>
      <p:sp>
        <p:nvSpPr>
          <p:cNvPr id="4101" name="TextBox 4"/>
          <p:cNvSpPr txBox="1">
            <a:spLocks noChangeArrowheads="1"/>
          </p:cNvSpPr>
          <p:nvPr/>
        </p:nvSpPr>
        <p:spPr bwMode="auto">
          <a:xfrm>
            <a:off x="1476375" y="5715000"/>
            <a:ext cx="6828151" cy="156966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dirty="0">
                <a:solidFill>
                  <a:prstClr val="black"/>
                </a:solidFill>
                <a:latin typeface="Arial" charset="0"/>
                <a:cs typeface="Arial" charset="0"/>
              </a:rPr>
              <a:t>DBLP co-authorship network: </a:t>
            </a:r>
          </a:p>
          <a:p>
            <a:pPr lvl="1" defTabSz="914400" fontAlgn="base">
              <a:spcBef>
                <a:spcPct val="0"/>
              </a:spcBef>
              <a:spcAft>
                <a:spcPct val="0"/>
              </a:spcAft>
              <a:buFontTx/>
              <a:buChar char="-"/>
            </a:pPr>
            <a:r>
              <a:rPr lang="en-US" sz="2400" dirty="0" smtClean="0">
                <a:solidFill>
                  <a:prstClr val="black"/>
                </a:solidFill>
                <a:latin typeface="Arial" charset="0"/>
                <a:cs typeface="Arial" charset="0"/>
              </a:rPr>
              <a:t>400,000 </a:t>
            </a:r>
            <a:r>
              <a:rPr lang="en-US" sz="2400" dirty="0">
                <a:solidFill>
                  <a:prstClr val="black"/>
                </a:solidFill>
                <a:latin typeface="Arial" charset="0"/>
                <a:cs typeface="Arial" charset="0"/>
              </a:rPr>
              <a:t>authors, 2,000,000 </a:t>
            </a:r>
            <a:r>
              <a:rPr lang="en-US" sz="2400" dirty="0" smtClean="0">
                <a:solidFill>
                  <a:prstClr val="black"/>
                </a:solidFill>
                <a:latin typeface="Arial" charset="0"/>
                <a:cs typeface="Arial" charset="0"/>
              </a:rPr>
              <a:t>edges</a:t>
            </a:r>
          </a:p>
          <a:p>
            <a:pPr defTabSz="914400" fontAlgn="base">
              <a:spcBef>
                <a:spcPct val="0"/>
              </a:spcBef>
              <a:spcAft>
                <a:spcPct val="0"/>
              </a:spcAft>
            </a:pPr>
            <a:r>
              <a:rPr lang="en-US" sz="2400" dirty="0" smtClean="0">
                <a:solidFill>
                  <a:prstClr val="black"/>
                </a:solidFill>
                <a:latin typeface="Arial" charset="0"/>
                <a:cs typeface="Arial" charset="0"/>
              </a:rPr>
              <a:t>Code at: </a:t>
            </a:r>
            <a:r>
              <a:rPr lang="en-US" sz="2400" dirty="0" smtClean="0">
                <a:solidFill>
                  <a:prstClr val="black"/>
                </a:solidFill>
                <a:latin typeface="Arial" charset="0"/>
                <a:cs typeface="Arial" charset="0"/>
                <a:hlinkClick r:id="rId6"/>
              </a:rPr>
              <a:t>http://www.cs.cmu.edu/~htong/soft.htm</a:t>
            </a:r>
            <a:endParaRPr lang="en-US" sz="2400" dirty="0" smtClean="0">
              <a:solidFill>
                <a:prstClr val="black"/>
              </a:solidFill>
              <a:latin typeface="Arial" charset="0"/>
              <a:cs typeface="Arial" charset="0"/>
            </a:endParaRPr>
          </a:p>
          <a:p>
            <a:pPr defTabSz="914400" fontAlgn="base">
              <a:spcBef>
                <a:spcPct val="0"/>
              </a:spcBef>
              <a:spcAft>
                <a:spcPct val="0"/>
              </a:spcAft>
              <a:buFontTx/>
              <a:buChar char="-"/>
            </a:pPr>
            <a:endParaRPr lang="en-US" sz="2400" dirty="0">
              <a:solidFill>
                <a:prstClr val="black"/>
              </a:solidFill>
              <a:latin typeface="Arial" charset="0"/>
              <a:cs typeface="Arial" charset="0"/>
            </a:endParaRPr>
          </a:p>
        </p:txBody>
      </p:sp>
      <p:pic>
        <p:nvPicPr>
          <p:cNvPr id="2" name="Picture 3"/>
          <p:cNvPicPr>
            <a:picLocks noChangeAspect="1" noChangeArrowheads="1"/>
          </p:cNvPicPr>
          <p:nvPr/>
        </p:nvPicPr>
        <p:blipFill>
          <a:blip r:embed="rId7"/>
          <a:srcRect/>
          <a:stretch>
            <a:fillRect/>
          </a:stretch>
        </p:blipFill>
        <p:spPr bwMode="auto">
          <a:xfrm>
            <a:off x="6629400" y="838200"/>
            <a:ext cx="847725" cy="1047750"/>
          </a:xfrm>
          <a:prstGeom prst="rect">
            <a:avLst/>
          </a:prstGeom>
          <a:noFill/>
          <a:ln w="9525">
            <a:noFill/>
            <a:miter lim="800000"/>
            <a:headEnd/>
            <a:tailEnd/>
          </a:ln>
        </p:spPr>
      </p:pic>
      <p:pic>
        <p:nvPicPr>
          <p:cNvPr id="4102" name="Picture 6"/>
          <p:cNvPicPr>
            <a:picLocks noChangeAspect="1" noChangeArrowheads="1"/>
          </p:cNvPicPr>
          <p:nvPr/>
        </p:nvPicPr>
        <p:blipFill>
          <a:blip r:embed="rId8"/>
          <a:srcRect/>
          <a:stretch>
            <a:fillRect/>
          </a:stretch>
        </p:blipFill>
        <p:spPr bwMode="auto">
          <a:xfrm>
            <a:off x="1295400" y="990600"/>
            <a:ext cx="914400" cy="914400"/>
          </a:xfrm>
          <a:prstGeom prst="rect">
            <a:avLst/>
          </a:prstGeom>
          <a:noFill/>
          <a:ln w="9525">
            <a:noFill/>
            <a:miter lim="800000"/>
            <a:headEnd/>
            <a:tailEnd/>
          </a:ln>
        </p:spPr>
      </p:pic>
      <p:pic>
        <p:nvPicPr>
          <p:cNvPr id="11" name="Picture 11" descr="Manilla"/>
          <p:cNvPicPr>
            <a:picLocks noChangeAspect="1" noChangeArrowheads="1"/>
          </p:cNvPicPr>
          <p:nvPr/>
        </p:nvPicPr>
        <p:blipFill>
          <a:blip r:embed="rId9"/>
          <a:srcRect/>
          <a:stretch>
            <a:fillRect/>
          </a:stretch>
        </p:blipFill>
        <p:spPr bwMode="auto">
          <a:xfrm>
            <a:off x="4038600" y="1752600"/>
            <a:ext cx="750184" cy="1051560"/>
          </a:xfrm>
          <a:prstGeom prst="rect">
            <a:avLst/>
          </a:prstGeom>
          <a:noFill/>
        </p:spPr>
      </p:pic>
      <p:sp>
        <p:nvSpPr>
          <p:cNvPr id="14" name="Freeform 13"/>
          <p:cNvSpPr/>
          <p:nvPr/>
        </p:nvSpPr>
        <p:spPr>
          <a:xfrm>
            <a:off x="2209800" y="1341120"/>
            <a:ext cx="91440" cy="60960"/>
          </a:xfrm>
          <a:custGeom>
            <a:avLst/>
            <a:gdLst>
              <a:gd name="connsiteX0" fmla="*/ 0 w 91440"/>
              <a:gd name="connsiteY0" fmla="*/ 0 h 60960"/>
              <a:gd name="connsiteX1" fmla="*/ 91440 w 91440"/>
              <a:gd name="connsiteY1" fmla="*/ 60960 h 60960"/>
            </a:gdLst>
            <a:ahLst/>
            <a:cxnLst>
              <a:cxn ang="0">
                <a:pos x="connsiteX0" y="connsiteY0"/>
              </a:cxn>
              <a:cxn ang="0">
                <a:pos x="connsiteX1" y="connsiteY1"/>
              </a:cxn>
            </a:cxnLst>
            <a:rect l="l" t="t" r="r" b="b"/>
            <a:pathLst>
              <a:path w="91440" h="60960">
                <a:moveTo>
                  <a:pt x="0" y="0"/>
                </a:moveTo>
                <a:lnTo>
                  <a:pt x="91440" y="6096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17" name="Freeform 16"/>
          <p:cNvSpPr/>
          <p:nvPr/>
        </p:nvSpPr>
        <p:spPr>
          <a:xfrm>
            <a:off x="6507480" y="1371600"/>
            <a:ext cx="137160" cy="15240"/>
          </a:xfrm>
          <a:custGeom>
            <a:avLst/>
            <a:gdLst>
              <a:gd name="connsiteX0" fmla="*/ 0 w 137160"/>
              <a:gd name="connsiteY0" fmla="*/ 15240 h 15240"/>
              <a:gd name="connsiteX1" fmla="*/ 137160 w 137160"/>
              <a:gd name="connsiteY1" fmla="*/ 0 h 15240"/>
            </a:gdLst>
            <a:ahLst/>
            <a:cxnLst>
              <a:cxn ang="0">
                <a:pos x="connsiteX0" y="connsiteY0"/>
              </a:cxn>
              <a:cxn ang="0">
                <a:pos x="connsiteX1" y="connsiteY1"/>
              </a:cxn>
            </a:cxnLst>
            <a:rect l="l" t="t" r="r" b="b"/>
            <a:pathLst>
              <a:path w="137160" h="15240">
                <a:moveTo>
                  <a:pt x="0" y="15240"/>
                </a:moveTo>
                <a:lnTo>
                  <a:pt x="137160"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18" name="Freeform 17"/>
          <p:cNvSpPr/>
          <p:nvPr/>
        </p:nvSpPr>
        <p:spPr>
          <a:xfrm>
            <a:off x="3111500" y="1798320"/>
            <a:ext cx="134620" cy="1584960"/>
          </a:xfrm>
          <a:custGeom>
            <a:avLst/>
            <a:gdLst>
              <a:gd name="connsiteX0" fmla="*/ 88900 w 134620"/>
              <a:gd name="connsiteY0" fmla="*/ 0 h 1584960"/>
              <a:gd name="connsiteX1" fmla="*/ 12700 w 134620"/>
              <a:gd name="connsiteY1" fmla="*/ 335280 h 1584960"/>
              <a:gd name="connsiteX2" fmla="*/ 12700 w 134620"/>
              <a:gd name="connsiteY2" fmla="*/ 411480 h 1584960"/>
              <a:gd name="connsiteX3" fmla="*/ 27940 w 134620"/>
              <a:gd name="connsiteY3" fmla="*/ 838200 h 1584960"/>
              <a:gd name="connsiteX4" fmla="*/ 73660 w 134620"/>
              <a:gd name="connsiteY4" fmla="*/ 1264920 h 1584960"/>
              <a:gd name="connsiteX5" fmla="*/ 104140 w 134620"/>
              <a:gd name="connsiteY5" fmla="*/ 1478280 h 1584960"/>
              <a:gd name="connsiteX6" fmla="*/ 134620 w 134620"/>
              <a:gd name="connsiteY6" fmla="*/ 1584960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 h="1584960">
                <a:moveTo>
                  <a:pt x="88900" y="0"/>
                </a:moveTo>
                <a:cubicBezTo>
                  <a:pt x="57150" y="133350"/>
                  <a:pt x="25400" y="266700"/>
                  <a:pt x="12700" y="335280"/>
                </a:cubicBezTo>
                <a:cubicBezTo>
                  <a:pt x="0" y="403860"/>
                  <a:pt x="10160" y="327660"/>
                  <a:pt x="12700" y="411480"/>
                </a:cubicBezTo>
                <a:cubicBezTo>
                  <a:pt x="15240" y="495300"/>
                  <a:pt x="17780" y="695960"/>
                  <a:pt x="27940" y="838200"/>
                </a:cubicBezTo>
                <a:cubicBezTo>
                  <a:pt x="38100" y="980440"/>
                  <a:pt x="60960" y="1158240"/>
                  <a:pt x="73660" y="1264920"/>
                </a:cubicBezTo>
                <a:cubicBezTo>
                  <a:pt x="86360" y="1371600"/>
                  <a:pt x="93980" y="1424940"/>
                  <a:pt x="104140" y="1478280"/>
                </a:cubicBezTo>
                <a:cubicBezTo>
                  <a:pt x="114300" y="1531620"/>
                  <a:pt x="124460" y="1558290"/>
                  <a:pt x="134620" y="158496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19" name="TextBox 18"/>
          <p:cNvSpPr txBox="1"/>
          <p:nvPr/>
        </p:nvSpPr>
        <p:spPr>
          <a:xfrm>
            <a:off x="2971800" y="2286000"/>
            <a:ext cx="320601"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10 </a:t>
            </a:r>
            <a:endParaRPr lang="en-US" dirty="0">
              <a:solidFill>
                <a:prstClr val="black"/>
              </a:solidFill>
              <a:latin typeface="Arial" charset="0"/>
              <a:cs typeface="Arial" charset="0"/>
            </a:endParaRPr>
          </a:p>
        </p:txBody>
      </p:sp>
      <p:sp>
        <p:nvSpPr>
          <p:cNvPr id="20" name="Freeform 19"/>
          <p:cNvSpPr/>
          <p:nvPr/>
        </p:nvSpPr>
        <p:spPr>
          <a:xfrm>
            <a:off x="4099560" y="1259840"/>
            <a:ext cx="640080" cy="127000"/>
          </a:xfrm>
          <a:custGeom>
            <a:avLst/>
            <a:gdLst>
              <a:gd name="connsiteX0" fmla="*/ 0 w 640080"/>
              <a:gd name="connsiteY0" fmla="*/ 127000 h 127000"/>
              <a:gd name="connsiteX1" fmla="*/ 182880 w 640080"/>
              <a:gd name="connsiteY1" fmla="*/ 35560 h 127000"/>
              <a:gd name="connsiteX2" fmla="*/ 228600 w 640080"/>
              <a:gd name="connsiteY2" fmla="*/ 35560 h 127000"/>
              <a:gd name="connsiteX3" fmla="*/ 396240 w 640080"/>
              <a:gd name="connsiteY3" fmla="*/ 5080 h 127000"/>
              <a:gd name="connsiteX4" fmla="*/ 502920 w 640080"/>
              <a:gd name="connsiteY4" fmla="*/ 66040 h 127000"/>
              <a:gd name="connsiteX5" fmla="*/ 594360 w 640080"/>
              <a:gd name="connsiteY5" fmla="*/ 96520 h 127000"/>
              <a:gd name="connsiteX6" fmla="*/ 640080 w 640080"/>
              <a:gd name="connsiteY6" fmla="*/ 9652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80" h="127000">
                <a:moveTo>
                  <a:pt x="0" y="127000"/>
                </a:moveTo>
                <a:cubicBezTo>
                  <a:pt x="72390" y="88900"/>
                  <a:pt x="144780" y="50800"/>
                  <a:pt x="182880" y="35560"/>
                </a:cubicBezTo>
                <a:cubicBezTo>
                  <a:pt x="220980" y="20320"/>
                  <a:pt x="193040" y="40640"/>
                  <a:pt x="228600" y="35560"/>
                </a:cubicBezTo>
                <a:cubicBezTo>
                  <a:pt x="264160" y="30480"/>
                  <a:pt x="350520" y="0"/>
                  <a:pt x="396240" y="5080"/>
                </a:cubicBezTo>
                <a:cubicBezTo>
                  <a:pt x="441960" y="10160"/>
                  <a:pt x="469900" y="50800"/>
                  <a:pt x="502920" y="66040"/>
                </a:cubicBezTo>
                <a:cubicBezTo>
                  <a:pt x="535940" y="81280"/>
                  <a:pt x="571500" y="91440"/>
                  <a:pt x="594360" y="96520"/>
                </a:cubicBezTo>
                <a:cubicBezTo>
                  <a:pt x="617220" y="101600"/>
                  <a:pt x="628650" y="99060"/>
                  <a:pt x="640080" y="9652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21" name="TextBox 20"/>
          <p:cNvSpPr txBox="1"/>
          <p:nvPr/>
        </p:nvSpPr>
        <p:spPr>
          <a:xfrm>
            <a:off x="4267200" y="1143000"/>
            <a:ext cx="320601"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10 </a:t>
            </a:r>
            <a:endParaRPr lang="en-US" dirty="0">
              <a:solidFill>
                <a:prstClr val="black"/>
              </a:solidFill>
              <a:latin typeface="Arial" charset="0"/>
              <a:cs typeface="Arial" charset="0"/>
            </a:endParaRPr>
          </a:p>
        </p:txBody>
      </p:sp>
      <p:sp>
        <p:nvSpPr>
          <p:cNvPr id="22" name="Freeform 21"/>
          <p:cNvSpPr/>
          <p:nvPr/>
        </p:nvSpPr>
        <p:spPr>
          <a:xfrm>
            <a:off x="1432560" y="2484120"/>
            <a:ext cx="2087880" cy="416560"/>
          </a:xfrm>
          <a:custGeom>
            <a:avLst/>
            <a:gdLst>
              <a:gd name="connsiteX0" fmla="*/ 0 w 2087880"/>
              <a:gd name="connsiteY0" fmla="*/ 0 h 416560"/>
              <a:gd name="connsiteX1" fmla="*/ 320040 w 2087880"/>
              <a:gd name="connsiteY1" fmla="*/ 182880 h 416560"/>
              <a:gd name="connsiteX2" fmla="*/ 472440 w 2087880"/>
              <a:gd name="connsiteY2" fmla="*/ 228600 h 416560"/>
              <a:gd name="connsiteX3" fmla="*/ 640080 w 2087880"/>
              <a:gd name="connsiteY3" fmla="*/ 320040 h 416560"/>
              <a:gd name="connsiteX4" fmla="*/ 838200 w 2087880"/>
              <a:gd name="connsiteY4" fmla="*/ 365760 h 416560"/>
              <a:gd name="connsiteX5" fmla="*/ 883920 w 2087880"/>
              <a:gd name="connsiteY5" fmla="*/ 365760 h 416560"/>
              <a:gd name="connsiteX6" fmla="*/ 1036320 w 2087880"/>
              <a:gd name="connsiteY6" fmla="*/ 411480 h 416560"/>
              <a:gd name="connsiteX7" fmla="*/ 1508760 w 2087880"/>
              <a:gd name="connsiteY7" fmla="*/ 396240 h 416560"/>
              <a:gd name="connsiteX8" fmla="*/ 1859280 w 2087880"/>
              <a:gd name="connsiteY8" fmla="*/ 350520 h 416560"/>
              <a:gd name="connsiteX9" fmla="*/ 2011680 w 2087880"/>
              <a:gd name="connsiteY9" fmla="*/ 335280 h 416560"/>
              <a:gd name="connsiteX10" fmla="*/ 2087880 w 2087880"/>
              <a:gd name="connsiteY10" fmla="*/ 335280 h 4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7880" h="416560">
                <a:moveTo>
                  <a:pt x="0" y="0"/>
                </a:moveTo>
                <a:cubicBezTo>
                  <a:pt x="120650" y="72390"/>
                  <a:pt x="241300" y="144780"/>
                  <a:pt x="320040" y="182880"/>
                </a:cubicBezTo>
                <a:cubicBezTo>
                  <a:pt x="398780" y="220980"/>
                  <a:pt x="419100" y="205740"/>
                  <a:pt x="472440" y="228600"/>
                </a:cubicBezTo>
                <a:cubicBezTo>
                  <a:pt x="525780" y="251460"/>
                  <a:pt x="579120" y="297180"/>
                  <a:pt x="640080" y="320040"/>
                </a:cubicBezTo>
                <a:cubicBezTo>
                  <a:pt x="701040" y="342900"/>
                  <a:pt x="797560" y="358140"/>
                  <a:pt x="838200" y="365760"/>
                </a:cubicBezTo>
                <a:cubicBezTo>
                  <a:pt x="878840" y="373380"/>
                  <a:pt x="850900" y="358140"/>
                  <a:pt x="883920" y="365760"/>
                </a:cubicBezTo>
                <a:cubicBezTo>
                  <a:pt x="916940" y="373380"/>
                  <a:pt x="932180" y="406400"/>
                  <a:pt x="1036320" y="411480"/>
                </a:cubicBezTo>
                <a:cubicBezTo>
                  <a:pt x="1140460" y="416560"/>
                  <a:pt x="1371600" y="406400"/>
                  <a:pt x="1508760" y="396240"/>
                </a:cubicBezTo>
                <a:cubicBezTo>
                  <a:pt x="1645920" y="386080"/>
                  <a:pt x="1775460" y="360680"/>
                  <a:pt x="1859280" y="350520"/>
                </a:cubicBezTo>
                <a:cubicBezTo>
                  <a:pt x="1943100" y="340360"/>
                  <a:pt x="1973580" y="337820"/>
                  <a:pt x="2011680" y="335280"/>
                </a:cubicBezTo>
                <a:cubicBezTo>
                  <a:pt x="2049780" y="332740"/>
                  <a:pt x="2068830" y="334010"/>
                  <a:pt x="2087880" y="33528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23" name="TextBox 22"/>
          <p:cNvSpPr txBox="1"/>
          <p:nvPr/>
        </p:nvSpPr>
        <p:spPr>
          <a:xfrm>
            <a:off x="2209800" y="2743200"/>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 </a:t>
            </a:r>
            <a:endParaRPr lang="en-US" dirty="0">
              <a:solidFill>
                <a:prstClr val="black"/>
              </a:solidFill>
              <a:latin typeface="Arial" charset="0"/>
              <a:cs typeface="Arial" charset="0"/>
            </a:endParaRPr>
          </a:p>
        </p:txBody>
      </p:sp>
      <p:sp>
        <p:nvSpPr>
          <p:cNvPr id="24" name="Freeform 23"/>
          <p:cNvSpPr/>
          <p:nvPr/>
        </p:nvSpPr>
        <p:spPr>
          <a:xfrm>
            <a:off x="1417320" y="2468880"/>
            <a:ext cx="914400" cy="1295400"/>
          </a:xfrm>
          <a:custGeom>
            <a:avLst/>
            <a:gdLst>
              <a:gd name="connsiteX0" fmla="*/ 0 w 914400"/>
              <a:gd name="connsiteY0" fmla="*/ 0 h 1295400"/>
              <a:gd name="connsiteX1" fmla="*/ 60960 w 914400"/>
              <a:gd name="connsiteY1" fmla="*/ 350520 h 1295400"/>
              <a:gd name="connsiteX2" fmla="*/ 137160 w 914400"/>
              <a:gd name="connsiteY2" fmla="*/ 563880 h 1295400"/>
              <a:gd name="connsiteX3" fmla="*/ 198120 w 914400"/>
              <a:gd name="connsiteY3" fmla="*/ 640080 h 1295400"/>
              <a:gd name="connsiteX4" fmla="*/ 320040 w 914400"/>
              <a:gd name="connsiteY4" fmla="*/ 807720 h 1295400"/>
              <a:gd name="connsiteX5" fmla="*/ 701040 w 914400"/>
              <a:gd name="connsiteY5" fmla="*/ 1173480 h 1295400"/>
              <a:gd name="connsiteX6" fmla="*/ 868680 w 914400"/>
              <a:gd name="connsiteY6" fmla="*/ 1264920 h 1295400"/>
              <a:gd name="connsiteX7" fmla="*/ 914400 w 914400"/>
              <a:gd name="connsiteY7"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1295400">
                <a:moveTo>
                  <a:pt x="0" y="0"/>
                </a:moveTo>
                <a:cubicBezTo>
                  <a:pt x="19050" y="128270"/>
                  <a:pt x="38100" y="256540"/>
                  <a:pt x="60960" y="350520"/>
                </a:cubicBezTo>
                <a:cubicBezTo>
                  <a:pt x="83820" y="444500"/>
                  <a:pt x="114300" y="515620"/>
                  <a:pt x="137160" y="563880"/>
                </a:cubicBezTo>
                <a:cubicBezTo>
                  <a:pt x="160020" y="612140"/>
                  <a:pt x="167640" y="599440"/>
                  <a:pt x="198120" y="640080"/>
                </a:cubicBezTo>
                <a:cubicBezTo>
                  <a:pt x="228600" y="680720"/>
                  <a:pt x="236220" y="718820"/>
                  <a:pt x="320040" y="807720"/>
                </a:cubicBezTo>
                <a:cubicBezTo>
                  <a:pt x="403860" y="896620"/>
                  <a:pt x="609600" y="1097280"/>
                  <a:pt x="701040" y="1173480"/>
                </a:cubicBezTo>
                <a:cubicBezTo>
                  <a:pt x="792480" y="1249680"/>
                  <a:pt x="833120" y="1244600"/>
                  <a:pt x="868680" y="1264920"/>
                </a:cubicBezTo>
                <a:cubicBezTo>
                  <a:pt x="904240" y="1285240"/>
                  <a:pt x="909320" y="1290320"/>
                  <a:pt x="914400" y="12954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pic>
        <p:nvPicPr>
          <p:cNvPr id="3" name="Picture 5"/>
          <p:cNvPicPr>
            <a:picLocks noChangeAspect="1" noChangeArrowheads="1"/>
          </p:cNvPicPr>
          <p:nvPr/>
        </p:nvPicPr>
        <p:blipFill>
          <a:blip r:embed="rId10"/>
          <a:srcRect/>
          <a:stretch>
            <a:fillRect/>
          </a:stretch>
        </p:blipFill>
        <p:spPr bwMode="auto">
          <a:xfrm>
            <a:off x="1447800" y="3276600"/>
            <a:ext cx="707592" cy="1051560"/>
          </a:xfrm>
          <a:prstGeom prst="rect">
            <a:avLst/>
          </a:prstGeom>
          <a:noFill/>
          <a:ln w="9525">
            <a:noFill/>
            <a:miter lim="800000"/>
            <a:headEnd/>
            <a:tailEnd/>
          </a:ln>
        </p:spPr>
      </p:pic>
      <p:sp>
        <p:nvSpPr>
          <p:cNvPr id="25" name="TextBox 24"/>
          <p:cNvSpPr txBox="1"/>
          <p:nvPr/>
        </p:nvSpPr>
        <p:spPr>
          <a:xfrm>
            <a:off x="1600200" y="2999601"/>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2 </a:t>
            </a:r>
            <a:endParaRPr lang="en-US" dirty="0">
              <a:solidFill>
                <a:prstClr val="black"/>
              </a:solidFill>
              <a:latin typeface="Arial" charset="0"/>
              <a:cs typeface="Arial" charset="0"/>
            </a:endParaRPr>
          </a:p>
        </p:txBody>
      </p:sp>
      <p:sp>
        <p:nvSpPr>
          <p:cNvPr id="26" name="Freeform 25"/>
          <p:cNvSpPr/>
          <p:nvPr/>
        </p:nvSpPr>
        <p:spPr>
          <a:xfrm>
            <a:off x="5318760" y="2484120"/>
            <a:ext cx="2087880" cy="342900"/>
          </a:xfrm>
          <a:custGeom>
            <a:avLst/>
            <a:gdLst>
              <a:gd name="connsiteX0" fmla="*/ 2087880 w 2087880"/>
              <a:gd name="connsiteY0" fmla="*/ 0 h 342900"/>
              <a:gd name="connsiteX1" fmla="*/ 1661160 w 2087880"/>
              <a:gd name="connsiteY1" fmla="*/ 167640 h 342900"/>
              <a:gd name="connsiteX2" fmla="*/ 1203960 w 2087880"/>
              <a:gd name="connsiteY2" fmla="*/ 289560 h 342900"/>
              <a:gd name="connsiteX3" fmla="*/ 1082040 w 2087880"/>
              <a:gd name="connsiteY3" fmla="*/ 335280 h 342900"/>
              <a:gd name="connsiteX4" fmla="*/ 944880 w 2087880"/>
              <a:gd name="connsiteY4" fmla="*/ 335280 h 342900"/>
              <a:gd name="connsiteX5" fmla="*/ 883920 w 2087880"/>
              <a:gd name="connsiteY5" fmla="*/ 335280 h 342900"/>
              <a:gd name="connsiteX6" fmla="*/ 0 w 2087880"/>
              <a:gd name="connsiteY6" fmla="*/ 33528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7880" h="342900">
                <a:moveTo>
                  <a:pt x="2087880" y="0"/>
                </a:moveTo>
                <a:cubicBezTo>
                  <a:pt x="1948180" y="59690"/>
                  <a:pt x="1808480" y="119380"/>
                  <a:pt x="1661160" y="167640"/>
                </a:cubicBezTo>
                <a:cubicBezTo>
                  <a:pt x="1513840" y="215900"/>
                  <a:pt x="1300480" y="261620"/>
                  <a:pt x="1203960" y="289560"/>
                </a:cubicBezTo>
                <a:cubicBezTo>
                  <a:pt x="1107440" y="317500"/>
                  <a:pt x="1125220" y="327660"/>
                  <a:pt x="1082040" y="335280"/>
                </a:cubicBezTo>
                <a:cubicBezTo>
                  <a:pt x="1038860" y="342900"/>
                  <a:pt x="944880" y="335280"/>
                  <a:pt x="944880" y="335280"/>
                </a:cubicBezTo>
                <a:lnTo>
                  <a:pt x="883920" y="335280"/>
                </a:lnTo>
                <a:lnTo>
                  <a:pt x="0" y="33528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pic>
        <p:nvPicPr>
          <p:cNvPr id="12" name="Picture 12" descr="padhraic5"/>
          <p:cNvPicPr>
            <a:picLocks noChangeAspect="1" noChangeArrowheads="1"/>
          </p:cNvPicPr>
          <p:nvPr/>
        </p:nvPicPr>
        <p:blipFill>
          <a:blip r:embed="rId11"/>
          <a:srcRect l="30738" r="30738"/>
          <a:stretch>
            <a:fillRect/>
          </a:stretch>
        </p:blipFill>
        <p:spPr bwMode="auto">
          <a:xfrm>
            <a:off x="5169750" y="2682240"/>
            <a:ext cx="1029346" cy="1051560"/>
          </a:xfrm>
          <a:prstGeom prst="rect">
            <a:avLst/>
          </a:prstGeom>
          <a:noFill/>
        </p:spPr>
      </p:pic>
      <p:sp>
        <p:nvSpPr>
          <p:cNvPr id="27" name="TextBox 26"/>
          <p:cNvSpPr txBox="1"/>
          <p:nvPr/>
        </p:nvSpPr>
        <p:spPr>
          <a:xfrm>
            <a:off x="6284640" y="2667000"/>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 </a:t>
            </a:r>
            <a:endParaRPr lang="en-US" dirty="0">
              <a:solidFill>
                <a:prstClr val="black"/>
              </a:solidFill>
              <a:latin typeface="Arial" charset="0"/>
              <a:cs typeface="Arial" charset="0"/>
            </a:endParaRPr>
          </a:p>
        </p:txBody>
      </p:sp>
      <p:sp>
        <p:nvSpPr>
          <p:cNvPr id="28" name="Freeform 27"/>
          <p:cNvSpPr/>
          <p:nvPr/>
        </p:nvSpPr>
        <p:spPr>
          <a:xfrm>
            <a:off x="5577840" y="2453640"/>
            <a:ext cx="1828800" cy="2514600"/>
          </a:xfrm>
          <a:custGeom>
            <a:avLst/>
            <a:gdLst>
              <a:gd name="connsiteX0" fmla="*/ 1828800 w 1828800"/>
              <a:gd name="connsiteY0" fmla="*/ 0 h 2514600"/>
              <a:gd name="connsiteX1" fmla="*/ 1813560 w 1828800"/>
              <a:gd name="connsiteY1" fmla="*/ 152400 h 2514600"/>
              <a:gd name="connsiteX2" fmla="*/ 1783080 w 1828800"/>
              <a:gd name="connsiteY2" fmla="*/ 350520 h 2514600"/>
              <a:gd name="connsiteX3" fmla="*/ 1645920 w 1828800"/>
              <a:gd name="connsiteY3" fmla="*/ 624840 h 2514600"/>
              <a:gd name="connsiteX4" fmla="*/ 1508760 w 1828800"/>
              <a:gd name="connsiteY4" fmla="*/ 822960 h 2514600"/>
              <a:gd name="connsiteX5" fmla="*/ 1051560 w 1828800"/>
              <a:gd name="connsiteY5" fmla="*/ 1432560 h 2514600"/>
              <a:gd name="connsiteX6" fmla="*/ 457200 w 1828800"/>
              <a:gd name="connsiteY6" fmla="*/ 2072640 h 2514600"/>
              <a:gd name="connsiteX7" fmla="*/ 0 w 1828800"/>
              <a:gd name="connsiteY7"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2514600">
                <a:moveTo>
                  <a:pt x="1828800" y="0"/>
                </a:moveTo>
                <a:cubicBezTo>
                  <a:pt x="1824990" y="46990"/>
                  <a:pt x="1821180" y="93980"/>
                  <a:pt x="1813560" y="152400"/>
                </a:cubicBezTo>
                <a:cubicBezTo>
                  <a:pt x="1805940" y="210820"/>
                  <a:pt x="1811020" y="271780"/>
                  <a:pt x="1783080" y="350520"/>
                </a:cubicBezTo>
                <a:cubicBezTo>
                  <a:pt x="1755140" y="429260"/>
                  <a:pt x="1691640" y="546100"/>
                  <a:pt x="1645920" y="624840"/>
                </a:cubicBezTo>
                <a:cubicBezTo>
                  <a:pt x="1600200" y="703580"/>
                  <a:pt x="1607820" y="688340"/>
                  <a:pt x="1508760" y="822960"/>
                </a:cubicBezTo>
                <a:cubicBezTo>
                  <a:pt x="1409700" y="957580"/>
                  <a:pt x="1226820" y="1224280"/>
                  <a:pt x="1051560" y="1432560"/>
                </a:cubicBezTo>
                <a:cubicBezTo>
                  <a:pt x="876300" y="1640840"/>
                  <a:pt x="632460" y="1892300"/>
                  <a:pt x="457200" y="2072640"/>
                </a:cubicBezTo>
                <a:cubicBezTo>
                  <a:pt x="281940" y="2252980"/>
                  <a:pt x="140970" y="2383790"/>
                  <a:pt x="0" y="25146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29" name="Freeform 28"/>
          <p:cNvSpPr/>
          <p:nvPr/>
        </p:nvSpPr>
        <p:spPr>
          <a:xfrm>
            <a:off x="6568440" y="3733800"/>
            <a:ext cx="182880" cy="30480"/>
          </a:xfrm>
          <a:custGeom>
            <a:avLst/>
            <a:gdLst>
              <a:gd name="connsiteX0" fmla="*/ 0 w 182880"/>
              <a:gd name="connsiteY0" fmla="*/ 30480 h 30480"/>
              <a:gd name="connsiteX1" fmla="*/ 182880 w 182880"/>
              <a:gd name="connsiteY1" fmla="*/ 0 h 30480"/>
            </a:gdLst>
            <a:ahLst/>
            <a:cxnLst>
              <a:cxn ang="0">
                <a:pos x="connsiteX0" y="connsiteY0"/>
              </a:cxn>
              <a:cxn ang="0">
                <a:pos x="connsiteX1" y="connsiteY1"/>
              </a:cxn>
            </a:cxnLst>
            <a:rect l="l" t="t" r="r" b="b"/>
            <a:pathLst>
              <a:path w="182880" h="30480">
                <a:moveTo>
                  <a:pt x="0" y="30480"/>
                </a:moveTo>
                <a:lnTo>
                  <a:pt x="182880"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pic>
        <p:nvPicPr>
          <p:cNvPr id="4100" name="Picture 4"/>
          <p:cNvPicPr>
            <a:picLocks noChangeAspect="1" noChangeArrowheads="1"/>
          </p:cNvPicPr>
          <p:nvPr/>
        </p:nvPicPr>
        <p:blipFill>
          <a:blip r:embed="rId12"/>
          <a:srcRect/>
          <a:stretch>
            <a:fillRect/>
          </a:stretch>
        </p:blipFill>
        <p:spPr bwMode="auto">
          <a:xfrm>
            <a:off x="6690360" y="3276600"/>
            <a:ext cx="701040" cy="1051560"/>
          </a:xfrm>
          <a:prstGeom prst="rect">
            <a:avLst/>
          </a:prstGeom>
          <a:noFill/>
          <a:ln w="9525">
            <a:noFill/>
            <a:miter lim="800000"/>
            <a:headEnd/>
            <a:tailEnd/>
          </a:ln>
        </p:spPr>
      </p:pic>
      <p:sp>
        <p:nvSpPr>
          <p:cNvPr id="30" name="Freeform 29"/>
          <p:cNvSpPr/>
          <p:nvPr/>
        </p:nvSpPr>
        <p:spPr>
          <a:xfrm>
            <a:off x="5394960" y="4160520"/>
            <a:ext cx="259080" cy="838200"/>
          </a:xfrm>
          <a:custGeom>
            <a:avLst/>
            <a:gdLst>
              <a:gd name="connsiteX0" fmla="*/ 259080 w 259080"/>
              <a:gd name="connsiteY0" fmla="*/ 0 h 838200"/>
              <a:gd name="connsiteX1" fmla="*/ 167640 w 259080"/>
              <a:gd name="connsiteY1" fmla="*/ 259080 h 838200"/>
              <a:gd name="connsiteX2" fmla="*/ 0 w 259080"/>
              <a:gd name="connsiteY2" fmla="*/ 838200 h 838200"/>
            </a:gdLst>
            <a:ahLst/>
            <a:cxnLst>
              <a:cxn ang="0">
                <a:pos x="connsiteX0" y="connsiteY0"/>
              </a:cxn>
              <a:cxn ang="0">
                <a:pos x="connsiteX1" y="connsiteY1"/>
              </a:cxn>
              <a:cxn ang="0">
                <a:pos x="connsiteX2" y="connsiteY2"/>
              </a:cxn>
            </a:cxnLst>
            <a:rect l="l" t="t" r="r" b="b"/>
            <a:pathLst>
              <a:path w="259080" h="838200">
                <a:moveTo>
                  <a:pt x="259080" y="0"/>
                </a:moveTo>
                <a:cubicBezTo>
                  <a:pt x="234950" y="59690"/>
                  <a:pt x="210820" y="119380"/>
                  <a:pt x="167640" y="259080"/>
                </a:cubicBezTo>
                <a:cubicBezTo>
                  <a:pt x="124460" y="398780"/>
                  <a:pt x="62230" y="618490"/>
                  <a:pt x="0" y="8382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1" name="Freeform 30"/>
          <p:cNvSpPr/>
          <p:nvPr/>
        </p:nvSpPr>
        <p:spPr>
          <a:xfrm>
            <a:off x="4434840" y="3200400"/>
            <a:ext cx="960120" cy="1752600"/>
          </a:xfrm>
          <a:custGeom>
            <a:avLst/>
            <a:gdLst>
              <a:gd name="connsiteX0" fmla="*/ 0 w 960120"/>
              <a:gd name="connsiteY0" fmla="*/ 0 h 1752600"/>
              <a:gd name="connsiteX1" fmla="*/ 243840 w 960120"/>
              <a:gd name="connsiteY1" fmla="*/ 670560 h 1752600"/>
              <a:gd name="connsiteX2" fmla="*/ 426720 w 960120"/>
              <a:gd name="connsiteY2" fmla="*/ 1097280 h 1752600"/>
              <a:gd name="connsiteX3" fmla="*/ 670560 w 960120"/>
              <a:gd name="connsiteY3" fmla="*/ 1417320 h 1752600"/>
              <a:gd name="connsiteX4" fmla="*/ 960120 w 960120"/>
              <a:gd name="connsiteY4" fmla="*/ 17526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 h="1752600">
                <a:moveTo>
                  <a:pt x="0" y="0"/>
                </a:moveTo>
                <a:cubicBezTo>
                  <a:pt x="86360" y="243840"/>
                  <a:pt x="172720" y="487680"/>
                  <a:pt x="243840" y="670560"/>
                </a:cubicBezTo>
                <a:cubicBezTo>
                  <a:pt x="314960" y="853440"/>
                  <a:pt x="355600" y="972820"/>
                  <a:pt x="426720" y="1097280"/>
                </a:cubicBezTo>
                <a:cubicBezTo>
                  <a:pt x="497840" y="1221740"/>
                  <a:pt x="581660" y="1308100"/>
                  <a:pt x="670560" y="1417320"/>
                </a:cubicBezTo>
                <a:cubicBezTo>
                  <a:pt x="759460" y="1526540"/>
                  <a:pt x="859790" y="1639570"/>
                  <a:pt x="960120" y="175260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2" name="Freeform 31"/>
          <p:cNvSpPr/>
          <p:nvPr/>
        </p:nvSpPr>
        <p:spPr>
          <a:xfrm>
            <a:off x="4142232" y="3733800"/>
            <a:ext cx="640080" cy="45720"/>
          </a:xfrm>
          <a:custGeom>
            <a:avLst/>
            <a:gdLst>
              <a:gd name="connsiteX0" fmla="*/ 0 w 640080"/>
              <a:gd name="connsiteY0" fmla="*/ 45720 h 45720"/>
              <a:gd name="connsiteX1" fmla="*/ 274320 w 640080"/>
              <a:gd name="connsiteY1" fmla="*/ 0 h 45720"/>
              <a:gd name="connsiteX2" fmla="*/ 487680 w 640080"/>
              <a:gd name="connsiteY2" fmla="*/ 15240 h 45720"/>
              <a:gd name="connsiteX3" fmla="*/ 640080 w 640080"/>
              <a:gd name="connsiteY3" fmla="*/ 30480 h 45720"/>
            </a:gdLst>
            <a:ahLst/>
            <a:cxnLst>
              <a:cxn ang="0">
                <a:pos x="connsiteX0" y="connsiteY0"/>
              </a:cxn>
              <a:cxn ang="0">
                <a:pos x="connsiteX1" y="connsiteY1"/>
              </a:cxn>
              <a:cxn ang="0">
                <a:pos x="connsiteX2" y="connsiteY2"/>
              </a:cxn>
              <a:cxn ang="0">
                <a:pos x="connsiteX3" y="connsiteY3"/>
              </a:cxn>
            </a:cxnLst>
            <a:rect l="l" t="t" r="r" b="b"/>
            <a:pathLst>
              <a:path w="640080" h="45720">
                <a:moveTo>
                  <a:pt x="0" y="45720"/>
                </a:moveTo>
                <a:cubicBezTo>
                  <a:pt x="96520" y="25400"/>
                  <a:pt x="193040" y="5080"/>
                  <a:pt x="274320" y="0"/>
                </a:cubicBezTo>
                <a:lnTo>
                  <a:pt x="487680" y="15240"/>
                </a:lnTo>
                <a:cubicBezTo>
                  <a:pt x="548640" y="20320"/>
                  <a:pt x="594360" y="25400"/>
                  <a:pt x="640080" y="3048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3" name="Freeform 32"/>
          <p:cNvSpPr/>
          <p:nvPr/>
        </p:nvSpPr>
        <p:spPr>
          <a:xfrm>
            <a:off x="3246120" y="4160520"/>
            <a:ext cx="2179320" cy="807720"/>
          </a:xfrm>
          <a:custGeom>
            <a:avLst/>
            <a:gdLst>
              <a:gd name="connsiteX0" fmla="*/ 0 w 2179320"/>
              <a:gd name="connsiteY0" fmla="*/ 0 h 807720"/>
              <a:gd name="connsiteX1" fmla="*/ 45720 w 2179320"/>
              <a:gd name="connsiteY1" fmla="*/ 137160 h 807720"/>
              <a:gd name="connsiteX2" fmla="*/ 213360 w 2179320"/>
              <a:gd name="connsiteY2" fmla="*/ 274320 h 807720"/>
              <a:gd name="connsiteX3" fmla="*/ 533400 w 2179320"/>
              <a:gd name="connsiteY3" fmla="*/ 472440 h 807720"/>
              <a:gd name="connsiteX4" fmla="*/ 685800 w 2179320"/>
              <a:gd name="connsiteY4" fmla="*/ 502920 h 807720"/>
              <a:gd name="connsiteX5" fmla="*/ 1173480 w 2179320"/>
              <a:gd name="connsiteY5" fmla="*/ 655320 h 807720"/>
              <a:gd name="connsiteX6" fmla="*/ 1676400 w 2179320"/>
              <a:gd name="connsiteY6" fmla="*/ 746760 h 807720"/>
              <a:gd name="connsiteX7" fmla="*/ 1889760 w 2179320"/>
              <a:gd name="connsiteY7" fmla="*/ 777240 h 807720"/>
              <a:gd name="connsiteX8" fmla="*/ 2179320 w 2179320"/>
              <a:gd name="connsiteY8" fmla="*/ 80772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320" h="807720">
                <a:moveTo>
                  <a:pt x="0" y="0"/>
                </a:moveTo>
                <a:cubicBezTo>
                  <a:pt x="5080" y="45720"/>
                  <a:pt x="10160" y="91440"/>
                  <a:pt x="45720" y="137160"/>
                </a:cubicBezTo>
                <a:cubicBezTo>
                  <a:pt x="81280" y="182880"/>
                  <a:pt x="132080" y="218440"/>
                  <a:pt x="213360" y="274320"/>
                </a:cubicBezTo>
                <a:cubicBezTo>
                  <a:pt x="294640" y="330200"/>
                  <a:pt x="454660" y="434340"/>
                  <a:pt x="533400" y="472440"/>
                </a:cubicBezTo>
                <a:cubicBezTo>
                  <a:pt x="612140" y="510540"/>
                  <a:pt x="579120" y="472440"/>
                  <a:pt x="685800" y="502920"/>
                </a:cubicBezTo>
                <a:cubicBezTo>
                  <a:pt x="792480" y="533400"/>
                  <a:pt x="1008380" y="614680"/>
                  <a:pt x="1173480" y="655320"/>
                </a:cubicBezTo>
                <a:cubicBezTo>
                  <a:pt x="1338580" y="695960"/>
                  <a:pt x="1557020" y="726440"/>
                  <a:pt x="1676400" y="746760"/>
                </a:cubicBezTo>
                <a:cubicBezTo>
                  <a:pt x="1795780" y="767080"/>
                  <a:pt x="1805940" y="767080"/>
                  <a:pt x="1889760" y="777240"/>
                </a:cubicBezTo>
                <a:cubicBezTo>
                  <a:pt x="1973580" y="787400"/>
                  <a:pt x="2076450" y="797560"/>
                  <a:pt x="2179320" y="80772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4" name="Freeform 33"/>
          <p:cNvSpPr/>
          <p:nvPr/>
        </p:nvSpPr>
        <p:spPr>
          <a:xfrm>
            <a:off x="1478280" y="4876800"/>
            <a:ext cx="853440" cy="485140"/>
          </a:xfrm>
          <a:custGeom>
            <a:avLst/>
            <a:gdLst>
              <a:gd name="connsiteX0" fmla="*/ 0 w 853440"/>
              <a:gd name="connsiteY0" fmla="*/ 0 h 485140"/>
              <a:gd name="connsiteX1" fmla="*/ 91440 w 853440"/>
              <a:gd name="connsiteY1" fmla="*/ 213360 h 485140"/>
              <a:gd name="connsiteX2" fmla="*/ 213360 w 853440"/>
              <a:gd name="connsiteY2" fmla="*/ 335280 h 485140"/>
              <a:gd name="connsiteX3" fmla="*/ 335280 w 853440"/>
              <a:gd name="connsiteY3" fmla="*/ 396240 h 485140"/>
              <a:gd name="connsiteX4" fmla="*/ 502920 w 853440"/>
              <a:gd name="connsiteY4" fmla="*/ 472440 h 485140"/>
              <a:gd name="connsiteX5" fmla="*/ 701040 w 853440"/>
              <a:gd name="connsiteY5" fmla="*/ 472440 h 485140"/>
              <a:gd name="connsiteX6" fmla="*/ 853440 w 853440"/>
              <a:gd name="connsiteY6" fmla="*/ 472440 h 4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440" h="485140">
                <a:moveTo>
                  <a:pt x="0" y="0"/>
                </a:moveTo>
                <a:cubicBezTo>
                  <a:pt x="27940" y="78740"/>
                  <a:pt x="55880" y="157480"/>
                  <a:pt x="91440" y="213360"/>
                </a:cubicBezTo>
                <a:cubicBezTo>
                  <a:pt x="127000" y="269240"/>
                  <a:pt x="172720" y="304800"/>
                  <a:pt x="213360" y="335280"/>
                </a:cubicBezTo>
                <a:cubicBezTo>
                  <a:pt x="254000" y="365760"/>
                  <a:pt x="287020" y="373380"/>
                  <a:pt x="335280" y="396240"/>
                </a:cubicBezTo>
                <a:cubicBezTo>
                  <a:pt x="383540" y="419100"/>
                  <a:pt x="441960" y="459740"/>
                  <a:pt x="502920" y="472440"/>
                </a:cubicBezTo>
                <a:cubicBezTo>
                  <a:pt x="563880" y="485140"/>
                  <a:pt x="701040" y="472440"/>
                  <a:pt x="701040" y="472440"/>
                </a:cubicBezTo>
                <a:lnTo>
                  <a:pt x="853440" y="47244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5" name="Freeform 34"/>
          <p:cNvSpPr/>
          <p:nvPr/>
        </p:nvSpPr>
        <p:spPr>
          <a:xfrm>
            <a:off x="4145280" y="5328920"/>
            <a:ext cx="502920" cy="38100"/>
          </a:xfrm>
          <a:custGeom>
            <a:avLst/>
            <a:gdLst>
              <a:gd name="connsiteX0" fmla="*/ 0 w 553720"/>
              <a:gd name="connsiteY0" fmla="*/ 5080 h 38100"/>
              <a:gd name="connsiteX1" fmla="*/ 243840 w 553720"/>
              <a:gd name="connsiteY1" fmla="*/ 5080 h 38100"/>
              <a:gd name="connsiteX2" fmla="*/ 502920 w 553720"/>
              <a:gd name="connsiteY2" fmla="*/ 35560 h 38100"/>
              <a:gd name="connsiteX3" fmla="*/ 548640 w 553720"/>
              <a:gd name="connsiteY3" fmla="*/ 20320 h 38100"/>
            </a:gdLst>
            <a:ahLst/>
            <a:cxnLst>
              <a:cxn ang="0">
                <a:pos x="connsiteX0" y="connsiteY0"/>
              </a:cxn>
              <a:cxn ang="0">
                <a:pos x="connsiteX1" y="connsiteY1"/>
              </a:cxn>
              <a:cxn ang="0">
                <a:pos x="connsiteX2" y="connsiteY2"/>
              </a:cxn>
              <a:cxn ang="0">
                <a:pos x="connsiteX3" y="connsiteY3"/>
              </a:cxn>
            </a:cxnLst>
            <a:rect l="l" t="t" r="r" b="b"/>
            <a:pathLst>
              <a:path w="553720" h="38100">
                <a:moveTo>
                  <a:pt x="0" y="5080"/>
                </a:moveTo>
                <a:cubicBezTo>
                  <a:pt x="80010" y="2540"/>
                  <a:pt x="160020" y="0"/>
                  <a:pt x="243840" y="5080"/>
                </a:cubicBezTo>
                <a:cubicBezTo>
                  <a:pt x="327660" y="10160"/>
                  <a:pt x="452120" y="33020"/>
                  <a:pt x="502920" y="35560"/>
                </a:cubicBezTo>
                <a:cubicBezTo>
                  <a:pt x="553720" y="38100"/>
                  <a:pt x="551180" y="29210"/>
                  <a:pt x="548640" y="2032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black"/>
              </a:solidFill>
            </a:endParaRPr>
          </a:p>
        </p:txBody>
      </p:sp>
      <p:sp>
        <p:nvSpPr>
          <p:cNvPr id="36" name="TextBox 35"/>
          <p:cNvSpPr txBox="1"/>
          <p:nvPr/>
        </p:nvSpPr>
        <p:spPr>
          <a:xfrm>
            <a:off x="4303440" y="3609201"/>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 </a:t>
            </a:r>
            <a:endParaRPr lang="en-US" dirty="0">
              <a:solidFill>
                <a:prstClr val="black"/>
              </a:solidFill>
              <a:latin typeface="Arial" charset="0"/>
              <a:cs typeface="Arial" charset="0"/>
            </a:endParaRPr>
          </a:p>
        </p:txBody>
      </p:sp>
      <p:sp>
        <p:nvSpPr>
          <p:cNvPr id="37" name="TextBox 36"/>
          <p:cNvSpPr txBox="1"/>
          <p:nvPr/>
        </p:nvSpPr>
        <p:spPr>
          <a:xfrm>
            <a:off x="4800600" y="4191000"/>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 </a:t>
            </a:r>
            <a:endParaRPr lang="en-US" dirty="0">
              <a:solidFill>
                <a:prstClr val="black"/>
              </a:solidFill>
              <a:latin typeface="Arial" charset="0"/>
              <a:cs typeface="Arial" charset="0"/>
            </a:endParaRPr>
          </a:p>
        </p:txBody>
      </p:sp>
      <p:sp>
        <p:nvSpPr>
          <p:cNvPr id="38" name="TextBox 37"/>
          <p:cNvSpPr txBox="1"/>
          <p:nvPr/>
        </p:nvSpPr>
        <p:spPr>
          <a:xfrm>
            <a:off x="3846240" y="4523601"/>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1 </a:t>
            </a:r>
            <a:endParaRPr lang="en-US" dirty="0">
              <a:solidFill>
                <a:prstClr val="black"/>
              </a:solidFill>
              <a:latin typeface="Arial" charset="0"/>
              <a:cs typeface="Arial" charset="0"/>
            </a:endParaRPr>
          </a:p>
        </p:txBody>
      </p:sp>
      <p:sp>
        <p:nvSpPr>
          <p:cNvPr id="39" name="TextBox 38"/>
          <p:cNvSpPr txBox="1"/>
          <p:nvPr/>
        </p:nvSpPr>
        <p:spPr>
          <a:xfrm>
            <a:off x="1676400" y="5133201"/>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4 </a:t>
            </a:r>
            <a:endParaRPr lang="en-US" dirty="0">
              <a:solidFill>
                <a:prstClr val="black"/>
              </a:solidFill>
              <a:latin typeface="Arial" charset="0"/>
              <a:cs typeface="Arial" charset="0"/>
            </a:endParaRPr>
          </a:p>
        </p:txBody>
      </p:sp>
      <p:sp>
        <p:nvSpPr>
          <p:cNvPr id="40" name="TextBox 39"/>
          <p:cNvSpPr txBox="1"/>
          <p:nvPr/>
        </p:nvSpPr>
        <p:spPr>
          <a:xfrm>
            <a:off x="4303440" y="5181600"/>
            <a:ext cx="192360" cy="276999"/>
          </a:xfrm>
          <a:prstGeom prst="rect">
            <a:avLst/>
          </a:prstGeom>
          <a:solidFill>
            <a:schemeClr val="bg1"/>
          </a:solidFill>
        </p:spPr>
        <p:txBody>
          <a:bodyPr wrap="none" lIns="0" tIns="0" rIns="0" bIns="0" rtlCol="0">
            <a:spAutoFit/>
          </a:bodyPr>
          <a:lstStyle/>
          <a:p>
            <a:pPr defTabSz="914400" fontAlgn="base">
              <a:spcBef>
                <a:spcPct val="0"/>
              </a:spcBef>
              <a:spcAft>
                <a:spcPct val="0"/>
              </a:spcAft>
            </a:pPr>
            <a:r>
              <a:rPr lang="en-US" dirty="0" smtClean="0">
                <a:solidFill>
                  <a:prstClr val="black"/>
                </a:solidFill>
                <a:latin typeface="Arial" charset="0"/>
                <a:cs typeface="Arial" charset="0"/>
              </a:rPr>
              <a:t>6 </a:t>
            </a:r>
            <a:endParaRPr lang="en-US" dirty="0">
              <a:solidFill>
                <a:prstClr val="black"/>
              </a:solidFill>
              <a:latin typeface="Arial" charset="0"/>
              <a:cs typeface="Arial" charset="0"/>
            </a:endParaRPr>
          </a:p>
        </p:txBody>
      </p:sp>
      <p:pic>
        <p:nvPicPr>
          <p:cNvPr id="10" name="Picture 10" descr="Daryl Pregibon"/>
          <p:cNvPicPr>
            <a:picLocks noChangeAspect="1" noChangeArrowheads="1"/>
          </p:cNvPicPr>
          <p:nvPr/>
        </p:nvPicPr>
        <p:blipFill>
          <a:blip r:embed="rId13"/>
          <a:srcRect b="24001"/>
          <a:stretch>
            <a:fillRect/>
          </a:stretch>
        </p:blipFill>
        <p:spPr bwMode="auto">
          <a:xfrm>
            <a:off x="5105400" y="4343400"/>
            <a:ext cx="938054" cy="1051560"/>
          </a:xfrm>
          <a:prstGeom prst="rect">
            <a:avLst/>
          </a:prstGeom>
          <a:noFill/>
        </p:spPr>
      </p:pic>
      <p:pic>
        <p:nvPicPr>
          <p:cNvPr id="41" name="Picture 2" descr="https://encrypted-tbn0.gstatic.com/images?q=tbn:ANd9GcSuCP0i3Irp1xog_ayzEc1ZmHfyW6NNBRrS4W6NLCI4EYj7e7QUsx081fyMiQ"/>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encrypted-tbn0.gstatic.com/images?q=tbn:ANd9GcTAWs40w2GQctfzBLPJmkspYzrxq1gF5LbKB2ewifdG7xrwyQn4w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364598"/>
      </p:ext>
    </p:extLst>
  </p:cSld>
  <p:clrMapOvr>
    <a:masterClrMapping/>
  </p:clrMapOvr>
  <p:transition xmlns:p14="http://schemas.microsoft.com/office/powerpoint/2010/main" advTm="14797"/>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0" y="3222625"/>
            <a:ext cx="1447800" cy="63976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white"/>
                </a:solidFill>
              </a:rPr>
              <a:t>Andrew</a:t>
            </a:r>
          </a:p>
          <a:p>
            <a:pPr algn="ctr" defTabSz="914400" fontAlgn="base">
              <a:spcBef>
                <a:spcPct val="0"/>
              </a:spcBef>
              <a:spcAft>
                <a:spcPct val="0"/>
              </a:spcAft>
              <a:defRPr/>
            </a:pPr>
            <a:r>
              <a:rPr lang="en-US" b="1" dirty="0" err="1">
                <a:solidFill>
                  <a:prstClr val="white"/>
                </a:solidFill>
              </a:rPr>
              <a:t>Mccallum</a:t>
            </a:r>
            <a:endParaRPr lang="en-US" b="1" dirty="0">
              <a:solidFill>
                <a:prstClr val="white"/>
              </a:solidFill>
            </a:endParaRPr>
          </a:p>
        </p:txBody>
      </p:sp>
      <p:sp>
        <p:nvSpPr>
          <p:cNvPr id="5" name="Hexagon 4"/>
          <p:cNvSpPr/>
          <p:nvPr/>
        </p:nvSpPr>
        <p:spPr>
          <a:xfrm>
            <a:off x="7680325" y="3236912"/>
            <a:ext cx="1447800" cy="639763"/>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sz="2000" b="1" dirty="0" err="1">
                <a:solidFill>
                  <a:prstClr val="white"/>
                </a:solidFill>
              </a:rPr>
              <a:t>Yiming</a:t>
            </a:r>
            <a:endParaRPr lang="en-US" sz="2000" b="1" dirty="0">
              <a:solidFill>
                <a:prstClr val="white"/>
              </a:solidFill>
            </a:endParaRPr>
          </a:p>
          <a:p>
            <a:pPr algn="ctr" defTabSz="914400" fontAlgn="base">
              <a:spcBef>
                <a:spcPct val="0"/>
              </a:spcBef>
              <a:spcAft>
                <a:spcPct val="0"/>
              </a:spcAft>
              <a:defRPr/>
            </a:pPr>
            <a:r>
              <a:rPr lang="en-US" sz="2000" b="1" dirty="0">
                <a:solidFill>
                  <a:prstClr val="white"/>
                </a:solidFill>
              </a:rPr>
              <a:t>Yang</a:t>
            </a:r>
          </a:p>
        </p:txBody>
      </p:sp>
      <p:sp>
        <p:nvSpPr>
          <p:cNvPr id="6" name="Oval 5"/>
          <p:cNvSpPr/>
          <p:nvPr/>
        </p:nvSpPr>
        <p:spPr>
          <a:xfrm>
            <a:off x="2667000" y="1652587"/>
            <a:ext cx="1600200" cy="639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Tom M. Mitchell</a:t>
            </a:r>
          </a:p>
        </p:txBody>
      </p:sp>
      <p:sp>
        <p:nvSpPr>
          <p:cNvPr id="7" name="Oval 6"/>
          <p:cNvSpPr/>
          <p:nvPr/>
        </p:nvSpPr>
        <p:spPr>
          <a:xfrm>
            <a:off x="4876800" y="1652587"/>
            <a:ext cx="1600200" cy="639763"/>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Seán</a:t>
            </a:r>
            <a:r>
              <a:rPr lang="en-US" b="1" dirty="0">
                <a:solidFill>
                  <a:prstClr val="black"/>
                </a:solidFill>
              </a:rPr>
              <a:t> Slattery</a:t>
            </a:r>
          </a:p>
        </p:txBody>
      </p:sp>
      <p:sp>
        <p:nvSpPr>
          <p:cNvPr id="8" name="Oval 7"/>
          <p:cNvSpPr/>
          <p:nvPr/>
        </p:nvSpPr>
        <p:spPr>
          <a:xfrm>
            <a:off x="5562600" y="2795587"/>
            <a:ext cx="1600200" cy="639763"/>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Rayid</a:t>
            </a:r>
            <a:r>
              <a:rPr lang="en-US" b="1" dirty="0">
                <a:solidFill>
                  <a:prstClr val="black"/>
                </a:solidFill>
              </a:rPr>
              <a:t> </a:t>
            </a:r>
            <a:r>
              <a:rPr lang="en-US" b="1" dirty="0" err="1">
                <a:solidFill>
                  <a:prstClr val="black"/>
                </a:solidFill>
              </a:rPr>
              <a:t>Ghani</a:t>
            </a:r>
            <a:endParaRPr lang="en-US" b="1" dirty="0">
              <a:solidFill>
                <a:prstClr val="black"/>
              </a:solidFill>
            </a:endParaRPr>
          </a:p>
        </p:txBody>
      </p:sp>
      <p:sp>
        <p:nvSpPr>
          <p:cNvPr id="9" name="Oval 8"/>
          <p:cNvSpPr/>
          <p:nvPr/>
        </p:nvSpPr>
        <p:spPr>
          <a:xfrm>
            <a:off x="1981200" y="2871787"/>
            <a:ext cx="1600200" cy="639763"/>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Xuerui</a:t>
            </a:r>
            <a:endParaRPr lang="en-US" b="1" dirty="0">
              <a:solidFill>
                <a:prstClr val="black"/>
              </a:solidFill>
            </a:endParaRPr>
          </a:p>
          <a:p>
            <a:pPr algn="ctr" defTabSz="914400" fontAlgn="base">
              <a:spcBef>
                <a:spcPct val="0"/>
              </a:spcBef>
              <a:spcAft>
                <a:spcPct val="0"/>
              </a:spcAft>
              <a:defRPr/>
            </a:pPr>
            <a:r>
              <a:rPr lang="en-US" b="1" dirty="0">
                <a:solidFill>
                  <a:prstClr val="black"/>
                </a:solidFill>
              </a:rPr>
              <a:t>Wang</a:t>
            </a:r>
          </a:p>
        </p:txBody>
      </p:sp>
      <p:sp>
        <p:nvSpPr>
          <p:cNvPr id="10" name="Oval 9"/>
          <p:cNvSpPr/>
          <p:nvPr/>
        </p:nvSpPr>
        <p:spPr>
          <a:xfrm>
            <a:off x="609600" y="1881187"/>
            <a:ext cx="1600200" cy="639763"/>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sz="1600" b="1" dirty="0">
                <a:solidFill>
                  <a:prstClr val="black"/>
                </a:solidFill>
              </a:rPr>
              <a:t>Rebecca Hutchinson</a:t>
            </a:r>
          </a:p>
        </p:txBody>
      </p:sp>
      <p:cxnSp>
        <p:nvCxnSpPr>
          <p:cNvPr id="16" name="Curved Connector 15"/>
          <p:cNvCxnSpPr>
            <a:stCxn id="4" idx="2"/>
            <a:endCxn id="10" idx="2"/>
          </p:cNvCxnSpPr>
          <p:nvPr/>
        </p:nvCxnSpPr>
        <p:spPr>
          <a:xfrm rot="5400000" flipH="1" flipV="1">
            <a:off x="-125413" y="2487613"/>
            <a:ext cx="1020763" cy="449262"/>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0" idx="0"/>
            <a:endCxn id="6" idx="1"/>
          </p:cNvCxnSpPr>
          <p:nvPr/>
        </p:nvCxnSpPr>
        <p:spPr>
          <a:xfrm rot="5400000" flipH="1" flipV="1">
            <a:off x="2088356" y="1067594"/>
            <a:ext cx="134937" cy="1492250"/>
          </a:xfrm>
          <a:prstGeom prst="curvedConnector3">
            <a:avLst>
              <a:gd name="adj1" fmla="val 190692"/>
            </a:avLst>
          </a:prstGeom>
          <a:ln w="28575"/>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6" idx="6"/>
            <a:endCxn id="7" idx="2"/>
          </p:cNvCxnSpPr>
          <p:nvPr/>
        </p:nvCxnSpPr>
        <p:spPr>
          <a:xfrm>
            <a:off x="4267200" y="1973262"/>
            <a:ext cx="6096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9" name="Shape 28"/>
          <p:cNvCxnSpPr>
            <a:stCxn id="7" idx="6"/>
          </p:cNvCxnSpPr>
          <p:nvPr/>
        </p:nvCxnSpPr>
        <p:spPr>
          <a:xfrm>
            <a:off x="6477000" y="1973262"/>
            <a:ext cx="1379538" cy="1249363"/>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7" idx="4"/>
            <a:endCxn id="8" idx="0"/>
          </p:cNvCxnSpPr>
          <p:nvPr/>
        </p:nvCxnSpPr>
        <p:spPr>
          <a:xfrm rot="16200000" flipH="1">
            <a:off x="5768181" y="2201069"/>
            <a:ext cx="503237" cy="685800"/>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562600" y="3709987"/>
            <a:ext cx="1600200" cy="639763"/>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Jian</a:t>
            </a:r>
            <a:r>
              <a:rPr lang="en-US" b="1" dirty="0">
                <a:solidFill>
                  <a:prstClr val="black"/>
                </a:solidFill>
              </a:rPr>
              <a:t> Zhang</a:t>
            </a:r>
          </a:p>
        </p:txBody>
      </p:sp>
      <p:sp>
        <p:nvSpPr>
          <p:cNvPr id="35" name="Oval 34"/>
          <p:cNvSpPr/>
          <p:nvPr/>
        </p:nvSpPr>
        <p:spPr>
          <a:xfrm>
            <a:off x="4800600" y="4852987"/>
            <a:ext cx="1828800" cy="639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sz="1700" b="1" dirty="0" err="1">
                <a:solidFill>
                  <a:prstClr val="black"/>
                </a:solidFill>
              </a:rPr>
              <a:t>Zoubin</a:t>
            </a:r>
            <a:endParaRPr lang="en-US" sz="1700" b="1" dirty="0">
              <a:solidFill>
                <a:prstClr val="black"/>
              </a:solidFill>
            </a:endParaRPr>
          </a:p>
          <a:p>
            <a:pPr algn="ctr" defTabSz="914400" fontAlgn="base">
              <a:spcBef>
                <a:spcPct val="0"/>
              </a:spcBef>
              <a:spcAft>
                <a:spcPct val="0"/>
              </a:spcAft>
              <a:defRPr/>
            </a:pPr>
            <a:r>
              <a:rPr lang="en-US" sz="1700" b="1" dirty="0" err="1">
                <a:solidFill>
                  <a:prstClr val="black"/>
                </a:solidFill>
              </a:rPr>
              <a:t>Ghahramani</a:t>
            </a:r>
            <a:endParaRPr lang="en-US" sz="1700" b="1" dirty="0">
              <a:solidFill>
                <a:prstClr val="black"/>
              </a:solidFill>
            </a:endParaRPr>
          </a:p>
        </p:txBody>
      </p:sp>
      <p:sp>
        <p:nvSpPr>
          <p:cNvPr id="36" name="Oval 35"/>
          <p:cNvSpPr/>
          <p:nvPr/>
        </p:nvSpPr>
        <p:spPr>
          <a:xfrm>
            <a:off x="1981200" y="4852987"/>
            <a:ext cx="1600200" cy="639763"/>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John D.</a:t>
            </a:r>
          </a:p>
          <a:p>
            <a:pPr algn="ctr" defTabSz="914400" fontAlgn="base">
              <a:spcBef>
                <a:spcPct val="0"/>
              </a:spcBef>
              <a:spcAft>
                <a:spcPct val="0"/>
              </a:spcAft>
              <a:defRPr/>
            </a:pPr>
            <a:r>
              <a:rPr lang="en-US" b="1" dirty="0" err="1">
                <a:solidFill>
                  <a:prstClr val="black"/>
                </a:solidFill>
              </a:rPr>
              <a:t>Laffterty</a:t>
            </a:r>
            <a:endParaRPr lang="en-US" b="1" dirty="0">
              <a:solidFill>
                <a:prstClr val="black"/>
              </a:solidFill>
            </a:endParaRPr>
          </a:p>
        </p:txBody>
      </p:sp>
      <p:cxnSp>
        <p:nvCxnSpPr>
          <p:cNvPr id="40" name="Shape 39"/>
          <p:cNvCxnSpPr>
            <a:endCxn id="35" idx="6"/>
          </p:cNvCxnSpPr>
          <p:nvPr/>
        </p:nvCxnSpPr>
        <p:spPr>
          <a:xfrm rot="5400000">
            <a:off x="6587331" y="3904456"/>
            <a:ext cx="1311275" cy="1227138"/>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35" idx="2"/>
            <a:endCxn id="36" idx="6"/>
          </p:cNvCxnSpPr>
          <p:nvPr/>
        </p:nvCxnSpPr>
        <p:spPr>
          <a:xfrm rot="10800000">
            <a:off x="3581400" y="5173662"/>
            <a:ext cx="12192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4" name="Shape 43"/>
          <p:cNvCxnSpPr>
            <a:stCxn id="36" idx="2"/>
            <a:endCxn id="4" idx="2"/>
          </p:cNvCxnSpPr>
          <p:nvPr/>
        </p:nvCxnSpPr>
        <p:spPr>
          <a:xfrm rot="10800000">
            <a:off x="160338" y="3862387"/>
            <a:ext cx="1820862" cy="1311275"/>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34" idx="4"/>
            <a:endCxn id="35" idx="0"/>
          </p:cNvCxnSpPr>
          <p:nvPr/>
        </p:nvCxnSpPr>
        <p:spPr>
          <a:xfrm rot="5400000">
            <a:off x="5787231" y="4277519"/>
            <a:ext cx="503237" cy="647700"/>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 idx="2"/>
            <a:endCxn id="6" idx="3"/>
          </p:cNvCxnSpPr>
          <p:nvPr/>
        </p:nvCxnSpPr>
        <p:spPr>
          <a:xfrm rot="5400000" flipH="1" flipV="1">
            <a:off x="1582738" y="1903412"/>
            <a:ext cx="1023938" cy="16144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hape 56"/>
          <p:cNvCxnSpPr>
            <a:stCxn id="4" idx="2"/>
            <a:endCxn id="9" idx="3"/>
          </p:cNvCxnSpPr>
          <p:nvPr/>
        </p:nvCxnSpPr>
        <p:spPr>
          <a:xfrm flipV="1">
            <a:off x="1447800" y="3417887"/>
            <a:ext cx="768350" cy="123825"/>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59" name="Curved Connector 58"/>
          <p:cNvCxnSpPr>
            <a:stCxn id="9" idx="0"/>
            <a:endCxn id="6" idx="4"/>
          </p:cNvCxnSpPr>
          <p:nvPr/>
        </p:nvCxnSpPr>
        <p:spPr>
          <a:xfrm rot="5400000" flipH="1" flipV="1">
            <a:off x="2834481" y="2239169"/>
            <a:ext cx="579437" cy="685800"/>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5" name="Curved Connector 64"/>
          <p:cNvCxnSpPr>
            <a:endCxn id="34" idx="6"/>
          </p:cNvCxnSpPr>
          <p:nvPr/>
        </p:nvCxnSpPr>
        <p:spPr>
          <a:xfrm rot="10800000" flipV="1">
            <a:off x="7162800" y="3541712"/>
            <a:ext cx="533400" cy="488950"/>
          </a:xfrm>
          <a:prstGeom prst="curvedConnector3">
            <a:avLst>
              <a:gd name="adj1" fmla="val 41964"/>
            </a:avLst>
          </a:prstGeom>
          <a:ln w="28575"/>
        </p:spPr>
        <p:style>
          <a:lnRef idx="1">
            <a:schemeClr val="accent1"/>
          </a:lnRef>
          <a:fillRef idx="0">
            <a:schemeClr val="accent1"/>
          </a:fillRef>
          <a:effectRef idx="0">
            <a:schemeClr val="accent1"/>
          </a:effectRef>
          <a:fontRef idx="minor">
            <a:schemeClr val="tx1"/>
          </a:fontRef>
        </p:style>
      </p:cxnSp>
      <p:cxnSp>
        <p:nvCxnSpPr>
          <p:cNvPr id="70" name="Curved Connector 69"/>
          <p:cNvCxnSpPr>
            <a:endCxn id="8" idx="6"/>
          </p:cNvCxnSpPr>
          <p:nvPr/>
        </p:nvCxnSpPr>
        <p:spPr>
          <a:xfrm rot="10800000">
            <a:off x="7162800" y="3116262"/>
            <a:ext cx="533400" cy="425450"/>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26650" name="TextBox 80"/>
          <p:cNvSpPr txBox="1">
            <a:spLocks noChangeArrowheads="1"/>
          </p:cNvSpPr>
          <p:nvPr/>
        </p:nvSpPr>
        <p:spPr bwMode="auto">
          <a:xfrm>
            <a:off x="4038600" y="489585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6651" name="TextBox 81"/>
          <p:cNvSpPr txBox="1">
            <a:spLocks noChangeArrowheads="1"/>
          </p:cNvSpPr>
          <p:nvPr/>
        </p:nvSpPr>
        <p:spPr bwMode="auto">
          <a:xfrm>
            <a:off x="990600" y="466725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52" name="TextBox 82"/>
          <p:cNvSpPr txBox="1">
            <a:spLocks noChangeArrowheads="1"/>
          </p:cNvSpPr>
          <p:nvPr/>
        </p:nvSpPr>
        <p:spPr bwMode="auto">
          <a:xfrm>
            <a:off x="7231063" y="453390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6653" name="TextBox 83"/>
          <p:cNvSpPr txBox="1">
            <a:spLocks noChangeArrowheads="1"/>
          </p:cNvSpPr>
          <p:nvPr/>
        </p:nvSpPr>
        <p:spPr bwMode="auto">
          <a:xfrm>
            <a:off x="5859463" y="436245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6654" name="TextBox 84"/>
          <p:cNvSpPr txBox="1">
            <a:spLocks noChangeArrowheads="1"/>
          </p:cNvSpPr>
          <p:nvPr/>
        </p:nvSpPr>
        <p:spPr bwMode="auto">
          <a:xfrm>
            <a:off x="7162800" y="367665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4</a:t>
            </a:r>
          </a:p>
        </p:txBody>
      </p:sp>
      <p:sp>
        <p:nvSpPr>
          <p:cNvPr id="26655" name="TextBox 85"/>
          <p:cNvSpPr txBox="1">
            <a:spLocks noChangeArrowheads="1"/>
          </p:cNvSpPr>
          <p:nvPr/>
        </p:nvSpPr>
        <p:spPr bwMode="auto">
          <a:xfrm>
            <a:off x="7154863" y="316230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56" name="TextBox 86"/>
          <p:cNvSpPr txBox="1">
            <a:spLocks noChangeArrowheads="1"/>
          </p:cNvSpPr>
          <p:nvPr/>
        </p:nvSpPr>
        <p:spPr bwMode="auto">
          <a:xfrm>
            <a:off x="7239000" y="2338387"/>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57" name="TextBox 87"/>
          <p:cNvSpPr txBox="1">
            <a:spLocks noChangeArrowheads="1"/>
          </p:cNvSpPr>
          <p:nvPr/>
        </p:nvSpPr>
        <p:spPr bwMode="auto">
          <a:xfrm>
            <a:off x="6011863" y="230505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58" name="TextBox 88"/>
          <p:cNvSpPr txBox="1">
            <a:spLocks noChangeArrowheads="1"/>
          </p:cNvSpPr>
          <p:nvPr/>
        </p:nvSpPr>
        <p:spPr bwMode="auto">
          <a:xfrm>
            <a:off x="4419600" y="171450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59" name="TextBox 89"/>
          <p:cNvSpPr txBox="1">
            <a:spLocks noChangeArrowheads="1"/>
          </p:cNvSpPr>
          <p:nvPr/>
        </p:nvSpPr>
        <p:spPr bwMode="auto">
          <a:xfrm>
            <a:off x="2971800" y="230505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60" name="TextBox 90"/>
          <p:cNvSpPr txBox="1">
            <a:spLocks noChangeArrowheads="1"/>
          </p:cNvSpPr>
          <p:nvPr/>
        </p:nvSpPr>
        <p:spPr bwMode="auto">
          <a:xfrm>
            <a:off x="1668463" y="321945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61" name="TextBox 91"/>
          <p:cNvSpPr txBox="1">
            <a:spLocks noChangeArrowheads="1"/>
          </p:cNvSpPr>
          <p:nvPr/>
        </p:nvSpPr>
        <p:spPr bwMode="auto">
          <a:xfrm>
            <a:off x="1820863" y="247650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62" name="TextBox 92"/>
          <p:cNvSpPr txBox="1">
            <a:spLocks noChangeArrowheads="1"/>
          </p:cNvSpPr>
          <p:nvPr/>
        </p:nvSpPr>
        <p:spPr bwMode="auto">
          <a:xfrm>
            <a:off x="2049463" y="1333500"/>
            <a:ext cx="287337"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6663" name="TextBox 93"/>
          <p:cNvSpPr txBox="1">
            <a:spLocks noChangeArrowheads="1"/>
          </p:cNvSpPr>
          <p:nvPr/>
        </p:nvSpPr>
        <p:spPr bwMode="auto">
          <a:xfrm>
            <a:off x="0" y="2533650"/>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6666" name="Title 1"/>
          <p:cNvSpPr>
            <a:spLocks noGrp="1"/>
          </p:cNvSpPr>
          <p:nvPr>
            <p:ph type="title"/>
          </p:nvPr>
        </p:nvSpPr>
        <p:spPr>
          <a:xfrm>
            <a:off x="381000" y="76200"/>
            <a:ext cx="8077200" cy="1143000"/>
          </a:xfrm>
        </p:spPr>
        <p:txBody>
          <a:bodyPr/>
          <a:lstStyle/>
          <a:p>
            <a:pPr algn="ctr" eaLnBrk="1" hangingPunct="1"/>
            <a:r>
              <a:rPr lang="en-US" sz="4000" dirty="0" smtClean="0"/>
              <a:t>Negation: </a:t>
            </a:r>
            <a:r>
              <a:rPr lang="en-US" sz="4000" dirty="0" err="1" smtClean="0"/>
              <a:t>CePS</a:t>
            </a:r>
            <a:r>
              <a:rPr lang="en-US" sz="4000" dirty="0" smtClean="0"/>
              <a:t> - Initial Result </a:t>
            </a:r>
            <a:br>
              <a:rPr lang="en-US" sz="4000" dirty="0" smtClean="0"/>
            </a:br>
            <a:r>
              <a:rPr lang="en-US" sz="2400" dirty="0" smtClean="0">
                <a:solidFill>
                  <a:schemeClr val="tx1"/>
                </a:solidFill>
              </a:rPr>
              <a:t>[ICDM08, CIKM09]</a:t>
            </a:r>
          </a:p>
        </p:txBody>
      </p:sp>
      <p:sp>
        <p:nvSpPr>
          <p:cNvPr id="47" name="Title 1"/>
          <p:cNvSpPr txBox="1">
            <a:spLocks/>
          </p:cNvSpPr>
          <p:nvPr/>
        </p:nvSpPr>
        <p:spPr bwMode="auto">
          <a:xfrm>
            <a:off x="0" y="6172200"/>
            <a:ext cx="9144000" cy="685800"/>
          </a:xfrm>
          <a:prstGeom prst="rect">
            <a:avLst/>
          </a:prstGeom>
          <a:solidFill>
            <a:schemeClr val="tx1"/>
          </a:solidFill>
          <a:ln w="9525">
            <a:noFill/>
            <a:miter lim="800000"/>
            <a:headEnd/>
            <a:tailEnd/>
          </a:ln>
          <a:effectLst/>
        </p:spPr>
        <p:txBody>
          <a:bodyPr anchor="ctr"/>
          <a:lstStyle/>
          <a:p>
            <a:pPr algn="ctr" defTabSz="914400" fontAlgn="base">
              <a:spcBef>
                <a:spcPct val="0"/>
              </a:spcBef>
              <a:spcAft>
                <a:spcPct val="0"/>
              </a:spcAft>
              <a:defRPr/>
            </a:pPr>
            <a:r>
              <a:rPr lang="en-US" sz="2800" dirty="0" err="1" smtClean="0">
                <a:solidFill>
                  <a:prstClr val="white"/>
                </a:solidFill>
                <a:latin typeface="Arial" charset="0"/>
                <a:cs typeface="Arial" charset="0"/>
              </a:rPr>
              <a:t>CePS</a:t>
            </a:r>
            <a:r>
              <a:rPr lang="en-US" sz="2800" dirty="0" smtClean="0">
                <a:solidFill>
                  <a:prstClr val="white"/>
                </a:solidFill>
                <a:latin typeface="Arial" charset="0"/>
                <a:cs typeface="Arial" charset="0"/>
              </a:rPr>
              <a:t> between </a:t>
            </a:r>
            <a:r>
              <a:rPr lang="en-US" sz="2800" dirty="0">
                <a:solidFill>
                  <a:prstClr val="white"/>
                </a:solidFill>
                <a:latin typeface="Arial" charset="0"/>
                <a:cs typeface="Arial" charset="0"/>
              </a:rPr>
              <a:t>“Andrew </a:t>
            </a:r>
            <a:r>
              <a:rPr lang="en-US" sz="2800" dirty="0" err="1">
                <a:solidFill>
                  <a:prstClr val="white"/>
                </a:solidFill>
                <a:latin typeface="Arial" charset="0"/>
                <a:cs typeface="Arial" charset="0"/>
              </a:rPr>
              <a:t>Mccallum</a:t>
            </a:r>
            <a:r>
              <a:rPr lang="en-US" sz="2800" dirty="0">
                <a:solidFill>
                  <a:prstClr val="white"/>
                </a:solidFill>
                <a:latin typeface="Arial" charset="0"/>
                <a:cs typeface="Arial" charset="0"/>
              </a:rPr>
              <a:t>” and “</a:t>
            </a:r>
            <a:r>
              <a:rPr lang="en-US" sz="2800" dirty="0" err="1">
                <a:solidFill>
                  <a:prstClr val="white"/>
                </a:solidFill>
                <a:latin typeface="Arial" charset="0"/>
                <a:cs typeface="Arial" charset="0"/>
              </a:rPr>
              <a:t>Yiming</a:t>
            </a:r>
            <a:r>
              <a:rPr lang="en-US" sz="2800" dirty="0">
                <a:solidFill>
                  <a:prstClr val="white"/>
                </a:solidFill>
                <a:latin typeface="Arial" charset="0"/>
                <a:cs typeface="Arial" charset="0"/>
              </a:rPr>
              <a:t> Yang</a:t>
            </a:r>
            <a:r>
              <a:rPr lang="en-US" sz="2800" dirty="0" smtClean="0">
                <a:solidFill>
                  <a:prstClr val="white"/>
                </a:solidFill>
                <a:latin typeface="Arial" charset="0"/>
                <a:cs typeface="Arial" charset="0"/>
              </a:rPr>
              <a:t>” </a:t>
            </a:r>
          </a:p>
        </p:txBody>
      </p:sp>
      <p:sp>
        <p:nvSpPr>
          <p:cNvPr id="3" name="Right Arrow 2"/>
          <p:cNvSpPr/>
          <p:nvPr/>
        </p:nvSpPr>
        <p:spPr>
          <a:xfrm rot="8366500">
            <a:off x="6629399" y="1333500"/>
            <a:ext cx="753270" cy="319087"/>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10"/>
          <p:cNvSpPr txBox="1"/>
          <p:nvPr/>
        </p:nvSpPr>
        <p:spPr>
          <a:xfrm>
            <a:off x="7325464" y="914400"/>
            <a:ext cx="1742336" cy="461665"/>
          </a:xfrm>
          <a:prstGeom prst="rect">
            <a:avLst/>
          </a:prstGeom>
          <a:noFill/>
        </p:spPr>
        <p:txBody>
          <a:bodyPr wrap="none" rtlCol="0">
            <a:spAutoFit/>
          </a:bodyPr>
          <a:lstStyle/>
          <a:p>
            <a:pPr defTabSz="914400" fontAlgn="base">
              <a:spcBef>
                <a:spcPct val="0"/>
              </a:spcBef>
              <a:spcAft>
                <a:spcPct val="0"/>
              </a:spcAft>
            </a:pPr>
            <a:r>
              <a:rPr lang="en-US" altLang="zh-CN" sz="2400" dirty="0" smtClean="0">
                <a:solidFill>
                  <a:srgbClr val="660066"/>
                </a:solidFill>
                <a:latin typeface="Arial" charset="0"/>
                <a:cs typeface="Arial" charset="0"/>
              </a:rPr>
              <a:t>Text Mining</a:t>
            </a:r>
            <a:endParaRPr lang="en-US" sz="2400" dirty="0">
              <a:solidFill>
                <a:srgbClr val="660066"/>
              </a:solidFill>
              <a:latin typeface="Arial" charset="0"/>
              <a:cs typeface="Arial" charset="0"/>
            </a:endParaRPr>
          </a:p>
        </p:txBody>
      </p:sp>
      <p:sp>
        <p:nvSpPr>
          <p:cNvPr id="48" name="Right Arrow 47"/>
          <p:cNvSpPr/>
          <p:nvPr/>
        </p:nvSpPr>
        <p:spPr>
          <a:xfrm rot="13208893">
            <a:off x="7614604" y="4733462"/>
            <a:ext cx="753270" cy="319087"/>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FF"/>
              </a:solidFill>
            </a:endParaRPr>
          </a:p>
        </p:txBody>
      </p:sp>
      <p:sp>
        <p:nvSpPr>
          <p:cNvPr id="50" name="TextBox 49"/>
          <p:cNvSpPr txBox="1"/>
          <p:nvPr/>
        </p:nvSpPr>
        <p:spPr>
          <a:xfrm>
            <a:off x="7575828" y="5181600"/>
            <a:ext cx="1415772" cy="461665"/>
          </a:xfrm>
          <a:prstGeom prst="rect">
            <a:avLst/>
          </a:prstGeom>
          <a:noFill/>
        </p:spPr>
        <p:txBody>
          <a:bodyPr wrap="none" rtlCol="0">
            <a:spAutoFit/>
          </a:bodyPr>
          <a:lstStyle/>
          <a:p>
            <a:pPr defTabSz="914400" fontAlgn="base">
              <a:spcBef>
                <a:spcPct val="0"/>
              </a:spcBef>
              <a:spcAft>
                <a:spcPct val="0"/>
              </a:spcAft>
            </a:pPr>
            <a:r>
              <a:rPr lang="en-US" altLang="zh-CN" sz="2400" dirty="0" smtClean="0">
                <a:solidFill>
                  <a:srgbClr val="0000FF"/>
                </a:solidFill>
                <a:latin typeface="Arial" charset="0"/>
                <a:cs typeface="Arial" charset="0"/>
              </a:rPr>
              <a:t>Statistics</a:t>
            </a:r>
            <a:endParaRPr lang="en-US" sz="2400" dirty="0">
              <a:solidFill>
                <a:srgbClr val="0000FF"/>
              </a:solidFill>
              <a:latin typeface="Arial" charset="0"/>
              <a:cs typeface="Arial" charset="0"/>
            </a:endParaRPr>
          </a:p>
        </p:txBody>
      </p:sp>
      <p:pic>
        <p:nvPicPr>
          <p:cNvPr id="51" name="Picture 2" descr="https://encrypted-tbn0.gstatic.com/images?q=tbn:ANd9GcSuCP0i3Irp1xog_ayzEc1ZmHfyW6NNBRrS4W6NLCI4EYj7e7QUsx081fyM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encrypted-tbn0.gstatic.com/images?q=tbn:ANd9GcTAWs40w2GQctfzBLPJmkspYzrxq1gF5LbKB2ewifdG7xrwyQn4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6138788"/>
      </p:ext>
    </p:extLst>
  </p:cSld>
  <p:clrMapOvr>
    <a:masterClrMapping/>
  </p:clrMapOvr>
  <p:transition xmlns:p14="http://schemas.microsoft.com/office/powerpoint/2010/main" advTm="5276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8" grpId="0" animBg="1"/>
      <p:bldP spid="5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76200" y="2865438"/>
            <a:ext cx="1447800" cy="63976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white"/>
                </a:solidFill>
              </a:rPr>
              <a:t>Andrew</a:t>
            </a:r>
          </a:p>
          <a:p>
            <a:pPr algn="ctr" defTabSz="914400" fontAlgn="base">
              <a:spcBef>
                <a:spcPct val="0"/>
              </a:spcBef>
              <a:spcAft>
                <a:spcPct val="0"/>
              </a:spcAft>
              <a:defRPr/>
            </a:pPr>
            <a:r>
              <a:rPr lang="en-US" b="1" dirty="0" err="1">
                <a:solidFill>
                  <a:prstClr val="white"/>
                </a:solidFill>
              </a:rPr>
              <a:t>Mccallum</a:t>
            </a:r>
            <a:endParaRPr lang="en-US" b="1" dirty="0">
              <a:solidFill>
                <a:prstClr val="white"/>
              </a:solidFill>
            </a:endParaRPr>
          </a:p>
        </p:txBody>
      </p:sp>
      <p:sp>
        <p:nvSpPr>
          <p:cNvPr id="5" name="Hexagon 4"/>
          <p:cNvSpPr/>
          <p:nvPr/>
        </p:nvSpPr>
        <p:spPr>
          <a:xfrm>
            <a:off x="7772400" y="2865438"/>
            <a:ext cx="1447800" cy="639762"/>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sz="2000" b="1" dirty="0" err="1">
                <a:solidFill>
                  <a:prstClr val="white"/>
                </a:solidFill>
              </a:rPr>
              <a:t>Yiming</a:t>
            </a:r>
            <a:endParaRPr lang="en-US" sz="2000" b="1" dirty="0">
              <a:solidFill>
                <a:prstClr val="white"/>
              </a:solidFill>
            </a:endParaRPr>
          </a:p>
          <a:p>
            <a:pPr algn="ctr" defTabSz="914400" fontAlgn="base">
              <a:spcBef>
                <a:spcPct val="0"/>
              </a:spcBef>
              <a:spcAft>
                <a:spcPct val="0"/>
              </a:spcAft>
              <a:defRPr/>
            </a:pPr>
            <a:r>
              <a:rPr lang="en-US" sz="2000" b="1" dirty="0">
                <a:solidFill>
                  <a:prstClr val="white"/>
                </a:solidFill>
              </a:rPr>
              <a:t>Yang</a:t>
            </a:r>
          </a:p>
        </p:txBody>
      </p:sp>
      <p:sp>
        <p:nvSpPr>
          <p:cNvPr id="6" name="Oval 5"/>
          <p:cNvSpPr/>
          <p:nvPr/>
        </p:nvSpPr>
        <p:spPr>
          <a:xfrm>
            <a:off x="3124200" y="1722438"/>
            <a:ext cx="1600200" cy="6397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Michael I.</a:t>
            </a:r>
          </a:p>
          <a:p>
            <a:pPr algn="ctr" defTabSz="914400" fontAlgn="base">
              <a:spcBef>
                <a:spcPct val="0"/>
              </a:spcBef>
              <a:spcAft>
                <a:spcPct val="0"/>
              </a:spcAft>
              <a:defRPr/>
            </a:pPr>
            <a:r>
              <a:rPr lang="en-US" b="1" dirty="0">
                <a:solidFill>
                  <a:prstClr val="black"/>
                </a:solidFill>
              </a:rPr>
              <a:t>Jordan</a:t>
            </a:r>
          </a:p>
        </p:txBody>
      </p:sp>
      <p:sp>
        <p:nvSpPr>
          <p:cNvPr id="7" name="Oval 6"/>
          <p:cNvSpPr/>
          <p:nvPr/>
        </p:nvSpPr>
        <p:spPr>
          <a:xfrm>
            <a:off x="3429000" y="4008438"/>
            <a:ext cx="1600200" cy="639762"/>
          </a:xfrm>
          <a:prstGeom prst="ellipse">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Xiaojin</a:t>
            </a:r>
            <a:endParaRPr lang="en-US" b="1" dirty="0">
              <a:solidFill>
                <a:prstClr val="black"/>
              </a:solidFill>
            </a:endParaRPr>
          </a:p>
          <a:p>
            <a:pPr algn="ctr" defTabSz="914400" fontAlgn="base">
              <a:spcBef>
                <a:spcPct val="0"/>
              </a:spcBef>
              <a:spcAft>
                <a:spcPct val="0"/>
              </a:spcAft>
              <a:defRPr/>
            </a:pPr>
            <a:r>
              <a:rPr lang="en-US" b="1" dirty="0">
                <a:solidFill>
                  <a:prstClr val="black"/>
                </a:solidFill>
              </a:rPr>
              <a:t>Zhu</a:t>
            </a:r>
          </a:p>
        </p:txBody>
      </p:sp>
      <p:sp>
        <p:nvSpPr>
          <p:cNvPr id="8" name="Oval 7"/>
          <p:cNvSpPr/>
          <p:nvPr/>
        </p:nvSpPr>
        <p:spPr>
          <a:xfrm>
            <a:off x="6248400" y="1752600"/>
            <a:ext cx="1600200" cy="639763"/>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Rong</a:t>
            </a:r>
            <a:endParaRPr lang="en-US" b="1" dirty="0">
              <a:solidFill>
                <a:prstClr val="black"/>
              </a:solidFill>
            </a:endParaRPr>
          </a:p>
          <a:p>
            <a:pPr algn="ctr" defTabSz="914400" fontAlgn="base">
              <a:spcBef>
                <a:spcPct val="0"/>
              </a:spcBef>
              <a:spcAft>
                <a:spcPct val="0"/>
              </a:spcAft>
              <a:defRPr/>
            </a:pPr>
            <a:r>
              <a:rPr lang="en-US" b="1" dirty="0">
                <a:solidFill>
                  <a:prstClr val="black"/>
                </a:solidFill>
              </a:rPr>
              <a:t>Jin</a:t>
            </a:r>
          </a:p>
        </p:txBody>
      </p:sp>
      <p:sp>
        <p:nvSpPr>
          <p:cNvPr id="10" name="Oval 9"/>
          <p:cNvSpPr/>
          <p:nvPr/>
        </p:nvSpPr>
        <p:spPr>
          <a:xfrm>
            <a:off x="685800" y="1722438"/>
            <a:ext cx="1600200" cy="639762"/>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Andrew</a:t>
            </a:r>
          </a:p>
          <a:p>
            <a:pPr algn="ctr" defTabSz="914400" fontAlgn="base">
              <a:spcBef>
                <a:spcPct val="0"/>
              </a:spcBef>
              <a:spcAft>
                <a:spcPct val="0"/>
              </a:spcAft>
              <a:defRPr/>
            </a:pPr>
            <a:r>
              <a:rPr lang="en-US" b="1" dirty="0">
                <a:solidFill>
                  <a:prstClr val="black"/>
                </a:solidFill>
              </a:rPr>
              <a:t>Ng</a:t>
            </a:r>
          </a:p>
        </p:txBody>
      </p:sp>
      <p:cxnSp>
        <p:nvCxnSpPr>
          <p:cNvPr id="16" name="Curved Connector 15"/>
          <p:cNvCxnSpPr>
            <a:stCxn id="4" idx="2"/>
            <a:endCxn id="10" idx="2"/>
          </p:cNvCxnSpPr>
          <p:nvPr/>
        </p:nvCxnSpPr>
        <p:spPr>
          <a:xfrm rot="5400000" flipH="1" flipV="1">
            <a:off x="49212" y="2228851"/>
            <a:ext cx="823913" cy="449262"/>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0" idx="6"/>
            <a:endCxn id="6" idx="2"/>
          </p:cNvCxnSpPr>
          <p:nvPr/>
        </p:nvCxnSpPr>
        <p:spPr>
          <a:xfrm>
            <a:off x="2286000" y="2041525"/>
            <a:ext cx="8382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6" idx="6"/>
            <a:endCxn id="35" idx="0"/>
          </p:cNvCxnSpPr>
          <p:nvPr/>
        </p:nvCxnSpPr>
        <p:spPr>
          <a:xfrm>
            <a:off x="4724400" y="2041525"/>
            <a:ext cx="762000" cy="823913"/>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29" name="Shape 28"/>
          <p:cNvCxnSpPr>
            <a:stCxn id="8" idx="6"/>
            <a:endCxn id="5" idx="2"/>
          </p:cNvCxnSpPr>
          <p:nvPr/>
        </p:nvCxnSpPr>
        <p:spPr>
          <a:xfrm>
            <a:off x="7848600" y="2073275"/>
            <a:ext cx="1211263" cy="792163"/>
          </a:xfrm>
          <a:prstGeom prst="curvedConnector2">
            <a:avLst/>
          </a:prstGeom>
          <a:ln w="28575"/>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248400" y="4008438"/>
            <a:ext cx="1600200" cy="639762"/>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err="1">
                <a:solidFill>
                  <a:prstClr val="black"/>
                </a:solidFill>
              </a:rPr>
              <a:t>Jian</a:t>
            </a:r>
            <a:r>
              <a:rPr lang="en-US" b="1" dirty="0">
                <a:solidFill>
                  <a:prstClr val="black"/>
                </a:solidFill>
              </a:rPr>
              <a:t> Zhang</a:t>
            </a:r>
          </a:p>
        </p:txBody>
      </p:sp>
      <p:sp>
        <p:nvSpPr>
          <p:cNvPr id="35" name="Oval 34"/>
          <p:cNvSpPr/>
          <p:nvPr/>
        </p:nvSpPr>
        <p:spPr>
          <a:xfrm>
            <a:off x="4572000" y="2865438"/>
            <a:ext cx="1828800" cy="6397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sz="1700" b="1" dirty="0" err="1">
                <a:solidFill>
                  <a:prstClr val="black"/>
                </a:solidFill>
              </a:rPr>
              <a:t>Zoubin</a:t>
            </a:r>
            <a:endParaRPr lang="en-US" sz="1700" b="1" dirty="0">
              <a:solidFill>
                <a:prstClr val="black"/>
              </a:solidFill>
            </a:endParaRPr>
          </a:p>
          <a:p>
            <a:pPr algn="ctr" defTabSz="914400" fontAlgn="base">
              <a:spcBef>
                <a:spcPct val="0"/>
              </a:spcBef>
              <a:spcAft>
                <a:spcPct val="0"/>
              </a:spcAft>
              <a:defRPr/>
            </a:pPr>
            <a:r>
              <a:rPr lang="en-US" sz="1700" b="1" dirty="0" err="1">
                <a:solidFill>
                  <a:prstClr val="black"/>
                </a:solidFill>
              </a:rPr>
              <a:t>Ghahramani</a:t>
            </a:r>
            <a:endParaRPr lang="en-US" sz="1700" b="1" dirty="0">
              <a:solidFill>
                <a:prstClr val="black"/>
              </a:solidFill>
            </a:endParaRPr>
          </a:p>
        </p:txBody>
      </p:sp>
      <p:sp>
        <p:nvSpPr>
          <p:cNvPr id="36" name="Oval 35"/>
          <p:cNvSpPr/>
          <p:nvPr/>
        </p:nvSpPr>
        <p:spPr>
          <a:xfrm>
            <a:off x="2286000" y="2865438"/>
            <a:ext cx="1600200" cy="6397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John D.</a:t>
            </a:r>
          </a:p>
          <a:p>
            <a:pPr algn="ctr" defTabSz="914400" fontAlgn="base">
              <a:spcBef>
                <a:spcPct val="0"/>
              </a:spcBef>
              <a:spcAft>
                <a:spcPct val="0"/>
              </a:spcAft>
              <a:defRPr/>
            </a:pPr>
            <a:r>
              <a:rPr lang="en-US" b="1" dirty="0" err="1">
                <a:solidFill>
                  <a:prstClr val="black"/>
                </a:solidFill>
              </a:rPr>
              <a:t>Laffterty</a:t>
            </a:r>
            <a:endParaRPr lang="en-US" b="1" dirty="0">
              <a:solidFill>
                <a:prstClr val="black"/>
              </a:solidFill>
            </a:endParaRPr>
          </a:p>
        </p:txBody>
      </p:sp>
      <p:cxnSp>
        <p:nvCxnSpPr>
          <p:cNvPr id="40" name="Shape 39"/>
          <p:cNvCxnSpPr>
            <a:stCxn id="5" idx="2"/>
            <a:endCxn id="35" idx="6"/>
          </p:cNvCxnSpPr>
          <p:nvPr/>
        </p:nvCxnSpPr>
        <p:spPr>
          <a:xfrm rot="10800000">
            <a:off x="6400800" y="3184525"/>
            <a:ext cx="13716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35" idx="2"/>
            <a:endCxn id="36" idx="6"/>
          </p:cNvCxnSpPr>
          <p:nvPr/>
        </p:nvCxnSpPr>
        <p:spPr>
          <a:xfrm rot="10800000">
            <a:off x="3886200" y="3184525"/>
            <a:ext cx="6858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4" name="Shape 43"/>
          <p:cNvCxnSpPr>
            <a:stCxn id="36" idx="2"/>
            <a:endCxn id="4" idx="2"/>
          </p:cNvCxnSpPr>
          <p:nvPr/>
        </p:nvCxnSpPr>
        <p:spPr>
          <a:xfrm rot="10800000">
            <a:off x="1524000" y="3184525"/>
            <a:ext cx="762000" cy="1588"/>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27666" name="TextBox 80"/>
          <p:cNvSpPr txBox="1">
            <a:spLocks noChangeArrowheads="1"/>
          </p:cNvSpPr>
          <p:nvPr/>
        </p:nvSpPr>
        <p:spPr bwMode="auto">
          <a:xfrm>
            <a:off x="5181600" y="35814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67" name="TextBox 81"/>
          <p:cNvSpPr txBox="1">
            <a:spLocks noChangeArrowheads="1"/>
          </p:cNvSpPr>
          <p:nvPr/>
        </p:nvSpPr>
        <p:spPr bwMode="auto">
          <a:xfrm>
            <a:off x="5638800" y="19812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7668" name="TextBox 86"/>
          <p:cNvSpPr txBox="1">
            <a:spLocks noChangeArrowheads="1"/>
          </p:cNvSpPr>
          <p:nvPr/>
        </p:nvSpPr>
        <p:spPr bwMode="auto">
          <a:xfrm>
            <a:off x="8229600" y="19050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7669" name="TextBox 88"/>
          <p:cNvSpPr txBox="1">
            <a:spLocks noChangeArrowheads="1"/>
          </p:cNvSpPr>
          <p:nvPr/>
        </p:nvSpPr>
        <p:spPr bwMode="auto">
          <a:xfrm>
            <a:off x="5029200" y="19050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6</a:t>
            </a:r>
          </a:p>
        </p:txBody>
      </p:sp>
      <p:sp>
        <p:nvSpPr>
          <p:cNvPr id="27670" name="TextBox 92"/>
          <p:cNvSpPr txBox="1">
            <a:spLocks noChangeArrowheads="1"/>
          </p:cNvSpPr>
          <p:nvPr/>
        </p:nvSpPr>
        <p:spPr bwMode="auto">
          <a:xfrm>
            <a:off x="152400" y="2100263"/>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71" name="TextBox 93"/>
          <p:cNvSpPr txBox="1">
            <a:spLocks noChangeArrowheads="1"/>
          </p:cNvSpPr>
          <p:nvPr/>
        </p:nvSpPr>
        <p:spPr bwMode="auto">
          <a:xfrm>
            <a:off x="2667000" y="17526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7</a:t>
            </a:r>
          </a:p>
        </p:txBody>
      </p:sp>
      <p:sp>
        <p:nvSpPr>
          <p:cNvPr id="109" name="Oval 108"/>
          <p:cNvSpPr/>
          <p:nvPr/>
        </p:nvSpPr>
        <p:spPr>
          <a:xfrm>
            <a:off x="838200" y="4008438"/>
            <a:ext cx="1905000" cy="639762"/>
          </a:xfrm>
          <a:prstGeom prst="ellips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fontAlgn="base">
              <a:spcBef>
                <a:spcPct val="0"/>
              </a:spcBef>
              <a:spcAft>
                <a:spcPct val="0"/>
              </a:spcAft>
              <a:defRPr/>
            </a:pPr>
            <a:r>
              <a:rPr lang="en-US" b="1" dirty="0">
                <a:solidFill>
                  <a:prstClr val="black"/>
                </a:solidFill>
              </a:rPr>
              <a:t>Fernando</a:t>
            </a:r>
          </a:p>
          <a:p>
            <a:pPr algn="ctr" defTabSz="914400" fontAlgn="base">
              <a:spcBef>
                <a:spcPct val="0"/>
              </a:spcBef>
              <a:spcAft>
                <a:spcPct val="0"/>
              </a:spcAft>
              <a:defRPr/>
            </a:pPr>
            <a:r>
              <a:rPr lang="en-US" b="1" dirty="0">
                <a:solidFill>
                  <a:prstClr val="black"/>
                </a:solidFill>
              </a:rPr>
              <a:t>C.N. Pereira</a:t>
            </a:r>
          </a:p>
        </p:txBody>
      </p:sp>
      <p:cxnSp>
        <p:nvCxnSpPr>
          <p:cNvPr id="112" name="Curved Connector 15"/>
          <p:cNvCxnSpPr>
            <a:stCxn id="4" idx="2"/>
            <a:endCxn id="109" idx="2"/>
          </p:cNvCxnSpPr>
          <p:nvPr/>
        </p:nvCxnSpPr>
        <p:spPr>
          <a:xfrm rot="16200000" flipH="1">
            <a:off x="126206" y="3615532"/>
            <a:ext cx="822325" cy="601662"/>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15" name="Curved Connector 15"/>
          <p:cNvCxnSpPr>
            <a:stCxn id="109" idx="6"/>
            <a:endCxn id="36" idx="4"/>
          </p:cNvCxnSpPr>
          <p:nvPr/>
        </p:nvCxnSpPr>
        <p:spPr>
          <a:xfrm flipV="1">
            <a:off x="2743200" y="3505200"/>
            <a:ext cx="342900" cy="822325"/>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18" name="Curved Connector 15"/>
          <p:cNvCxnSpPr>
            <a:stCxn id="7" idx="2"/>
            <a:endCxn id="36" idx="4"/>
          </p:cNvCxnSpPr>
          <p:nvPr/>
        </p:nvCxnSpPr>
        <p:spPr>
          <a:xfrm rot="10800000">
            <a:off x="3086100" y="3505200"/>
            <a:ext cx="342900" cy="822325"/>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21" name="Curved Connector 15"/>
          <p:cNvCxnSpPr>
            <a:stCxn id="35" idx="4"/>
            <a:endCxn id="7" idx="6"/>
          </p:cNvCxnSpPr>
          <p:nvPr/>
        </p:nvCxnSpPr>
        <p:spPr>
          <a:xfrm rot="5400000">
            <a:off x="4846637" y="3687763"/>
            <a:ext cx="822325" cy="457200"/>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24" name="Curved Connector 15"/>
          <p:cNvCxnSpPr>
            <a:stCxn id="35" idx="4"/>
            <a:endCxn id="34" idx="2"/>
          </p:cNvCxnSpPr>
          <p:nvPr/>
        </p:nvCxnSpPr>
        <p:spPr>
          <a:xfrm rot="16200000" flipH="1">
            <a:off x="5456237" y="3535363"/>
            <a:ext cx="822325" cy="762000"/>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27" name="Curved Connector 15"/>
          <p:cNvCxnSpPr>
            <a:stCxn id="34" idx="6"/>
            <a:endCxn id="5" idx="2"/>
          </p:cNvCxnSpPr>
          <p:nvPr/>
        </p:nvCxnSpPr>
        <p:spPr>
          <a:xfrm flipV="1">
            <a:off x="7848600" y="3505200"/>
            <a:ext cx="1211263" cy="822325"/>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30" name="Curved Connector 15"/>
          <p:cNvCxnSpPr>
            <a:stCxn id="35" idx="0"/>
            <a:endCxn id="8" idx="2"/>
          </p:cNvCxnSpPr>
          <p:nvPr/>
        </p:nvCxnSpPr>
        <p:spPr>
          <a:xfrm rot="5400000" flipH="1" flipV="1">
            <a:off x="5471318" y="2088357"/>
            <a:ext cx="792163" cy="762000"/>
          </a:xfrm>
          <a:prstGeom prst="curvedConnector2">
            <a:avLst/>
          </a:prstGeom>
          <a:ln w="28575"/>
        </p:spPr>
        <p:style>
          <a:lnRef idx="1">
            <a:schemeClr val="accent1"/>
          </a:lnRef>
          <a:fillRef idx="0">
            <a:schemeClr val="accent1"/>
          </a:fillRef>
          <a:effectRef idx="0">
            <a:schemeClr val="accent1"/>
          </a:effectRef>
          <a:fontRef idx="minor">
            <a:schemeClr val="tx1"/>
          </a:fontRef>
        </p:style>
      </p:cxnSp>
      <p:cxnSp>
        <p:nvCxnSpPr>
          <p:cNvPr id="133" name="Shape 39"/>
          <p:cNvCxnSpPr>
            <a:stCxn id="34" idx="0"/>
            <a:endCxn id="8" idx="4"/>
          </p:cNvCxnSpPr>
          <p:nvPr/>
        </p:nvCxnSpPr>
        <p:spPr>
          <a:xfrm rot="5400000" flipH="1" flipV="1">
            <a:off x="6241257" y="3199606"/>
            <a:ext cx="1614488" cy="3175"/>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27681" name="TextBox 151"/>
          <p:cNvSpPr txBox="1">
            <a:spLocks noChangeArrowheads="1"/>
          </p:cNvSpPr>
          <p:nvPr/>
        </p:nvSpPr>
        <p:spPr bwMode="auto">
          <a:xfrm>
            <a:off x="4056063" y="2895600"/>
            <a:ext cx="287337"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82" name="TextBox 152"/>
          <p:cNvSpPr txBox="1">
            <a:spLocks noChangeArrowheads="1"/>
          </p:cNvSpPr>
          <p:nvPr/>
        </p:nvSpPr>
        <p:spPr bwMode="auto">
          <a:xfrm>
            <a:off x="3124200" y="3776663"/>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4</a:t>
            </a:r>
          </a:p>
        </p:txBody>
      </p:sp>
      <p:sp>
        <p:nvSpPr>
          <p:cNvPr id="27683" name="TextBox 153"/>
          <p:cNvSpPr txBox="1">
            <a:spLocks noChangeArrowheads="1"/>
          </p:cNvSpPr>
          <p:nvPr/>
        </p:nvSpPr>
        <p:spPr bwMode="auto">
          <a:xfrm>
            <a:off x="1752600" y="28956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84" name="TextBox 154"/>
          <p:cNvSpPr txBox="1">
            <a:spLocks noChangeArrowheads="1"/>
          </p:cNvSpPr>
          <p:nvPr/>
        </p:nvSpPr>
        <p:spPr bwMode="auto">
          <a:xfrm>
            <a:off x="381000" y="3776663"/>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85" name="TextBox 155"/>
          <p:cNvSpPr txBox="1">
            <a:spLocks noChangeArrowheads="1"/>
          </p:cNvSpPr>
          <p:nvPr/>
        </p:nvSpPr>
        <p:spPr bwMode="auto">
          <a:xfrm>
            <a:off x="2836863" y="3581400"/>
            <a:ext cx="287337"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1</a:t>
            </a:r>
          </a:p>
        </p:txBody>
      </p:sp>
      <p:sp>
        <p:nvSpPr>
          <p:cNvPr id="27686" name="TextBox 156"/>
          <p:cNvSpPr txBox="1">
            <a:spLocks noChangeArrowheads="1"/>
          </p:cNvSpPr>
          <p:nvPr/>
        </p:nvSpPr>
        <p:spPr bwMode="auto">
          <a:xfrm>
            <a:off x="8229600" y="38862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4</a:t>
            </a:r>
          </a:p>
        </p:txBody>
      </p:sp>
      <p:sp>
        <p:nvSpPr>
          <p:cNvPr id="27687" name="TextBox 157"/>
          <p:cNvSpPr txBox="1">
            <a:spLocks noChangeArrowheads="1"/>
          </p:cNvSpPr>
          <p:nvPr/>
        </p:nvSpPr>
        <p:spPr bwMode="auto">
          <a:xfrm>
            <a:off x="7239000" y="28956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88" name="TextBox 158"/>
          <p:cNvSpPr txBox="1">
            <a:spLocks noChangeArrowheads="1"/>
          </p:cNvSpPr>
          <p:nvPr/>
        </p:nvSpPr>
        <p:spPr bwMode="auto">
          <a:xfrm>
            <a:off x="5715000" y="3852863"/>
            <a:ext cx="287338" cy="33813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2</a:t>
            </a:r>
          </a:p>
        </p:txBody>
      </p:sp>
      <p:sp>
        <p:nvSpPr>
          <p:cNvPr id="27689" name="TextBox 159"/>
          <p:cNvSpPr txBox="1">
            <a:spLocks noChangeArrowheads="1"/>
          </p:cNvSpPr>
          <p:nvPr/>
        </p:nvSpPr>
        <p:spPr bwMode="auto">
          <a:xfrm>
            <a:off x="6781800" y="2514600"/>
            <a:ext cx="287338" cy="338138"/>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1600" b="1">
                <a:solidFill>
                  <a:prstClr val="black"/>
                </a:solidFill>
                <a:latin typeface="Arial" charset="0"/>
                <a:cs typeface="Arial" charset="0"/>
              </a:rPr>
              <a:t>3</a:t>
            </a:r>
          </a:p>
        </p:txBody>
      </p:sp>
      <p:sp>
        <p:nvSpPr>
          <p:cNvPr id="45" name="Slide Number Placeholder 44"/>
          <p:cNvSpPr>
            <a:spLocks noGrp="1"/>
          </p:cNvSpPr>
          <p:nvPr>
            <p:ph type="sldNum" sz="quarter" idx="12"/>
          </p:nvPr>
        </p:nvSpPr>
        <p:spPr/>
        <p:txBody>
          <a:bodyPr/>
          <a:lstStyle/>
          <a:p>
            <a:pPr>
              <a:defRPr/>
            </a:pPr>
            <a:fld id="{B012CC82-6A21-4C15-A9DF-59CA3689167F}" type="slidenum">
              <a:rPr lang="en-US" smtClean="0">
                <a:solidFill>
                  <a:prstClr val="black">
                    <a:tint val="75000"/>
                  </a:prstClr>
                </a:solidFill>
              </a:rPr>
              <a:pPr>
                <a:defRPr/>
              </a:pPr>
              <a:t>77</a:t>
            </a:fld>
            <a:endParaRPr lang="en-US">
              <a:solidFill>
                <a:prstClr val="black">
                  <a:tint val="75000"/>
                </a:prstClr>
              </a:solidFill>
            </a:endParaRPr>
          </a:p>
        </p:txBody>
      </p:sp>
      <p:sp>
        <p:nvSpPr>
          <p:cNvPr id="46" name="Title 1"/>
          <p:cNvSpPr>
            <a:spLocks noGrp="1"/>
          </p:cNvSpPr>
          <p:nvPr>
            <p:ph type="title"/>
          </p:nvPr>
        </p:nvSpPr>
        <p:spPr>
          <a:xfrm>
            <a:off x="381000" y="76200"/>
            <a:ext cx="8077200" cy="1143000"/>
          </a:xfrm>
        </p:spPr>
        <p:txBody>
          <a:bodyPr/>
          <a:lstStyle/>
          <a:p>
            <a:pPr algn="ctr" eaLnBrk="1" hangingPunct="1"/>
            <a:r>
              <a:rPr lang="en-US" sz="4000" dirty="0" smtClean="0"/>
              <a:t>Negation: </a:t>
            </a:r>
            <a:r>
              <a:rPr lang="en-US" sz="4000" dirty="0" err="1" smtClean="0"/>
              <a:t>CePS</a:t>
            </a:r>
            <a:r>
              <a:rPr lang="en-US" sz="4000" dirty="0" smtClean="0"/>
              <a:t> – After Feedback </a:t>
            </a:r>
            <a:br>
              <a:rPr lang="en-US" sz="4000" dirty="0" smtClean="0"/>
            </a:br>
            <a:r>
              <a:rPr lang="en-US" sz="2400" dirty="0" smtClean="0">
                <a:solidFill>
                  <a:schemeClr val="tx1"/>
                </a:solidFill>
              </a:rPr>
              <a:t>[ICDM08, CIKM09]</a:t>
            </a:r>
          </a:p>
        </p:txBody>
      </p:sp>
      <p:sp>
        <p:nvSpPr>
          <p:cNvPr id="47" name="Title 1"/>
          <p:cNvSpPr txBox="1">
            <a:spLocks/>
          </p:cNvSpPr>
          <p:nvPr/>
        </p:nvSpPr>
        <p:spPr bwMode="auto">
          <a:xfrm>
            <a:off x="0" y="5715000"/>
            <a:ext cx="9144000" cy="1143000"/>
          </a:xfrm>
          <a:prstGeom prst="rect">
            <a:avLst/>
          </a:prstGeom>
          <a:solidFill>
            <a:schemeClr val="tx1"/>
          </a:solidFill>
          <a:ln w="9525">
            <a:noFill/>
            <a:miter lim="800000"/>
            <a:headEnd/>
            <a:tailEnd/>
          </a:ln>
          <a:effectLst/>
        </p:spPr>
        <p:txBody>
          <a:bodyPr anchor="ctr"/>
          <a:lstStyle/>
          <a:p>
            <a:pPr algn="ctr" defTabSz="914400" fontAlgn="base">
              <a:spcBef>
                <a:spcPct val="0"/>
              </a:spcBef>
              <a:spcAft>
                <a:spcPct val="0"/>
              </a:spcAft>
              <a:defRPr/>
            </a:pPr>
            <a:r>
              <a:rPr lang="en-US" sz="2400" dirty="0" err="1" smtClean="0">
                <a:solidFill>
                  <a:prstClr val="white"/>
                </a:solidFill>
                <a:latin typeface="Arial" charset="0"/>
                <a:cs typeface="Arial" charset="0"/>
              </a:rPr>
              <a:t>CePS</a:t>
            </a:r>
            <a:r>
              <a:rPr lang="en-US" sz="2400" dirty="0" smtClean="0">
                <a:solidFill>
                  <a:prstClr val="white"/>
                </a:solidFill>
                <a:latin typeface="Arial" charset="0"/>
                <a:cs typeface="Arial" charset="0"/>
              </a:rPr>
              <a:t> between “</a:t>
            </a:r>
            <a:r>
              <a:rPr lang="en-US" sz="2400" dirty="0" err="1" smtClean="0">
                <a:solidFill>
                  <a:prstClr val="white"/>
                </a:solidFill>
                <a:latin typeface="Arial" charset="0"/>
                <a:cs typeface="Arial" charset="0"/>
              </a:rPr>
              <a:t>Mccallum</a:t>
            </a:r>
            <a:r>
              <a:rPr lang="en-US" sz="2400" dirty="0">
                <a:solidFill>
                  <a:prstClr val="white"/>
                </a:solidFill>
                <a:latin typeface="Arial" charset="0"/>
                <a:cs typeface="Arial" charset="0"/>
              </a:rPr>
              <a:t>” and </a:t>
            </a:r>
            <a:r>
              <a:rPr lang="en-US" sz="2400" dirty="0" smtClean="0">
                <a:solidFill>
                  <a:prstClr val="white"/>
                </a:solidFill>
                <a:latin typeface="Arial" charset="0"/>
                <a:cs typeface="Arial" charset="0"/>
              </a:rPr>
              <a:t>“Yang”, avoiding “Mitchell”</a:t>
            </a:r>
          </a:p>
          <a:p>
            <a:pPr algn="ctr" defTabSz="914400" fontAlgn="base">
              <a:spcBef>
                <a:spcPct val="0"/>
              </a:spcBef>
              <a:spcAft>
                <a:spcPct val="0"/>
              </a:spcAft>
              <a:defRPr/>
            </a:pPr>
            <a:r>
              <a:rPr lang="en-US" sz="2400" kern="0" dirty="0">
                <a:solidFill>
                  <a:prstClr val="white"/>
                </a:solidFill>
                <a:cs typeface="Arial" charset="0"/>
              </a:rPr>
              <a:t>entire ‘Text’ </a:t>
            </a:r>
            <a:r>
              <a:rPr lang="en-US" sz="2400" kern="0" dirty="0" smtClean="0">
                <a:solidFill>
                  <a:prstClr val="white"/>
                </a:solidFill>
                <a:cs typeface="Arial" charset="0"/>
              </a:rPr>
              <a:t>connection gone, </a:t>
            </a:r>
            <a:r>
              <a:rPr lang="en-US" sz="2400" kern="0" dirty="0">
                <a:solidFill>
                  <a:prstClr val="white"/>
                </a:solidFill>
                <a:cs typeface="Arial" charset="0"/>
              </a:rPr>
              <a:t>and </a:t>
            </a:r>
            <a:r>
              <a:rPr lang="en-US" sz="2400" kern="0" dirty="0" smtClean="0">
                <a:solidFill>
                  <a:prstClr val="white"/>
                </a:solidFill>
                <a:cs typeface="Arial" charset="0"/>
              </a:rPr>
              <a:t>more </a:t>
            </a:r>
            <a:r>
              <a:rPr lang="en-US" sz="2400" kern="0" dirty="0">
                <a:solidFill>
                  <a:prstClr val="white"/>
                </a:solidFill>
                <a:cs typeface="Arial" charset="0"/>
              </a:rPr>
              <a:t>connections on ‘Statistics’</a:t>
            </a:r>
          </a:p>
        </p:txBody>
      </p:sp>
      <p:pic>
        <p:nvPicPr>
          <p:cNvPr id="48" name="Picture 2" descr="https://encrypted-tbn0.gstatic.com/images?q=tbn:ANd9GcSuCP0i3Irp1xog_ayzEc1ZmHfyW6NNBRrS4W6NLCI4EYj7e7QUsx081fyM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encrypted-tbn0.gstatic.com/images?q=tbn:ANd9GcTAWs40w2GQctfzBLPJmkspYzrxq1gF5LbKB2ewifdG7xrwyQn4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26829"/>
      </p:ext>
    </p:extLst>
  </p:cSld>
  <p:clrMapOvr>
    <a:masterClrMapping/>
  </p:clrMapOvr>
  <p:transition xmlns:p14="http://schemas.microsoft.com/office/powerpoint/2010/main" advTm="18281"/>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4"/>
          <a:srcRect t="2349"/>
          <a:stretch>
            <a:fillRect/>
          </a:stretch>
        </p:blipFill>
        <p:spPr bwMode="auto">
          <a:xfrm>
            <a:off x="722428" y="914400"/>
            <a:ext cx="3468572" cy="3420575"/>
          </a:xfrm>
          <a:prstGeom prst="rect">
            <a:avLst/>
          </a:prstGeom>
          <a:noFill/>
          <a:ln w="9525">
            <a:noFill/>
            <a:miter lim="800000"/>
            <a:headEnd/>
            <a:tailEnd/>
          </a:ln>
          <a:effectLst/>
        </p:spPr>
      </p:pic>
      <p:sp>
        <p:nvSpPr>
          <p:cNvPr id="2" name="Title 1"/>
          <p:cNvSpPr>
            <a:spLocks noGrp="1"/>
          </p:cNvSpPr>
          <p:nvPr>
            <p:ph type="title"/>
          </p:nvPr>
        </p:nvSpPr>
        <p:spPr>
          <a:xfrm>
            <a:off x="283788" y="76200"/>
            <a:ext cx="9144000" cy="1143000"/>
          </a:xfrm>
        </p:spPr>
        <p:txBody>
          <a:bodyPr/>
          <a:lstStyle/>
          <a:p>
            <a:r>
              <a:rPr lang="en-US" dirty="0" smtClean="0"/>
              <a:t>Best-Effort Pattern Match </a:t>
            </a:r>
            <a:r>
              <a:rPr lang="en-US" sz="2800" dirty="0" smtClean="0">
                <a:solidFill>
                  <a:schemeClr val="tx1"/>
                </a:solidFill>
              </a:rPr>
              <a:t>[Tong+ KDD 2007]</a:t>
            </a:r>
            <a:endParaRPr lang="en-US" dirty="0">
              <a:solidFill>
                <a:schemeClr val="tx1"/>
              </a:solidFill>
            </a:endParaRPr>
          </a:p>
        </p:txBody>
      </p:sp>
      <p:sp>
        <p:nvSpPr>
          <p:cNvPr id="4" name="Slide Number Placeholder 3"/>
          <p:cNvSpPr>
            <a:spLocks noGrp="1"/>
          </p:cNvSpPr>
          <p:nvPr>
            <p:ph type="sldNum" sz="quarter" idx="12"/>
          </p:nvPr>
        </p:nvSpPr>
        <p:spPr>
          <a:xfrm>
            <a:off x="6858000" y="6356350"/>
            <a:ext cx="2133600" cy="365125"/>
          </a:xfrm>
        </p:spPr>
        <p:txBody>
          <a:bodyPr/>
          <a:lstStyle/>
          <a:p>
            <a:pPr>
              <a:defRPr/>
            </a:pPr>
            <a:fld id="{B012CC82-6A21-4C15-A9DF-59CA3689167F}" type="slidenum">
              <a:rPr lang="en-US" smtClean="0">
                <a:solidFill>
                  <a:prstClr val="black">
                    <a:tint val="75000"/>
                  </a:prstClr>
                </a:solidFill>
              </a:rPr>
              <a:pPr>
                <a:defRPr/>
              </a:pPr>
              <a:t>78</a:t>
            </a:fld>
            <a:endParaRPr lang="en-US" dirty="0">
              <a:solidFill>
                <a:prstClr val="black">
                  <a:tint val="75000"/>
                </a:prstClr>
              </a:solidFill>
            </a:endParaRPr>
          </a:p>
        </p:txBody>
      </p:sp>
      <p:sp>
        <p:nvSpPr>
          <p:cNvPr id="8" name="TextBox 7"/>
          <p:cNvSpPr txBox="1"/>
          <p:nvPr/>
        </p:nvSpPr>
        <p:spPr>
          <a:xfrm>
            <a:off x="0" y="5029200"/>
            <a:ext cx="9144000" cy="1815882"/>
          </a:xfrm>
          <a:prstGeom prst="rect">
            <a:avLst/>
          </a:prstGeom>
          <a:solidFill>
            <a:schemeClr val="tx1"/>
          </a:solidFill>
          <a:ln w="19050">
            <a:solidFill>
              <a:schemeClr val="tx1"/>
            </a:solidFill>
          </a:ln>
        </p:spPr>
        <p:txBody>
          <a:bodyPr wrap="square" rtlCol="0">
            <a:spAutoFit/>
          </a:bodyPr>
          <a:lstStyle/>
          <a:p>
            <a:pPr defTabSz="914400" fontAlgn="base">
              <a:spcBef>
                <a:spcPct val="0"/>
              </a:spcBef>
              <a:spcAft>
                <a:spcPct val="0"/>
              </a:spcAft>
              <a:buFont typeface="Wingdings" pitchFamily="2" charset="2"/>
              <a:buChar char="Ø"/>
            </a:pPr>
            <a:r>
              <a:rPr lang="en-US" sz="2800" dirty="0" smtClean="0">
                <a:solidFill>
                  <a:prstClr val="white"/>
                </a:solidFill>
                <a:latin typeface="Arial" charset="0"/>
                <a:cs typeface="Arial" charset="0"/>
              </a:rPr>
              <a:t> 7.5% of U.S. adults lost money for financial fraud</a:t>
            </a:r>
          </a:p>
          <a:p>
            <a:pPr defTabSz="914400" fontAlgn="base">
              <a:spcBef>
                <a:spcPct val="0"/>
              </a:spcBef>
              <a:spcAft>
                <a:spcPct val="0"/>
              </a:spcAft>
              <a:buFont typeface="Wingdings" pitchFamily="2" charset="2"/>
              <a:buChar char="Ø"/>
            </a:pPr>
            <a:r>
              <a:rPr lang="en-US" sz="2800" dirty="0" smtClean="0">
                <a:solidFill>
                  <a:prstClr val="white"/>
                </a:solidFill>
                <a:latin typeface="Arial" charset="0"/>
                <a:cs typeface="Arial" charset="0"/>
              </a:rPr>
              <a:t> 50%+ US corporations lost &gt;= $500,000</a:t>
            </a:r>
          </a:p>
          <a:p>
            <a:pPr lvl="1" defTabSz="914400" fontAlgn="base">
              <a:spcBef>
                <a:spcPct val="0"/>
              </a:spcBef>
              <a:spcAft>
                <a:spcPct val="0"/>
              </a:spcAft>
              <a:buFont typeface="Wingdings" pitchFamily="2" charset="2"/>
              <a:buChar char="§"/>
            </a:pPr>
            <a:r>
              <a:rPr lang="en-US" sz="2800" dirty="0" smtClean="0">
                <a:solidFill>
                  <a:prstClr val="white"/>
                </a:solidFill>
                <a:latin typeface="Arial" charset="0"/>
                <a:cs typeface="Arial" charset="0"/>
              </a:rPr>
              <a:t> e.g., Enron ($70bn) [Albrecht+ 2001]</a:t>
            </a:r>
          </a:p>
          <a:p>
            <a:pPr defTabSz="914400" fontAlgn="base">
              <a:spcBef>
                <a:spcPct val="0"/>
              </a:spcBef>
              <a:spcAft>
                <a:spcPct val="0"/>
              </a:spcAft>
              <a:buFont typeface="Wingdings" pitchFamily="2" charset="2"/>
              <a:buChar char="Ø"/>
            </a:pPr>
            <a:r>
              <a:rPr lang="en-US" sz="2800" dirty="0" smtClean="0">
                <a:solidFill>
                  <a:prstClr val="white"/>
                </a:solidFill>
                <a:latin typeface="Arial" charset="0"/>
                <a:cs typeface="Arial" charset="0"/>
              </a:rPr>
              <a:t> Total cost of financial fraud: $1trillion [</a:t>
            </a:r>
            <a:r>
              <a:rPr lang="en-US" sz="2800" dirty="0" err="1" smtClean="0">
                <a:solidFill>
                  <a:prstClr val="white"/>
                </a:solidFill>
                <a:latin typeface="Arial" charset="0"/>
                <a:cs typeface="Arial" charset="0"/>
              </a:rPr>
              <a:t>Ansari</a:t>
            </a:r>
            <a:r>
              <a:rPr lang="en-US" sz="2800" dirty="0" smtClean="0">
                <a:solidFill>
                  <a:prstClr val="white"/>
                </a:solidFill>
                <a:latin typeface="Arial" charset="0"/>
                <a:cs typeface="Arial" charset="0"/>
              </a:rPr>
              <a:t> 2006]</a:t>
            </a:r>
            <a:endParaRPr lang="en-US" sz="2800" dirty="0">
              <a:solidFill>
                <a:prstClr val="white"/>
              </a:solidFill>
              <a:latin typeface="Arial" charset="0"/>
              <a:cs typeface="Arial" charset="0"/>
            </a:endParaRPr>
          </a:p>
        </p:txBody>
      </p:sp>
      <p:sp>
        <p:nvSpPr>
          <p:cNvPr id="69" name="Freeform 26"/>
          <p:cNvSpPr>
            <a:spLocks/>
          </p:cNvSpPr>
          <p:nvPr/>
        </p:nvSpPr>
        <p:spPr bwMode="auto">
          <a:xfrm>
            <a:off x="1332028" y="1447800"/>
            <a:ext cx="2667000" cy="1905000"/>
          </a:xfrm>
          <a:custGeom>
            <a:avLst/>
            <a:gdLst/>
            <a:ahLst/>
            <a:cxnLst>
              <a:cxn ang="0">
                <a:pos x="304" y="216"/>
              </a:cxn>
              <a:cxn ang="0">
                <a:pos x="160" y="840"/>
              </a:cxn>
              <a:cxn ang="0">
                <a:pos x="1264" y="1416"/>
              </a:cxn>
              <a:cxn ang="0">
                <a:pos x="1936" y="984"/>
              </a:cxn>
              <a:cxn ang="0">
                <a:pos x="2080" y="456"/>
              </a:cxn>
              <a:cxn ang="0">
                <a:pos x="1648" y="72"/>
              </a:cxn>
              <a:cxn ang="0">
                <a:pos x="736" y="24"/>
              </a:cxn>
              <a:cxn ang="0">
                <a:pos x="304" y="216"/>
              </a:cxn>
            </a:cxnLst>
            <a:rect l="0" t="0" r="r" b="b"/>
            <a:pathLst>
              <a:path w="2128" h="1440">
                <a:moveTo>
                  <a:pt x="304" y="216"/>
                </a:moveTo>
                <a:cubicBezTo>
                  <a:pt x="208" y="352"/>
                  <a:pt x="0" y="640"/>
                  <a:pt x="160" y="840"/>
                </a:cubicBezTo>
                <a:cubicBezTo>
                  <a:pt x="320" y="1040"/>
                  <a:pt x="968" y="1392"/>
                  <a:pt x="1264" y="1416"/>
                </a:cubicBezTo>
                <a:cubicBezTo>
                  <a:pt x="1560" y="1440"/>
                  <a:pt x="1800" y="1144"/>
                  <a:pt x="1936" y="984"/>
                </a:cubicBezTo>
                <a:cubicBezTo>
                  <a:pt x="2072" y="824"/>
                  <a:pt x="2128" y="608"/>
                  <a:pt x="2080" y="456"/>
                </a:cubicBezTo>
                <a:cubicBezTo>
                  <a:pt x="2032" y="304"/>
                  <a:pt x="1872" y="144"/>
                  <a:pt x="1648" y="72"/>
                </a:cubicBezTo>
                <a:cubicBezTo>
                  <a:pt x="1424" y="0"/>
                  <a:pt x="960" y="0"/>
                  <a:pt x="736" y="24"/>
                </a:cubicBezTo>
                <a:cubicBezTo>
                  <a:pt x="512" y="48"/>
                  <a:pt x="400" y="80"/>
                  <a:pt x="304" y="216"/>
                </a:cubicBezTo>
                <a:close/>
              </a:path>
            </a:pathLst>
          </a:custGeom>
          <a:noFill/>
          <a:ln w="25400">
            <a:solidFill>
              <a:srgbClr val="FF0000"/>
            </a:solidFill>
            <a:round/>
            <a:headEnd/>
            <a:tailEnd/>
          </a:ln>
          <a:effectLst/>
        </p:spPr>
        <p:txBody>
          <a:bodyPr/>
          <a:lstStyle/>
          <a:p>
            <a:pPr defTabSz="914400" fontAlgn="base">
              <a:spcBef>
                <a:spcPct val="0"/>
              </a:spcBef>
              <a:spcAft>
                <a:spcPct val="0"/>
              </a:spcAft>
            </a:pPr>
            <a:endParaRPr lang="en-US">
              <a:solidFill>
                <a:prstClr val="black"/>
              </a:solidFill>
              <a:latin typeface="Arial" charset="0"/>
              <a:cs typeface="Arial" charset="0"/>
            </a:endParaRPr>
          </a:p>
        </p:txBody>
      </p:sp>
      <p:sp>
        <p:nvSpPr>
          <p:cNvPr id="70" name="Rectangle 69"/>
          <p:cNvSpPr/>
          <p:nvPr/>
        </p:nvSpPr>
        <p:spPr>
          <a:xfrm>
            <a:off x="3581400" y="3184029"/>
            <a:ext cx="5638800" cy="1692771"/>
          </a:xfrm>
          <a:prstGeom prst="rect">
            <a:avLst/>
          </a:prstGeom>
        </p:spPr>
        <p:txBody>
          <a:bodyPr wrap="square">
            <a:spAutoFit/>
          </a:bodyPr>
          <a:lstStyle/>
          <a:p>
            <a:pPr algn="ctr" defTabSz="914400" fontAlgn="base">
              <a:spcBef>
                <a:spcPct val="0"/>
              </a:spcBef>
              <a:spcAft>
                <a:spcPct val="0"/>
              </a:spcAft>
            </a:pPr>
            <a:r>
              <a:rPr lang="en-US" sz="3600" dirty="0" smtClean="0">
                <a:solidFill>
                  <a:prstClr val="black"/>
                </a:solidFill>
                <a:latin typeface="Arial" charset="0"/>
                <a:cs typeface="Arial" charset="0"/>
              </a:rPr>
              <a:t>How to detect abnormal transaction patterns?</a:t>
            </a:r>
          </a:p>
          <a:p>
            <a:pPr algn="ctr" defTabSz="914400" fontAlgn="base">
              <a:spcBef>
                <a:spcPct val="0"/>
              </a:spcBef>
              <a:spcAft>
                <a:spcPct val="0"/>
              </a:spcAft>
            </a:pPr>
            <a:r>
              <a:rPr lang="en-US" sz="3200" dirty="0" smtClean="0">
                <a:solidFill>
                  <a:prstClr val="black"/>
                </a:solidFill>
                <a:latin typeface="Arial" charset="0"/>
                <a:cs typeface="Arial" charset="0"/>
              </a:rPr>
              <a:t>(e.g., money-laundering ring)</a:t>
            </a:r>
            <a:endParaRPr lang="en-US" sz="3200" dirty="0">
              <a:solidFill>
                <a:prstClr val="black"/>
              </a:solidFill>
              <a:latin typeface="Arial" charset="0"/>
              <a:cs typeface="Arial" charset="0"/>
            </a:endParaRPr>
          </a:p>
        </p:txBody>
      </p:sp>
      <p:grpSp>
        <p:nvGrpSpPr>
          <p:cNvPr id="77" name="Group 76"/>
          <p:cNvGrpSpPr/>
          <p:nvPr/>
        </p:nvGrpSpPr>
        <p:grpSpPr>
          <a:xfrm>
            <a:off x="4566291" y="1355467"/>
            <a:ext cx="3739509" cy="1616333"/>
            <a:chOff x="6172200" y="2971800"/>
            <a:chExt cx="3739509" cy="1616333"/>
          </a:xfrm>
        </p:grpSpPr>
        <p:sp>
          <p:nvSpPr>
            <p:cNvPr id="71" name="Flowchart: Connector 70"/>
            <p:cNvSpPr>
              <a:spLocks noChangeAspect="1"/>
            </p:cNvSpPr>
            <p:nvPr/>
          </p:nvSpPr>
          <p:spPr>
            <a:xfrm>
              <a:off x="6324600" y="3657600"/>
              <a:ext cx="320040" cy="365760"/>
            </a:xfrm>
            <a:prstGeom prst="flowChartConnector">
              <a:avLst/>
            </a:prstGeom>
            <a:solidFill>
              <a:srgbClr val="0000FF"/>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fontAlgn="base">
                <a:spcBef>
                  <a:spcPct val="0"/>
                </a:spcBef>
                <a:spcAft>
                  <a:spcPct val="0"/>
                </a:spcAft>
              </a:pPr>
              <a:endParaRPr lang="en-US" sz="3600" dirty="0">
                <a:solidFill>
                  <a:prstClr val="white"/>
                </a:solidFill>
              </a:endParaRPr>
            </a:p>
          </p:txBody>
        </p:sp>
        <p:sp>
          <p:nvSpPr>
            <p:cNvPr id="72" name="TextBox 71"/>
            <p:cNvSpPr txBox="1"/>
            <p:nvPr/>
          </p:nvSpPr>
          <p:spPr>
            <a:xfrm>
              <a:off x="6629400" y="3657600"/>
              <a:ext cx="3282309"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 Anonymous accounts</a:t>
              </a:r>
              <a:endParaRPr lang="en-US" sz="2400" dirty="0">
                <a:solidFill>
                  <a:prstClr val="black"/>
                </a:solidFill>
                <a:latin typeface="Arial" charset="0"/>
                <a:cs typeface="Arial" charset="0"/>
              </a:endParaRPr>
            </a:p>
          </p:txBody>
        </p:sp>
        <p:sp>
          <p:nvSpPr>
            <p:cNvPr id="73" name="Hexagon 72"/>
            <p:cNvSpPr>
              <a:spLocks noChangeAspect="1"/>
            </p:cNvSpPr>
            <p:nvPr/>
          </p:nvSpPr>
          <p:spPr>
            <a:xfrm>
              <a:off x="6324600" y="4221480"/>
              <a:ext cx="342900" cy="274320"/>
            </a:xfrm>
            <a:prstGeom prst="hex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dirty="0">
                <a:solidFill>
                  <a:prstClr val="white"/>
                </a:solidFill>
              </a:endParaRPr>
            </a:p>
          </p:txBody>
        </p:sp>
        <p:sp>
          <p:nvSpPr>
            <p:cNvPr id="74" name="TextBox 73"/>
            <p:cNvSpPr txBox="1"/>
            <p:nvPr/>
          </p:nvSpPr>
          <p:spPr>
            <a:xfrm>
              <a:off x="6629400" y="4126468"/>
              <a:ext cx="2871940"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 Anonymous banks</a:t>
              </a:r>
              <a:endParaRPr lang="en-US" sz="2400" dirty="0">
                <a:solidFill>
                  <a:prstClr val="black"/>
                </a:solidFill>
                <a:latin typeface="Arial" charset="0"/>
                <a:cs typeface="Arial" charset="0"/>
              </a:endParaRPr>
            </a:p>
          </p:txBody>
        </p:sp>
        <p:sp>
          <p:nvSpPr>
            <p:cNvPr id="75" name="Rectangle 74"/>
            <p:cNvSpPr/>
            <p:nvPr/>
          </p:nvSpPr>
          <p:spPr>
            <a:xfrm>
              <a:off x="6172200" y="2971800"/>
              <a:ext cx="37338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prstClr val="white"/>
                </a:solidFill>
              </a:endParaRPr>
            </a:p>
          </p:txBody>
        </p:sp>
        <p:sp>
          <p:nvSpPr>
            <p:cNvPr id="76" name="TextBox 75"/>
            <p:cNvSpPr txBox="1"/>
            <p:nvPr/>
          </p:nvSpPr>
          <p:spPr>
            <a:xfrm>
              <a:off x="6248400" y="3124200"/>
              <a:ext cx="1869423" cy="584775"/>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black"/>
                  </a:solidFill>
                  <a:latin typeface="Arial" charset="0"/>
                  <a:cs typeface="Arial" charset="0"/>
                </a:rPr>
                <a:t>Legends:</a:t>
              </a:r>
              <a:endParaRPr lang="en-US" sz="3200" dirty="0">
                <a:solidFill>
                  <a:prstClr val="black"/>
                </a:solidFill>
                <a:latin typeface="Arial" charset="0"/>
                <a:cs typeface="Arial" charset="0"/>
              </a:endParaRPr>
            </a:p>
          </p:txBody>
        </p:sp>
      </p:grpSp>
      <p:pic>
        <p:nvPicPr>
          <p:cNvPr id="15" name="Picture 2" descr="https://encrypted-tbn0.gstatic.com/images?q=tbn:ANd9GcSuCP0i3Irp1xog_ayzEc1ZmHfyW6NNBRrS4W6NLCI4EYj7e7QUsx081fyM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encrypted-tbn0.gstatic.com/images?q=tbn:ANd9GcTAWs40w2GQctfzBLPJmkspYzrxq1gF5LbKB2ewifdG7xrwyQn4w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499851"/>
      </p:ext>
    </p:extLst>
  </p:cSld>
  <p:clrMapOvr>
    <a:masterClrMapping/>
  </p:clrMapOvr>
  <p:transition xmlns:p14="http://schemas.microsoft.com/office/powerpoint/2010/main" advTm="2445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amond(i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6600" y="0"/>
            <a:ext cx="2057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7172" name="Picture 2" descr="fpm-ceps-toy"/>
          <p:cNvPicPr>
            <a:picLocks noChangeAspect="1" noChangeArrowheads="1"/>
          </p:cNvPicPr>
          <p:nvPr/>
        </p:nvPicPr>
        <p:blipFill>
          <a:blip r:embed="rId5"/>
          <a:srcRect/>
          <a:stretch>
            <a:fillRect/>
          </a:stretch>
        </p:blipFill>
        <p:spPr bwMode="auto">
          <a:xfrm>
            <a:off x="685800" y="1892300"/>
            <a:ext cx="4267200" cy="4279900"/>
          </a:xfrm>
          <a:prstGeom prst="rect">
            <a:avLst/>
          </a:prstGeom>
          <a:noFill/>
          <a:ln w="9525">
            <a:noFill/>
            <a:miter lim="800000"/>
            <a:headEnd/>
            <a:tailEnd/>
          </a:ln>
        </p:spPr>
      </p:pic>
      <p:sp>
        <p:nvSpPr>
          <p:cNvPr id="165891" name="Line 3"/>
          <p:cNvSpPr>
            <a:spLocks noChangeShapeType="1"/>
          </p:cNvSpPr>
          <p:nvPr/>
        </p:nvSpPr>
        <p:spPr bwMode="auto">
          <a:xfrm>
            <a:off x="5562600" y="0"/>
            <a:ext cx="0" cy="6858000"/>
          </a:xfrm>
          <a:prstGeom prst="line">
            <a:avLst/>
          </a:prstGeom>
          <a:noFill/>
          <a:ln w="50800">
            <a:solidFill>
              <a:schemeClr val="tx1"/>
            </a:solidFill>
            <a:prstDash val="dash"/>
            <a:round/>
            <a:headEnd/>
            <a:tailEnd/>
          </a:ln>
        </p:spPr>
        <p:txBody>
          <a:bodyPr/>
          <a:lstStyle/>
          <a:p>
            <a:pPr defTabSz="914400" fontAlgn="base">
              <a:spcBef>
                <a:spcPct val="0"/>
              </a:spcBef>
              <a:spcAft>
                <a:spcPct val="0"/>
              </a:spcAft>
            </a:pPr>
            <a:endParaRPr lang="en-US">
              <a:solidFill>
                <a:srgbClr val="000000"/>
              </a:solidFill>
              <a:cs typeface="Arial" charset="0"/>
            </a:endParaRPr>
          </a:p>
        </p:txBody>
      </p:sp>
      <p:sp>
        <p:nvSpPr>
          <p:cNvPr id="165892" name="Text Box 4"/>
          <p:cNvSpPr txBox="1">
            <a:spLocks noChangeArrowheads="1"/>
          </p:cNvSpPr>
          <p:nvPr/>
        </p:nvSpPr>
        <p:spPr bwMode="auto">
          <a:xfrm>
            <a:off x="7461250" y="76200"/>
            <a:ext cx="1682750" cy="641350"/>
          </a:xfrm>
          <a:prstGeom prst="rect">
            <a:avLst/>
          </a:prstGeom>
          <a:solidFill>
            <a:schemeClr val="bg1"/>
          </a:solidFill>
          <a:ln w="9525">
            <a:noFill/>
            <a:miter lim="800000"/>
            <a:headEnd/>
            <a:tailEnd/>
          </a:ln>
        </p:spPr>
        <p:txBody>
          <a:bodyPr wrap="none">
            <a:spAutoFit/>
          </a:bodyPr>
          <a:lstStyle/>
          <a:p>
            <a:pPr defTabSz="914400" eaLnBrk="0" fontAlgn="base" hangingPunct="0">
              <a:spcBef>
                <a:spcPct val="0"/>
              </a:spcBef>
              <a:spcAft>
                <a:spcPct val="0"/>
              </a:spcAft>
            </a:pPr>
            <a:r>
              <a:rPr lang="en-US" altLang="zh-CN" sz="3600" b="1" dirty="0">
                <a:solidFill>
                  <a:srgbClr val="000000"/>
                </a:solidFill>
                <a:ea typeface="宋体" pitchFamily="2" charset="-122"/>
                <a:cs typeface="Arial" charset="0"/>
              </a:rPr>
              <a:t>Output</a:t>
            </a:r>
          </a:p>
        </p:txBody>
      </p:sp>
      <p:sp>
        <p:nvSpPr>
          <p:cNvPr id="165893" name="Text Box 5"/>
          <p:cNvSpPr txBox="1">
            <a:spLocks noChangeArrowheads="1"/>
          </p:cNvSpPr>
          <p:nvPr/>
        </p:nvSpPr>
        <p:spPr bwMode="auto">
          <a:xfrm>
            <a:off x="0" y="0"/>
            <a:ext cx="1301750" cy="641350"/>
          </a:xfrm>
          <a:prstGeom prst="rect">
            <a:avLst/>
          </a:prstGeom>
          <a:solidFill>
            <a:schemeClr val="bg1"/>
          </a:solidFill>
          <a:ln w="9525">
            <a:noFill/>
            <a:miter lim="800000"/>
            <a:headEnd/>
            <a:tailEnd/>
          </a:ln>
        </p:spPr>
        <p:txBody>
          <a:bodyPr wrap="none">
            <a:spAutoFit/>
          </a:bodyPr>
          <a:lstStyle/>
          <a:p>
            <a:pPr defTabSz="914400" eaLnBrk="0" fontAlgn="base" hangingPunct="0">
              <a:spcBef>
                <a:spcPct val="0"/>
              </a:spcBef>
              <a:spcAft>
                <a:spcPct val="0"/>
              </a:spcAft>
            </a:pPr>
            <a:r>
              <a:rPr lang="en-US" altLang="zh-CN" sz="3600" b="1">
                <a:solidFill>
                  <a:srgbClr val="000000"/>
                </a:solidFill>
                <a:ea typeface="宋体" pitchFamily="2" charset="-122"/>
                <a:cs typeface="Arial" charset="0"/>
              </a:rPr>
              <a:t>Input</a:t>
            </a:r>
          </a:p>
        </p:txBody>
      </p:sp>
      <p:sp>
        <p:nvSpPr>
          <p:cNvPr id="7176" name="Text Box 6"/>
          <p:cNvSpPr txBox="1">
            <a:spLocks noChangeArrowheads="1"/>
          </p:cNvSpPr>
          <p:nvPr/>
        </p:nvSpPr>
        <p:spPr bwMode="auto">
          <a:xfrm>
            <a:off x="0" y="2362200"/>
            <a:ext cx="4572000" cy="519113"/>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altLang="zh-CN" sz="2800">
                <a:solidFill>
                  <a:srgbClr val="000000"/>
                </a:solidFill>
                <a:ea typeface="宋体" pitchFamily="2" charset="-122"/>
                <a:cs typeface="Arial" charset="0"/>
              </a:rPr>
              <a:t>Data Graph</a:t>
            </a:r>
          </a:p>
        </p:txBody>
      </p:sp>
      <p:pic>
        <p:nvPicPr>
          <p:cNvPr id="165895" name="Picture 7" descr="fpm-ceps-toy-loop-q"/>
          <p:cNvPicPr>
            <a:picLocks noChangeAspect="1" noChangeArrowheads="1"/>
          </p:cNvPicPr>
          <p:nvPr/>
        </p:nvPicPr>
        <p:blipFill>
          <a:blip r:embed="rId6"/>
          <a:srcRect/>
          <a:stretch>
            <a:fillRect/>
          </a:stretch>
        </p:blipFill>
        <p:spPr bwMode="auto">
          <a:xfrm>
            <a:off x="2057400" y="76200"/>
            <a:ext cx="1504950" cy="1314450"/>
          </a:xfrm>
          <a:prstGeom prst="rect">
            <a:avLst/>
          </a:prstGeom>
          <a:noFill/>
          <a:ln w="9525">
            <a:noFill/>
            <a:miter lim="800000"/>
            <a:headEnd/>
            <a:tailEnd/>
          </a:ln>
        </p:spPr>
      </p:pic>
      <p:pic>
        <p:nvPicPr>
          <p:cNvPr id="165896" name="Picture 8" descr="fpm-ceps-toy-loop-1"/>
          <p:cNvPicPr>
            <a:picLocks noChangeAspect="1" noChangeArrowheads="1"/>
          </p:cNvPicPr>
          <p:nvPr/>
        </p:nvPicPr>
        <p:blipFill>
          <a:blip r:embed="rId7"/>
          <a:srcRect/>
          <a:stretch>
            <a:fillRect/>
          </a:stretch>
        </p:blipFill>
        <p:spPr bwMode="auto">
          <a:xfrm>
            <a:off x="6234113" y="2413000"/>
            <a:ext cx="2757487" cy="1838325"/>
          </a:xfrm>
          <a:prstGeom prst="rect">
            <a:avLst/>
          </a:prstGeom>
          <a:noFill/>
          <a:ln w="9525">
            <a:noFill/>
            <a:miter lim="800000"/>
            <a:headEnd/>
            <a:tailEnd/>
          </a:ln>
        </p:spPr>
      </p:pic>
      <p:sp>
        <p:nvSpPr>
          <p:cNvPr id="165897" name="Text Box 9"/>
          <p:cNvSpPr txBox="1">
            <a:spLocks noChangeArrowheads="1"/>
          </p:cNvSpPr>
          <p:nvPr/>
        </p:nvSpPr>
        <p:spPr bwMode="auto">
          <a:xfrm>
            <a:off x="3200400" y="90488"/>
            <a:ext cx="2243138" cy="5191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800">
                <a:solidFill>
                  <a:srgbClr val="000000"/>
                </a:solidFill>
                <a:ea typeface="宋体" pitchFamily="2" charset="-122"/>
                <a:cs typeface="Arial" charset="0"/>
              </a:rPr>
              <a:t>Query Graph</a:t>
            </a:r>
            <a:endParaRPr lang="en-US" altLang="zh-CN" sz="1600">
              <a:solidFill>
                <a:srgbClr val="000000"/>
              </a:solidFill>
              <a:ea typeface="宋体" pitchFamily="2" charset="-122"/>
              <a:cs typeface="Arial" charset="0"/>
            </a:endParaRPr>
          </a:p>
        </p:txBody>
      </p:sp>
      <p:sp>
        <p:nvSpPr>
          <p:cNvPr id="165898" name="AutoShape 10"/>
          <p:cNvSpPr>
            <a:spLocks noChangeArrowheads="1"/>
          </p:cNvSpPr>
          <p:nvPr/>
        </p:nvSpPr>
        <p:spPr bwMode="auto">
          <a:xfrm>
            <a:off x="2971800" y="12192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vert="eaVert" wrap="none" anchor="ctr"/>
          <a:lstStyle/>
          <a:p>
            <a:pPr defTabSz="914400" fontAlgn="base">
              <a:spcBef>
                <a:spcPct val="0"/>
              </a:spcBef>
              <a:spcAft>
                <a:spcPct val="0"/>
              </a:spcAft>
            </a:pPr>
            <a:endParaRPr lang="zh-CN" altLang="en-US">
              <a:solidFill>
                <a:srgbClr val="000000"/>
              </a:solidFill>
              <a:ea typeface="宋体" pitchFamily="2" charset="-122"/>
              <a:cs typeface="Arial" charset="0"/>
            </a:endParaRPr>
          </a:p>
        </p:txBody>
      </p:sp>
      <p:sp>
        <p:nvSpPr>
          <p:cNvPr id="165899" name="AutoShape 11"/>
          <p:cNvSpPr>
            <a:spLocks noChangeArrowheads="1"/>
          </p:cNvSpPr>
          <p:nvPr/>
        </p:nvSpPr>
        <p:spPr bwMode="auto">
          <a:xfrm>
            <a:off x="5029200" y="3200400"/>
            <a:ext cx="1143000" cy="4572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zh-CN" altLang="en-US">
              <a:solidFill>
                <a:srgbClr val="000000"/>
              </a:solidFill>
              <a:ea typeface="宋体" pitchFamily="2" charset="-122"/>
              <a:cs typeface="Arial" charset="0"/>
            </a:endParaRPr>
          </a:p>
        </p:txBody>
      </p:sp>
      <p:sp>
        <p:nvSpPr>
          <p:cNvPr id="165900" name="Text Box 12"/>
          <p:cNvSpPr txBox="1">
            <a:spLocks noChangeArrowheads="1"/>
          </p:cNvSpPr>
          <p:nvPr/>
        </p:nvSpPr>
        <p:spPr bwMode="auto">
          <a:xfrm>
            <a:off x="5716588" y="4357688"/>
            <a:ext cx="3275012" cy="5191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800">
                <a:solidFill>
                  <a:srgbClr val="000000"/>
                </a:solidFill>
                <a:ea typeface="宋体" pitchFamily="2" charset="-122"/>
                <a:cs typeface="Arial" charset="0"/>
              </a:rPr>
              <a:t>Matching Subgraph</a:t>
            </a:r>
          </a:p>
        </p:txBody>
      </p:sp>
      <p:sp>
        <p:nvSpPr>
          <p:cNvPr id="165901" name="Freeform 13"/>
          <p:cNvSpPr>
            <a:spLocks/>
          </p:cNvSpPr>
          <p:nvPr/>
        </p:nvSpPr>
        <p:spPr bwMode="auto">
          <a:xfrm>
            <a:off x="1803400" y="1866900"/>
            <a:ext cx="3378200" cy="2286000"/>
          </a:xfrm>
          <a:custGeom>
            <a:avLst/>
            <a:gdLst>
              <a:gd name="T0" fmla="*/ 2147483647 w 2128"/>
              <a:gd name="T1" fmla="*/ 2147483647 h 1440"/>
              <a:gd name="T2" fmla="*/ 2147483647 w 2128"/>
              <a:gd name="T3" fmla="*/ 2147483647 h 1440"/>
              <a:gd name="T4" fmla="*/ 2147483647 w 2128"/>
              <a:gd name="T5" fmla="*/ 2147483647 h 1440"/>
              <a:gd name="T6" fmla="*/ 2147483647 w 2128"/>
              <a:gd name="T7" fmla="*/ 2147483647 h 1440"/>
              <a:gd name="T8" fmla="*/ 2147483647 w 2128"/>
              <a:gd name="T9" fmla="*/ 2147483647 h 1440"/>
              <a:gd name="T10" fmla="*/ 2147483647 w 2128"/>
              <a:gd name="T11" fmla="*/ 2147483647 h 1440"/>
              <a:gd name="T12" fmla="*/ 2147483647 w 2128"/>
              <a:gd name="T13" fmla="*/ 2147483647 h 1440"/>
              <a:gd name="T14" fmla="*/ 2147483647 w 2128"/>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2128"/>
              <a:gd name="T25" fmla="*/ 0 h 1440"/>
              <a:gd name="T26" fmla="*/ 2128 w 2128"/>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28" h="1440">
                <a:moveTo>
                  <a:pt x="304" y="216"/>
                </a:moveTo>
                <a:cubicBezTo>
                  <a:pt x="208" y="352"/>
                  <a:pt x="0" y="640"/>
                  <a:pt x="160" y="840"/>
                </a:cubicBezTo>
                <a:cubicBezTo>
                  <a:pt x="320" y="1040"/>
                  <a:pt x="968" y="1392"/>
                  <a:pt x="1264" y="1416"/>
                </a:cubicBezTo>
                <a:cubicBezTo>
                  <a:pt x="1560" y="1440"/>
                  <a:pt x="1800" y="1144"/>
                  <a:pt x="1936" y="984"/>
                </a:cubicBezTo>
                <a:cubicBezTo>
                  <a:pt x="2072" y="824"/>
                  <a:pt x="2128" y="608"/>
                  <a:pt x="2080" y="456"/>
                </a:cubicBezTo>
                <a:cubicBezTo>
                  <a:pt x="2032" y="304"/>
                  <a:pt x="1872" y="144"/>
                  <a:pt x="1648" y="72"/>
                </a:cubicBezTo>
                <a:cubicBezTo>
                  <a:pt x="1424" y="0"/>
                  <a:pt x="960" y="0"/>
                  <a:pt x="736" y="24"/>
                </a:cubicBezTo>
                <a:cubicBezTo>
                  <a:pt x="512" y="48"/>
                  <a:pt x="400" y="80"/>
                  <a:pt x="304" y="216"/>
                </a:cubicBezTo>
                <a:close/>
              </a:path>
            </a:pathLst>
          </a:custGeom>
          <a:noFill/>
          <a:ln w="25400">
            <a:solidFill>
              <a:srgbClr val="FF0000"/>
            </a:solidFill>
            <a:round/>
            <a:headEnd/>
            <a:tailEnd/>
          </a:ln>
        </p:spPr>
        <p:txBody>
          <a:bodyPr/>
          <a:lstStyle/>
          <a:p>
            <a:pPr defTabSz="914400" fontAlgn="base">
              <a:spcBef>
                <a:spcPct val="0"/>
              </a:spcBef>
              <a:spcAft>
                <a:spcPct val="0"/>
              </a:spcAft>
            </a:pPr>
            <a:endParaRPr lang="en-US">
              <a:solidFill>
                <a:srgbClr val="000000"/>
              </a:solidFill>
              <a:cs typeface="Arial" charset="0"/>
            </a:endParaRPr>
          </a:p>
        </p:txBody>
      </p:sp>
      <p:sp>
        <p:nvSpPr>
          <p:cNvPr id="36879" name="Rectangle 14"/>
          <p:cNvSpPr>
            <a:spLocks noChangeArrowheads="1"/>
          </p:cNvSpPr>
          <p:nvPr/>
        </p:nvSpPr>
        <p:spPr bwMode="auto">
          <a:xfrm>
            <a:off x="533400" y="5257800"/>
            <a:ext cx="2209800" cy="685800"/>
          </a:xfrm>
          <a:prstGeom prst="rect">
            <a:avLst/>
          </a:prstGeom>
          <a:solidFill>
            <a:schemeClr val="bg1"/>
          </a:solidFill>
          <a:ln w="9525">
            <a:noFill/>
            <a:miter lim="800000"/>
            <a:headEnd/>
            <a:tailEnd/>
          </a:ln>
        </p:spPr>
        <p:txBody>
          <a:bodyPr wrap="none" anchor="ctr"/>
          <a:lstStyle/>
          <a:p>
            <a:pPr defTabSz="914400" fontAlgn="base">
              <a:spcBef>
                <a:spcPct val="0"/>
              </a:spcBef>
              <a:spcAft>
                <a:spcPct val="0"/>
              </a:spcAft>
            </a:pPr>
            <a:endParaRPr lang="zh-CN" altLang="en-US">
              <a:solidFill>
                <a:srgbClr val="000000"/>
              </a:solidFill>
              <a:ea typeface="宋体" pitchFamily="2" charset="-122"/>
              <a:cs typeface="Arial" charset="0"/>
            </a:endParaRPr>
          </a:p>
        </p:txBody>
      </p:sp>
      <p:graphicFrame>
        <p:nvGraphicFramePr>
          <p:cNvPr id="7170" name="Object 15"/>
          <p:cNvGraphicFramePr>
            <a:graphicFrameLocks noChangeAspect="1"/>
          </p:cNvGraphicFramePr>
          <p:nvPr/>
        </p:nvGraphicFramePr>
        <p:xfrm>
          <a:off x="-3175" y="3886200"/>
          <a:ext cx="1984375" cy="1949450"/>
        </p:xfrm>
        <a:graphic>
          <a:graphicData uri="http://schemas.openxmlformats.org/presentationml/2006/ole">
            <mc:AlternateContent xmlns:mc="http://schemas.openxmlformats.org/markup-compatibility/2006">
              <mc:Choice xmlns:v="urn:schemas-microsoft-com:vml" Requires="v">
                <p:oleObj spid="_x0000_s20608" name="Visio" r:id="rId8" imgW="1106119" imgH="1087526" progId="">
                  <p:embed/>
                </p:oleObj>
              </mc:Choice>
              <mc:Fallback>
                <p:oleObj name="Visio" r:id="rId8" imgW="1106119" imgH="1087526"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 y="3886200"/>
                        <a:ext cx="1984375" cy="194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5" name="Text Box 16"/>
          <p:cNvSpPr txBox="1">
            <a:spLocks noChangeArrowheads="1"/>
          </p:cNvSpPr>
          <p:nvPr/>
        </p:nvSpPr>
        <p:spPr bwMode="auto">
          <a:xfrm>
            <a:off x="1727200" y="5657850"/>
            <a:ext cx="7416800" cy="1200150"/>
          </a:xfrm>
          <a:prstGeom prst="rect">
            <a:avLst/>
          </a:prstGeom>
          <a:solidFill>
            <a:schemeClr val="bg1"/>
          </a:solidFill>
          <a:ln w="9525">
            <a:noFill/>
            <a:miter lim="800000"/>
            <a:headEnd/>
            <a:tailEnd/>
          </a:ln>
        </p:spPr>
        <p:txBody>
          <a:bodyPr wrap="none">
            <a:spAutoFit/>
          </a:bodyPr>
          <a:lstStyle/>
          <a:p>
            <a:pPr algn="r" defTabSz="914400" fontAlgn="base">
              <a:spcBef>
                <a:spcPct val="0"/>
              </a:spcBef>
              <a:spcAft>
                <a:spcPct val="0"/>
              </a:spcAft>
            </a:pPr>
            <a:r>
              <a:rPr lang="en-US" altLang="zh-CN" sz="3600">
                <a:solidFill>
                  <a:srgbClr val="000000"/>
                </a:solidFill>
                <a:ea typeface="宋体" pitchFamily="2" charset="-122"/>
                <a:cs typeface="Arial" charset="0"/>
              </a:rPr>
              <a:t>Q: How to find matching subgraph?</a:t>
            </a:r>
            <a:endParaRPr lang="en-US" altLang="zh-CN" sz="3600">
              <a:solidFill>
                <a:srgbClr val="FF0066"/>
              </a:solidFill>
              <a:ea typeface="宋体" pitchFamily="2" charset="-122"/>
              <a:cs typeface="Arial" charset="0"/>
            </a:endParaRPr>
          </a:p>
          <a:p>
            <a:pPr algn="r" defTabSz="914400" fontAlgn="base">
              <a:spcBef>
                <a:spcPct val="0"/>
              </a:spcBef>
              <a:spcAft>
                <a:spcPct val="0"/>
              </a:spcAft>
            </a:pPr>
            <a:r>
              <a:rPr lang="en-US" altLang="zh-CN" sz="3600">
                <a:solidFill>
                  <a:srgbClr val="FF0066"/>
                </a:solidFill>
                <a:ea typeface="宋体" pitchFamily="2" charset="-122"/>
                <a:cs typeface="Arial" charset="0"/>
              </a:rPr>
              <a:t>A: Proximity!</a:t>
            </a:r>
            <a:r>
              <a:rPr lang="en-US" altLang="zh-CN" sz="2400">
                <a:solidFill>
                  <a:srgbClr val="000000"/>
                </a:solidFill>
                <a:ea typeface="宋体" pitchFamily="2" charset="-122"/>
                <a:cs typeface="Arial" charset="0"/>
              </a:rPr>
              <a:t>[Tong+ KDD 2007 b]</a:t>
            </a:r>
            <a:endParaRPr lang="en-US" altLang="zh-CN" sz="3600">
              <a:solidFill>
                <a:srgbClr val="000000"/>
              </a:solidFill>
              <a:ea typeface="宋体" pitchFamily="2" charset="-122"/>
              <a:cs typeface="Arial" charset="0"/>
            </a:endParaRPr>
          </a:p>
        </p:txBody>
      </p:sp>
      <p:sp>
        <p:nvSpPr>
          <p:cNvPr id="36881" name="Text Box 4"/>
          <p:cNvSpPr txBox="1">
            <a:spLocks noChangeArrowheads="1"/>
          </p:cNvSpPr>
          <p:nvPr/>
        </p:nvSpPr>
        <p:spPr bwMode="auto">
          <a:xfrm>
            <a:off x="5791200" y="990600"/>
            <a:ext cx="3433632" cy="1200329"/>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3600" dirty="0" smtClean="0">
                <a:solidFill>
                  <a:srgbClr val="C00000"/>
                </a:solidFill>
                <a:ea typeface="宋体" pitchFamily="2" charset="-122"/>
                <a:cs typeface="Arial" charset="0"/>
              </a:rPr>
              <a:t>W4. Best-Effort </a:t>
            </a:r>
            <a:endParaRPr lang="en-US" altLang="zh-CN" sz="3600" dirty="0">
              <a:solidFill>
                <a:srgbClr val="C00000"/>
              </a:solidFill>
              <a:ea typeface="宋体" pitchFamily="2" charset="-122"/>
              <a:cs typeface="Arial" charset="0"/>
            </a:endParaRPr>
          </a:p>
          <a:p>
            <a:pPr defTabSz="914400" eaLnBrk="0" fontAlgn="base" hangingPunct="0">
              <a:spcBef>
                <a:spcPct val="0"/>
              </a:spcBef>
              <a:spcAft>
                <a:spcPct val="0"/>
              </a:spcAft>
            </a:pPr>
            <a:r>
              <a:rPr lang="en-US" altLang="zh-CN" sz="3600" dirty="0">
                <a:solidFill>
                  <a:srgbClr val="C00000"/>
                </a:solidFill>
                <a:ea typeface="宋体" pitchFamily="2" charset="-122"/>
                <a:cs typeface="Arial" charset="0"/>
              </a:rPr>
              <a:t>Pattern Match</a:t>
            </a:r>
          </a:p>
        </p:txBody>
      </p:sp>
    </p:spTree>
    <p:custDataLst>
      <p:tags r:id="rId2"/>
    </p:custDataLst>
    <p:extLst>
      <p:ext uri="{BB962C8B-B14F-4D97-AF65-F5344CB8AC3E}">
        <p14:creationId xmlns:p14="http://schemas.microsoft.com/office/powerpoint/2010/main" val="4088248220"/>
      </p:ext>
    </p:extLst>
  </p:cSld>
  <p:clrMapOvr>
    <a:masterClrMapping/>
  </p:clrMapOvr>
  <p:transition xmlns:p14="http://schemas.microsoft.com/office/powerpoint/2010/main" advTm="44079"/>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par>
                                <p:cTn id="8" presetID="5" presetClass="entr" presetSubtype="1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heckerboard(across)">
                                      <p:cBhvr>
                                        <p:cTn id="10" dur="500"/>
                                        <p:tgtEl>
                                          <p:spTgt spid="717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checkerboard(across)">
                                      <p:cBhvr>
                                        <p:cTn id="13" dur="500"/>
                                        <p:tgtEl>
                                          <p:spTgt spid="717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5897"/>
                                        </p:tgtEl>
                                        <p:attrNameLst>
                                          <p:attrName>style.visibility</p:attrName>
                                        </p:attrNameLst>
                                      </p:cBhvr>
                                      <p:to>
                                        <p:strVal val="visible"/>
                                      </p:to>
                                    </p:set>
                                    <p:animEffect transition="in" filter="diamond(in)">
                                      <p:cBhvr>
                                        <p:cTn id="18" dur="500"/>
                                        <p:tgtEl>
                                          <p:spTgt spid="165897"/>
                                        </p:tgtEl>
                                      </p:cBhvr>
                                    </p:animEffect>
                                  </p:childTnLst>
                                </p:cTn>
                              </p:par>
                              <p:par>
                                <p:cTn id="19" presetID="8" presetClass="entr" presetSubtype="16"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animEffect transition="in" filter="diamond(in)">
                                      <p:cBhvr>
                                        <p:cTn id="21" dur="500"/>
                                        <p:tgtEl>
                                          <p:spTgt spid="165895"/>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65898"/>
                                        </p:tgtEl>
                                        <p:attrNameLst>
                                          <p:attrName>style.visibility</p:attrName>
                                        </p:attrNameLst>
                                      </p:cBhvr>
                                      <p:to>
                                        <p:strVal val="visible"/>
                                      </p:to>
                                    </p:set>
                                    <p:animEffect transition="in" filter="wipe(up)">
                                      <p:cBhvr>
                                        <p:cTn id="25" dur="500"/>
                                        <p:tgtEl>
                                          <p:spTgt spid="165898"/>
                                        </p:tgtEl>
                                      </p:cBhvr>
                                    </p:animEffect>
                                  </p:childTnLst>
                                </p:cTn>
                              </p:par>
                            </p:childTnLst>
                          </p:cTn>
                        </p:par>
                        <p:par>
                          <p:cTn id="26" fill="hold">
                            <p:stCondLst>
                              <p:cond delay="1000"/>
                            </p:stCondLst>
                            <p:childTnLst>
                              <p:par>
                                <p:cTn id="27" presetID="8" presetClass="entr" presetSubtype="16" fill="hold" grpId="0" nodeType="afterEffect">
                                  <p:stCondLst>
                                    <p:cond delay="0"/>
                                  </p:stCondLst>
                                  <p:childTnLst>
                                    <p:set>
                                      <p:cBhvr>
                                        <p:cTn id="28" dur="1" fill="hold">
                                          <p:stCondLst>
                                            <p:cond delay="0"/>
                                          </p:stCondLst>
                                        </p:cTn>
                                        <p:tgtEl>
                                          <p:spTgt spid="165901"/>
                                        </p:tgtEl>
                                        <p:attrNameLst>
                                          <p:attrName>style.visibility</p:attrName>
                                        </p:attrNameLst>
                                      </p:cBhvr>
                                      <p:to>
                                        <p:strVal val="visible"/>
                                      </p:to>
                                    </p:set>
                                    <p:animEffect transition="in" filter="diamond(in)">
                                      <p:cBhvr>
                                        <p:cTn id="29" dur="500"/>
                                        <p:tgtEl>
                                          <p:spTgt spid="16590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65899"/>
                                        </p:tgtEl>
                                        <p:attrNameLst>
                                          <p:attrName>style.visibility</p:attrName>
                                        </p:attrNameLst>
                                      </p:cBhvr>
                                      <p:to>
                                        <p:strVal val="visible"/>
                                      </p:to>
                                    </p:set>
                                    <p:animEffect transition="in" filter="wipe(left)">
                                      <p:cBhvr>
                                        <p:cTn id="33" dur="500"/>
                                        <p:tgtEl>
                                          <p:spTgt spid="165899"/>
                                        </p:tgtEl>
                                      </p:cBhvr>
                                    </p:animEffect>
                                  </p:childTnLst>
                                </p:cTn>
                              </p:par>
                            </p:childTnLst>
                          </p:cTn>
                        </p:par>
                        <p:par>
                          <p:cTn id="34" fill="hold">
                            <p:stCondLst>
                              <p:cond delay="2000"/>
                            </p:stCondLst>
                            <p:childTnLst>
                              <p:par>
                                <p:cTn id="35" presetID="8" presetClass="entr" presetSubtype="16" fill="hold" nodeType="afterEffect">
                                  <p:stCondLst>
                                    <p:cond delay="0"/>
                                  </p:stCondLst>
                                  <p:childTnLst>
                                    <p:set>
                                      <p:cBhvr>
                                        <p:cTn id="36" dur="1" fill="hold">
                                          <p:stCondLst>
                                            <p:cond delay="0"/>
                                          </p:stCondLst>
                                        </p:cTn>
                                        <p:tgtEl>
                                          <p:spTgt spid="165896"/>
                                        </p:tgtEl>
                                        <p:attrNameLst>
                                          <p:attrName>style.visibility</p:attrName>
                                        </p:attrNameLst>
                                      </p:cBhvr>
                                      <p:to>
                                        <p:strVal val="visible"/>
                                      </p:to>
                                    </p:set>
                                    <p:animEffect transition="in" filter="diamond(in)">
                                      <p:cBhvr>
                                        <p:cTn id="37" dur="500"/>
                                        <p:tgtEl>
                                          <p:spTgt spid="165896"/>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65900"/>
                                        </p:tgtEl>
                                        <p:attrNameLst>
                                          <p:attrName>style.visibility</p:attrName>
                                        </p:attrNameLst>
                                      </p:cBhvr>
                                      <p:to>
                                        <p:strVal val="visible"/>
                                      </p:to>
                                    </p:set>
                                    <p:animEffect transition="in" filter="diamond(in)">
                                      <p:cBhvr>
                                        <p:cTn id="40" dur="500"/>
                                        <p:tgtEl>
                                          <p:spTgt spid="165900"/>
                                        </p:tgtEl>
                                      </p:cBhvr>
                                    </p:animEffect>
                                  </p:childTnLst>
                                </p:cTn>
                              </p:par>
                            </p:childTnLst>
                          </p:cTn>
                        </p:par>
                        <p:par>
                          <p:cTn id="41" fill="hold">
                            <p:stCondLst>
                              <p:cond delay="2500"/>
                            </p:stCondLst>
                            <p:childTnLst>
                              <p:par>
                                <p:cTn id="42" presetID="8" presetClass="entr" presetSubtype="16" fill="hold" grpId="0" nodeType="afterEffect">
                                  <p:stCondLst>
                                    <p:cond delay="0"/>
                                  </p:stCondLst>
                                  <p:childTnLst>
                                    <p:set>
                                      <p:cBhvr>
                                        <p:cTn id="43" dur="1" fill="hold">
                                          <p:stCondLst>
                                            <p:cond delay="0"/>
                                          </p:stCondLst>
                                        </p:cTn>
                                        <p:tgtEl>
                                          <p:spTgt spid="165891"/>
                                        </p:tgtEl>
                                        <p:attrNameLst>
                                          <p:attrName>style.visibility</p:attrName>
                                        </p:attrNameLst>
                                      </p:cBhvr>
                                      <p:to>
                                        <p:strVal val="visible"/>
                                      </p:to>
                                    </p:set>
                                    <p:animEffect transition="in" filter="diamond(in)">
                                      <p:cBhvr>
                                        <p:cTn id="44" dur="500"/>
                                        <p:tgtEl>
                                          <p:spTgt spid="165891"/>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65893"/>
                                        </p:tgtEl>
                                        <p:attrNameLst>
                                          <p:attrName>style.visibility</p:attrName>
                                        </p:attrNameLst>
                                      </p:cBhvr>
                                      <p:to>
                                        <p:strVal val="visible"/>
                                      </p:to>
                                    </p:set>
                                    <p:animEffect transition="in" filter="diamond(in)">
                                      <p:cBhvr>
                                        <p:cTn id="47" dur="500"/>
                                        <p:tgtEl>
                                          <p:spTgt spid="16589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165892"/>
                                        </p:tgtEl>
                                        <p:attrNameLst>
                                          <p:attrName>style.visibility</p:attrName>
                                        </p:attrNameLst>
                                      </p:cBhvr>
                                      <p:to>
                                        <p:strVal val="visible"/>
                                      </p:to>
                                    </p:set>
                                    <p:animEffect transition="in" filter="diamond(in)">
                                      <p:cBhvr>
                                        <p:cTn id="50" dur="500"/>
                                        <p:tgtEl>
                                          <p:spTgt spid="165892"/>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7185"/>
                                        </p:tgtEl>
                                        <p:attrNameLst>
                                          <p:attrName>style.visibility</p:attrName>
                                        </p:attrNameLst>
                                      </p:cBhvr>
                                      <p:to>
                                        <p:strVal val="visible"/>
                                      </p:to>
                                    </p:set>
                                    <p:animEffect transition="in" filter="wipe(left)">
                                      <p:cBhvr>
                                        <p:cTn id="54"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nimBg="1"/>
      <p:bldP spid="165892" grpId="0" animBg="1"/>
      <p:bldP spid="165893" grpId="0" animBg="1"/>
      <p:bldP spid="7176" grpId="0"/>
      <p:bldP spid="165897" grpId="0"/>
      <p:bldP spid="165898" grpId="0" animBg="1"/>
      <p:bldP spid="165899" grpId="0" animBg="1"/>
      <p:bldP spid="165900" grpId="0"/>
      <p:bldP spid="165901" grpId="0" animBg="1"/>
      <p:bldP spid="71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3" y="450845"/>
            <a:ext cx="8686800" cy="639763"/>
          </a:xfrm>
          <a:ln/>
        </p:spPr>
        <p:txBody>
          <a:bodyPr>
            <a:no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Healthcare </a:t>
            </a:r>
            <a:r>
              <a:rPr lang="en-US" sz="2400" dirty="0" smtClean="0"/>
              <a:t>[</a:t>
            </a:r>
            <a:r>
              <a:rPr lang="en-US" sz="2400" dirty="0" err="1" smtClean="0"/>
              <a:t>Prakash</a:t>
            </a:r>
            <a:r>
              <a:rPr lang="en-US" sz="2400" dirty="0" smtClean="0"/>
              <a:t>+ 2013]</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8</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3" name="Rectangle 2"/>
          <p:cNvSpPr/>
          <p:nvPr/>
        </p:nvSpPr>
        <p:spPr>
          <a:xfrm>
            <a:off x="1" y="5451718"/>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optimally allocate resources?</a:t>
            </a:r>
          </a:p>
          <a:p>
            <a:r>
              <a:rPr lang="en-US" sz="2800" b="1" dirty="0" smtClean="0">
                <a:solidFill>
                  <a:srgbClr val="FF6600"/>
                </a:solidFill>
              </a:rPr>
              <a:t>Matrices</a:t>
            </a:r>
            <a:r>
              <a:rPr lang="en-US" sz="2800" dirty="0" smtClean="0">
                <a:solidFill>
                  <a:prstClr val="white"/>
                </a:solidFill>
              </a:rPr>
              <a:t>: rows/columns: hospitals; entries: patient transfer</a:t>
            </a:r>
          </a:p>
          <a:p>
            <a:r>
              <a:rPr lang="en-US" sz="2800" b="1" dirty="0" smtClean="0">
                <a:solidFill>
                  <a:srgbClr val="FF6600"/>
                </a:solidFill>
              </a:rPr>
              <a:t>Matrix Tools</a:t>
            </a:r>
            <a:r>
              <a:rPr lang="en-US" sz="2800" dirty="0" smtClean="0">
                <a:solidFill>
                  <a:prstClr val="white"/>
                </a:solidFill>
              </a:rPr>
              <a:t>: eigenvalue optimization</a:t>
            </a:r>
            <a:endParaRPr lang="en-US" sz="2800" dirty="0">
              <a:solidFill>
                <a:prstClr val="white"/>
              </a:solidFill>
            </a:endParaRPr>
          </a:p>
        </p:txBody>
      </p:sp>
      <p:pic>
        <p:nvPicPr>
          <p:cNvPr id="2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085840"/>
            <a:ext cx="49276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9"/>
          <p:cNvSpPr txBox="1">
            <a:spLocks noChangeArrowheads="1"/>
          </p:cNvSpPr>
          <p:nvPr/>
        </p:nvSpPr>
        <p:spPr bwMode="auto">
          <a:xfrm>
            <a:off x="20639" y="1466840"/>
            <a:ext cx="4398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2800" dirty="0"/>
              <a:t>       US-Medicare Network</a:t>
            </a:r>
          </a:p>
        </p:txBody>
      </p:sp>
      <p:sp>
        <p:nvSpPr>
          <p:cNvPr id="26" name="Text Box 37"/>
          <p:cNvSpPr txBox="1">
            <a:spLocks noChangeArrowheads="1"/>
          </p:cNvSpPr>
          <p:nvPr/>
        </p:nvSpPr>
        <p:spPr bwMode="auto">
          <a:xfrm>
            <a:off x="4343400" y="2195488"/>
            <a:ext cx="487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altLang="zh-CN" sz="2800" dirty="0"/>
              <a:t>Critical Patient transferring </a:t>
            </a:r>
          </a:p>
          <a:p>
            <a:pPr algn="just" eaLnBrk="1" hangingPunct="1"/>
            <a:r>
              <a:rPr lang="en-US" altLang="zh-CN" sz="2000" dirty="0"/>
              <a:t> </a:t>
            </a:r>
            <a:r>
              <a:rPr lang="en-US" altLang="zh-CN" sz="2400" dirty="0" smtClean="0"/>
              <a:t>Move </a:t>
            </a:r>
            <a:r>
              <a:rPr lang="en-US" altLang="zh-CN" sz="2400" dirty="0"/>
              <a:t>patients </a:t>
            </a:r>
            <a:r>
              <a:rPr lang="en-US" altLang="zh-CN" sz="2400" dirty="0">
                <a:sym typeface="Wingdings" pitchFamily="2" charset="2"/>
              </a:rPr>
              <a:t> specialized care</a:t>
            </a:r>
            <a:endParaRPr lang="en-US" altLang="zh-CN" sz="2400" dirty="0"/>
          </a:p>
          <a:p>
            <a:pPr algn="just" eaLnBrk="1" hangingPunct="1"/>
            <a:r>
              <a:rPr lang="en-US" altLang="zh-CN" sz="2400" dirty="0"/>
              <a:t>  </a:t>
            </a:r>
            <a:r>
              <a:rPr lang="en-US" altLang="zh-CN" sz="2400" dirty="0" smtClean="0">
                <a:sym typeface="Wingdings" pitchFamily="2" charset="2"/>
              </a:rPr>
              <a:t> </a:t>
            </a:r>
            <a:r>
              <a:rPr lang="en-US" altLang="zh-CN" sz="2400" dirty="0" smtClean="0"/>
              <a:t>highly </a:t>
            </a:r>
            <a:r>
              <a:rPr lang="en-US" altLang="zh-CN" sz="2400" dirty="0"/>
              <a:t>resistant </a:t>
            </a:r>
            <a:r>
              <a:rPr lang="en-US" altLang="zh-CN" sz="2400" dirty="0" smtClean="0"/>
              <a:t>micro-organism </a:t>
            </a:r>
            <a:r>
              <a:rPr lang="en-US" altLang="zh-CN" sz="2400" dirty="0" smtClean="0">
                <a:sym typeface="Wingdings" pitchFamily="2" charset="2"/>
              </a:rPr>
              <a:t> </a:t>
            </a:r>
            <a:r>
              <a:rPr lang="en-US" altLang="zh-CN" sz="2400" dirty="0" smtClean="0"/>
              <a:t>Infection </a:t>
            </a:r>
            <a:r>
              <a:rPr lang="en-US" altLang="zh-CN" sz="2400" dirty="0"/>
              <a:t>controlling </a:t>
            </a:r>
            <a:r>
              <a:rPr lang="en-US" altLang="zh-CN" sz="2400" dirty="0">
                <a:sym typeface="Wingdings" pitchFamily="2" charset="2"/>
              </a:rPr>
              <a:t> </a:t>
            </a:r>
            <a:r>
              <a:rPr lang="en-US" altLang="zh-CN" sz="2400" dirty="0" smtClean="0">
                <a:sym typeface="Wingdings" pitchFamily="2" charset="2"/>
              </a:rPr>
              <a:t>costly &amp; limited</a:t>
            </a:r>
            <a:r>
              <a:rPr lang="en-US" altLang="zh-CN" sz="3200" dirty="0" smtClean="0">
                <a:sym typeface="Wingdings" pitchFamily="2" charset="2"/>
              </a:rPr>
              <a:t> </a:t>
            </a:r>
            <a:endParaRPr lang="en-US" altLang="zh-CN" sz="3200" dirty="0">
              <a:sym typeface="Wingdings" pitchFamily="2" charset="2"/>
            </a:endParaRPr>
          </a:p>
          <a:p>
            <a:pPr algn="just" eaLnBrk="1" hangingPunct="1"/>
            <a:endParaRPr lang="en-US" altLang="zh-CN" sz="2800" dirty="0">
              <a:solidFill>
                <a:srgbClr val="FF0000"/>
              </a:solidFill>
            </a:endParaRPr>
          </a:p>
        </p:txBody>
      </p:sp>
    </p:spTree>
    <p:extLst>
      <p:ext uri="{BB962C8B-B14F-4D97-AF65-F5344CB8AC3E}">
        <p14:creationId xmlns:p14="http://schemas.microsoft.com/office/powerpoint/2010/main" val="35371437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6756" y="0"/>
            <a:ext cx="2077244"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323585" name="Rectangle 2"/>
          <p:cNvSpPr>
            <a:spLocks noGrp="1" noChangeArrowheads="1"/>
          </p:cNvSpPr>
          <p:nvPr>
            <p:ph type="title"/>
          </p:nvPr>
        </p:nvSpPr>
        <p:spPr/>
        <p:txBody>
          <a:bodyPr/>
          <a:lstStyle/>
          <a:p>
            <a:pPr eaLnBrk="1" hangingPunct="1"/>
            <a:r>
              <a:rPr lang="en-US" altLang="zh-CN" smtClean="0">
                <a:solidFill>
                  <a:srgbClr val="C00000"/>
                </a:solidFill>
                <a:ea typeface="宋体" pitchFamily="2" charset="-122"/>
              </a:rPr>
              <a:t>G-Ray: How to?</a:t>
            </a:r>
          </a:p>
        </p:txBody>
      </p:sp>
      <p:pic>
        <p:nvPicPr>
          <p:cNvPr id="323586" name="Picture 4" descr="fpm-ceps-toy-loop-q"/>
          <p:cNvPicPr>
            <a:picLocks noChangeAspect="1" noChangeArrowheads="1"/>
          </p:cNvPicPr>
          <p:nvPr/>
        </p:nvPicPr>
        <p:blipFill>
          <a:blip r:embed="rId2"/>
          <a:srcRect/>
          <a:stretch>
            <a:fillRect/>
          </a:stretch>
        </p:blipFill>
        <p:spPr bwMode="auto">
          <a:xfrm>
            <a:off x="6019800" y="1752600"/>
            <a:ext cx="2093913" cy="1828800"/>
          </a:xfrm>
          <a:prstGeom prst="rect">
            <a:avLst/>
          </a:prstGeom>
          <a:noFill/>
          <a:ln w="9525">
            <a:noFill/>
            <a:miter lim="800000"/>
            <a:headEnd/>
            <a:tailEnd/>
          </a:ln>
        </p:spPr>
      </p:pic>
      <p:pic>
        <p:nvPicPr>
          <p:cNvPr id="323587" name="Picture 5" descr="fpm-ceps-toy-loop-1"/>
          <p:cNvPicPr>
            <a:picLocks noChangeAspect="1" noChangeArrowheads="1"/>
          </p:cNvPicPr>
          <p:nvPr/>
        </p:nvPicPr>
        <p:blipFill>
          <a:blip r:embed="rId3"/>
          <a:srcRect/>
          <a:stretch>
            <a:fillRect/>
          </a:stretch>
        </p:blipFill>
        <p:spPr bwMode="auto">
          <a:xfrm>
            <a:off x="1204913" y="1860550"/>
            <a:ext cx="2757487" cy="1838325"/>
          </a:xfrm>
          <a:prstGeom prst="rect">
            <a:avLst/>
          </a:prstGeom>
          <a:noFill/>
          <a:ln w="9525">
            <a:noFill/>
            <a:miter lim="800000"/>
            <a:headEnd/>
            <a:tailEnd/>
          </a:ln>
        </p:spPr>
      </p:pic>
      <p:sp>
        <p:nvSpPr>
          <p:cNvPr id="323588" name="Text Box 6"/>
          <p:cNvSpPr txBox="1">
            <a:spLocks noChangeArrowheads="1"/>
          </p:cNvSpPr>
          <p:nvPr/>
        </p:nvSpPr>
        <p:spPr bwMode="auto">
          <a:xfrm>
            <a:off x="3841750" y="2393950"/>
            <a:ext cx="1849438" cy="3968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000">
                <a:solidFill>
                  <a:srgbClr val="FF0000"/>
                </a:solidFill>
                <a:ea typeface="宋体" pitchFamily="2" charset="-122"/>
                <a:cs typeface="Arial" charset="0"/>
              </a:rPr>
              <a:t>matching node</a:t>
            </a:r>
          </a:p>
        </p:txBody>
      </p:sp>
      <p:sp>
        <p:nvSpPr>
          <p:cNvPr id="323589" name="Text Box 7"/>
          <p:cNvSpPr txBox="1">
            <a:spLocks noChangeArrowheads="1"/>
          </p:cNvSpPr>
          <p:nvPr/>
        </p:nvSpPr>
        <p:spPr bwMode="auto">
          <a:xfrm>
            <a:off x="2743200" y="3322638"/>
            <a:ext cx="1849438" cy="3968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000">
                <a:solidFill>
                  <a:srgbClr val="FF0000"/>
                </a:solidFill>
                <a:ea typeface="宋体" pitchFamily="2" charset="-122"/>
                <a:cs typeface="Arial" charset="0"/>
              </a:rPr>
              <a:t>matching node</a:t>
            </a:r>
          </a:p>
        </p:txBody>
      </p:sp>
      <p:sp>
        <p:nvSpPr>
          <p:cNvPr id="323590" name="Text Box 8"/>
          <p:cNvSpPr txBox="1">
            <a:spLocks noChangeArrowheads="1"/>
          </p:cNvSpPr>
          <p:nvPr/>
        </p:nvSpPr>
        <p:spPr bwMode="auto">
          <a:xfrm>
            <a:off x="381000" y="2317750"/>
            <a:ext cx="1849438" cy="3968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000">
                <a:solidFill>
                  <a:srgbClr val="FF0000"/>
                </a:solidFill>
                <a:ea typeface="宋体" pitchFamily="2" charset="-122"/>
                <a:cs typeface="Arial" charset="0"/>
              </a:rPr>
              <a:t>matching node</a:t>
            </a:r>
          </a:p>
        </p:txBody>
      </p:sp>
      <p:sp>
        <p:nvSpPr>
          <p:cNvPr id="323591" name="Text Box 9"/>
          <p:cNvSpPr txBox="1">
            <a:spLocks noChangeArrowheads="1"/>
          </p:cNvSpPr>
          <p:nvPr/>
        </p:nvSpPr>
        <p:spPr bwMode="auto">
          <a:xfrm>
            <a:off x="533400" y="1493838"/>
            <a:ext cx="1849438" cy="3968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000">
                <a:solidFill>
                  <a:srgbClr val="FF0000"/>
                </a:solidFill>
                <a:ea typeface="宋体" pitchFamily="2" charset="-122"/>
                <a:cs typeface="Arial" charset="0"/>
              </a:rPr>
              <a:t>matching node</a:t>
            </a:r>
          </a:p>
        </p:txBody>
      </p:sp>
      <p:sp>
        <p:nvSpPr>
          <p:cNvPr id="323592" name="Text Box 10"/>
          <p:cNvSpPr txBox="1">
            <a:spLocks noChangeArrowheads="1"/>
          </p:cNvSpPr>
          <p:nvPr/>
        </p:nvSpPr>
        <p:spPr bwMode="auto">
          <a:xfrm>
            <a:off x="901700" y="3962400"/>
            <a:ext cx="7556500" cy="2528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3200">
                <a:solidFill>
                  <a:srgbClr val="000000"/>
                </a:solidFill>
                <a:ea typeface="宋体" pitchFamily="2" charset="-122"/>
                <a:cs typeface="Arial" charset="0"/>
              </a:rPr>
              <a:t>Goodness = Prox (12, 4) x Prox (4, 12) x</a:t>
            </a:r>
          </a:p>
          <a:p>
            <a:pPr defTabSz="914400" eaLnBrk="0" fontAlgn="base" hangingPunct="0">
              <a:spcBef>
                <a:spcPct val="0"/>
              </a:spcBef>
              <a:spcAft>
                <a:spcPct val="0"/>
              </a:spcAft>
            </a:pPr>
            <a:r>
              <a:rPr lang="en-US" altLang="zh-CN" sz="3200">
                <a:solidFill>
                  <a:srgbClr val="000000"/>
                </a:solidFill>
                <a:ea typeface="宋体" pitchFamily="2" charset="-122"/>
                <a:cs typeface="Arial" charset="0"/>
              </a:rPr>
              <a:t>                     Prox (7, 4) x Prox (4, 7) x</a:t>
            </a:r>
          </a:p>
          <a:p>
            <a:pPr defTabSz="914400" eaLnBrk="0" fontAlgn="base" hangingPunct="0">
              <a:spcBef>
                <a:spcPct val="0"/>
              </a:spcBef>
              <a:spcAft>
                <a:spcPct val="0"/>
              </a:spcAft>
            </a:pPr>
            <a:r>
              <a:rPr lang="en-US" altLang="zh-CN" sz="3200">
                <a:solidFill>
                  <a:srgbClr val="000000"/>
                </a:solidFill>
                <a:ea typeface="宋体" pitchFamily="2" charset="-122"/>
                <a:cs typeface="Arial" charset="0"/>
              </a:rPr>
              <a:t>                    Prox (11, 7) x Prox (7, 11) x</a:t>
            </a:r>
          </a:p>
          <a:p>
            <a:pPr defTabSz="914400" eaLnBrk="0" fontAlgn="base" hangingPunct="0">
              <a:spcBef>
                <a:spcPct val="0"/>
              </a:spcBef>
              <a:spcAft>
                <a:spcPct val="0"/>
              </a:spcAft>
            </a:pPr>
            <a:r>
              <a:rPr lang="en-US" altLang="zh-CN" sz="3200">
                <a:solidFill>
                  <a:srgbClr val="000000"/>
                </a:solidFill>
                <a:ea typeface="宋体" pitchFamily="2" charset="-122"/>
                <a:cs typeface="Arial" charset="0"/>
              </a:rPr>
              <a:t>                   Prox (12, 11) x Prox (11, 12) </a:t>
            </a:r>
          </a:p>
          <a:p>
            <a:pPr defTabSz="914400" eaLnBrk="0" fontAlgn="base" hangingPunct="0">
              <a:spcBef>
                <a:spcPct val="0"/>
              </a:spcBef>
              <a:spcAft>
                <a:spcPct val="0"/>
              </a:spcAft>
            </a:pPr>
            <a:r>
              <a:rPr lang="en-US" altLang="zh-CN" sz="3200">
                <a:solidFill>
                  <a:srgbClr val="000000"/>
                </a:solidFill>
                <a:ea typeface="宋体" pitchFamily="2" charset="-122"/>
                <a:cs typeface="Arial" charset="0"/>
              </a:rPr>
              <a:t>  </a:t>
            </a:r>
          </a:p>
        </p:txBody>
      </p:sp>
      <p:sp>
        <p:nvSpPr>
          <p:cNvPr id="323596" name="Slide Number Placeholder 14"/>
          <p:cNvSpPr>
            <a:spLocks noGrp="1"/>
          </p:cNvSpPr>
          <p:nvPr>
            <p:ph type="sldNum" sz="quarter" idx="11"/>
          </p:nvPr>
        </p:nvSpPr>
        <p:spPr>
          <a:noFill/>
        </p:spPr>
        <p:txBody>
          <a:bodyPr/>
          <a:lstStyle/>
          <a:p>
            <a:fld id="{A94149A6-A3FC-44ED-BF98-D7FE9FA0AC32}" type="slidenum">
              <a:rPr lang="zh-CN" altLang="en-US">
                <a:solidFill>
                  <a:srgbClr val="000000"/>
                </a:solidFill>
              </a:rPr>
              <a:pPr/>
              <a:t>80</a:t>
            </a:fld>
            <a:endParaRPr lang="en-US" altLang="zh-CN">
              <a:solidFill>
                <a:srgbClr val="000000"/>
              </a:solidFill>
            </a:endParaRPr>
          </a:p>
        </p:txBody>
      </p:sp>
      <p:pic>
        <p:nvPicPr>
          <p:cNvPr id="14" name="Picture 2" descr="https://encrypted-tbn0.gstatic.com/images?q=tbn:ANd9GcSuCP0i3Irp1xog_ayzEc1ZmHfyW6NNBRrS4W6NLCI4EYj7e7QUsx081fyM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0.gstatic.com/images?q=tbn:ANd9GcTAWs40w2GQctfzBLPJmkspYzrxq1gF5LbKB2ewifdG7xrwyQn4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1"/>
          <p:cNvSpPr txBox="1">
            <a:spLocks/>
          </p:cNvSpPr>
          <p:nvPr/>
        </p:nvSpPr>
        <p:spPr bwMode="auto">
          <a:xfrm>
            <a:off x="457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457200" rtl="0" eaLnBrk="1" latinLnBrk="0" hangingPunct="1">
              <a:defRPr sz="1400" kern="1200">
                <a:solidFill>
                  <a:schemeClr val="tx1"/>
                </a:solidFill>
                <a:latin typeface="Arial" charset="0"/>
                <a:ea typeface="宋体"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May 1st-4th, 2013 </a:t>
            </a:r>
            <a:endParaRPr lang="en-US"/>
          </a:p>
        </p:txBody>
      </p:sp>
      <p:sp>
        <p:nvSpPr>
          <p:cNvPr id="17"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Tree>
    <p:extLst>
      <p:ext uri="{BB962C8B-B14F-4D97-AF65-F5344CB8AC3E}">
        <p14:creationId xmlns:p14="http://schemas.microsoft.com/office/powerpoint/2010/main" val="2939352223"/>
      </p:ext>
    </p:extLst>
  </p:cSld>
  <p:clrMapOvr>
    <a:masterClrMapping/>
  </p:clrMapOvr>
  <p:transition xmlns:p14="http://schemas.microsoft.com/office/powerpoint/2010/main" advTm="36187"/>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066756" y="0"/>
            <a:ext cx="2077244"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324609" name="Rectangle 2"/>
          <p:cNvSpPr>
            <a:spLocks noGrp="1" noChangeArrowheads="1"/>
          </p:cNvSpPr>
          <p:nvPr>
            <p:ph type="title"/>
          </p:nvPr>
        </p:nvSpPr>
        <p:spPr/>
        <p:txBody>
          <a:bodyPr/>
          <a:lstStyle/>
          <a:p>
            <a:pPr eaLnBrk="1" hangingPunct="1"/>
            <a:r>
              <a:rPr lang="en-US" altLang="zh-CN" smtClean="0">
                <a:solidFill>
                  <a:srgbClr val="C00000"/>
                </a:solidFill>
                <a:ea typeface="宋体" pitchFamily="2" charset="-122"/>
              </a:rPr>
              <a:t>Effectiveness: star-query </a:t>
            </a:r>
          </a:p>
        </p:txBody>
      </p:sp>
      <p:pic>
        <p:nvPicPr>
          <p:cNvPr id="324610" name="Picture 4" descr="dblp_star_q"/>
          <p:cNvPicPr>
            <a:picLocks noChangeAspect="1" noChangeArrowheads="1"/>
          </p:cNvPicPr>
          <p:nvPr/>
        </p:nvPicPr>
        <p:blipFill>
          <a:blip r:embed="rId3"/>
          <a:srcRect/>
          <a:stretch>
            <a:fillRect/>
          </a:stretch>
        </p:blipFill>
        <p:spPr bwMode="auto">
          <a:xfrm>
            <a:off x="57150" y="2209800"/>
            <a:ext cx="3905250" cy="2800350"/>
          </a:xfrm>
          <a:prstGeom prst="rect">
            <a:avLst/>
          </a:prstGeom>
          <a:noFill/>
          <a:ln w="9525">
            <a:noFill/>
            <a:miter lim="800000"/>
            <a:headEnd/>
            <a:tailEnd/>
          </a:ln>
        </p:spPr>
      </p:pic>
      <p:pic>
        <p:nvPicPr>
          <p:cNvPr id="324611" name="Picture 5" descr="dblp_star_1"/>
          <p:cNvPicPr>
            <a:picLocks noChangeAspect="1" noChangeArrowheads="1"/>
          </p:cNvPicPr>
          <p:nvPr/>
        </p:nvPicPr>
        <p:blipFill>
          <a:blip r:embed="rId4"/>
          <a:srcRect/>
          <a:stretch>
            <a:fillRect/>
          </a:stretch>
        </p:blipFill>
        <p:spPr bwMode="auto">
          <a:xfrm>
            <a:off x="4648200" y="2066925"/>
            <a:ext cx="4140200" cy="3648075"/>
          </a:xfrm>
          <a:prstGeom prst="rect">
            <a:avLst/>
          </a:prstGeom>
          <a:noFill/>
          <a:ln w="9525">
            <a:noFill/>
            <a:miter lim="800000"/>
            <a:headEnd/>
            <a:tailEnd/>
          </a:ln>
        </p:spPr>
      </p:pic>
      <p:sp>
        <p:nvSpPr>
          <p:cNvPr id="324612" name="Text Box 6"/>
          <p:cNvSpPr txBox="1">
            <a:spLocks noChangeArrowheads="1"/>
          </p:cNvSpPr>
          <p:nvPr/>
        </p:nvSpPr>
        <p:spPr bwMode="auto">
          <a:xfrm>
            <a:off x="1279525" y="5729288"/>
            <a:ext cx="1252538" cy="5191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800">
                <a:solidFill>
                  <a:srgbClr val="000000"/>
                </a:solidFill>
                <a:ea typeface="宋体" pitchFamily="2" charset="-122"/>
                <a:cs typeface="Arial" charset="0"/>
              </a:rPr>
              <a:t>Query </a:t>
            </a:r>
          </a:p>
        </p:txBody>
      </p:sp>
      <p:sp>
        <p:nvSpPr>
          <p:cNvPr id="324613" name="Text Box 7"/>
          <p:cNvSpPr txBox="1">
            <a:spLocks noChangeArrowheads="1"/>
          </p:cNvSpPr>
          <p:nvPr/>
        </p:nvSpPr>
        <p:spPr bwMode="auto">
          <a:xfrm>
            <a:off x="5775325" y="5729288"/>
            <a:ext cx="1193800" cy="5191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zh-CN" sz="2800">
                <a:solidFill>
                  <a:srgbClr val="000000"/>
                </a:solidFill>
                <a:ea typeface="宋体" pitchFamily="2" charset="-122"/>
                <a:cs typeface="Arial" charset="0"/>
              </a:rPr>
              <a:t>Result</a:t>
            </a:r>
          </a:p>
        </p:txBody>
      </p:sp>
      <p:grpSp>
        <p:nvGrpSpPr>
          <p:cNvPr id="2" name="Group 25"/>
          <p:cNvGrpSpPr>
            <a:grpSpLocks/>
          </p:cNvGrpSpPr>
          <p:nvPr/>
        </p:nvGrpSpPr>
        <p:grpSpPr bwMode="auto">
          <a:xfrm>
            <a:off x="-76200" y="1371600"/>
            <a:ext cx="4614863" cy="4348163"/>
            <a:chOff x="-76200" y="1371600"/>
            <a:chExt cx="4615084" cy="4347865"/>
          </a:xfrm>
        </p:grpSpPr>
        <p:cxnSp>
          <p:nvCxnSpPr>
            <p:cNvPr id="12" name="Straight Arrow Connector 11"/>
            <p:cNvCxnSpPr/>
            <p:nvPr/>
          </p:nvCxnSpPr>
          <p:spPr>
            <a:xfrm rot="5400000" flipH="1" flipV="1">
              <a:off x="1942426" y="1943855"/>
              <a:ext cx="380974" cy="1587"/>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324619" name="TextBox 12"/>
            <p:cNvSpPr txBox="1">
              <a:spLocks noChangeArrowheads="1"/>
            </p:cNvSpPr>
            <p:nvPr/>
          </p:nvSpPr>
          <p:spPr bwMode="auto">
            <a:xfrm>
              <a:off x="1447800" y="1371600"/>
              <a:ext cx="1657826" cy="46166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ltLang="zh-CN" sz="2400">
                  <a:solidFill>
                    <a:srgbClr val="FF9900"/>
                  </a:solidFill>
                  <a:ea typeface="宋体" pitchFamily="2" charset="-122"/>
                  <a:cs typeface="Arial" charset="0"/>
                </a:rPr>
                <a:t>Databases</a:t>
              </a:r>
            </a:p>
          </p:txBody>
        </p:sp>
        <p:sp>
          <p:nvSpPr>
            <p:cNvPr id="324620" name="TextBox 13"/>
            <p:cNvSpPr txBox="1">
              <a:spLocks noChangeArrowheads="1"/>
            </p:cNvSpPr>
            <p:nvPr/>
          </p:nvSpPr>
          <p:spPr bwMode="auto">
            <a:xfrm>
              <a:off x="2743200" y="5257800"/>
              <a:ext cx="1795684" cy="46166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ltLang="zh-CN" sz="2400">
                  <a:solidFill>
                    <a:srgbClr val="FF9900"/>
                  </a:solidFill>
                  <a:ea typeface="宋体" pitchFamily="2" charset="-122"/>
                  <a:cs typeface="Arial" charset="0"/>
                </a:rPr>
                <a:t>Bio-medical</a:t>
              </a:r>
            </a:p>
          </p:txBody>
        </p:sp>
        <p:cxnSp>
          <p:nvCxnSpPr>
            <p:cNvPr id="15" name="Straight Arrow Connector 14"/>
            <p:cNvCxnSpPr/>
            <p:nvPr/>
          </p:nvCxnSpPr>
          <p:spPr>
            <a:xfrm rot="5400000">
              <a:off x="3162468" y="5067038"/>
              <a:ext cx="228584" cy="152407"/>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324622" name="TextBox 18"/>
            <p:cNvSpPr txBox="1">
              <a:spLocks noChangeArrowheads="1"/>
            </p:cNvSpPr>
            <p:nvPr/>
          </p:nvSpPr>
          <p:spPr bwMode="auto">
            <a:xfrm>
              <a:off x="-76200" y="5257800"/>
              <a:ext cx="2376613" cy="46166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altLang="zh-CN" sz="2400">
                  <a:solidFill>
                    <a:srgbClr val="FF9900"/>
                  </a:solidFill>
                  <a:ea typeface="宋体" pitchFamily="2" charset="-122"/>
                  <a:cs typeface="Arial" charset="0"/>
                </a:rPr>
                <a:t>Intelligent Agent</a:t>
              </a:r>
            </a:p>
          </p:txBody>
        </p:sp>
        <p:cxnSp>
          <p:nvCxnSpPr>
            <p:cNvPr id="20" name="Straight Arrow Connector 19"/>
            <p:cNvCxnSpPr/>
            <p:nvPr/>
          </p:nvCxnSpPr>
          <p:spPr>
            <a:xfrm rot="5400000">
              <a:off x="342933" y="5067038"/>
              <a:ext cx="228584" cy="152407"/>
            </a:xfrm>
            <a:prstGeom prst="straightConnector1">
              <a:avLst/>
            </a:prstGeom>
            <a:ln>
              <a:solidFill>
                <a:srgbClr val="FF9900"/>
              </a:solidFill>
              <a:tailEnd type="arrow"/>
            </a:ln>
          </p:spPr>
          <p:style>
            <a:lnRef idx="1">
              <a:schemeClr val="accent1"/>
            </a:lnRef>
            <a:fillRef idx="0">
              <a:schemeClr val="accent1"/>
            </a:fillRef>
            <a:effectRef idx="0">
              <a:schemeClr val="accent1"/>
            </a:effectRef>
            <a:fontRef idx="minor">
              <a:schemeClr val="tx1"/>
            </a:fontRef>
          </p:style>
        </p:cxnSp>
      </p:grpSp>
      <p:sp>
        <p:nvSpPr>
          <p:cNvPr id="324617" name="Slide Number Placeholder 17"/>
          <p:cNvSpPr>
            <a:spLocks noGrp="1"/>
          </p:cNvSpPr>
          <p:nvPr>
            <p:ph type="sldNum" sz="quarter" idx="11"/>
          </p:nvPr>
        </p:nvSpPr>
        <p:spPr>
          <a:noFill/>
        </p:spPr>
        <p:txBody>
          <a:bodyPr/>
          <a:lstStyle/>
          <a:p>
            <a:fld id="{A1A50DED-E862-4886-9305-E9CF2422B6DA}" type="slidenum">
              <a:rPr lang="zh-CN" altLang="en-US">
                <a:solidFill>
                  <a:srgbClr val="000000"/>
                </a:solidFill>
              </a:rPr>
              <a:pPr/>
              <a:t>81</a:t>
            </a:fld>
            <a:endParaRPr lang="en-US" altLang="zh-CN">
              <a:solidFill>
                <a:srgbClr val="000000"/>
              </a:solidFill>
            </a:endParaRPr>
          </a:p>
        </p:txBody>
      </p:sp>
      <p:pic>
        <p:nvPicPr>
          <p:cNvPr id="17" name="Picture 2" descr="https://encrypted-tbn0.gstatic.com/images?q=tbn:ANd9GcSuCP0i3Irp1xog_ayzEc1ZmHfyW6NNBRrS4W6NLCI4EYj7e7QUsx081fyM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encrypted-tbn0.gstatic.com/images?q=tbn:ANd9GcTAWs40w2GQctfzBLPJmkspYzrxq1gF5LbKB2ewifdG7xrwyQn4w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19" name="Date Placeholder 1"/>
          <p:cNvSpPr txBox="1">
            <a:spLocks/>
          </p:cNvSpPr>
          <p:nvPr/>
        </p:nvSpPr>
        <p:spPr bwMode="auto">
          <a:xfrm>
            <a:off x="457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457200" rtl="0" eaLnBrk="1" latinLnBrk="0" hangingPunct="1">
              <a:defRPr sz="1400" kern="1200">
                <a:solidFill>
                  <a:schemeClr val="tx1"/>
                </a:solidFill>
                <a:latin typeface="Arial" charset="0"/>
                <a:ea typeface="宋体"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May 1st-4th, 2013 </a:t>
            </a:r>
            <a:endParaRPr lang="en-US"/>
          </a:p>
        </p:txBody>
      </p:sp>
      <p:sp>
        <p:nvSpPr>
          <p:cNvPr id="21"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Tree>
    <p:extLst>
      <p:ext uri="{BB962C8B-B14F-4D97-AF65-F5344CB8AC3E}">
        <p14:creationId xmlns:p14="http://schemas.microsoft.com/office/powerpoint/2010/main" val="166190121"/>
      </p:ext>
    </p:extLst>
  </p:cSld>
  <p:clrMapOvr>
    <a:masterClrMapping/>
  </p:clrMapOvr>
  <p:transition xmlns:p14="http://schemas.microsoft.com/office/powerpoint/2010/main" advTm="1751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46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4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41"/>
          <p:cNvSpPr>
            <a:spLocks noChangeArrowheads="1"/>
          </p:cNvSpPr>
          <p:nvPr/>
        </p:nvSpPr>
        <p:spPr bwMode="auto">
          <a:xfrm>
            <a:off x="144899" y="1035784"/>
            <a:ext cx="89991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8600" indent="-169863" defTabSz="914400" eaLnBrk="0" fontAlgn="base" hangingPunct="0">
              <a:lnSpc>
                <a:spcPct val="90000"/>
              </a:lnSpc>
              <a:spcBef>
                <a:spcPts val="600"/>
              </a:spcBef>
              <a:spcAft>
                <a:spcPct val="0"/>
              </a:spcAft>
              <a:buSzPct val="100000"/>
              <a:buFont typeface="Wingdings" pitchFamily="2" charset="2"/>
              <a:buNone/>
            </a:pPr>
            <a:r>
              <a:rPr lang="en-US" altLang="zh-CN" sz="2800" dirty="0">
                <a:solidFill>
                  <a:srgbClr val="FF0000"/>
                </a:solidFill>
                <a:ea typeface="ＭＳ Ｐゴシック" pitchFamily="34" charset="-128"/>
                <a:cs typeface="Arial" charset="0"/>
              </a:rPr>
              <a:t>Problem Definitions</a:t>
            </a:r>
          </a:p>
          <a:p>
            <a:pPr marL="228600" indent="-169863" defTabSz="914400" eaLnBrk="0" fontAlgn="base" hangingPunct="0">
              <a:lnSpc>
                <a:spcPct val="90000"/>
              </a:lnSpc>
              <a:spcBef>
                <a:spcPts val="600"/>
              </a:spcBef>
              <a:spcAft>
                <a:spcPct val="0"/>
              </a:spcAft>
              <a:buSzPct val="100000"/>
              <a:buFont typeface="Wingdings" pitchFamily="2" charset="2"/>
              <a:buChar char="§"/>
            </a:pPr>
            <a:r>
              <a:rPr lang="en-US" altLang="zh-CN" sz="2400" b="1" dirty="0">
                <a:solidFill>
                  <a:srgbClr val="000000"/>
                </a:solidFill>
                <a:ea typeface="ＭＳ Ｐゴシック" pitchFamily="34" charset="-128"/>
                <a:cs typeface="Arial" charset="0"/>
              </a:rPr>
              <a:t>Given</a:t>
            </a:r>
            <a:r>
              <a:rPr lang="en-US" altLang="zh-CN" sz="2400" dirty="0">
                <a:solidFill>
                  <a:srgbClr val="000000"/>
                </a:solidFill>
                <a:ea typeface="ＭＳ Ｐゴシック" pitchFamily="34" charset="-128"/>
                <a:cs typeface="Arial" charset="0"/>
              </a:rPr>
              <a:t>: (1) A social network </a:t>
            </a:r>
            <a:r>
              <a:rPr lang="en-US" altLang="zh-CN" sz="2400" i="1" dirty="0">
                <a:solidFill>
                  <a:srgbClr val="000000"/>
                </a:solidFill>
                <a:ea typeface="ＭＳ Ｐゴシック" pitchFamily="34" charset="-128"/>
                <a:cs typeface="Arial" charset="0"/>
              </a:rPr>
              <a:t>A</a:t>
            </a:r>
            <a:r>
              <a:rPr lang="en-US" altLang="zh-CN" sz="2400" dirty="0">
                <a:solidFill>
                  <a:srgbClr val="000000"/>
                </a:solidFill>
                <a:ea typeface="ＭＳ Ｐゴシック" pitchFamily="34" charset="-128"/>
                <a:cs typeface="Arial" charset="0"/>
              </a:rPr>
              <a:t>; (2) The skill indicator for each person </a:t>
            </a:r>
            <a:r>
              <a:rPr lang="en-US" altLang="zh-CN" sz="2400" i="1" dirty="0">
                <a:solidFill>
                  <a:srgbClr val="000000"/>
                </a:solidFill>
                <a:ea typeface="ＭＳ Ｐゴシック" pitchFamily="34" charset="-128"/>
                <a:cs typeface="Arial" charset="0"/>
              </a:rPr>
              <a:t>S</a:t>
            </a:r>
            <a:r>
              <a:rPr lang="en-US" altLang="zh-CN" sz="2400" dirty="0">
                <a:solidFill>
                  <a:srgbClr val="000000"/>
                </a:solidFill>
                <a:ea typeface="ＭＳ Ｐゴシック" pitchFamily="34" charset="-128"/>
                <a:cs typeface="Arial" charset="0"/>
              </a:rPr>
              <a:t>; (3) a Team </a:t>
            </a:r>
            <a:r>
              <a:rPr lang="en-US" altLang="zh-CN" sz="2400" i="1" dirty="0">
                <a:solidFill>
                  <a:srgbClr val="000000"/>
                </a:solidFill>
                <a:ea typeface="ＭＳ Ｐゴシック" pitchFamily="34" charset="-128"/>
                <a:cs typeface="Arial" charset="0"/>
              </a:rPr>
              <a:t>T</a:t>
            </a:r>
            <a:r>
              <a:rPr lang="en-US" altLang="zh-CN" sz="2400" dirty="0">
                <a:solidFill>
                  <a:srgbClr val="000000"/>
                </a:solidFill>
                <a:ea typeface="ＭＳ Ｐゴシック" pitchFamily="34" charset="-128"/>
                <a:cs typeface="Arial" charset="0"/>
              </a:rPr>
              <a:t>; and (4) A team </a:t>
            </a:r>
            <a:r>
              <a:rPr lang="en-US" altLang="zh-CN" sz="2400" dirty="0" smtClean="0">
                <a:solidFill>
                  <a:srgbClr val="000000"/>
                </a:solidFill>
                <a:ea typeface="ＭＳ Ｐゴシック" pitchFamily="34" charset="-128"/>
                <a:cs typeface="Arial" charset="0"/>
              </a:rPr>
              <a:t>member;</a:t>
            </a:r>
            <a:endParaRPr lang="en-US" altLang="zh-CN" sz="2400" dirty="0">
              <a:solidFill>
                <a:srgbClr val="000000"/>
              </a:solidFill>
              <a:ea typeface="ＭＳ Ｐゴシック" pitchFamily="34" charset="-128"/>
              <a:cs typeface="Arial" charset="0"/>
            </a:endParaRPr>
          </a:p>
          <a:p>
            <a:pPr marL="228600" indent="-169863" defTabSz="914400" eaLnBrk="0" fontAlgn="base" hangingPunct="0">
              <a:lnSpc>
                <a:spcPct val="90000"/>
              </a:lnSpc>
              <a:spcBef>
                <a:spcPts val="600"/>
              </a:spcBef>
              <a:spcAft>
                <a:spcPct val="0"/>
              </a:spcAft>
              <a:buSzPct val="100000"/>
              <a:buFont typeface="Wingdings" pitchFamily="2" charset="2"/>
              <a:buChar char="§"/>
            </a:pPr>
            <a:r>
              <a:rPr lang="en-US" altLang="zh-CN" sz="2400" b="1" dirty="0" smtClean="0">
                <a:solidFill>
                  <a:srgbClr val="000000"/>
                </a:solidFill>
                <a:ea typeface="ＭＳ Ｐゴシック" pitchFamily="34" charset="-128"/>
                <a:cs typeface="Arial" charset="0"/>
              </a:rPr>
              <a:t>Find</a:t>
            </a:r>
            <a:r>
              <a:rPr lang="en-US" altLang="zh-CN" sz="2400" dirty="0" smtClean="0">
                <a:solidFill>
                  <a:srgbClr val="000000"/>
                </a:solidFill>
                <a:ea typeface="ＭＳ Ｐゴシック" pitchFamily="34" charset="-128"/>
                <a:cs typeface="Arial" charset="0"/>
              </a:rPr>
              <a:t>: </a:t>
            </a:r>
            <a:r>
              <a:rPr lang="en-US" altLang="zh-CN" sz="2400" dirty="0">
                <a:solidFill>
                  <a:srgbClr val="000000"/>
                </a:solidFill>
                <a:ea typeface="ＭＳ Ｐゴシック" pitchFamily="34" charset="-128"/>
                <a:cs typeface="Arial" charset="0"/>
              </a:rPr>
              <a:t>A “best” </a:t>
            </a:r>
            <a:r>
              <a:rPr lang="en-US" altLang="zh-CN" sz="2400" dirty="0" smtClean="0">
                <a:solidFill>
                  <a:srgbClr val="000000"/>
                </a:solidFill>
                <a:ea typeface="ＭＳ Ｐゴシック" pitchFamily="34" charset="-128"/>
                <a:cs typeface="Arial" charset="0"/>
              </a:rPr>
              <a:t>alternate </a:t>
            </a:r>
            <a:r>
              <a:rPr lang="en-US" altLang="zh-CN" sz="2400" i="1" dirty="0">
                <a:solidFill>
                  <a:srgbClr val="000000"/>
                </a:solidFill>
                <a:ea typeface="ＭＳ Ｐゴシック" pitchFamily="34" charset="-128"/>
                <a:cs typeface="Arial" charset="0"/>
              </a:rPr>
              <a:t>t</a:t>
            </a:r>
            <a:r>
              <a:rPr lang="en-US" altLang="zh-CN" sz="2400" dirty="0">
                <a:solidFill>
                  <a:srgbClr val="000000"/>
                </a:solidFill>
                <a:ea typeface="ＭＳ Ｐゴシック" pitchFamily="34" charset="-128"/>
                <a:cs typeface="Arial" charset="0"/>
              </a:rPr>
              <a:t> to replace </a:t>
            </a:r>
            <a:r>
              <a:rPr lang="en-US" altLang="zh-CN" sz="2400" i="1" dirty="0">
                <a:solidFill>
                  <a:srgbClr val="000000"/>
                </a:solidFill>
                <a:ea typeface="ＭＳ Ｐゴシック" pitchFamily="34" charset="-128"/>
                <a:cs typeface="Arial" charset="0"/>
              </a:rPr>
              <a:t>i</a:t>
            </a:r>
            <a:r>
              <a:rPr lang="en-US" altLang="zh-CN" sz="2400" dirty="0">
                <a:solidFill>
                  <a:srgbClr val="000000"/>
                </a:solidFill>
                <a:ea typeface="ＭＳ Ｐゴシック" pitchFamily="34" charset="-128"/>
                <a:cs typeface="Arial" charset="0"/>
              </a:rPr>
              <a:t>’s role in the team </a:t>
            </a:r>
            <a:r>
              <a:rPr lang="en-US" altLang="zh-CN" sz="2400" i="1" dirty="0">
                <a:solidFill>
                  <a:srgbClr val="000000"/>
                </a:solidFill>
                <a:ea typeface="ＭＳ Ｐゴシック" pitchFamily="34" charset="-128"/>
                <a:cs typeface="Arial" charset="0"/>
              </a:rPr>
              <a:t>T</a:t>
            </a:r>
            <a:r>
              <a:rPr lang="en-US" altLang="zh-CN" sz="2400" i="1" dirty="0" smtClean="0">
                <a:solidFill>
                  <a:srgbClr val="000000"/>
                </a:solidFill>
                <a:ea typeface="ＭＳ Ｐゴシック" pitchFamily="34" charset="-128"/>
                <a:cs typeface="Arial" charset="0"/>
              </a:rPr>
              <a:t>.</a:t>
            </a:r>
            <a:endParaRPr lang="en-US" altLang="zh-CN" sz="2400" i="1" dirty="0">
              <a:solidFill>
                <a:srgbClr val="000000"/>
              </a:solidFill>
              <a:ea typeface="ＭＳ Ｐゴシック" pitchFamily="34" charset="-128"/>
              <a:cs typeface="Arial" charset="0"/>
            </a:endParaRPr>
          </a:p>
        </p:txBody>
      </p:sp>
      <p:grpSp>
        <p:nvGrpSpPr>
          <p:cNvPr id="131080" name="Group 11"/>
          <p:cNvGrpSpPr>
            <a:grpSpLocks noChangeAspect="1"/>
          </p:cNvGrpSpPr>
          <p:nvPr/>
        </p:nvGrpSpPr>
        <p:grpSpPr bwMode="auto">
          <a:xfrm>
            <a:off x="1143000" y="2695902"/>
            <a:ext cx="5791200" cy="3068593"/>
            <a:chOff x="215" y="1744"/>
            <a:chExt cx="2233" cy="1184"/>
          </a:xfrm>
        </p:grpSpPr>
        <p:sp>
          <p:nvSpPr>
            <p:cNvPr id="131086" name="Rectangle 12"/>
            <p:cNvSpPr>
              <a:spLocks noChangeAspect="1" noChangeArrowheads="1"/>
            </p:cNvSpPr>
            <p:nvPr/>
          </p:nvSpPr>
          <p:spPr bwMode="auto">
            <a:xfrm>
              <a:off x="624" y="2016"/>
              <a:ext cx="192" cy="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1</a:t>
              </a:r>
            </a:p>
          </p:txBody>
        </p:sp>
        <p:sp>
          <p:nvSpPr>
            <p:cNvPr id="131087" name="Rectangle 13"/>
            <p:cNvSpPr>
              <a:spLocks noChangeAspect="1" noChangeArrowheads="1"/>
            </p:cNvSpPr>
            <p:nvPr/>
          </p:nvSpPr>
          <p:spPr bwMode="auto">
            <a:xfrm>
              <a:off x="624" y="2448"/>
              <a:ext cx="192" cy="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2</a:t>
              </a:r>
            </a:p>
          </p:txBody>
        </p:sp>
        <p:sp>
          <p:nvSpPr>
            <p:cNvPr id="131088" name="Rectangle 14"/>
            <p:cNvSpPr>
              <a:spLocks noChangeAspect="1" noChangeArrowheads="1"/>
            </p:cNvSpPr>
            <p:nvPr/>
          </p:nvSpPr>
          <p:spPr bwMode="auto">
            <a:xfrm>
              <a:off x="2256" y="2304"/>
              <a:ext cx="192" cy="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8</a:t>
              </a:r>
            </a:p>
          </p:txBody>
        </p:sp>
        <p:sp>
          <p:nvSpPr>
            <p:cNvPr id="131089" name="Rectangle 15"/>
            <p:cNvSpPr>
              <a:spLocks noChangeAspect="1" noChangeArrowheads="1"/>
            </p:cNvSpPr>
            <p:nvPr/>
          </p:nvSpPr>
          <p:spPr bwMode="auto">
            <a:xfrm>
              <a:off x="1824" y="2688"/>
              <a:ext cx="192" cy="24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9</a:t>
              </a:r>
            </a:p>
          </p:txBody>
        </p:sp>
        <p:sp>
          <p:nvSpPr>
            <p:cNvPr id="131090" name="Oval 16"/>
            <p:cNvSpPr>
              <a:spLocks noChangeAspect="1" noChangeArrowheads="1"/>
            </p:cNvSpPr>
            <p:nvPr/>
          </p:nvSpPr>
          <p:spPr bwMode="auto">
            <a:xfrm>
              <a:off x="960" y="2304"/>
              <a:ext cx="230" cy="23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3</a:t>
              </a:r>
            </a:p>
          </p:txBody>
        </p:sp>
        <p:sp>
          <p:nvSpPr>
            <p:cNvPr id="131091" name="AutoShape 17"/>
            <p:cNvSpPr>
              <a:spLocks noChangeAspect="1" noChangeArrowheads="1"/>
            </p:cNvSpPr>
            <p:nvPr/>
          </p:nvSpPr>
          <p:spPr bwMode="auto">
            <a:xfrm>
              <a:off x="1488" y="2400"/>
              <a:ext cx="230" cy="230"/>
            </a:xfrm>
            <a:prstGeom prst="triangle">
              <a:avLst>
                <a:gd name="adj" fmla="val 50000"/>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4</a:t>
              </a:r>
            </a:p>
          </p:txBody>
        </p:sp>
        <p:sp>
          <p:nvSpPr>
            <p:cNvPr id="131092" name="AutoShape 18"/>
            <p:cNvSpPr>
              <a:spLocks noChangeAspect="1" noChangeArrowheads="1"/>
            </p:cNvSpPr>
            <p:nvPr/>
          </p:nvSpPr>
          <p:spPr bwMode="auto">
            <a:xfrm>
              <a:off x="1296" y="1968"/>
              <a:ext cx="230" cy="230"/>
            </a:xfrm>
            <a:prstGeom prst="triangle">
              <a:avLst>
                <a:gd name="adj" fmla="val 50000"/>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5</a:t>
              </a:r>
            </a:p>
          </p:txBody>
        </p:sp>
        <p:sp>
          <p:nvSpPr>
            <p:cNvPr id="131093" name="AutoShape 19"/>
            <p:cNvSpPr>
              <a:spLocks noChangeAspect="1" noChangeArrowheads="1"/>
            </p:cNvSpPr>
            <p:nvPr/>
          </p:nvSpPr>
          <p:spPr bwMode="auto">
            <a:xfrm>
              <a:off x="1824" y="1930"/>
              <a:ext cx="230" cy="230"/>
            </a:xfrm>
            <a:prstGeom prst="triangle">
              <a:avLst>
                <a:gd name="adj" fmla="val 50000"/>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6</a:t>
              </a:r>
            </a:p>
          </p:txBody>
        </p:sp>
        <p:sp>
          <p:nvSpPr>
            <p:cNvPr id="131094" name="Oval 20"/>
            <p:cNvSpPr>
              <a:spLocks noChangeAspect="1" noChangeArrowheads="1"/>
            </p:cNvSpPr>
            <p:nvPr/>
          </p:nvSpPr>
          <p:spPr bwMode="auto">
            <a:xfrm>
              <a:off x="2102" y="1872"/>
              <a:ext cx="230" cy="23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r>
                <a:rPr lang="en-US" altLang="zh-CN" sz="2400">
                  <a:solidFill>
                    <a:srgbClr val="FFFFFF"/>
                  </a:solidFill>
                  <a:ea typeface="宋体" pitchFamily="2" charset="-122"/>
                  <a:cs typeface="Arial" charset="0"/>
                </a:rPr>
                <a:t>7</a:t>
              </a:r>
            </a:p>
          </p:txBody>
        </p:sp>
        <p:sp>
          <p:nvSpPr>
            <p:cNvPr id="131095" name="Line 21"/>
            <p:cNvSpPr>
              <a:spLocks noChangeAspect="1" noChangeShapeType="1"/>
            </p:cNvSpPr>
            <p:nvPr/>
          </p:nvSpPr>
          <p:spPr bwMode="auto">
            <a:xfrm>
              <a:off x="720" y="225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cs typeface="Arial" charset="0"/>
              </a:endParaRPr>
            </a:p>
          </p:txBody>
        </p:sp>
        <p:cxnSp>
          <p:nvCxnSpPr>
            <p:cNvPr id="131096" name="AutoShape 22"/>
            <p:cNvCxnSpPr>
              <a:cxnSpLocks noChangeAspect="1" noChangeShapeType="1"/>
              <a:stCxn id="131086" idx="3"/>
              <a:endCxn id="131090" idx="1"/>
            </p:cNvCxnSpPr>
            <p:nvPr/>
          </p:nvCxnSpPr>
          <p:spPr bwMode="auto">
            <a:xfrm>
              <a:off x="816" y="2136"/>
              <a:ext cx="178" cy="20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097" name="AutoShape 23"/>
            <p:cNvCxnSpPr>
              <a:cxnSpLocks noChangeAspect="1" noChangeShapeType="1"/>
              <a:stCxn id="131092" idx="1"/>
              <a:endCxn id="131086" idx="3"/>
            </p:cNvCxnSpPr>
            <p:nvPr/>
          </p:nvCxnSpPr>
          <p:spPr bwMode="auto">
            <a:xfrm flipH="1">
              <a:off x="816" y="2083"/>
              <a:ext cx="538" cy="5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098" name="AutoShape 24"/>
            <p:cNvCxnSpPr>
              <a:cxnSpLocks noChangeAspect="1" noChangeShapeType="1"/>
              <a:stCxn id="131092" idx="3"/>
              <a:endCxn id="131090" idx="0"/>
            </p:cNvCxnSpPr>
            <p:nvPr/>
          </p:nvCxnSpPr>
          <p:spPr bwMode="auto">
            <a:xfrm flipH="1">
              <a:off x="1075" y="2198"/>
              <a:ext cx="336" cy="10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099" name="AutoShape 25"/>
            <p:cNvCxnSpPr>
              <a:cxnSpLocks noChangeAspect="1" noChangeShapeType="1"/>
              <a:stCxn id="131091" idx="1"/>
              <a:endCxn id="131090" idx="6"/>
            </p:cNvCxnSpPr>
            <p:nvPr/>
          </p:nvCxnSpPr>
          <p:spPr bwMode="auto">
            <a:xfrm flipH="1" flipV="1">
              <a:off x="1190" y="2419"/>
              <a:ext cx="356" cy="9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0" name="AutoShape 26"/>
            <p:cNvCxnSpPr>
              <a:cxnSpLocks noChangeAspect="1" noChangeShapeType="1"/>
              <a:stCxn id="131086" idx="3"/>
              <a:endCxn id="131091" idx="1"/>
            </p:cNvCxnSpPr>
            <p:nvPr/>
          </p:nvCxnSpPr>
          <p:spPr bwMode="auto">
            <a:xfrm>
              <a:off x="816" y="2136"/>
              <a:ext cx="730" cy="37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1" name="AutoShape 27"/>
            <p:cNvCxnSpPr>
              <a:cxnSpLocks noChangeAspect="1" noChangeShapeType="1"/>
              <a:stCxn id="131087" idx="3"/>
              <a:endCxn id="131090" idx="2"/>
            </p:cNvCxnSpPr>
            <p:nvPr/>
          </p:nvCxnSpPr>
          <p:spPr bwMode="auto">
            <a:xfrm flipV="1">
              <a:off x="816" y="2419"/>
              <a:ext cx="144" cy="14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2" name="AutoShape 28"/>
            <p:cNvCxnSpPr>
              <a:cxnSpLocks noChangeAspect="1" noChangeShapeType="1"/>
              <a:stCxn id="131091" idx="5"/>
              <a:endCxn id="131093" idx="3"/>
            </p:cNvCxnSpPr>
            <p:nvPr/>
          </p:nvCxnSpPr>
          <p:spPr bwMode="auto">
            <a:xfrm flipV="1">
              <a:off x="1661" y="2160"/>
              <a:ext cx="278" cy="35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3" name="AutoShape 29"/>
            <p:cNvCxnSpPr>
              <a:cxnSpLocks noChangeAspect="1" noChangeShapeType="1"/>
              <a:stCxn id="131093" idx="1"/>
              <a:endCxn id="131092" idx="5"/>
            </p:cNvCxnSpPr>
            <p:nvPr/>
          </p:nvCxnSpPr>
          <p:spPr bwMode="auto">
            <a:xfrm flipH="1">
              <a:off x="1469" y="2045"/>
              <a:ext cx="413" cy="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4" name="AutoShape 30"/>
            <p:cNvCxnSpPr>
              <a:cxnSpLocks noChangeAspect="1" noChangeShapeType="1"/>
              <a:stCxn id="131093" idx="5"/>
              <a:endCxn id="131094" idx="2"/>
            </p:cNvCxnSpPr>
            <p:nvPr/>
          </p:nvCxnSpPr>
          <p:spPr bwMode="auto">
            <a:xfrm flipV="1">
              <a:off x="1997" y="1987"/>
              <a:ext cx="105" cy="5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5" name="AutoShape 31"/>
            <p:cNvCxnSpPr>
              <a:cxnSpLocks noChangeAspect="1" noChangeShapeType="1"/>
              <a:stCxn id="131093" idx="3"/>
              <a:endCxn id="131088" idx="1"/>
            </p:cNvCxnSpPr>
            <p:nvPr/>
          </p:nvCxnSpPr>
          <p:spPr bwMode="auto">
            <a:xfrm>
              <a:off x="1939" y="2160"/>
              <a:ext cx="317" cy="26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6" name="AutoShape 32"/>
            <p:cNvCxnSpPr>
              <a:cxnSpLocks noChangeAspect="1" noChangeShapeType="1"/>
              <a:stCxn id="131093" idx="3"/>
              <a:endCxn id="131089" idx="0"/>
            </p:cNvCxnSpPr>
            <p:nvPr/>
          </p:nvCxnSpPr>
          <p:spPr bwMode="auto">
            <a:xfrm flipH="1">
              <a:off x="1920" y="2160"/>
              <a:ext cx="19" cy="5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1107" name="AutoShape 33"/>
            <p:cNvCxnSpPr>
              <a:cxnSpLocks noChangeAspect="1" noChangeShapeType="1"/>
              <a:stCxn id="131088" idx="2"/>
              <a:endCxn id="131089" idx="3"/>
            </p:cNvCxnSpPr>
            <p:nvPr/>
          </p:nvCxnSpPr>
          <p:spPr bwMode="auto">
            <a:xfrm flipH="1">
              <a:off x="2016" y="2544"/>
              <a:ext cx="336" cy="26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31108" name="AutoShape 34"/>
            <p:cNvSpPr>
              <a:spLocks noChangeAspect="1" noChangeArrowheads="1"/>
            </p:cNvSpPr>
            <p:nvPr/>
          </p:nvSpPr>
          <p:spPr bwMode="auto">
            <a:xfrm rot="-1567073">
              <a:off x="215" y="1744"/>
              <a:ext cx="1513" cy="992"/>
            </a:xfrm>
            <a:prstGeom prst="star8">
              <a:avLst>
                <a:gd name="adj" fmla="val 38250"/>
              </a:avLst>
            </a:prstGeom>
            <a:solidFill>
              <a:srgbClr val="9933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sz="2400">
                <a:solidFill>
                  <a:srgbClr val="000000"/>
                </a:solidFill>
                <a:ea typeface="宋体" pitchFamily="2" charset="-122"/>
                <a:cs typeface="Arial" charset="0"/>
              </a:endParaRPr>
            </a:p>
          </p:txBody>
        </p:sp>
      </p:grpSp>
      <p:sp>
        <p:nvSpPr>
          <p:cNvPr id="131081" name="Line 35"/>
          <p:cNvSpPr>
            <a:spLocks noChangeShapeType="1"/>
          </p:cNvSpPr>
          <p:nvPr/>
        </p:nvSpPr>
        <p:spPr bwMode="auto">
          <a:xfrm>
            <a:off x="990600" y="4180449"/>
            <a:ext cx="381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cs typeface="Arial" charset="0"/>
            </a:endParaRPr>
          </a:p>
        </p:txBody>
      </p:sp>
      <p:sp>
        <p:nvSpPr>
          <p:cNvPr id="131082" name="Text Box 36"/>
          <p:cNvSpPr txBox="1">
            <a:spLocks noChangeArrowheads="1"/>
          </p:cNvSpPr>
          <p:nvPr/>
        </p:nvSpPr>
        <p:spPr bwMode="auto">
          <a:xfrm rot="-5400000">
            <a:off x="-553009" y="4075208"/>
            <a:ext cx="2814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800" dirty="0">
                <a:solidFill>
                  <a:srgbClr val="000000"/>
                </a:solidFill>
                <a:ea typeface="宋体" pitchFamily="2" charset="-122"/>
              </a:rPr>
              <a:t>Current Team </a:t>
            </a:r>
            <a:r>
              <a:rPr lang="en-US" altLang="zh-CN" sz="2800" i="1" dirty="0">
                <a:solidFill>
                  <a:srgbClr val="000000"/>
                </a:solidFill>
                <a:ea typeface="宋体" pitchFamily="2" charset="-122"/>
              </a:rPr>
              <a:t>T</a:t>
            </a:r>
          </a:p>
        </p:txBody>
      </p:sp>
      <p:sp>
        <p:nvSpPr>
          <p:cNvPr id="131083" name="Text Box 37"/>
          <p:cNvSpPr txBox="1">
            <a:spLocks noChangeArrowheads="1"/>
          </p:cNvSpPr>
          <p:nvPr/>
        </p:nvSpPr>
        <p:spPr bwMode="auto">
          <a:xfrm>
            <a:off x="1447800" y="5615144"/>
            <a:ext cx="58334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400" b="0" dirty="0">
                <a:solidFill>
                  <a:srgbClr val="000000"/>
                </a:solidFill>
                <a:ea typeface="宋体" pitchFamily="2" charset="-122"/>
              </a:rPr>
              <a:t>Q: Who is the best alternative of `5’ in </a:t>
            </a:r>
            <a:r>
              <a:rPr lang="en-US" altLang="zh-CN" sz="2400" b="0" i="1" dirty="0">
                <a:solidFill>
                  <a:srgbClr val="000000"/>
                </a:solidFill>
                <a:ea typeface="宋体" pitchFamily="2" charset="-122"/>
              </a:rPr>
              <a:t>T </a:t>
            </a:r>
            <a:r>
              <a:rPr lang="en-US" altLang="zh-CN" sz="2400" b="0" dirty="0" smtClean="0">
                <a:solidFill>
                  <a:srgbClr val="000000"/>
                </a:solidFill>
                <a:ea typeface="宋体" pitchFamily="2" charset="-122"/>
              </a:rPr>
              <a:t>?</a:t>
            </a:r>
          </a:p>
          <a:p>
            <a:pPr defTabSz="914400" eaLnBrk="1" fontAlgn="base" hangingPunct="1">
              <a:spcBef>
                <a:spcPct val="0"/>
              </a:spcBef>
              <a:spcAft>
                <a:spcPct val="0"/>
              </a:spcAft>
            </a:pPr>
            <a:r>
              <a:rPr lang="en-US" altLang="zh-CN" sz="2400" b="0" dirty="0" smtClean="0">
                <a:solidFill>
                  <a:srgbClr val="FF0000"/>
                </a:solidFill>
                <a:ea typeface="宋体" pitchFamily="2" charset="-122"/>
              </a:rPr>
              <a:t>A: Team-Aware Similarity!</a:t>
            </a:r>
            <a:endParaRPr lang="en-US" altLang="zh-CN" sz="2400" b="0" dirty="0">
              <a:solidFill>
                <a:srgbClr val="FF0000"/>
              </a:solidFill>
              <a:ea typeface="宋体" pitchFamily="2" charset="-122"/>
            </a:endParaRPr>
          </a:p>
        </p:txBody>
      </p:sp>
      <p:sp>
        <p:nvSpPr>
          <p:cNvPr id="13108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3D9B054E-4375-4C06-8DAA-FFDAF6BEA1EE}" type="slidenum">
              <a:rPr lang="en-US" sz="1000" smtClean="0">
                <a:solidFill>
                  <a:srgbClr val="FFFFFF"/>
                </a:solidFill>
              </a:rPr>
              <a:pPr eaLnBrk="1" hangingPunct="1"/>
              <a:t>82</a:t>
            </a:fld>
            <a:endParaRPr lang="en-US" sz="1000" smtClean="0">
              <a:solidFill>
                <a:srgbClr val="FFFFFF"/>
              </a:solidFill>
            </a:endParaRPr>
          </a:p>
        </p:txBody>
      </p:sp>
      <p:sp>
        <p:nvSpPr>
          <p:cNvPr id="37" name="Rectangle 36"/>
          <p:cNvSpPr/>
          <p:nvPr/>
        </p:nvSpPr>
        <p:spPr>
          <a:xfrm>
            <a:off x="7066756" y="0"/>
            <a:ext cx="2077244"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38" name="Title 1"/>
          <p:cNvSpPr txBox="1">
            <a:spLocks/>
          </p:cNvSpPr>
          <p:nvPr/>
        </p:nvSpPr>
        <p:spPr>
          <a:xfrm>
            <a:off x="204958" y="218094"/>
            <a:ext cx="9144000" cy="1143000"/>
          </a:xfrm>
          <a:prstGeom prst="rect">
            <a:avLst/>
          </a:prstGeom>
        </p:spPr>
        <p:txBody>
          <a:bodyPr/>
          <a:lstStyle>
            <a:lvl1pPr algn="ctr" rtl="0" eaLnBrk="0" fontAlgn="base" hangingPunct="0">
              <a:spcBef>
                <a:spcPct val="0"/>
              </a:spcBef>
              <a:spcAft>
                <a:spcPct val="0"/>
              </a:spcAft>
              <a:defRPr sz="4400">
                <a:solidFill>
                  <a:srgbClr val="CC0000"/>
                </a:solidFill>
                <a:latin typeface="+mj-lt"/>
                <a:ea typeface="+mj-ea"/>
                <a:cs typeface="+mj-cs"/>
              </a:defRPr>
            </a:lvl1pPr>
            <a:lvl2pPr algn="ctr" rtl="0" eaLnBrk="0" fontAlgn="base" hangingPunct="0">
              <a:spcBef>
                <a:spcPct val="0"/>
              </a:spcBef>
              <a:spcAft>
                <a:spcPct val="0"/>
              </a:spcAft>
              <a:defRPr sz="4400">
                <a:solidFill>
                  <a:srgbClr val="CC0000"/>
                </a:solidFill>
                <a:latin typeface="Arial" charset="0"/>
              </a:defRPr>
            </a:lvl2pPr>
            <a:lvl3pPr algn="ctr" rtl="0" eaLnBrk="0" fontAlgn="base" hangingPunct="0">
              <a:spcBef>
                <a:spcPct val="0"/>
              </a:spcBef>
              <a:spcAft>
                <a:spcPct val="0"/>
              </a:spcAft>
              <a:defRPr sz="4400">
                <a:solidFill>
                  <a:srgbClr val="CC0000"/>
                </a:solidFill>
                <a:latin typeface="Arial" charset="0"/>
              </a:defRPr>
            </a:lvl3pPr>
            <a:lvl4pPr algn="ctr" rtl="0" eaLnBrk="0" fontAlgn="base" hangingPunct="0">
              <a:spcBef>
                <a:spcPct val="0"/>
              </a:spcBef>
              <a:spcAft>
                <a:spcPct val="0"/>
              </a:spcAft>
              <a:defRPr sz="4400">
                <a:solidFill>
                  <a:srgbClr val="CC0000"/>
                </a:solidFill>
                <a:latin typeface="Arial" charset="0"/>
              </a:defRPr>
            </a:lvl4pPr>
            <a:lvl5pPr algn="ctr" rtl="0" eaLnBrk="0" fontAlgn="base" hangingPunct="0">
              <a:spcBef>
                <a:spcPct val="0"/>
              </a:spcBef>
              <a:spcAft>
                <a:spcPct val="0"/>
              </a:spcAft>
              <a:defRPr sz="4400">
                <a:solidFill>
                  <a:srgbClr val="CC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4000" kern="0" dirty="0" smtClean="0"/>
              <a:t>Team Replacement </a:t>
            </a:r>
            <a:r>
              <a:rPr lang="en-US" sz="2400" kern="0" dirty="0" smtClean="0">
                <a:solidFill>
                  <a:srgbClr val="000000"/>
                </a:solidFill>
              </a:rPr>
              <a:t>[Tong+ SDM12b, WIDS12]</a:t>
            </a:r>
            <a:endParaRPr lang="en-US" sz="4000" kern="0" dirty="0">
              <a:solidFill>
                <a:srgbClr val="000000"/>
              </a:solidFill>
            </a:endParaRPr>
          </a:p>
        </p:txBody>
      </p:sp>
      <p:sp>
        <p:nvSpPr>
          <p:cNvPr id="39"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fld id="{643018BC-2593-4E79-9E1B-DB314AE136F2}" type="slidenum">
              <a:rPr lang="zh-CN" altLang="en-US" sz="1200">
                <a:solidFill>
                  <a:srgbClr val="898989"/>
                </a:solidFill>
                <a:latin typeface="Calibri" pitchFamily="34" charset="0"/>
              </a:rPr>
              <a:pPr algn="r" defTabSz="914400" eaLnBrk="1" fontAlgn="base" hangingPunct="1">
                <a:spcBef>
                  <a:spcPct val="0"/>
                </a:spcBef>
                <a:spcAft>
                  <a:spcPct val="0"/>
                </a:spcAft>
              </a:pPr>
              <a:t>82</a:t>
            </a:fld>
            <a:endParaRPr lang="en-US" altLang="zh-CN" sz="1200" dirty="0">
              <a:solidFill>
                <a:srgbClr val="898989"/>
              </a:solidFill>
              <a:latin typeface="Calibri" pitchFamily="34" charset="0"/>
            </a:endParaRPr>
          </a:p>
        </p:txBody>
      </p:sp>
      <p:pic>
        <p:nvPicPr>
          <p:cNvPr id="34" name="Picture 2" descr="https://encrypted-tbn0.gstatic.com/images?q=tbn:ANd9GcSuCP0i3Irp1xog_ayzEc1ZmHfyW6NNBRrS4W6NLCI4EYj7e7QUsx081fyM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encrypted-tbn0.gstatic.com/images?q=tbn:ANd9GcTAWs40w2GQctfzBLPJmkspYzrxq1gF5LbKB2ewifdG7xrwyQn4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36" name="Date Placeholder 1"/>
          <p:cNvSpPr txBox="1">
            <a:spLocks/>
          </p:cNvSpPr>
          <p:nvPr/>
        </p:nvSpPr>
        <p:spPr bwMode="auto">
          <a:xfrm>
            <a:off x="457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457200" rtl="0" eaLnBrk="1" latinLnBrk="0" hangingPunct="1">
              <a:defRPr sz="1400" kern="1200">
                <a:solidFill>
                  <a:schemeClr val="tx1"/>
                </a:solidFill>
                <a:latin typeface="Arial" charset="0"/>
                <a:ea typeface="宋体"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May 1st-4th, 2013 </a:t>
            </a:r>
            <a:endParaRPr lang="en-US"/>
          </a:p>
        </p:txBody>
      </p:sp>
      <p:sp>
        <p:nvSpPr>
          <p:cNvPr id="40" name="Footer Placeholder 2"/>
          <p:cNvSpPr txBox="1">
            <a:spLocks/>
          </p:cNvSpPr>
          <p:nvPr/>
        </p:nvSpPr>
        <p:spPr bwMode="auto">
          <a:xfrm>
            <a:off x="3124200" y="6356350"/>
            <a:ext cx="2895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mn-lt"/>
                <a:ea typeface="宋体" pitchFamily="2"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SDM 2013, Austin, Texas</a:t>
            </a:r>
            <a:endParaRPr lang="en-US"/>
          </a:p>
        </p:txBody>
      </p:sp>
    </p:spTree>
    <p:extLst>
      <p:ext uri="{BB962C8B-B14F-4D97-AF65-F5344CB8AC3E}">
        <p14:creationId xmlns:p14="http://schemas.microsoft.com/office/powerpoint/2010/main" val="381506699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TextBox 14"/>
          <p:cNvSpPr txBox="1">
            <a:spLocks noChangeArrowheads="1"/>
          </p:cNvSpPr>
          <p:nvPr/>
        </p:nvSpPr>
        <p:spPr bwMode="auto">
          <a:xfrm>
            <a:off x="228600" y="914400"/>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400" dirty="0" smtClean="0">
                <a:solidFill>
                  <a:srgbClr val="FF0000"/>
                </a:solidFill>
                <a:ea typeface="ＭＳ Ｐゴシック" pitchFamily="34" charset="-128"/>
              </a:rPr>
              <a:t>Key Observation: </a:t>
            </a:r>
            <a:r>
              <a:rPr lang="en-US" altLang="zh-CN" sz="2400" b="0" dirty="0" smtClean="0">
                <a:solidFill>
                  <a:srgbClr val="000000"/>
                </a:solidFill>
                <a:ea typeface="ＭＳ Ｐゴシック" pitchFamily="34" charset="-128"/>
              </a:rPr>
              <a:t>Graph </a:t>
            </a:r>
            <a:r>
              <a:rPr lang="en-US" altLang="zh-CN" sz="2400" b="0" dirty="0">
                <a:solidFill>
                  <a:srgbClr val="000000"/>
                </a:solidFill>
                <a:ea typeface="ＭＳ Ｐゴシック" pitchFamily="34" charset="-128"/>
              </a:rPr>
              <a:t>Kernel </a:t>
            </a:r>
            <a:r>
              <a:rPr lang="en-US" altLang="zh-CN" sz="2400" b="0" dirty="0" smtClean="0">
                <a:solidFill>
                  <a:srgbClr val="000000"/>
                </a:solidFill>
                <a:ea typeface="ＭＳ Ｐゴシック" pitchFamily="34" charset="-128"/>
                <a:sym typeface="Wingdings" pitchFamily="2" charset="2"/>
              </a:rPr>
              <a:t></a:t>
            </a:r>
            <a:r>
              <a:rPr lang="en-US" altLang="zh-CN" sz="2400" b="0" dirty="0" smtClean="0">
                <a:solidFill>
                  <a:srgbClr val="000000"/>
                </a:solidFill>
                <a:ea typeface="ＭＳ Ｐゴシック" pitchFamily="34" charset="-128"/>
              </a:rPr>
              <a:t> </a:t>
            </a:r>
            <a:r>
              <a:rPr lang="en-US" altLang="zh-CN" sz="2400" b="0" dirty="0">
                <a:solidFill>
                  <a:srgbClr val="000000"/>
                </a:solidFill>
                <a:ea typeface="ＭＳ Ｐゴシック" pitchFamily="34" charset="-128"/>
              </a:rPr>
              <a:t>Team-Aware </a:t>
            </a:r>
            <a:r>
              <a:rPr lang="en-US" altLang="zh-CN" sz="2400" b="0" dirty="0" smtClean="0">
                <a:solidFill>
                  <a:srgbClr val="000000"/>
                </a:solidFill>
                <a:ea typeface="ＭＳ Ｐゴシック" pitchFamily="34" charset="-128"/>
              </a:rPr>
              <a:t>Similarity</a:t>
            </a:r>
            <a:endParaRPr lang="en-US" altLang="zh-CN" sz="2400" b="0" dirty="0">
              <a:solidFill>
                <a:srgbClr val="000000"/>
              </a:solidFill>
              <a:ea typeface="宋体" pitchFamily="2" charset="-122"/>
            </a:endParaRPr>
          </a:p>
        </p:txBody>
      </p:sp>
      <p:pic>
        <p:nvPicPr>
          <p:cNvPr id="1321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64987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Box 14"/>
          <p:cNvSpPr txBox="1">
            <a:spLocks noChangeArrowheads="1"/>
          </p:cNvSpPr>
          <p:nvPr/>
        </p:nvSpPr>
        <p:spPr bwMode="auto">
          <a:xfrm>
            <a:off x="260350" y="2362200"/>
            <a:ext cx="8578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400" dirty="0" smtClean="0">
                <a:solidFill>
                  <a:srgbClr val="FF0000"/>
                </a:solidFill>
                <a:ea typeface="ＭＳ Ｐゴシック" pitchFamily="34" charset="-128"/>
              </a:rPr>
              <a:t>Our Contributions: </a:t>
            </a:r>
            <a:r>
              <a:rPr lang="en-US" altLang="zh-CN" sz="2400" b="0" dirty="0" smtClean="0">
                <a:solidFill>
                  <a:srgbClr val="000000"/>
                </a:solidFill>
                <a:ea typeface="ＭＳ Ｐゴシック" pitchFamily="34" charset="-128"/>
              </a:rPr>
              <a:t>A </a:t>
            </a:r>
            <a:r>
              <a:rPr lang="en-US" altLang="zh-CN" sz="2400" b="0" dirty="0">
                <a:solidFill>
                  <a:srgbClr val="000000"/>
                </a:solidFill>
                <a:ea typeface="ＭＳ Ｐゴシック" pitchFamily="34" charset="-128"/>
              </a:rPr>
              <a:t>Family of Fast Algorithms for </a:t>
            </a:r>
            <a:r>
              <a:rPr lang="en-US" altLang="zh-CN" sz="2400" b="0" dirty="0" smtClean="0">
                <a:solidFill>
                  <a:srgbClr val="000000"/>
                </a:solidFill>
                <a:ea typeface="ＭＳ Ｐゴシック" pitchFamily="34" charset="-128"/>
              </a:rPr>
              <a:t>Random Walk based Graph Kernel.</a:t>
            </a:r>
            <a:endParaRPr lang="en-US" altLang="zh-CN" sz="2400" b="0" dirty="0">
              <a:solidFill>
                <a:srgbClr val="000000"/>
              </a:solidFill>
              <a:ea typeface="宋体" pitchFamily="2" charset="-122"/>
            </a:endParaRPr>
          </a:p>
        </p:txBody>
      </p:sp>
      <p:graphicFrame>
        <p:nvGraphicFramePr>
          <p:cNvPr id="53258" name="Group 10"/>
          <p:cNvGraphicFramePr>
            <a:graphicFrameLocks noGrp="1"/>
          </p:cNvGraphicFramePr>
          <p:nvPr>
            <p:extLst>
              <p:ext uri="{D42A27DB-BD31-4B8C-83A1-F6EECF244321}">
                <p14:modId xmlns:p14="http://schemas.microsoft.com/office/powerpoint/2010/main" val="737574944"/>
              </p:ext>
            </p:extLst>
          </p:nvPr>
        </p:nvGraphicFramePr>
        <p:xfrm>
          <a:off x="228600" y="3429000"/>
          <a:ext cx="4953000" cy="2643187"/>
        </p:xfrm>
        <a:graphic>
          <a:graphicData uri="http://schemas.openxmlformats.org/drawingml/2006/table">
            <a:tbl>
              <a:tblPr/>
              <a:tblGrid>
                <a:gridCol w="1311275"/>
                <a:gridCol w="1827213"/>
                <a:gridCol w="1814512"/>
              </a:tblGrid>
              <a:tr h="568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t>Input Graphs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t>Time Complexity </a:t>
                      </a:r>
                      <a:b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br>
                      <a: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t>(Our methods)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t>Time Complexity </a:t>
                      </a:r>
                      <a:b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br>
                      <a:r>
                        <a:rPr kumimoji="0" lang="en-US" altLang="zh-CN" sz="1400" b="1" i="0" u="none" strike="noStrike" cap="none" normalizeH="0" baseline="0" dirty="0" smtClean="0">
                          <a:ln>
                            <a:noFill/>
                          </a:ln>
                          <a:solidFill>
                            <a:srgbClr val="FFFFFF"/>
                          </a:solidFill>
                          <a:effectLst/>
                          <a:latin typeface="Arial" charset="0"/>
                          <a:ea typeface="SimSun" pitchFamily="2" charset="-122"/>
                          <a:cs typeface="Arial" charset="0"/>
                        </a:rPr>
                        <a:t>(Existing methods)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r>
              <a:tr h="518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Normalized, </a:t>
                      </a:r>
                      <a:r>
                        <a:rPr kumimoji="0" lang="en-US" altLang="zh-CN" sz="1400" b="0" i="0" u="none" strike="noStrike" cap="none" normalizeH="0" baseline="0" dirty="0" err="1" smtClean="0">
                          <a:ln>
                            <a:noFill/>
                          </a:ln>
                          <a:solidFill>
                            <a:srgbClr val="000000"/>
                          </a:solidFill>
                          <a:effectLst/>
                          <a:latin typeface="Arial" charset="0"/>
                          <a:ea typeface="SimSun" pitchFamily="2" charset="-122"/>
                          <a:cs typeface="Arial" charset="0"/>
                        </a:rPr>
                        <a:t>unlabelled</a:t>
                      </a:r>
                      <a:endPar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4</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6</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+mr</a:t>
                      </a: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3</a:t>
                      </a: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518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Unnormalized, unlabelled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nr+r</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+mr</a:t>
                      </a: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3</a:t>
                      </a: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519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Normalized, labelled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d</a:t>
                      </a:r>
                      <a:r>
                        <a:rPr kumimoji="0" lang="en-US" altLang="zh-CN" sz="1400" b="0" i="1" u="none" strike="noStrike" cap="none" normalizeH="0" baseline="-25000" dirty="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4</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6</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+mr</a:t>
                      </a: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m</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i</a:t>
                      </a:r>
                      <a:r>
                        <a:rPr kumimoji="0" lang="en-US" altLang="zh-CN" sz="1400" b="0" i="1" u="none" strike="noStrike" cap="none" normalizeH="0" baseline="-25000" dirty="0" smtClean="0">
                          <a:ln>
                            <a:noFill/>
                          </a:ln>
                          <a:solidFill>
                            <a:srgbClr val="000000"/>
                          </a:solidFill>
                          <a:effectLst/>
                          <a:latin typeface="Arial" charset="0"/>
                          <a:ea typeface="SimSun" pitchFamily="2" charset="-122"/>
                          <a:cs typeface="Arial" charset="0"/>
                        </a:rPr>
                        <a:t>F</a:t>
                      </a: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519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Unnormalized, labelled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d</a:t>
                      </a:r>
                      <a:r>
                        <a:rPr kumimoji="0" lang="en-US" altLang="zh-CN" sz="1400" b="0" i="1" u="none" strike="noStrike" cap="none" normalizeH="0" baseline="-2500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n</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4</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+r</a:t>
                      </a:r>
                      <a:r>
                        <a:rPr kumimoji="0" lang="en-US" altLang="zh-CN" sz="1400" b="0" i="1" u="none" strike="noStrike" cap="none" normalizeH="0" baseline="30000" smtClean="0">
                          <a:ln>
                            <a:noFill/>
                          </a:ln>
                          <a:solidFill>
                            <a:srgbClr val="000000"/>
                          </a:solidFill>
                          <a:effectLst/>
                          <a:latin typeface="Arial" charset="0"/>
                          <a:ea typeface="SimSun" pitchFamily="2" charset="-122"/>
                          <a:cs typeface="Arial" charset="0"/>
                        </a:rPr>
                        <a:t>6</a:t>
                      </a:r>
                      <a:r>
                        <a:rPr kumimoji="0" lang="en-US" altLang="zh-CN" sz="1400" b="0" i="1" u="none" strike="noStrike" cap="none" normalizeH="0" baseline="0" smtClean="0">
                          <a:ln>
                            <a:noFill/>
                          </a:ln>
                          <a:solidFill>
                            <a:srgbClr val="000000"/>
                          </a:solidFill>
                          <a:effectLst/>
                          <a:latin typeface="Arial" charset="0"/>
                          <a:ea typeface="SimSun" pitchFamily="2" charset="-122"/>
                          <a:cs typeface="Arial" charset="0"/>
                        </a:rPr>
                        <a:t>+mr</a:t>
                      </a:r>
                      <a:r>
                        <a:rPr kumimoji="0" lang="en-US" altLang="zh-CN" sz="1400" b="0" i="0" u="none" strike="noStrike" cap="none" normalizeH="0" baseline="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O(</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m</a:t>
                      </a:r>
                      <a:r>
                        <a:rPr kumimoji="0" lang="en-US" altLang="zh-CN" sz="1400" b="0" i="1" u="none" strike="noStrike" cap="none" normalizeH="0" baseline="30000" dirty="0" smtClean="0">
                          <a:ln>
                            <a:noFill/>
                          </a:ln>
                          <a:solidFill>
                            <a:srgbClr val="000000"/>
                          </a:solidFill>
                          <a:effectLst/>
                          <a:latin typeface="Arial" charset="0"/>
                          <a:ea typeface="SimSun" pitchFamily="2" charset="-122"/>
                          <a:cs typeface="Arial" charset="0"/>
                        </a:rPr>
                        <a:t>2</a:t>
                      </a:r>
                      <a:r>
                        <a:rPr kumimoji="0" lang="en-US" altLang="zh-CN" sz="1400" b="0" i="1" u="none" strike="noStrike" cap="none" normalizeH="0" baseline="0" dirty="0" smtClean="0">
                          <a:ln>
                            <a:noFill/>
                          </a:ln>
                          <a:solidFill>
                            <a:srgbClr val="000000"/>
                          </a:solidFill>
                          <a:effectLst/>
                          <a:latin typeface="Arial" charset="0"/>
                          <a:ea typeface="SimSun" pitchFamily="2" charset="-122"/>
                          <a:cs typeface="Arial" charset="0"/>
                        </a:rPr>
                        <a:t>i</a:t>
                      </a:r>
                      <a:r>
                        <a:rPr kumimoji="0" lang="en-US" altLang="zh-CN" sz="1400" b="0" i="1" u="none" strike="noStrike" cap="none" normalizeH="0" baseline="-25000" dirty="0" smtClean="0">
                          <a:ln>
                            <a:noFill/>
                          </a:ln>
                          <a:solidFill>
                            <a:srgbClr val="000000"/>
                          </a:solidFill>
                          <a:effectLst/>
                          <a:latin typeface="Arial" charset="0"/>
                          <a:ea typeface="SimSun" pitchFamily="2" charset="-122"/>
                          <a:cs typeface="Arial" charset="0"/>
                        </a:rPr>
                        <a:t>F</a:t>
                      </a:r>
                      <a:r>
                        <a:rPr kumimoji="0" lang="en-US" altLang="zh-CN" sz="1400" b="0" i="0" u="none" strike="noStrike" cap="none" normalizeH="0" baseline="0" dirty="0" smtClean="0">
                          <a:ln>
                            <a:noFill/>
                          </a:ln>
                          <a:solidFill>
                            <a:srgbClr val="000000"/>
                          </a:solidFill>
                          <a:effectLst/>
                          <a:latin typeface="Arial" charset="0"/>
                          <a:ea typeface="SimSun" pitchFamily="2" charset="-122"/>
                          <a:cs typeface="Arial"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pic>
        <p:nvPicPr>
          <p:cNvPr id="132130"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l="32925"/>
          <a:stretch>
            <a:fillRect/>
          </a:stretch>
        </p:blipFill>
        <p:spPr bwMode="auto">
          <a:xfrm>
            <a:off x="5257800" y="3352800"/>
            <a:ext cx="37576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31" name="Picture 37"/>
          <p:cNvPicPr>
            <a:picLocks noChangeAspect="1" noChangeArrowheads="1"/>
          </p:cNvPicPr>
          <p:nvPr/>
        </p:nvPicPr>
        <p:blipFill>
          <a:blip r:embed="rId5" cstate="print">
            <a:extLst>
              <a:ext uri="{28A0092B-C50C-407E-A947-70E740481C1C}">
                <a14:useLocalDpi xmlns:a14="http://schemas.microsoft.com/office/drawing/2010/main" val="0"/>
              </a:ext>
            </a:extLst>
          </a:blip>
          <a:srcRect l="38757"/>
          <a:stretch>
            <a:fillRect/>
          </a:stretch>
        </p:blipFill>
        <p:spPr bwMode="auto">
          <a:xfrm>
            <a:off x="5472113" y="4876800"/>
            <a:ext cx="35194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33" name="Text Box 39"/>
          <p:cNvSpPr txBox="1">
            <a:spLocks noChangeArrowheads="1"/>
          </p:cNvSpPr>
          <p:nvPr/>
        </p:nvSpPr>
        <p:spPr bwMode="auto">
          <a:xfrm>
            <a:off x="6629400" y="4572000"/>
            <a:ext cx="1035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b="0" dirty="0">
                <a:solidFill>
                  <a:srgbClr val="000000"/>
                </a:solidFill>
                <a:ea typeface="宋体" pitchFamily="2" charset="-122"/>
              </a:rPr>
              <a:t>efficiency</a:t>
            </a:r>
          </a:p>
        </p:txBody>
      </p:sp>
      <p:sp>
        <p:nvSpPr>
          <p:cNvPr id="132134" name="Text Box 40"/>
          <p:cNvSpPr txBox="1">
            <a:spLocks noChangeArrowheads="1"/>
          </p:cNvSpPr>
          <p:nvPr/>
        </p:nvSpPr>
        <p:spPr bwMode="auto">
          <a:xfrm>
            <a:off x="6629400" y="5943600"/>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b="0" dirty="0">
                <a:solidFill>
                  <a:srgbClr val="000000"/>
                </a:solidFill>
                <a:ea typeface="宋体" pitchFamily="2" charset="-122"/>
              </a:rPr>
              <a:t>accuracy</a:t>
            </a:r>
          </a:p>
        </p:txBody>
      </p:sp>
      <p:sp>
        <p:nvSpPr>
          <p:cNvPr id="16" name="Rectangle 15"/>
          <p:cNvSpPr/>
          <p:nvPr/>
        </p:nvSpPr>
        <p:spPr>
          <a:xfrm>
            <a:off x="7066756" y="0"/>
            <a:ext cx="2077244"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17" name="Title 1"/>
          <p:cNvSpPr txBox="1">
            <a:spLocks/>
          </p:cNvSpPr>
          <p:nvPr/>
        </p:nvSpPr>
        <p:spPr>
          <a:xfrm>
            <a:off x="0" y="76200"/>
            <a:ext cx="9144000" cy="1143000"/>
          </a:xfrm>
          <a:prstGeom prst="rect">
            <a:avLst/>
          </a:prstGeom>
        </p:spPr>
        <p:txBody>
          <a:bodyPr/>
          <a:lstStyle>
            <a:lvl1pPr algn="ctr" rtl="0" eaLnBrk="0" fontAlgn="base" hangingPunct="0">
              <a:spcBef>
                <a:spcPct val="0"/>
              </a:spcBef>
              <a:spcAft>
                <a:spcPct val="0"/>
              </a:spcAft>
              <a:defRPr sz="4400">
                <a:solidFill>
                  <a:srgbClr val="CC0000"/>
                </a:solidFill>
                <a:latin typeface="+mj-lt"/>
                <a:ea typeface="+mj-ea"/>
                <a:cs typeface="+mj-cs"/>
              </a:defRPr>
            </a:lvl1pPr>
            <a:lvl2pPr algn="ctr" rtl="0" eaLnBrk="0" fontAlgn="base" hangingPunct="0">
              <a:spcBef>
                <a:spcPct val="0"/>
              </a:spcBef>
              <a:spcAft>
                <a:spcPct val="0"/>
              </a:spcAft>
              <a:defRPr sz="4400">
                <a:solidFill>
                  <a:srgbClr val="CC0000"/>
                </a:solidFill>
                <a:latin typeface="Arial" charset="0"/>
              </a:defRPr>
            </a:lvl2pPr>
            <a:lvl3pPr algn="ctr" rtl="0" eaLnBrk="0" fontAlgn="base" hangingPunct="0">
              <a:spcBef>
                <a:spcPct val="0"/>
              </a:spcBef>
              <a:spcAft>
                <a:spcPct val="0"/>
              </a:spcAft>
              <a:defRPr sz="4400">
                <a:solidFill>
                  <a:srgbClr val="CC0000"/>
                </a:solidFill>
                <a:latin typeface="Arial" charset="0"/>
              </a:defRPr>
            </a:lvl3pPr>
            <a:lvl4pPr algn="ctr" rtl="0" eaLnBrk="0" fontAlgn="base" hangingPunct="0">
              <a:spcBef>
                <a:spcPct val="0"/>
              </a:spcBef>
              <a:spcAft>
                <a:spcPct val="0"/>
              </a:spcAft>
              <a:defRPr sz="4400">
                <a:solidFill>
                  <a:srgbClr val="CC0000"/>
                </a:solidFill>
                <a:latin typeface="Arial" charset="0"/>
              </a:defRPr>
            </a:lvl4pPr>
            <a:lvl5pPr algn="ctr" rtl="0" eaLnBrk="0" fontAlgn="base" hangingPunct="0">
              <a:spcBef>
                <a:spcPct val="0"/>
              </a:spcBef>
              <a:spcAft>
                <a:spcPct val="0"/>
              </a:spcAft>
              <a:defRPr sz="4400">
                <a:solidFill>
                  <a:srgbClr val="CC0000"/>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4000" kern="0" dirty="0" smtClean="0"/>
              <a:t>Team Replacement</a:t>
            </a:r>
            <a:endParaRPr lang="en-US" sz="4000" kern="0" dirty="0">
              <a:solidFill>
                <a:srgbClr val="000000"/>
              </a:solidFill>
            </a:endParaRPr>
          </a:p>
        </p:txBody>
      </p:sp>
      <p:sp>
        <p:nvSpPr>
          <p:cNvPr id="18" name="Text Box 40"/>
          <p:cNvSpPr txBox="1">
            <a:spLocks noChangeArrowheads="1"/>
          </p:cNvSpPr>
          <p:nvPr/>
        </p:nvSpPr>
        <p:spPr bwMode="auto">
          <a:xfrm>
            <a:off x="5895536" y="6290846"/>
            <a:ext cx="28472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000" dirty="0" smtClean="0">
                <a:solidFill>
                  <a:srgbClr val="000000"/>
                </a:solidFill>
                <a:ea typeface="宋体" pitchFamily="2" charset="-122"/>
              </a:rPr>
              <a:t>Empirical Evaluations</a:t>
            </a:r>
            <a:endParaRPr lang="en-US" altLang="zh-CN" sz="2000" dirty="0">
              <a:solidFill>
                <a:srgbClr val="000000"/>
              </a:solidFill>
              <a:ea typeface="宋体" pitchFamily="2" charset="-122"/>
            </a:endParaRPr>
          </a:p>
        </p:txBody>
      </p:sp>
      <p:sp>
        <p:nvSpPr>
          <p:cNvPr id="19" name="Text Box 40"/>
          <p:cNvSpPr txBox="1">
            <a:spLocks noChangeArrowheads="1"/>
          </p:cNvSpPr>
          <p:nvPr/>
        </p:nvSpPr>
        <p:spPr bwMode="auto">
          <a:xfrm>
            <a:off x="1496146" y="6305490"/>
            <a:ext cx="3134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altLang="zh-CN" sz="2000" dirty="0" smtClean="0">
                <a:solidFill>
                  <a:srgbClr val="000000"/>
                </a:solidFill>
                <a:ea typeface="宋体" pitchFamily="2" charset="-122"/>
              </a:rPr>
              <a:t>Complexity Comparison</a:t>
            </a:r>
            <a:endParaRPr lang="en-US" altLang="zh-CN" sz="2000" dirty="0">
              <a:solidFill>
                <a:srgbClr val="000000"/>
              </a:solidFill>
              <a:ea typeface="宋体" pitchFamily="2" charset="-122"/>
            </a:endParaRPr>
          </a:p>
        </p:txBody>
      </p:sp>
      <p:pic>
        <p:nvPicPr>
          <p:cNvPr id="14"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527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6" name="灯片编号占位符 3"/>
          <p:cNvSpPr txBox="1">
            <a:spLocks noGrp="1"/>
          </p:cNvSpPr>
          <p:nvPr/>
        </p:nvSpPr>
        <p:spPr bwMode="black">
          <a:xfrm>
            <a:off x="153988" y="6502400"/>
            <a:ext cx="10064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50000"/>
              </a:spcBef>
              <a:spcAft>
                <a:spcPct val="0"/>
              </a:spcAft>
            </a:pPr>
            <a:fld id="{5BCA8C21-4566-426E-A7DF-706768147B4B}" type="slidenum">
              <a:rPr lang="en-US" altLang="zh-CN" sz="1000" b="1">
                <a:solidFill>
                  <a:prstClr val="white"/>
                </a:solidFill>
              </a:rPr>
              <a:pPr defTabSz="914400" eaLnBrk="1" fontAlgn="base" hangingPunct="1">
                <a:spcBef>
                  <a:spcPct val="50000"/>
                </a:spcBef>
                <a:spcAft>
                  <a:spcPct val="0"/>
                </a:spcAft>
              </a:pPr>
              <a:t>84</a:t>
            </a:fld>
            <a:endParaRPr lang="en-US" altLang="zh-CN" sz="1000" b="1">
              <a:solidFill>
                <a:prstClr val="white"/>
              </a:solidFill>
            </a:endParaRPr>
          </a:p>
        </p:txBody>
      </p:sp>
      <p:sp>
        <p:nvSpPr>
          <p:cNvPr id="5429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fld id="{643018BC-2593-4E79-9E1B-DB314AE136F2}" type="slidenum">
              <a:rPr lang="zh-CN" altLang="en-US" sz="1200">
                <a:solidFill>
                  <a:srgbClr val="898989"/>
                </a:solidFill>
                <a:latin typeface="Calibri" pitchFamily="34" charset="0"/>
              </a:rPr>
              <a:pPr algn="r" defTabSz="914400" eaLnBrk="1" fontAlgn="base" hangingPunct="1">
                <a:spcBef>
                  <a:spcPct val="0"/>
                </a:spcBef>
                <a:spcAft>
                  <a:spcPct val="0"/>
                </a:spcAft>
              </a:pPr>
              <a:t>84</a:t>
            </a:fld>
            <a:endParaRPr lang="en-US" altLang="zh-CN" sz="1200" dirty="0">
              <a:solidFill>
                <a:srgbClr val="898989"/>
              </a:solidFill>
              <a:latin typeface="Calibri" pitchFamily="34" charset="0"/>
            </a:endParaRP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464"/>
            <a:ext cx="4272858" cy="263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04178"/>
            <a:ext cx="4307143" cy="232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Rectangle 3"/>
          <p:cNvSpPr>
            <a:spLocks noGrp="1"/>
          </p:cNvSpPr>
          <p:nvPr>
            <p:ph type="title"/>
          </p:nvPr>
        </p:nvSpPr>
        <p:spPr>
          <a:xfrm>
            <a:off x="-243119" y="-165209"/>
            <a:ext cx="8961437" cy="1095375"/>
          </a:xfrm>
        </p:spPr>
        <p:txBody>
          <a:bodyPr/>
          <a:lstStyle/>
          <a:p>
            <a:pPr algn="r"/>
            <a:r>
              <a:rPr lang="en-US" altLang="zh-CN" sz="3200" dirty="0" smtClean="0">
                <a:solidFill>
                  <a:schemeClr val="accent2"/>
                </a:solidFill>
              </a:rPr>
              <a:t>Sense-Making of Marked Nodes </a:t>
            </a:r>
            <a:r>
              <a:rPr lang="en-US" altLang="zh-CN" sz="2000" dirty="0" smtClean="0">
                <a:solidFill>
                  <a:schemeClr val="tx1"/>
                </a:solidFill>
              </a:rPr>
              <a:t>[</a:t>
            </a:r>
            <a:r>
              <a:rPr lang="en-US" altLang="zh-CN" sz="2000" dirty="0" err="1" smtClean="0">
                <a:solidFill>
                  <a:schemeClr val="tx1"/>
                </a:solidFill>
              </a:rPr>
              <a:t>Akoglu</a:t>
            </a:r>
            <a:r>
              <a:rPr lang="en-US" altLang="zh-CN" sz="2000" dirty="0" smtClean="0">
                <a:solidFill>
                  <a:schemeClr val="tx1"/>
                </a:solidFill>
              </a:rPr>
              <a:t>+ SDM 2013]</a:t>
            </a:r>
          </a:p>
        </p:txBody>
      </p:sp>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685800"/>
            <a:ext cx="5080953" cy="26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 y="3340798"/>
            <a:ext cx="3876767"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(a) Too many connections?</a:t>
            </a:r>
            <a:endParaRPr lang="en-US" sz="2400" dirty="0">
              <a:solidFill>
                <a:prstClr val="black"/>
              </a:solidFill>
              <a:latin typeface="Arial" charset="0"/>
              <a:cs typeface="Arial" charset="0"/>
            </a:endParaRPr>
          </a:p>
        </p:txBody>
      </p:sp>
      <p:sp>
        <p:nvSpPr>
          <p:cNvPr id="31" name="TextBox 30"/>
          <p:cNvSpPr txBox="1"/>
          <p:nvPr/>
        </p:nvSpPr>
        <p:spPr>
          <a:xfrm>
            <a:off x="78388" y="5890589"/>
            <a:ext cx="3602653" cy="461665"/>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(b) Too few connections?</a:t>
            </a:r>
            <a:endParaRPr lang="en-US" sz="2400" dirty="0">
              <a:solidFill>
                <a:prstClr val="black"/>
              </a:solidFill>
              <a:latin typeface="Arial" charset="0"/>
              <a:cs typeface="Arial" charset="0"/>
            </a:endParaRPr>
          </a:p>
        </p:txBody>
      </p:sp>
      <p:sp>
        <p:nvSpPr>
          <p:cNvPr id="32" name="TextBox 31"/>
          <p:cNvSpPr txBox="1"/>
          <p:nvPr/>
        </p:nvSpPr>
        <p:spPr>
          <a:xfrm>
            <a:off x="4419600" y="3352467"/>
            <a:ext cx="4416402" cy="830997"/>
          </a:xfrm>
          <a:prstGeom prst="rect">
            <a:avLst/>
          </a:prstGeom>
          <a:noFill/>
        </p:spPr>
        <p:txBody>
          <a:bodyPr wrap="none" rtlCol="0">
            <a:spAutoFit/>
          </a:bodyPr>
          <a:lstStyle/>
          <a:p>
            <a:pPr defTabSz="914400" fontAlgn="base">
              <a:spcBef>
                <a:spcPct val="0"/>
              </a:spcBef>
              <a:spcAft>
                <a:spcPct val="0"/>
              </a:spcAft>
            </a:pPr>
            <a:r>
              <a:rPr lang="en-US" sz="2400" dirty="0" smtClean="0">
                <a:solidFill>
                  <a:prstClr val="black"/>
                </a:solidFill>
                <a:latin typeface="Arial" charset="0"/>
                <a:cs typeface="Arial" charset="0"/>
              </a:rPr>
              <a:t>(c) Our sol.: ‘right’ connections </a:t>
            </a:r>
          </a:p>
          <a:p>
            <a:pPr defTabSz="914400" fontAlgn="base">
              <a:spcBef>
                <a:spcPct val="0"/>
              </a:spcBef>
              <a:spcAft>
                <a:spcPct val="0"/>
              </a:spcAft>
            </a:pPr>
            <a:r>
              <a:rPr lang="en-US" sz="2400" dirty="0">
                <a:solidFill>
                  <a:prstClr val="black"/>
                </a:solidFill>
                <a:latin typeface="Arial" charset="0"/>
                <a:cs typeface="Arial" charset="0"/>
                <a:sym typeface="Wingdings" pitchFamily="2" charset="2"/>
              </a:rPr>
              <a:t> </a:t>
            </a:r>
            <a:r>
              <a:rPr lang="en-US" sz="2400" dirty="0" smtClean="0">
                <a:solidFill>
                  <a:prstClr val="black"/>
                </a:solidFill>
                <a:latin typeface="Arial" charset="0"/>
                <a:cs typeface="Arial" charset="0"/>
                <a:sym typeface="Wingdings" pitchFamily="2" charset="2"/>
              </a:rPr>
              <a:t>    better sense-making</a:t>
            </a:r>
            <a:endParaRPr lang="en-US" sz="2400" dirty="0">
              <a:solidFill>
                <a:prstClr val="black"/>
              </a:solidFill>
              <a:latin typeface="Arial" charset="0"/>
              <a:cs typeface="Arial" charset="0"/>
            </a:endParaRPr>
          </a:p>
        </p:txBody>
      </p:sp>
      <p:sp>
        <p:nvSpPr>
          <p:cNvPr id="33" name="Text Box 9"/>
          <p:cNvSpPr txBox="1">
            <a:spLocks noChangeArrowheads="1"/>
          </p:cNvSpPr>
          <p:nvPr/>
        </p:nvSpPr>
        <p:spPr bwMode="auto">
          <a:xfrm>
            <a:off x="4343400" y="4419109"/>
            <a:ext cx="4800600" cy="1897955"/>
          </a:xfrm>
          <a:prstGeom prst="rect">
            <a:avLst/>
          </a:prstGeom>
          <a:solidFill>
            <a:schemeClr val="tx1"/>
          </a:solidFill>
          <a:ln>
            <a:no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altLang="zh-CN" sz="3200" baseline="-25000" dirty="0" smtClean="0">
                <a:solidFill>
                  <a:prstClr val="white"/>
                </a:solidFill>
                <a:ea typeface="MS PGothic" pitchFamily="34" charset="-128"/>
              </a:rPr>
              <a:t>+ ‘right’ connections =  most  succinct way to describe marked nodes</a:t>
            </a:r>
          </a:p>
          <a:p>
            <a:pPr defTabSz="914400" fontAlgn="base">
              <a:spcBef>
                <a:spcPct val="0"/>
              </a:spcBef>
              <a:spcAft>
                <a:spcPct val="0"/>
              </a:spcAft>
            </a:pPr>
            <a:endParaRPr lang="en-US" altLang="zh-CN" sz="2400" baseline="-25000" dirty="0" smtClean="0">
              <a:solidFill>
                <a:prstClr val="white"/>
              </a:solidFill>
              <a:ea typeface="MS PGothic" pitchFamily="34" charset="-128"/>
            </a:endParaRPr>
          </a:p>
          <a:p>
            <a:pPr defTabSz="914400" fontAlgn="base">
              <a:spcBef>
                <a:spcPct val="0"/>
              </a:spcBef>
              <a:spcAft>
                <a:spcPct val="0"/>
              </a:spcAft>
            </a:pPr>
            <a:r>
              <a:rPr lang="en-US" altLang="zh-CN" sz="3200" baseline="-25000" dirty="0" smtClean="0">
                <a:solidFill>
                  <a:prstClr val="white"/>
                </a:solidFill>
                <a:ea typeface="MS PGothic" pitchFamily="34" charset="-128"/>
              </a:rPr>
              <a:t>+ MDL-based formulation, NP-Hard</a:t>
            </a:r>
          </a:p>
          <a:p>
            <a:pPr defTabSz="914400" fontAlgn="base">
              <a:spcBef>
                <a:spcPct val="0"/>
              </a:spcBef>
              <a:spcAft>
                <a:spcPct val="0"/>
              </a:spcAft>
            </a:pPr>
            <a:endParaRPr lang="en-US" altLang="zh-CN" sz="2400" baseline="-25000" dirty="0" smtClean="0">
              <a:solidFill>
                <a:prstClr val="white"/>
              </a:solidFill>
              <a:ea typeface="MS PGothic" pitchFamily="34" charset="-128"/>
            </a:endParaRPr>
          </a:p>
          <a:p>
            <a:pPr defTabSz="914400" fontAlgn="base">
              <a:spcBef>
                <a:spcPct val="0"/>
              </a:spcBef>
              <a:spcAft>
                <a:spcPct val="0"/>
              </a:spcAft>
            </a:pPr>
            <a:r>
              <a:rPr lang="en-US" altLang="zh-CN" sz="3200" baseline="-25000" dirty="0" smtClean="0">
                <a:solidFill>
                  <a:prstClr val="white"/>
                </a:solidFill>
                <a:ea typeface="MS PGothic" pitchFamily="34" charset="-128"/>
              </a:rPr>
              <a:t>+ Effective Approximate Algorithms </a:t>
            </a:r>
          </a:p>
        </p:txBody>
      </p:sp>
      <p:pic>
        <p:nvPicPr>
          <p:cNvPr id="12" name="Picture 2" descr="https://encrypted-tbn0.gstatic.com/images?q=tbn:ANd9GcSuCP0i3Irp1xog_ayzEc1ZmHfyW6NNBRrS4W6NLCI4EYj7e7QUsx081fyMi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encrypted-tbn0.gstatic.com/images?q=tbn:ANd9GcTAWs40w2GQctfzBLPJmkspYzrxq1gF5LbKB2ewifdG7xrwyQn4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
          <p:cNvSpPr>
            <a:spLocks noGrp="1"/>
          </p:cNvSpPr>
          <p:nvPr>
            <p:ph type="dt" sz="half" idx="10"/>
          </p:nvPr>
        </p:nvSpPr>
        <p:spPr>
          <a:xfrm>
            <a:off x="457200" y="6356350"/>
            <a:ext cx="2133600" cy="365125"/>
          </a:xfrm>
        </p:spPr>
        <p:txBody>
          <a:bodyPr/>
          <a:lstStyle/>
          <a:p>
            <a:r>
              <a:rPr lang="en-US" smtClean="0"/>
              <a:t>May 1st-4th, 2013 </a:t>
            </a:r>
            <a:endParaRPr lang="en-US"/>
          </a:p>
        </p:txBody>
      </p:sp>
      <p:sp>
        <p:nvSpPr>
          <p:cNvPr id="15" name="Footer Placeholder 2"/>
          <p:cNvSpPr>
            <a:spLocks noGrp="1"/>
          </p:cNvSpPr>
          <p:nvPr>
            <p:ph type="ftr" sz="quarter" idx="11"/>
          </p:nvPr>
        </p:nvSpPr>
        <p:spPr>
          <a:xfrm>
            <a:off x="3124200" y="6356350"/>
            <a:ext cx="2895600" cy="365125"/>
          </a:xfrm>
        </p:spPr>
        <p:txBody>
          <a:bodyPr/>
          <a:lstStyle/>
          <a:p>
            <a:r>
              <a:rPr lang="en-US" smtClean="0"/>
              <a:t>SDM 2013, Austin, Texas</a:t>
            </a:r>
            <a:endParaRPr lang="en-US"/>
          </a:p>
        </p:txBody>
      </p:sp>
      <p:sp>
        <p:nvSpPr>
          <p:cNvPr id="16" name="Title 1"/>
          <p:cNvSpPr txBox="1">
            <a:spLocks/>
          </p:cNvSpPr>
          <p:nvPr/>
        </p:nvSpPr>
        <p:spPr bwMode="auto">
          <a:xfrm>
            <a:off x="0" y="6301298"/>
            <a:ext cx="9144000" cy="540936"/>
          </a:xfrm>
          <a:prstGeom prst="rect">
            <a:avLst/>
          </a:prstGeom>
          <a:solidFill>
            <a:schemeClr val="tx1"/>
          </a:solidFill>
          <a:ln w="9525">
            <a:noFill/>
            <a:miter lim="800000"/>
            <a:headEnd/>
            <a:tailEnd/>
          </a:ln>
          <a:effectLst/>
        </p:spPr>
        <p:txBody>
          <a:bodyPr anchor="ctr"/>
          <a:lstStyle/>
          <a:p>
            <a:pPr defTabSz="914400" fontAlgn="base">
              <a:spcBef>
                <a:spcPct val="0"/>
              </a:spcBef>
              <a:spcAft>
                <a:spcPct val="0"/>
              </a:spcAft>
              <a:defRPr/>
            </a:pPr>
            <a:r>
              <a:rPr lang="en-US" sz="1600" dirty="0">
                <a:solidFill>
                  <a:prstClr val="white"/>
                </a:solidFill>
                <a:latin typeface="Arial" charset="0"/>
                <a:cs typeface="Arial" charset="0"/>
              </a:rPr>
              <a:t>L. </a:t>
            </a:r>
            <a:r>
              <a:rPr lang="en-US" sz="1600" dirty="0" err="1">
                <a:solidFill>
                  <a:prstClr val="white"/>
                </a:solidFill>
                <a:latin typeface="Arial" charset="0"/>
                <a:cs typeface="Arial" charset="0"/>
              </a:rPr>
              <a:t>Akoglu</a:t>
            </a:r>
            <a:r>
              <a:rPr lang="en-US" sz="1600" dirty="0">
                <a:solidFill>
                  <a:prstClr val="white"/>
                </a:solidFill>
                <a:latin typeface="Arial" charset="0"/>
                <a:cs typeface="Arial" charset="0"/>
              </a:rPr>
              <a:t>, J. </a:t>
            </a:r>
            <a:r>
              <a:rPr lang="en-US" sz="1600" dirty="0" err="1">
                <a:solidFill>
                  <a:prstClr val="white"/>
                </a:solidFill>
                <a:latin typeface="Arial" charset="0"/>
                <a:cs typeface="Arial" charset="0"/>
              </a:rPr>
              <a:t>Vreeken</a:t>
            </a:r>
            <a:r>
              <a:rPr lang="en-US" sz="1600" dirty="0">
                <a:solidFill>
                  <a:prstClr val="white"/>
                </a:solidFill>
                <a:latin typeface="Arial" charset="0"/>
                <a:cs typeface="Arial" charset="0"/>
              </a:rPr>
              <a:t>, H. Tong, D. </a:t>
            </a:r>
            <a:r>
              <a:rPr lang="en-US" sz="1600" dirty="0" err="1">
                <a:solidFill>
                  <a:prstClr val="white"/>
                </a:solidFill>
                <a:latin typeface="Arial" charset="0"/>
                <a:cs typeface="Arial" charset="0"/>
              </a:rPr>
              <a:t>Chau</a:t>
            </a:r>
            <a:r>
              <a:rPr lang="en-US" sz="1600" dirty="0">
                <a:solidFill>
                  <a:prstClr val="white"/>
                </a:solidFill>
                <a:latin typeface="Arial" charset="0"/>
                <a:cs typeface="Arial" charset="0"/>
              </a:rPr>
              <a:t>, N. </a:t>
            </a:r>
            <a:r>
              <a:rPr lang="en-US" sz="1600" dirty="0" err="1">
                <a:solidFill>
                  <a:prstClr val="white"/>
                </a:solidFill>
                <a:latin typeface="Arial" charset="0"/>
                <a:cs typeface="Arial" charset="0"/>
              </a:rPr>
              <a:t>Tatti</a:t>
            </a:r>
            <a:r>
              <a:rPr lang="en-US" sz="1600" dirty="0">
                <a:solidFill>
                  <a:prstClr val="white"/>
                </a:solidFill>
                <a:latin typeface="Arial" charset="0"/>
                <a:cs typeface="Arial" charset="0"/>
              </a:rPr>
              <a:t>, and C. </a:t>
            </a:r>
            <a:r>
              <a:rPr lang="en-US" sz="1600" dirty="0" err="1">
                <a:solidFill>
                  <a:prstClr val="white"/>
                </a:solidFill>
                <a:latin typeface="Arial" charset="0"/>
                <a:cs typeface="Arial" charset="0"/>
              </a:rPr>
              <a:t>Faloutsos</a:t>
            </a:r>
            <a:r>
              <a:rPr lang="en-US" sz="1600" dirty="0">
                <a:solidFill>
                  <a:prstClr val="white"/>
                </a:solidFill>
                <a:latin typeface="Arial" charset="0"/>
                <a:cs typeface="Arial" charset="0"/>
              </a:rPr>
              <a:t>： Mining Connection Pathways for Marked Nodes in Large Graphs. SDM 2013</a:t>
            </a:r>
            <a:endParaRPr lang="en-US" sz="1600" dirty="0" smtClean="0">
              <a:solidFill>
                <a:prstClr val="white"/>
              </a:solidFill>
              <a:latin typeface="Arial" charset="0"/>
              <a:cs typeface="Arial" charset="0"/>
            </a:endParaRPr>
          </a:p>
        </p:txBody>
      </p:sp>
    </p:spTree>
    <p:extLst>
      <p:ext uri="{BB962C8B-B14F-4D97-AF65-F5344CB8AC3E}">
        <p14:creationId xmlns:p14="http://schemas.microsoft.com/office/powerpoint/2010/main" val="857117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normAutofit fontScale="90000"/>
          </a:bodyPr>
          <a:lstStyle/>
          <a:p>
            <a:r>
              <a:rPr lang="en-US" dirty="0" smtClean="0"/>
              <a:t>Applications in Social Informatics</a:t>
            </a:r>
            <a:endParaRPr lang="en-US" dirty="0"/>
          </a:p>
        </p:txBody>
      </p:sp>
      <p:sp>
        <p:nvSpPr>
          <p:cNvPr id="19" name="Text Placeholder 18"/>
          <p:cNvSpPr>
            <a:spLocks noGrp="1"/>
          </p:cNvSpPr>
          <p:nvPr>
            <p:ph type="body" sz="half" idx="1"/>
          </p:nvPr>
        </p:nvSpPr>
        <p:spPr>
          <a:xfrm>
            <a:off x="609600" y="1468438"/>
            <a:ext cx="7848600" cy="4475162"/>
          </a:xfrm>
        </p:spPr>
        <p:txBody>
          <a:bodyPr>
            <a:normAutofit/>
          </a:bodyPr>
          <a:lstStyle/>
          <a:p>
            <a:pPr>
              <a:buFont typeface="Arial" pitchFamily="34" charset="0"/>
              <a:buChar char="•"/>
            </a:pPr>
            <a:r>
              <a:rPr lang="en-US" sz="4000" dirty="0" smtClean="0"/>
              <a:t>Finding Complex User Patterns</a:t>
            </a:r>
          </a:p>
          <a:p>
            <a:pPr>
              <a:buFont typeface="Arial" pitchFamily="34" charset="0"/>
              <a:buChar char="•"/>
            </a:pPr>
            <a:r>
              <a:rPr lang="en-US" sz="4000" dirty="0" smtClean="0"/>
              <a:t>(Matrix-based) Anomaly Detection</a:t>
            </a:r>
          </a:p>
          <a:p>
            <a:pPr>
              <a:buFont typeface="Arial" pitchFamily="34" charset="0"/>
              <a:buChar char="•"/>
            </a:pPr>
            <a:r>
              <a:rPr lang="en-US" sz="4000" dirty="0" smtClean="0"/>
              <a:t>Influence and Virus Propagation</a:t>
            </a:r>
            <a:endParaRPr lang="en-US" sz="4000" dirty="0"/>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85</a:t>
            </a:fld>
            <a:endParaRPr lang="en-US" altLang="zh-CN" sz="1200" dirty="0">
              <a:solidFill>
                <a:srgbClr val="898989"/>
              </a:solidFill>
              <a:latin typeface="Calibri" pitchFamily="34" charset="0"/>
            </a:endParaRPr>
          </a:p>
        </p:txBody>
      </p:sp>
      <p:sp>
        <p:nvSpPr>
          <p:cNvPr id="3" name="Right Arrow 2"/>
          <p:cNvSpPr/>
          <p:nvPr/>
        </p:nvSpPr>
        <p:spPr bwMode="auto">
          <a:xfrm>
            <a:off x="228600" y="2419350"/>
            <a:ext cx="685800" cy="304800"/>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buFont typeface="Times New Roman" pitchFamily="16" charset="0"/>
              <a:buNone/>
            </a:pPr>
            <a:endParaRPr lang="en-US" smtClean="0">
              <a:solidFill>
                <a:prstClr val="white"/>
              </a:solidFill>
              <a:latin typeface="Arial" charset="0"/>
              <a:cs typeface="Arial" charset="0"/>
            </a:endParaRPr>
          </a:p>
        </p:txBody>
      </p:sp>
      <p:sp>
        <p:nvSpPr>
          <p:cNvPr id="9"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10" name="Footer Placeholder 3"/>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SDM 2013, Austin, Texas</a:t>
            </a:r>
            <a:endParaRPr lang="en-US" dirty="0">
              <a:solidFill>
                <a:prstClr val="black">
                  <a:tint val="75000"/>
                </a:prstClr>
              </a:solidFill>
            </a:endParaRPr>
          </a:p>
        </p:txBody>
      </p:sp>
    </p:spTree>
    <p:extLst>
      <p:ext uri="{BB962C8B-B14F-4D97-AF65-F5344CB8AC3E}">
        <p14:creationId xmlns:p14="http://schemas.microsoft.com/office/powerpoint/2010/main" val="288824235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236410" cy="43795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261393" y="593725"/>
            <a:ext cx="8686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912813" rtl="0" eaLnBrk="0" fontAlgn="base" hangingPunct="0">
              <a:lnSpc>
                <a:spcPct val="90000"/>
              </a:lnSpc>
              <a:spcBef>
                <a:spcPct val="0"/>
              </a:spcBef>
              <a:spcAft>
                <a:spcPct val="0"/>
              </a:spcAft>
              <a:defRPr sz="2200" b="1">
                <a:solidFill>
                  <a:schemeClr val="hlink"/>
                </a:solidFill>
                <a:latin typeface="+mj-lt"/>
                <a:ea typeface="+mj-ea"/>
                <a:cs typeface="+mj-cs"/>
              </a:defRPr>
            </a:lvl1pPr>
            <a:lvl2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2pPr>
            <a:lvl3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3pPr>
            <a:lvl4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4pPr>
            <a:lvl5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5pPr>
            <a:lvl6pPr marL="457200" algn="l" defTabSz="912813" rtl="0" fontAlgn="base">
              <a:lnSpc>
                <a:spcPct val="90000"/>
              </a:lnSpc>
              <a:spcBef>
                <a:spcPct val="0"/>
              </a:spcBef>
              <a:spcAft>
                <a:spcPct val="0"/>
              </a:spcAft>
              <a:defRPr sz="2200" b="1">
                <a:solidFill>
                  <a:schemeClr val="hlink"/>
                </a:solidFill>
                <a:latin typeface="Arial" charset="0"/>
                <a:cs typeface="Arial" charset="0"/>
              </a:defRPr>
            </a:lvl6pPr>
            <a:lvl7pPr marL="914400" algn="l" defTabSz="912813" rtl="0" fontAlgn="base">
              <a:lnSpc>
                <a:spcPct val="90000"/>
              </a:lnSpc>
              <a:spcBef>
                <a:spcPct val="0"/>
              </a:spcBef>
              <a:spcAft>
                <a:spcPct val="0"/>
              </a:spcAft>
              <a:defRPr sz="2200" b="1">
                <a:solidFill>
                  <a:schemeClr val="hlink"/>
                </a:solidFill>
                <a:latin typeface="Arial" charset="0"/>
                <a:cs typeface="Arial" charset="0"/>
              </a:defRPr>
            </a:lvl7pPr>
            <a:lvl8pPr marL="1371600" algn="l" defTabSz="912813" rtl="0" fontAlgn="base">
              <a:lnSpc>
                <a:spcPct val="90000"/>
              </a:lnSpc>
              <a:spcBef>
                <a:spcPct val="0"/>
              </a:spcBef>
              <a:spcAft>
                <a:spcPct val="0"/>
              </a:spcAft>
              <a:defRPr sz="2200" b="1">
                <a:solidFill>
                  <a:schemeClr val="hlink"/>
                </a:solidFill>
                <a:latin typeface="Arial" charset="0"/>
                <a:cs typeface="Arial" charset="0"/>
              </a:defRPr>
            </a:lvl8pPr>
            <a:lvl9pPr marL="1828800" algn="l" defTabSz="912813" rtl="0" fontAlgn="base">
              <a:lnSpc>
                <a:spcPct val="90000"/>
              </a:lnSpc>
              <a:spcBef>
                <a:spcPct val="0"/>
              </a:spcBef>
              <a:spcAft>
                <a:spcPct val="0"/>
              </a:spcAft>
              <a:defRPr sz="2200" b="1">
                <a:solidFill>
                  <a:schemeClr val="hlink"/>
                </a:solidFill>
                <a:latin typeface="Arial" charset="0"/>
                <a:cs typeface="Arial" charset="0"/>
              </a:defRPr>
            </a:lvl9pPr>
          </a:lstStyle>
          <a:p>
            <a:r>
              <a:rPr lang="en-US" altLang="zh-CN" sz="3600" b="0" dirty="0" smtClean="0">
                <a:solidFill>
                  <a:schemeClr val="tx1"/>
                </a:solidFill>
                <a:ea typeface="宋体" pitchFamily="2" charset="-122"/>
              </a:rPr>
              <a:t>Graph Anomalies by Low-Rank Approximation</a:t>
            </a:r>
          </a:p>
        </p:txBody>
      </p:sp>
      <p:sp>
        <p:nvSpPr>
          <p:cNvPr id="3" name="TextBox 2"/>
          <p:cNvSpPr txBox="1"/>
          <p:nvPr/>
        </p:nvSpPr>
        <p:spPr>
          <a:xfrm>
            <a:off x="472966" y="5614818"/>
            <a:ext cx="7666329" cy="523220"/>
          </a:xfrm>
          <a:prstGeom prst="rect">
            <a:avLst/>
          </a:prstGeom>
          <a:noFill/>
        </p:spPr>
        <p:txBody>
          <a:bodyPr wrap="none" rtlCol="0">
            <a:spAutoFit/>
          </a:bodyPr>
          <a:lstStyle/>
          <a:p>
            <a:r>
              <a:rPr lang="en-US" sz="2800" dirty="0" smtClean="0">
                <a:solidFill>
                  <a:srgbClr val="C00000"/>
                </a:solidFill>
              </a:rPr>
              <a:t>Q: How to get the low-rank matrix approximations?</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5" name="Footer Placeholder 4"/>
          <p:cNvSpPr>
            <a:spLocks noGrp="1"/>
          </p:cNvSpPr>
          <p:nvPr>
            <p:ph type="ftr" sz="quarter" idx="11"/>
          </p:nvPr>
        </p:nvSpPr>
        <p:spPr/>
        <p:txBody>
          <a:bodyPr/>
          <a:lstStyle/>
          <a:p>
            <a:r>
              <a:rPr lang="en-US" smtClean="0"/>
              <a:t>SDM 2013, Austin, Texas</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86</a:t>
            </a:fld>
            <a:endParaRPr lang="en-US"/>
          </a:p>
        </p:txBody>
      </p:sp>
    </p:spTree>
    <p:extLst>
      <p:ext uri="{BB962C8B-B14F-4D97-AF65-F5344CB8AC3E}">
        <p14:creationId xmlns:p14="http://schemas.microsoft.com/office/powerpoint/2010/main" val="123215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236410" cy="43795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261393" y="593725"/>
            <a:ext cx="8686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912813" rtl="0" eaLnBrk="0" fontAlgn="base" hangingPunct="0">
              <a:lnSpc>
                <a:spcPct val="90000"/>
              </a:lnSpc>
              <a:spcBef>
                <a:spcPct val="0"/>
              </a:spcBef>
              <a:spcAft>
                <a:spcPct val="0"/>
              </a:spcAft>
              <a:defRPr sz="2200" b="1">
                <a:solidFill>
                  <a:schemeClr val="hlink"/>
                </a:solidFill>
                <a:latin typeface="+mj-lt"/>
                <a:ea typeface="+mj-ea"/>
                <a:cs typeface="+mj-cs"/>
              </a:defRPr>
            </a:lvl1pPr>
            <a:lvl2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2pPr>
            <a:lvl3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3pPr>
            <a:lvl4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4pPr>
            <a:lvl5pPr algn="l" defTabSz="912813" rtl="0" eaLnBrk="0" fontAlgn="base" hangingPunct="0">
              <a:lnSpc>
                <a:spcPct val="90000"/>
              </a:lnSpc>
              <a:spcBef>
                <a:spcPct val="0"/>
              </a:spcBef>
              <a:spcAft>
                <a:spcPct val="0"/>
              </a:spcAft>
              <a:defRPr sz="2200" b="1">
                <a:solidFill>
                  <a:schemeClr val="hlink"/>
                </a:solidFill>
                <a:latin typeface="Arial" charset="0"/>
                <a:cs typeface="Arial" charset="0"/>
              </a:defRPr>
            </a:lvl5pPr>
            <a:lvl6pPr marL="457200" algn="l" defTabSz="912813" rtl="0" fontAlgn="base">
              <a:lnSpc>
                <a:spcPct val="90000"/>
              </a:lnSpc>
              <a:spcBef>
                <a:spcPct val="0"/>
              </a:spcBef>
              <a:spcAft>
                <a:spcPct val="0"/>
              </a:spcAft>
              <a:defRPr sz="2200" b="1">
                <a:solidFill>
                  <a:schemeClr val="hlink"/>
                </a:solidFill>
                <a:latin typeface="Arial" charset="0"/>
                <a:cs typeface="Arial" charset="0"/>
              </a:defRPr>
            </a:lvl6pPr>
            <a:lvl7pPr marL="914400" algn="l" defTabSz="912813" rtl="0" fontAlgn="base">
              <a:lnSpc>
                <a:spcPct val="90000"/>
              </a:lnSpc>
              <a:spcBef>
                <a:spcPct val="0"/>
              </a:spcBef>
              <a:spcAft>
                <a:spcPct val="0"/>
              </a:spcAft>
              <a:defRPr sz="2200" b="1">
                <a:solidFill>
                  <a:schemeClr val="hlink"/>
                </a:solidFill>
                <a:latin typeface="Arial" charset="0"/>
                <a:cs typeface="Arial" charset="0"/>
              </a:defRPr>
            </a:lvl7pPr>
            <a:lvl8pPr marL="1371600" algn="l" defTabSz="912813" rtl="0" fontAlgn="base">
              <a:lnSpc>
                <a:spcPct val="90000"/>
              </a:lnSpc>
              <a:spcBef>
                <a:spcPct val="0"/>
              </a:spcBef>
              <a:spcAft>
                <a:spcPct val="0"/>
              </a:spcAft>
              <a:defRPr sz="2200" b="1">
                <a:solidFill>
                  <a:schemeClr val="hlink"/>
                </a:solidFill>
                <a:latin typeface="Arial" charset="0"/>
                <a:cs typeface="Arial" charset="0"/>
              </a:defRPr>
            </a:lvl8pPr>
            <a:lvl9pPr marL="1828800" algn="l" defTabSz="912813" rtl="0" fontAlgn="base">
              <a:lnSpc>
                <a:spcPct val="90000"/>
              </a:lnSpc>
              <a:spcBef>
                <a:spcPct val="0"/>
              </a:spcBef>
              <a:spcAft>
                <a:spcPct val="0"/>
              </a:spcAft>
              <a:defRPr sz="2200" b="1">
                <a:solidFill>
                  <a:schemeClr val="hlink"/>
                </a:solidFill>
                <a:latin typeface="Arial" charset="0"/>
                <a:cs typeface="Arial" charset="0"/>
              </a:defRPr>
            </a:lvl9pPr>
          </a:lstStyle>
          <a:p>
            <a:r>
              <a:rPr lang="en-US" altLang="zh-CN" sz="3600" b="0" dirty="0" smtClean="0">
                <a:solidFill>
                  <a:prstClr val="black"/>
                </a:solidFill>
              </a:rPr>
              <a:t>Graph Anomalies by Low-Rank Approximation</a:t>
            </a:r>
          </a:p>
        </p:txBody>
      </p:sp>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87</a:t>
            </a:fld>
            <a:endParaRPr lang="en-US">
              <a:solidFill>
                <a:prstClr val="black">
                  <a:tint val="75000"/>
                </a:prstClr>
              </a:solidFill>
            </a:endParaRPr>
          </a:p>
        </p:txBody>
      </p:sp>
      <p:sp>
        <p:nvSpPr>
          <p:cNvPr id="3" name="TextBox 2"/>
          <p:cNvSpPr txBox="1"/>
          <p:nvPr/>
        </p:nvSpPr>
        <p:spPr>
          <a:xfrm>
            <a:off x="472966" y="5472924"/>
            <a:ext cx="7666329" cy="1384995"/>
          </a:xfrm>
          <a:prstGeom prst="rect">
            <a:avLst/>
          </a:prstGeom>
          <a:solidFill>
            <a:schemeClr val="bg1"/>
          </a:solidFill>
        </p:spPr>
        <p:txBody>
          <a:bodyPr wrap="none" rtlCol="0">
            <a:spAutoFit/>
          </a:bodyPr>
          <a:lstStyle/>
          <a:p>
            <a:r>
              <a:rPr lang="en-US" sz="2800" dirty="0" smtClean="0">
                <a:solidFill>
                  <a:srgbClr val="C00000"/>
                </a:solidFill>
              </a:rPr>
              <a:t>Q: How to get the low-rank matrix approximations?</a:t>
            </a:r>
          </a:p>
          <a:p>
            <a:r>
              <a:rPr lang="en-US" sz="2800" dirty="0" smtClean="0">
                <a:solidFill>
                  <a:prstClr val="black"/>
                </a:solidFill>
              </a:rPr>
              <a:t>A1: </a:t>
            </a:r>
            <a:r>
              <a:rPr lang="en-US" sz="2800" dirty="0" smtClean="0">
                <a:solidFill>
                  <a:srgbClr val="C00000"/>
                </a:solidFill>
              </a:rPr>
              <a:t>Example-based </a:t>
            </a:r>
            <a:r>
              <a:rPr lang="en-US" sz="2800" dirty="0" smtClean="0">
                <a:solidFill>
                  <a:prstClr val="black"/>
                </a:solidFill>
              </a:rPr>
              <a:t>LRA</a:t>
            </a:r>
            <a:endParaRPr lang="en-US" sz="2800" dirty="0" smtClean="0">
              <a:solidFill>
                <a:srgbClr val="C00000"/>
              </a:solidFill>
            </a:endParaRPr>
          </a:p>
          <a:p>
            <a:r>
              <a:rPr lang="en-US" sz="2800" dirty="0" smtClean="0">
                <a:solidFill>
                  <a:prstClr val="black"/>
                </a:solidFill>
              </a:rPr>
              <a:t>A2: Non-negative</a:t>
            </a:r>
            <a:r>
              <a:rPr lang="en-US" sz="2800" dirty="0" smtClean="0">
                <a:solidFill>
                  <a:srgbClr val="C00000"/>
                </a:solidFill>
              </a:rPr>
              <a:t> Residual </a:t>
            </a:r>
            <a:r>
              <a:rPr lang="en-US" sz="2800" dirty="0" smtClean="0">
                <a:solidFill>
                  <a:prstClr val="black"/>
                </a:solidFill>
              </a:rPr>
              <a:t>Matrix Factorization</a:t>
            </a:r>
            <a:endParaRPr lang="en-US" sz="2800" dirty="0">
              <a:solidFill>
                <a:prstClr val="black"/>
              </a:solidFill>
            </a:endParaRPr>
          </a:p>
        </p:txBody>
      </p:sp>
    </p:spTree>
    <p:extLst>
      <p:ext uri="{BB962C8B-B14F-4D97-AF65-F5344CB8AC3E}">
        <p14:creationId xmlns:p14="http://schemas.microsoft.com/office/powerpoint/2010/main" val="70301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a:xfrm>
            <a:off x="593847" y="609600"/>
            <a:ext cx="8833945" cy="685800"/>
          </a:xfrm>
        </p:spPr>
        <p:txBody>
          <a:bodyPr>
            <a:noAutofit/>
          </a:bodyPr>
          <a:lstStyle/>
          <a:p>
            <a:pPr algn="l"/>
            <a:r>
              <a:rPr lang="en-US" altLang="zh-CN" sz="4000" dirty="0" smtClean="0">
                <a:ea typeface="宋体" pitchFamily="2" charset="-122"/>
              </a:rPr>
              <a:t>A1: Example-Based LRA</a:t>
            </a:r>
            <a:endParaRPr lang="en-US" altLang="zh-CN" sz="5400" dirty="0" smtClean="0">
              <a:ea typeface="宋体" pitchFamily="2" charset="-122"/>
            </a:endParaRPr>
          </a:p>
        </p:txBody>
      </p:sp>
      <p:sp>
        <p:nvSpPr>
          <p:cNvPr id="48133" name="Rectangle 3"/>
          <p:cNvSpPr>
            <a:spLocks noGrp="1" noChangeArrowheads="1"/>
          </p:cNvSpPr>
          <p:nvPr>
            <p:ph type="body" idx="1"/>
          </p:nvPr>
        </p:nvSpPr>
        <p:spPr/>
        <p:txBody>
          <a:bodyPr/>
          <a:lstStyle/>
          <a:p>
            <a:r>
              <a:rPr lang="en-US" altLang="zh-CN" dirty="0" smtClean="0">
                <a:ea typeface="宋体" pitchFamily="2" charset="-122"/>
              </a:rPr>
              <a:t>Why Not SVD, PCA?  both transform data into some abstract space (specified by a set basis)</a:t>
            </a:r>
          </a:p>
          <a:p>
            <a:pPr lvl="1"/>
            <a:r>
              <a:rPr lang="en-US" altLang="zh-CN" dirty="0" smtClean="0">
                <a:ea typeface="宋体" pitchFamily="2" charset="-122"/>
              </a:rPr>
              <a:t>Interpretability problem</a:t>
            </a:r>
          </a:p>
          <a:p>
            <a:pPr lvl="1"/>
            <a:r>
              <a:rPr lang="en-US" altLang="zh-CN" dirty="0" smtClean="0">
                <a:ea typeface="宋体" pitchFamily="2" charset="-122"/>
              </a:rPr>
              <a:t>Loss of </a:t>
            </a:r>
            <a:r>
              <a:rPr lang="en-US" altLang="zh-CN" dirty="0" err="1" smtClean="0">
                <a:ea typeface="宋体" pitchFamily="2" charset="-122"/>
              </a:rPr>
              <a:t>sparsity</a:t>
            </a:r>
            <a:r>
              <a:rPr lang="en-US" altLang="zh-CN" dirty="0" smtClean="0">
                <a:ea typeface="宋体" pitchFamily="2" charset="-122"/>
              </a:rPr>
              <a:t> (space cost)</a:t>
            </a:r>
          </a:p>
          <a:p>
            <a:pPr lvl="1"/>
            <a:r>
              <a:rPr lang="en-US" altLang="zh-CN" dirty="0" smtClean="0">
                <a:ea typeface="宋体" pitchFamily="2" charset="-122"/>
              </a:rPr>
              <a:t>Efficiency (time cost)</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88</a:t>
            </a:fld>
            <a:endParaRPr lang="en-US"/>
          </a:p>
        </p:txBody>
      </p:sp>
    </p:spTree>
    <p:extLst>
      <p:ext uri="{BB962C8B-B14F-4D97-AF65-F5344CB8AC3E}">
        <p14:creationId xmlns:p14="http://schemas.microsoft.com/office/powerpoint/2010/main" val="3725181662"/>
      </p:ext>
    </p:extLst>
  </p:cSld>
  <p:clrMapOvr>
    <a:masterClrMapping/>
  </p:clrMapOvr>
  <p:transition xmlns:p14="http://schemas.microsoft.com/office/powerpoint/2010/main" advTm="6139"/>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3"/>
          <p:cNvSpPr>
            <a:spLocks noGrp="1" noChangeArrowheads="1"/>
          </p:cNvSpPr>
          <p:nvPr>
            <p:ph type="body" idx="1"/>
          </p:nvPr>
        </p:nvSpPr>
        <p:spPr>
          <a:xfrm>
            <a:off x="304800" y="1077306"/>
            <a:ext cx="8610600" cy="4882055"/>
          </a:xfrm>
        </p:spPr>
        <p:txBody>
          <a:bodyPr>
            <a:normAutofit lnSpcReduction="10000"/>
          </a:bodyPr>
          <a:lstStyle/>
          <a:p>
            <a:pPr>
              <a:lnSpc>
                <a:spcPct val="90000"/>
              </a:lnSpc>
            </a:pPr>
            <a:r>
              <a:rPr lang="en-US" altLang="zh-CN" sz="2800" dirty="0" smtClean="0">
                <a:solidFill>
                  <a:srgbClr val="990000"/>
                </a:solidFill>
                <a:ea typeface="宋体" pitchFamily="2" charset="-122"/>
              </a:rPr>
              <a:t>Example-based projection</a:t>
            </a:r>
            <a:r>
              <a:rPr lang="en-US" altLang="zh-CN" sz="2800" dirty="0" smtClean="0">
                <a:ea typeface="宋体" pitchFamily="2" charset="-122"/>
              </a:rPr>
              <a:t>: use actual rows and columns to specify the subspace</a:t>
            </a:r>
          </a:p>
          <a:p>
            <a:pPr>
              <a:lnSpc>
                <a:spcPct val="90000"/>
              </a:lnSpc>
            </a:pPr>
            <a:r>
              <a:rPr lang="en-US" altLang="zh-CN" sz="2800" dirty="0" smtClean="0">
                <a:ea typeface="宋体" pitchFamily="2" charset="-122"/>
              </a:rPr>
              <a:t>Given a matrix </a:t>
            </a:r>
            <a:r>
              <a:rPr lang="en-US" altLang="zh-CN" sz="2800" dirty="0" err="1" smtClean="0">
                <a:ea typeface="宋体" pitchFamily="2" charset="-122"/>
              </a:rPr>
              <a:t>A</a:t>
            </a:r>
            <a:r>
              <a:rPr lang="en-US" altLang="zh-CN" sz="2800" dirty="0" err="1" smtClean="0">
                <a:ea typeface="宋体" pitchFamily="2" charset="-122"/>
                <a:sym typeface="Symbol" pitchFamily="18" charset="2"/>
              </a:rPr>
              <a:t></a:t>
            </a:r>
            <a:r>
              <a:rPr lang="en-US" altLang="zh-CN" sz="2800" dirty="0" err="1" smtClean="0">
                <a:ea typeface="宋体" pitchFamily="2" charset="-122"/>
              </a:rPr>
              <a:t>R</a:t>
            </a:r>
            <a:r>
              <a:rPr lang="en-US" altLang="zh-CN" sz="2800" baseline="30000" dirty="0" err="1" smtClean="0">
                <a:ea typeface="宋体" pitchFamily="2" charset="-122"/>
              </a:rPr>
              <a:t>m</a:t>
            </a:r>
            <a:r>
              <a:rPr lang="en-US" altLang="zh-CN" sz="2800" baseline="30000" dirty="0" err="1" smtClean="0">
                <a:ea typeface="宋体" pitchFamily="2" charset="-122"/>
                <a:sym typeface="Symbol" pitchFamily="18" charset="2"/>
              </a:rPr>
              <a:t>n</a:t>
            </a:r>
            <a:r>
              <a:rPr lang="en-US" altLang="zh-CN" sz="2800" dirty="0" smtClean="0">
                <a:ea typeface="宋体" pitchFamily="2" charset="-122"/>
                <a:sym typeface="Symbol" pitchFamily="18" charset="2"/>
              </a:rPr>
              <a:t>, find three matrices C </a:t>
            </a:r>
            <a:r>
              <a:rPr lang="en-US" altLang="zh-CN" sz="2800" dirty="0" err="1" smtClean="0">
                <a:ea typeface="宋体" pitchFamily="2" charset="-122"/>
                <a:sym typeface="Symbol" pitchFamily="18" charset="2"/>
              </a:rPr>
              <a:t>R</a:t>
            </a:r>
            <a:r>
              <a:rPr lang="en-US" altLang="zh-CN" sz="2800" baseline="30000" dirty="0" err="1" smtClean="0">
                <a:ea typeface="宋体" pitchFamily="2" charset="-122"/>
                <a:sym typeface="Symbol" pitchFamily="18" charset="2"/>
              </a:rPr>
              <a:t>mc</a:t>
            </a:r>
            <a:r>
              <a:rPr lang="en-US" altLang="zh-CN" sz="2800" dirty="0" smtClean="0">
                <a:ea typeface="宋体" pitchFamily="2" charset="-122"/>
                <a:sym typeface="Symbol" pitchFamily="18" charset="2"/>
              </a:rPr>
              <a:t>, U </a:t>
            </a:r>
            <a:r>
              <a:rPr lang="en-US" altLang="zh-CN" sz="2800" dirty="0" err="1" smtClean="0">
                <a:ea typeface="宋体" pitchFamily="2" charset="-122"/>
                <a:sym typeface="Symbol" pitchFamily="18" charset="2"/>
              </a:rPr>
              <a:t>R</a:t>
            </a:r>
            <a:r>
              <a:rPr lang="en-US" altLang="zh-CN" sz="2800" baseline="30000" dirty="0" err="1" smtClean="0">
                <a:ea typeface="宋体" pitchFamily="2" charset="-122"/>
                <a:sym typeface="Symbol" pitchFamily="18" charset="2"/>
              </a:rPr>
              <a:t>cr</a:t>
            </a:r>
            <a:r>
              <a:rPr lang="en-US" altLang="zh-CN" sz="2800" dirty="0" smtClean="0">
                <a:ea typeface="宋体" pitchFamily="2" charset="-122"/>
                <a:sym typeface="Symbol" pitchFamily="18" charset="2"/>
              </a:rPr>
              <a:t>, R </a:t>
            </a:r>
            <a:r>
              <a:rPr lang="en-US" altLang="zh-CN" sz="2800" dirty="0" err="1" smtClean="0">
                <a:ea typeface="宋体" pitchFamily="2" charset="-122"/>
                <a:sym typeface="Symbol" pitchFamily="18" charset="2"/>
              </a:rPr>
              <a:t>R</a:t>
            </a:r>
            <a:r>
              <a:rPr lang="en-US" altLang="zh-CN" sz="2800" baseline="30000" dirty="0" err="1" smtClean="0">
                <a:ea typeface="宋体" pitchFamily="2" charset="-122"/>
                <a:sym typeface="Symbol" pitchFamily="18" charset="2"/>
              </a:rPr>
              <a:t>r</a:t>
            </a:r>
            <a:r>
              <a:rPr lang="en-US" altLang="zh-CN" sz="2800" baseline="30000" dirty="0" smtClean="0">
                <a:ea typeface="宋体" pitchFamily="2" charset="-122"/>
                <a:sym typeface="Symbol" pitchFamily="18" charset="2"/>
              </a:rPr>
              <a:t> n </a:t>
            </a:r>
            <a:r>
              <a:rPr lang="en-US" altLang="zh-CN" sz="2800" dirty="0" smtClean="0">
                <a:ea typeface="宋体" pitchFamily="2" charset="-122"/>
                <a:sym typeface="Symbol" pitchFamily="18" charset="2"/>
              </a:rPr>
              <a:t>, such that ||A-CUR|| is small</a:t>
            </a:r>
          </a:p>
          <a:p>
            <a:pPr>
              <a:lnSpc>
                <a:spcPct val="90000"/>
              </a:lnSpc>
            </a:pPr>
            <a:endParaRPr lang="en-US" altLang="zh-CN" sz="2800" dirty="0">
              <a:ea typeface="宋体" pitchFamily="2" charset="-122"/>
              <a:sym typeface="Symbol" pitchFamily="18" charset="2"/>
            </a:endParaRPr>
          </a:p>
          <a:p>
            <a:pPr>
              <a:lnSpc>
                <a:spcPct val="90000"/>
              </a:lnSpc>
            </a:pPr>
            <a:endParaRPr lang="en-US" altLang="zh-CN" sz="2800" dirty="0" smtClean="0">
              <a:ea typeface="宋体" pitchFamily="2" charset="-122"/>
              <a:sym typeface="Symbol" pitchFamily="18" charset="2"/>
            </a:endParaRPr>
          </a:p>
          <a:p>
            <a:pPr>
              <a:lnSpc>
                <a:spcPct val="90000"/>
              </a:lnSpc>
            </a:pPr>
            <a:endParaRPr lang="en-US" altLang="zh-CN" sz="2800" dirty="0">
              <a:ea typeface="宋体" pitchFamily="2" charset="-122"/>
              <a:sym typeface="Symbol" pitchFamily="18" charset="2"/>
            </a:endParaRPr>
          </a:p>
          <a:p>
            <a:pPr>
              <a:lnSpc>
                <a:spcPct val="90000"/>
              </a:lnSpc>
            </a:pPr>
            <a:endParaRPr lang="en-US" altLang="zh-CN" sz="2800" dirty="0" smtClean="0">
              <a:ea typeface="宋体" pitchFamily="2" charset="-122"/>
              <a:sym typeface="Symbol" pitchFamily="18" charset="2"/>
            </a:endParaRPr>
          </a:p>
          <a:p>
            <a:pPr>
              <a:lnSpc>
                <a:spcPct val="90000"/>
              </a:lnSpc>
            </a:pPr>
            <a:endParaRPr lang="en-US" altLang="zh-CN" sz="2800" dirty="0">
              <a:ea typeface="宋体" pitchFamily="2" charset="-122"/>
              <a:sym typeface="Symbol" pitchFamily="18" charset="2"/>
            </a:endParaRPr>
          </a:p>
          <a:p>
            <a:pPr>
              <a:lnSpc>
                <a:spcPct val="90000"/>
              </a:lnSpc>
            </a:pPr>
            <a:r>
              <a:rPr lang="en-US" altLang="zh-CN" sz="2800" dirty="0" smtClean="0">
                <a:ea typeface="宋体" pitchFamily="2" charset="-122"/>
                <a:sym typeface="Symbol" pitchFamily="18" charset="2"/>
              </a:rPr>
              <a:t>Two recent variants: </a:t>
            </a:r>
          </a:p>
          <a:p>
            <a:pPr lvl="1">
              <a:lnSpc>
                <a:spcPct val="90000"/>
              </a:lnSpc>
            </a:pPr>
            <a:r>
              <a:rPr lang="en-US" altLang="zh-CN" sz="2400" dirty="0" smtClean="0">
                <a:ea typeface="宋体" pitchFamily="2" charset="-122"/>
                <a:sym typeface="Symbol" pitchFamily="18" charset="2"/>
              </a:rPr>
              <a:t>CMD: removing duplicates </a:t>
            </a:r>
          </a:p>
          <a:p>
            <a:pPr lvl="1">
              <a:lnSpc>
                <a:spcPct val="90000"/>
              </a:lnSpc>
            </a:pPr>
            <a:r>
              <a:rPr lang="en-US" altLang="zh-CN" sz="2400" dirty="0" err="1" smtClean="0">
                <a:ea typeface="宋体" pitchFamily="2" charset="-122"/>
                <a:sym typeface="Symbol" pitchFamily="18" charset="2"/>
              </a:rPr>
              <a:t>Colibri</a:t>
            </a:r>
            <a:r>
              <a:rPr lang="en-US" altLang="zh-CN" sz="2400" dirty="0" smtClean="0">
                <a:ea typeface="宋体" pitchFamily="2" charset="-122"/>
                <a:sym typeface="Symbol" pitchFamily="18" charset="2"/>
              </a:rPr>
              <a:t>: removing linear correlations (and tracking)</a:t>
            </a:r>
            <a:endParaRPr lang="zh-CN" altLang="en-US" sz="2800" dirty="0" smtClean="0">
              <a:ea typeface="宋体" pitchFamily="2" charset="-122"/>
              <a:sym typeface="Symbol" pitchFamily="18" charset="2"/>
            </a:endParaRPr>
          </a:p>
        </p:txBody>
      </p:sp>
      <p:pic>
        <p:nvPicPr>
          <p:cNvPr id="5120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703996"/>
            <a:ext cx="4191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Oval 7"/>
          <p:cNvSpPr>
            <a:spLocks noChangeArrowheads="1"/>
          </p:cNvSpPr>
          <p:nvPr/>
        </p:nvSpPr>
        <p:spPr bwMode="auto">
          <a:xfrm>
            <a:off x="6781800" y="31898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09" name="Oval 8"/>
          <p:cNvSpPr>
            <a:spLocks noChangeArrowheads="1"/>
          </p:cNvSpPr>
          <p:nvPr/>
        </p:nvSpPr>
        <p:spPr bwMode="auto">
          <a:xfrm>
            <a:off x="7620000" y="29612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0" name="Oval 9"/>
          <p:cNvSpPr>
            <a:spLocks noChangeArrowheads="1"/>
          </p:cNvSpPr>
          <p:nvPr/>
        </p:nvSpPr>
        <p:spPr bwMode="auto">
          <a:xfrm>
            <a:off x="6557963" y="3845504"/>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1" name="Oval 10"/>
          <p:cNvSpPr>
            <a:spLocks noChangeArrowheads="1"/>
          </p:cNvSpPr>
          <p:nvPr/>
        </p:nvSpPr>
        <p:spPr bwMode="auto">
          <a:xfrm>
            <a:off x="6553200" y="34946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2" name="Oval 11"/>
          <p:cNvSpPr>
            <a:spLocks noChangeArrowheads="1"/>
          </p:cNvSpPr>
          <p:nvPr/>
        </p:nvSpPr>
        <p:spPr bwMode="auto">
          <a:xfrm>
            <a:off x="6934200" y="37232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3" name="Oval 12"/>
          <p:cNvSpPr>
            <a:spLocks noChangeArrowheads="1"/>
          </p:cNvSpPr>
          <p:nvPr/>
        </p:nvSpPr>
        <p:spPr bwMode="auto">
          <a:xfrm>
            <a:off x="7315200" y="31898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4" name="Oval 13"/>
          <p:cNvSpPr>
            <a:spLocks noChangeArrowheads="1"/>
          </p:cNvSpPr>
          <p:nvPr/>
        </p:nvSpPr>
        <p:spPr bwMode="auto">
          <a:xfrm>
            <a:off x="7086600" y="29612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5" name="Oval 14"/>
          <p:cNvSpPr>
            <a:spLocks noChangeArrowheads="1"/>
          </p:cNvSpPr>
          <p:nvPr/>
        </p:nvSpPr>
        <p:spPr bwMode="auto">
          <a:xfrm>
            <a:off x="7162800" y="34184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6" name="Oval 15"/>
          <p:cNvSpPr>
            <a:spLocks noChangeArrowheads="1"/>
          </p:cNvSpPr>
          <p:nvPr/>
        </p:nvSpPr>
        <p:spPr bwMode="auto">
          <a:xfrm>
            <a:off x="7391400" y="26564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7" name="Oval 16"/>
          <p:cNvSpPr>
            <a:spLocks noChangeArrowheads="1"/>
          </p:cNvSpPr>
          <p:nvPr/>
        </p:nvSpPr>
        <p:spPr bwMode="auto">
          <a:xfrm>
            <a:off x="6934200" y="3570866"/>
            <a:ext cx="76200" cy="76200"/>
          </a:xfrm>
          <a:prstGeom prst="ellipse">
            <a:avLst/>
          </a:prstGeom>
          <a:solidFill>
            <a:schemeClr val="accent1"/>
          </a:solidFill>
          <a:ln w="9525">
            <a:solidFill>
              <a:schemeClr val="tx1"/>
            </a:solidFill>
            <a:miter lim="800000"/>
            <a:headEnd/>
            <a:tailEnd/>
          </a:ln>
        </p:spPr>
        <p:txBody>
          <a:bodyPr wrap="none" anchor="ctr"/>
          <a:lstStyle/>
          <a:p>
            <a:pPr algn="ctr" defTabSz="914400">
              <a:buClrTx/>
              <a:buSzTx/>
              <a:buFontTx/>
              <a:buNone/>
            </a:pPr>
            <a:endParaRPr kumimoji="1" lang="zh-CN" altLang="en-US" sz="2600">
              <a:solidFill>
                <a:srgbClr val="000066"/>
              </a:solidFill>
              <a:latin typeface="Arial" pitchFamily="34" charset="0"/>
              <a:ea typeface="宋体" pitchFamily="2" charset="-122"/>
            </a:endParaRPr>
          </a:p>
        </p:txBody>
      </p:sp>
      <p:sp>
        <p:nvSpPr>
          <p:cNvPr id="51218" name="Line 18"/>
          <p:cNvSpPr>
            <a:spLocks noChangeShapeType="1"/>
          </p:cNvSpPr>
          <p:nvPr/>
        </p:nvSpPr>
        <p:spPr bwMode="auto">
          <a:xfrm flipV="1">
            <a:off x="6096000" y="2732666"/>
            <a:ext cx="1295400" cy="1600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defTabSz="914400">
              <a:buClrTx/>
              <a:buSzTx/>
              <a:buFontTx/>
              <a:buNone/>
            </a:pPr>
            <a:endParaRPr kumimoji="1" lang="en-US" sz="2600">
              <a:solidFill>
                <a:srgbClr val="000066"/>
              </a:solidFill>
              <a:latin typeface="Arial" pitchFamily="34" charset="0"/>
            </a:endParaRPr>
          </a:p>
        </p:txBody>
      </p:sp>
      <p:sp>
        <p:nvSpPr>
          <p:cNvPr id="51219" name="Text Box 19"/>
          <p:cNvSpPr txBox="1">
            <a:spLocks noChangeArrowheads="1"/>
          </p:cNvSpPr>
          <p:nvPr/>
        </p:nvSpPr>
        <p:spPr bwMode="auto">
          <a:xfrm>
            <a:off x="6172200" y="3951866"/>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600">
                <a:solidFill>
                  <a:schemeClr val="tx1"/>
                </a:solidFill>
                <a:latin typeface="Arial" pitchFamily="34" charset="0"/>
              </a:defRPr>
            </a:lvl1pPr>
            <a:lvl2pPr marL="742950" indent="-285750" eaLnBrk="0" hangingPunct="0">
              <a:defRPr kumimoji="1" sz="2600">
                <a:solidFill>
                  <a:schemeClr val="tx1"/>
                </a:solidFill>
                <a:latin typeface="Arial" pitchFamily="34" charset="0"/>
              </a:defRPr>
            </a:lvl2pPr>
            <a:lvl3pPr marL="1143000" indent="-228600" eaLnBrk="0" hangingPunct="0">
              <a:defRPr kumimoji="1" sz="2600">
                <a:solidFill>
                  <a:schemeClr val="tx1"/>
                </a:solidFill>
                <a:latin typeface="Arial" pitchFamily="34" charset="0"/>
              </a:defRPr>
            </a:lvl3pPr>
            <a:lvl4pPr marL="1600200" indent="-228600" eaLnBrk="0" hangingPunct="0">
              <a:defRPr kumimoji="1" sz="2600">
                <a:solidFill>
                  <a:schemeClr val="tx1"/>
                </a:solidFill>
                <a:latin typeface="Arial" pitchFamily="34" charset="0"/>
              </a:defRPr>
            </a:lvl4pPr>
            <a:lvl5pPr marL="2057400" indent="-228600" eaLnBrk="0" hangingPunct="0">
              <a:defRPr kumimoji="1" sz="2600">
                <a:solidFill>
                  <a:schemeClr val="tx1"/>
                </a:solidFill>
                <a:latin typeface="Arial" pitchFamily="34" charset="0"/>
              </a:defRPr>
            </a:lvl5pPr>
            <a:lvl6pPr marL="2514600" indent="-228600" algn="ctr" eaLnBrk="0" fontAlgn="base" hangingPunct="0">
              <a:spcBef>
                <a:spcPct val="0"/>
              </a:spcBef>
              <a:spcAft>
                <a:spcPct val="0"/>
              </a:spcAft>
              <a:defRPr kumimoji="1" sz="2600">
                <a:solidFill>
                  <a:schemeClr val="tx1"/>
                </a:solidFill>
                <a:latin typeface="Arial" pitchFamily="34" charset="0"/>
              </a:defRPr>
            </a:lvl6pPr>
            <a:lvl7pPr marL="2971800" indent="-228600" algn="ctr" eaLnBrk="0" fontAlgn="base" hangingPunct="0">
              <a:spcBef>
                <a:spcPct val="0"/>
              </a:spcBef>
              <a:spcAft>
                <a:spcPct val="0"/>
              </a:spcAft>
              <a:defRPr kumimoji="1" sz="2600">
                <a:solidFill>
                  <a:schemeClr val="tx1"/>
                </a:solidFill>
                <a:latin typeface="Arial" pitchFamily="34" charset="0"/>
              </a:defRPr>
            </a:lvl7pPr>
            <a:lvl8pPr marL="3429000" indent="-228600" algn="ctr" eaLnBrk="0" fontAlgn="base" hangingPunct="0">
              <a:spcBef>
                <a:spcPct val="0"/>
              </a:spcBef>
              <a:spcAft>
                <a:spcPct val="0"/>
              </a:spcAft>
              <a:defRPr kumimoji="1" sz="2600">
                <a:solidFill>
                  <a:schemeClr val="tx1"/>
                </a:solidFill>
                <a:latin typeface="Arial" pitchFamily="34" charset="0"/>
              </a:defRPr>
            </a:lvl8pPr>
            <a:lvl9pPr marL="3886200" indent="-228600" algn="ctr" eaLnBrk="0" fontAlgn="base" hangingPunct="0">
              <a:spcBef>
                <a:spcPct val="0"/>
              </a:spcBef>
              <a:spcAft>
                <a:spcPct val="0"/>
              </a:spcAft>
              <a:defRPr kumimoji="1" sz="2600">
                <a:solidFill>
                  <a:schemeClr val="tx1"/>
                </a:solidFill>
                <a:latin typeface="Arial" pitchFamily="34" charset="0"/>
              </a:defRPr>
            </a:lvl9pPr>
          </a:lstStyle>
          <a:p>
            <a:pPr defTabSz="914400" eaLnBrk="1" hangingPunct="1">
              <a:buClrTx/>
              <a:buSzTx/>
              <a:buFontTx/>
              <a:buNone/>
            </a:pPr>
            <a:r>
              <a:rPr kumimoji="0" lang="en-US" altLang="zh-CN" sz="2000">
                <a:solidFill>
                  <a:srgbClr val="FF0000"/>
                </a:solidFill>
                <a:latin typeface="Sylfaen" pitchFamily="18" charset="0"/>
                <a:ea typeface="宋体" pitchFamily="2" charset="-122"/>
              </a:rPr>
              <a:t>Example-based</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89</a:t>
            </a:fld>
            <a:endParaRPr lang="en-US"/>
          </a:p>
        </p:txBody>
      </p:sp>
      <p:sp>
        <p:nvSpPr>
          <p:cNvPr id="21" name="Rectangle 2"/>
          <p:cNvSpPr>
            <a:spLocks noGrp="1" noChangeArrowheads="1"/>
          </p:cNvSpPr>
          <p:nvPr>
            <p:ph type="title"/>
          </p:nvPr>
        </p:nvSpPr>
        <p:spPr>
          <a:xfrm>
            <a:off x="593847" y="420408"/>
            <a:ext cx="8833945" cy="685800"/>
          </a:xfrm>
        </p:spPr>
        <p:txBody>
          <a:bodyPr>
            <a:noAutofit/>
          </a:bodyPr>
          <a:lstStyle/>
          <a:p>
            <a:pPr algn="l"/>
            <a:r>
              <a:rPr lang="en-US" altLang="zh-CN" sz="4000" dirty="0" smtClean="0">
                <a:ea typeface="宋体" pitchFamily="2" charset="-122"/>
              </a:rPr>
              <a:t>A1: Example-Based LRA  -- CUR/CX</a:t>
            </a:r>
            <a:endParaRPr lang="en-US" altLang="zh-CN" sz="5400" dirty="0" smtClean="0">
              <a:ea typeface="宋体" pitchFamily="2" charset="-122"/>
            </a:endParaRPr>
          </a:p>
        </p:txBody>
      </p:sp>
      <p:sp>
        <p:nvSpPr>
          <p:cNvPr id="51207" name="Text Box 5"/>
          <p:cNvSpPr txBox="1">
            <a:spLocks noChangeArrowheads="1"/>
          </p:cNvSpPr>
          <p:nvPr/>
        </p:nvSpPr>
        <p:spPr bwMode="auto">
          <a:xfrm>
            <a:off x="0" y="5827637"/>
            <a:ext cx="9144000" cy="1015663"/>
          </a:xfrm>
          <a:prstGeom prst="rect">
            <a:avLst/>
          </a:prstGeom>
          <a:solidFill>
            <a:schemeClr val="tx1"/>
          </a:solidFill>
          <a:ln>
            <a:solidFill>
              <a:schemeClr val="tx1"/>
            </a:solidFill>
          </a:ln>
          <a:extLst/>
        </p:spPr>
        <p:txBody>
          <a:bodyPr wrap="square">
            <a:spAutoFit/>
          </a:bodyPr>
          <a:lstStyle>
            <a:lvl1pPr eaLnBrk="0" hangingPunct="0">
              <a:defRPr kumimoji="1" sz="2600">
                <a:solidFill>
                  <a:schemeClr val="tx1"/>
                </a:solidFill>
                <a:latin typeface="Arial" pitchFamily="34" charset="0"/>
              </a:defRPr>
            </a:lvl1pPr>
            <a:lvl2pPr marL="742950" indent="-285750" eaLnBrk="0" hangingPunct="0">
              <a:defRPr kumimoji="1" sz="2600">
                <a:solidFill>
                  <a:schemeClr val="tx1"/>
                </a:solidFill>
                <a:latin typeface="Arial" pitchFamily="34" charset="0"/>
              </a:defRPr>
            </a:lvl2pPr>
            <a:lvl3pPr marL="1143000" indent="-228600" eaLnBrk="0" hangingPunct="0">
              <a:defRPr kumimoji="1" sz="2600">
                <a:solidFill>
                  <a:schemeClr val="tx1"/>
                </a:solidFill>
                <a:latin typeface="Arial" pitchFamily="34" charset="0"/>
              </a:defRPr>
            </a:lvl3pPr>
            <a:lvl4pPr marL="1600200" indent="-228600" eaLnBrk="0" hangingPunct="0">
              <a:defRPr kumimoji="1" sz="2600">
                <a:solidFill>
                  <a:schemeClr val="tx1"/>
                </a:solidFill>
                <a:latin typeface="Arial" pitchFamily="34" charset="0"/>
              </a:defRPr>
            </a:lvl4pPr>
            <a:lvl5pPr marL="2057400" indent="-228600" eaLnBrk="0" hangingPunct="0">
              <a:defRPr kumimoji="1" sz="2600">
                <a:solidFill>
                  <a:schemeClr val="tx1"/>
                </a:solidFill>
                <a:latin typeface="Arial" pitchFamily="34" charset="0"/>
              </a:defRPr>
            </a:lvl5pPr>
            <a:lvl6pPr marL="2514600" indent="-228600" algn="ctr" eaLnBrk="0" fontAlgn="base" hangingPunct="0">
              <a:spcBef>
                <a:spcPct val="0"/>
              </a:spcBef>
              <a:spcAft>
                <a:spcPct val="0"/>
              </a:spcAft>
              <a:defRPr kumimoji="1" sz="2600">
                <a:solidFill>
                  <a:schemeClr val="tx1"/>
                </a:solidFill>
                <a:latin typeface="Arial" pitchFamily="34" charset="0"/>
              </a:defRPr>
            </a:lvl6pPr>
            <a:lvl7pPr marL="2971800" indent="-228600" algn="ctr" eaLnBrk="0" fontAlgn="base" hangingPunct="0">
              <a:spcBef>
                <a:spcPct val="0"/>
              </a:spcBef>
              <a:spcAft>
                <a:spcPct val="0"/>
              </a:spcAft>
              <a:defRPr kumimoji="1" sz="2600">
                <a:solidFill>
                  <a:schemeClr val="tx1"/>
                </a:solidFill>
                <a:latin typeface="Arial" pitchFamily="34" charset="0"/>
              </a:defRPr>
            </a:lvl7pPr>
            <a:lvl8pPr marL="3429000" indent="-228600" algn="ctr" eaLnBrk="0" fontAlgn="base" hangingPunct="0">
              <a:spcBef>
                <a:spcPct val="0"/>
              </a:spcBef>
              <a:spcAft>
                <a:spcPct val="0"/>
              </a:spcAft>
              <a:defRPr kumimoji="1" sz="2600">
                <a:solidFill>
                  <a:schemeClr val="tx1"/>
                </a:solidFill>
                <a:latin typeface="Arial" pitchFamily="34" charset="0"/>
              </a:defRPr>
            </a:lvl8pPr>
            <a:lvl9pPr marL="3886200" indent="-228600" algn="ctr" eaLnBrk="0" fontAlgn="base" hangingPunct="0">
              <a:spcBef>
                <a:spcPct val="0"/>
              </a:spcBef>
              <a:spcAft>
                <a:spcPct val="0"/>
              </a:spcAft>
              <a:defRPr kumimoji="1" sz="2600">
                <a:solidFill>
                  <a:schemeClr val="tx1"/>
                </a:solidFill>
                <a:latin typeface="Arial" pitchFamily="34" charset="0"/>
              </a:defRPr>
            </a:lvl9pPr>
          </a:lstStyle>
          <a:p>
            <a:pPr defTabSz="914400" eaLnBrk="1" hangingPunct="1">
              <a:buClrTx/>
              <a:buSzTx/>
              <a:buFontTx/>
              <a:buNone/>
            </a:pPr>
            <a:r>
              <a:rPr kumimoji="0" lang="en-US" altLang="zh-CN" sz="1200" dirty="0" smtClean="0">
                <a:solidFill>
                  <a:schemeClr val="bg1"/>
                </a:solidFill>
                <a:latin typeface="Times New Roman" pitchFamily="18" charset="0"/>
                <a:ea typeface="宋体" pitchFamily="2" charset="-122"/>
              </a:rPr>
              <a:t>U </a:t>
            </a:r>
            <a:r>
              <a:rPr kumimoji="0" lang="en-US" altLang="zh-CN" sz="1200" dirty="0">
                <a:solidFill>
                  <a:schemeClr val="bg1"/>
                </a:solidFill>
                <a:latin typeface="Times New Roman" pitchFamily="18" charset="0"/>
                <a:ea typeface="宋体" pitchFamily="2" charset="-122"/>
              </a:rPr>
              <a:t>is the pseudo-inverse of X: U = X</a:t>
            </a:r>
            <a:r>
              <a:rPr kumimoji="0" lang="en-US" altLang="zh-CN" sz="1200" baseline="30000" dirty="0">
                <a:solidFill>
                  <a:schemeClr val="bg1"/>
                </a:solidFill>
                <a:latin typeface="Times New Roman" pitchFamily="18" charset="0"/>
                <a:ea typeface="宋体" pitchFamily="2" charset="-122"/>
                <a:cs typeface="Times New Roman" pitchFamily="18" charset="0"/>
              </a:rPr>
              <a:t>†</a:t>
            </a:r>
            <a:r>
              <a:rPr kumimoji="0" lang="en-US" altLang="zh-CN" sz="1200" dirty="0">
                <a:solidFill>
                  <a:schemeClr val="bg1"/>
                </a:solidFill>
                <a:latin typeface="Times New Roman" pitchFamily="18" charset="0"/>
                <a:ea typeface="宋体" pitchFamily="2" charset="-122"/>
                <a:cs typeface="Times New Roman" pitchFamily="18" charset="0"/>
              </a:rPr>
              <a:t> = (U</a:t>
            </a:r>
            <a:r>
              <a:rPr kumimoji="0" lang="en-US" altLang="zh-CN" sz="1200" baseline="30000" dirty="0">
                <a:solidFill>
                  <a:schemeClr val="bg1"/>
                </a:solidFill>
                <a:latin typeface="Times New Roman" pitchFamily="18" charset="0"/>
                <a:ea typeface="宋体" pitchFamily="2" charset="-122"/>
                <a:cs typeface="Times New Roman" pitchFamily="18" charset="0"/>
              </a:rPr>
              <a:t>T</a:t>
            </a:r>
            <a:r>
              <a:rPr kumimoji="0" lang="en-US" altLang="zh-CN" sz="1200" dirty="0">
                <a:solidFill>
                  <a:schemeClr val="bg1"/>
                </a:solidFill>
                <a:latin typeface="Times New Roman" pitchFamily="18" charset="0"/>
                <a:ea typeface="宋体" pitchFamily="2" charset="-122"/>
                <a:cs typeface="Times New Roman" pitchFamily="18" charset="0"/>
              </a:rPr>
              <a:t> U )</a:t>
            </a:r>
            <a:r>
              <a:rPr kumimoji="0" lang="en-US" altLang="zh-CN" sz="1200" baseline="30000" dirty="0">
                <a:solidFill>
                  <a:schemeClr val="bg1"/>
                </a:solidFill>
                <a:latin typeface="Times New Roman" pitchFamily="18" charset="0"/>
                <a:ea typeface="宋体" pitchFamily="2" charset="-122"/>
                <a:cs typeface="Times New Roman" pitchFamily="18" charset="0"/>
              </a:rPr>
              <a:t>-1</a:t>
            </a:r>
            <a:r>
              <a:rPr kumimoji="0" lang="en-US" altLang="zh-CN" sz="1200" dirty="0">
                <a:solidFill>
                  <a:schemeClr val="bg1"/>
                </a:solidFill>
                <a:latin typeface="Times New Roman" pitchFamily="18" charset="0"/>
                <a:ea typeface="宋体" pitchFamily="2" charset="-122"/>
                <a:cs typeface="Times New Roman" pitchFamily="18" charset="0"/>
              </a:rPr>
              <a:t> U</a:t>
            </a:r>
            <a:r>
              <a:rPr kumimoji="0" lang="en-US" altLang="zh-CN" sz="1200" baseline="30000" dirty="0">
                <a:solidFill>
                  <a:schemeClr val="bg1"/>
                </a:solidFill>
                <a:latin typeface="Times New Roman" pitchFamily="18" charset="0"/>
                <a:ea typeface="宋体" pitchFamily="2" charset="-122"/>
                <a:cs typeface="Times New Roman" pitchFamily="18" charset="0"/>
              </a:rPr>
              <a:t>T</a:t>
            </a:r>
          </a:p>
          <a:p>
            <a:pPr defTabSz="914400" eaLnBrk="1" hangingPunct="1">
              <a:buClrTx/>
              <a:buSzTx/>
              <a:buFontTx/>
              <a:buNone/>
            </a:pPr>
            <a:r>
              <a:rPr kumimoji="0" lang="en-US" altLang="zh-CN" sz="1200" dirty="0" smtClean="0">
                <a:solidFill>
                  <a:schemeClr val="bg1"/>
                </a:solidFill>
                <a:latin typeface="Times New Roman" pitchFamily="18" charset="0"/>
                <a:ea typeface="宋体" pitchFamily="2" charset="-122"/>
              </a:rPr>
              <a:t>H</a:t>
            </a:r>
            <a:r>
              <a:rPr kumimoji="0" lang="en-US" altLang="zh-CN" sz="1200" dirty="0">
                <a:solidFill>
                  <a:schemeClr val="bg1"/>
                </a:solidFill>
                <a:latin typeface="Times New Roman" pitchFamily="18" charset="0"/>
                <a:ea typeface="宋体" pitchFamily="2" charset="-122"/>
              </a:rPr>
              <a:t>. Tong, S. Papadimitriou, J. Sun, P.S. Yu, C. </a:t>
            </a:r>
            <a:r>
              <a:rPr kumimoji="0" lang="en-US" altLang="zh-CN" sz="1200" dirty="0" err="1">
                <a:solidFill>
                  <a:schemeClr val="bg1"/>
                </a:solidFill>
                <a:latin typeface="Times New Roman" pitchFamily="18" charset="0"/>
                <a:ea typeface="宋体" pitchFamily="2" charset="-122"/>
              </a:rPr>
              <a:t>Faloutsos</a:t>
            </a:r>
            <a:r>
              <a:rPr kumimoji="0" lang="en-US" altLang="zh-CN" sz="1200" dirty="0">
                <a:solidFill>
                  <a:schemeClr val="bg1"/>
                </a:solidFill>
                <a:latin typeface="Times New Roman" pitchFamily="18" charset="0"/>
                <a:ea typeface="宋体" pitchFamily="2" charset="-122"/>
              </a:rPr>
              <a:t>: </a:t>
            </a:r>
            <a:r>
              <a:rPr kumimoji="0" lang="en-US" altLang="zh-CN" sz="1200" dirty="0" err="1">
                <a:solidFill>
                  <a:schemeClr val="bg1"/>
                </a:solidFill>
                <a:latin typeface="Times New Roman" pitchFamily="18" charset="0"/>
                <a:ea typeface="宋体" pitchFamily="2" charset="-122"/>
              </a:rPr>
              <a:t>Colibri</a:t>
            </a:r>
            <a:r>
              <a:rPr kumimoji="0" lang="en-US" altLang="zh-CN" sz="1200" dirty="0">
                <a:solidFill>
                  <a:schemeClr val="bg1"/>
                </a:solidFill>
                <a:latin typeface="Times New Roman" pitchFamily="18" charset="0"/>
                <a:ea typeface="宋体" pitchFamily="2" charset="-122"/>
              </a:rPr>
              <a:t>: fast mining of large static and dynamic graphs. KDD 2008</a:t>
            </a:r>
          </a:p>
          <a:p>
            <a:pPr defTabSz="914400" eaLnBrk="1" hangingPunct="1">
              <a:buClrTx/>
              <a:buSzTx/>
              <a:buFontTx/>
              <a:buNone/>
            </a:pPr>
            <a:r>
              <a:rPr kumimoji="0" lang="en-US" altLang="zh-CN" sz="1200" dirty="0" smtClean="0">
                <a:solidFill>
                  <a:schemeClr val="bg1"/>
                </a:solidFill>
                <a:latin typeface="Times New Roman" pitchFamily="18" charset="0"/>
                <a:ea typeface="宋体" pitchFamily="2" charset="-122"/>
              </a:rPr>
              <a:t>J</a:t>
            </a:r>
            <a:r>
              <a:rPr kumimoji="0" lang="en-US" altLang="zh-CN" sz="1200" dirty="0">
                <a:solidFill>
                  <a:schemeClr val="bg1"/>
                </a:solidFill>
                <a:latin typeface="Times New Roman" pitchFamily="18" charset="0"/>
                <a:ea typeface="宋体" pitchFamily="2" charset="-122"/>
              </a:rPr>
              <a:t>. Sun, Y. </a:t>
            </a:r>
            <a:r>
              <a:rPr kumimoji="0" lang="en-US" altLang="zh-CN" sz="1200" dirty="0" err="1">
                <a:solidFill>
                  <a:schemeClr val="bg1"/>
                </a:solidFill>
                <a:latin typeface="Times New Roman" pitchFamily="18" charset="0"/>
                <a:ea typeface="宋体" pitchFamily="2" charset="-122"/>
              </a:rPr>
              <a:t>Xie</a:t>
            </a:r>
            <a:r>
              <a:rPr kumimoji="0" lang="en-US" altLang="zh-CN" sz="1200" dirty="0">
                <a:solidFill>
                  <a:schemeClr val="bg1"/>
                </a:solidFill>
                <a:latin typeface="Times New Roman" pitchFamily="18" charset="0"/>
                <a:ea typeface="宋体" pitchFamily="2" charset="-122"/>
              </a:rPr>
              <a:t>, H. Zhang, C. </a:t>
            </a:r>
            <a:r>
              <a:rPr kumimoji="0" lang="en-US" altLang="zh-CN" sz="1200" dirty="0" err="1">
                <a:solidFill>
                  <a:schemeClr val="bg1"/>
                </a:solidFill>
                <a:latin typeface="Times New Roman" pitchFamily="18" charset="0"/>
                <a:ea typeface="宋体" pitchFamily="2" charset="-122"/>
              </a:rPr>
              <a:t>Faloutsos</a:t>
            </a:r>
            <a:r>
              <a:rPr kumimoji="0" lang="en-US" altLang="zh-CN" sz="1200" dirty="0">
                <a:solidFill>
                  <a:schemeClr val="bg1"/>
                </a:solidFill>
                <a:latin typeface="Times New Roman" pitchFamily="18" charset="0"/>
                <a:ea typeface="宋体" pitchFamily="2" charset="-122"/>
              </a:rPr>
              <a:t>: Less is More: Compact Matrix Decomposition for Large Sparse Graphs. SDM 2007</a:t>
            </a:r>
          </a:p>
          <a:p>
            <a:pPr defTabSz="914400" eaLnBrk="1" hangingPunct="1">
              <a:buClrTx/>
              <a:buSzTx/>
              <a:buFontTx/>
              <a:buNone/>
            </a:pPr>
            <a:r>
              <a:rPr kumimoji="0" lang="en-US" altLang="zh-CN" sz="1200" dirty="0" smtClean="0">
                <a:solidFill>
                  <a:schemeClr val="bg1"/>
                </a:solidFill>
                <a:latin typeface="Times New Roman" pitchFamily="18" charset="0"/>
                <a:ea typeface="宋体" pitchFamily="2" charset="-122"/>
              </a:rPr>
              <a:t>P</a:t>
            </a:r>
            <a:r>
              <a:rPr kumimoji="0" lang="en-US" altLang="zh-CN" sz="1200" dirty="0">
                <a:solidFill>
                  <a:schemeClr val="bg1"/>
                </a:solidFill>
                <a:latin typeface="Times New Roman" pitchFamily="18" charset="0"/>
                <a:ea typeface="宋体" pitchFamily="2" charset="-122"/>
              </a:rPr>
              <a:t>. </a:t>
            </a:r>
            <a:r>
              <a:rPr kumimoji="0" lang="en-US" altLang="zh-CN" sz="1200" dirty="0" err="1">
                <a:solidFill>
                  <a:schemeClr val="bg1"/>
                </a:solidFill>
                <a:latin typeface="Times New Roman" pitchFamily="18" charset="0"/>
                <a:ea typeface="宋体" pitchFamily="2" charset="-122"/>
              </a:rPr>
              <a:t>Drineas</a:t>
            </a:r>
            <a:r>
              <a:rPr kumimoji="0" lang="en-US" altLang="zh-CN" sz="1200" dirty="0">
                <a:solidFill>
                  <a:schemeClr val="bg1"/>
                </a:solidFill>
                <a:latin typeface="Times New Roman" pitchFamily="18" charset="0"/>
                <a:ea typeface="宋体" pitchFamily="2" charset="-122"/>
              </a:rPr>
              <a:t>, R. </a:t>
            </a:r>
            <a:r>
              <a:rPr kumimoji="0" lang="en-US" altLang="zh-CN" sz="1200" dirty="0" err="1">
                <a:solidFill>
                  <a:schemeClr val="bg1"/>
                </a:solidFill>
                <a:latin typeface="Times New Roman" pitchFamily="18" charset="0"/>
                <a:ea typeface="宋体" pitchFamily="2" charset="-122"/>
              </a:rPr>
              <a:t>Kannan</a:t>
            </a:r>
            <a:r>
              <a:rPr kumimoji="0" lang="en-US" altLang="zh-CN" sz="1200" dirty="0">
                <a:solidFill>
                  <a:schemeClr val="bg1"/>
                </a:solidFill>
                <a:latin typeface="Times New Roman" pitchFamily="18" charset="0"/>
                <a:ea typeface="宋体" pitchFamily="2" charset="-122"/>
              </a:rPr>
              <a:t>, M.W. Mahoney: Fast Monte Carlo Algorithms for Matrices II: Computing a Low-Rank Approximation to a Matrix. SIAM J. </a:t>
            </a:r>
            <a:r>
              <a:rPr kumimoji="0" lang="en-US" altLang="zh-CN" sz="1200" dirty="0" err="1">
                <a:solidFill>
                  <a:schemeClr val="bg1"/>
                </a:solidFill>
                <a:latin typeface="Times New Roman" pitchFamily="18" charset="0"/>
                <a:ea typeface="宋体" pitchFamily="2" charset="-122"/>
              </a:rPr>
              <a:t>Comput</a:t>
            </a:r>
            <a:r>
              <a:rPr kumimoji="0" lang="en-US" altLang="zh-CN" sz="1200" dirty="0">
                <a:solidFill>
                  <a:schemeClr val="bg1"/>
                </a:solidFill>
                <a:latin typeface="Times New Roman" pitchFamily="18" charset="0"/>
                <a:ea typeface="宋体" pitchFamily="2" charset="-122"/>
              </a:rPr>
              <a:t>. (SIAMCOMP) </a:t>
            </a:r>
            <a:r>
              <a:rPr kumimoji="0" lang="en-US" altLang="zh-CN" sz="1200" dirty="0" smtClean="0">
                <a:solidFill>
                  <a:schemeClr val="bg1"/>
                </a:solidFill>
                <a:latin typeface="Times New Roman" pitchFamily="18" charset="0"/>
                <a:ea typeface="宋体" pitchFamily="2" charset="-122"/>
              </a:rPr>
              <a:t>2006</a:t>
            </a:r>
          </a:p>
        </p:txBody>
      </p:sp>
    </p:spTree>
    <p:custDataLst>
      <p:tags r:id="rId1"/>
    </p:custDataLst>
    <p:extLst>
      <p:ext uri="{BB962C8B-B14F-4D97-AF65-F5344CB8AC3E}">
        <p14:creationId xmlns:p14="http://schemas.microsoft.com/office/powerpoint/2010/main" val="659390513"/>
      </p:ext>
    </p:extLst>
  </p:cSld>
  <p:clrMapOvr>
    <a:masterClrMapping/>
  </p:clrMapOvr>
  <p:transition xmlns:p14="http://schemas.microsoft.com/office/powerpoint/2010/main" advTm="90984"/>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2563" y="450845"/>
            <a:ext cx="8686800" cy="639763"/>
          </a:xfrm>
          <a:ln/>
        </p:spPr>
        <p:txBody>
          <a:bodyPr>
            <a:no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Matrices in Healthcare </a:t>
            </a:r>
            <a:r>
              <a:rPr lang="en-US" sz="2400" dirty="0" smtClean="0"/>
              <a:t>[</a:t>
            </a:r>
            <a:r>
              <a:rPr lang="en-US" sz="2400" dirty="0" err="1" smtClean="0"/>
              <a:t>Parikshit</a:t>
            </a:r>
            <a:r>
              <a:rPr lang="en-US" sz="2400" dirty="0"/>
              <a:t>+ </a:t>
            </a:r>
            <a:r>
              <a:rPr lang="en-US" sz="2400" dirty="0" smtClean="0"/>
              <a:t>2012]</a:t>
            </a:r>
            <a:endParaRPr lang="en-US" sz="2400" dirty="0"/>
          </a:p>
        </p:txBody>
      </p:sp>
      <p:sp>
        <p:nvSpPr>
          <p:cNvPr id="2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9</a:t>
            </a:fld>
            <a:endParaRPr lang="en-US" altLang="zh-CN" sz="1200" dirty="0">
              <a:solidFill>
                <a:srgbClr val="898989"/>
              </a:solidFill>
              <a:latin typeface="Calibri" pitchFamily="34" charset="0"/>
            </a:endParaRPr>
          </a:p>
        </p:txBody>
      </p:sp>
      <p:sp>
        <p:nvSpPr>
          <p:cNvPr id="24" name="Footer Placeholder 4"/>
          <p:cNvSpPr>
            <a:spLocks noGrp="1"/>
          </p:cNvSpPr>
          <p:nvPr>
            <p:ph type="ftr" sz="quarter" idx="11"/>
          </p:nvPr>
        </p:nvSpPr>
        <p:spPr>
          <a:xfrm>
            <a:off x="3124200" y="6356350"/>
            <a:ext cx="2895600" cy="365125"/>
          </a:xfrm>
        </p:spPr>
        <p:txBody>
          <a:bodyPr/>
          <a:lstStyle/>
          <a:p>
            <a:r>
              <a:rPr lang="en-US" dirty="0" smtClean="0">
                <a:solidFill>
                  <a:prstClr val="black">
                    <a:tint val="75000"/>
                  </a:prstClr>
                </a:solidFill>
              </a:rPr>
              <a:t>SDM 2013, Austin, Texas</a:t>
            </a:r>
            <a:endParaRPr lang="en-US" dirty="0">
              <a:solidFill>
                <a:prstClr val="black">
                  <a:tint val="75000"/>
                </a:prstClr>
              </a:solidFill>
            </a:endParaRPr>
          </a:p>
        </p:txBody>
      </p:sp>
      <p:sp>
        <p:nvSpPr>
          <p:cNvPr id="25"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10" name="Oval 9"/>
          <p:cNvSpPr/>
          <p:nvPr/>
        </p:nvSpPr>
        <p:spPr>
          <a:xfrm>
            <a:off x="1604633" y="1269974"/>
            <a:ext cx="1447800" cy="1143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Heart Attack</a:t>
            </a:r>
            <a:endParaRPr lang="en-US" b="1" dirty="0">
              <a:solidFill>
                <a:schemeClr val="bg1"/>
              </a:solidFill>
            </a:endParaRPr>
          </a:p>
        </p:txBody>
      </p:sp>
      <p:sp>
        <p:nvSpPr>
          <p:cNvPr id="11" name="Oval 10"/>
          <p:cNvSpPr/>
          <p:nvPr/>
        </p:nvSpPr>
        <p:spPr>
          <a:xfrm>
            <a:off x="5795633" y="4165574"/>
            <a:ext cx="14478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bg1"/>
                </a:solidFill>
              </a:rPr>
              <a:t>Rales</a:t>
            </a:r>
            <a:endParaRPr lang="en-US" b="1" dirty="0">
              <a:solidFill>
                <a:schemeClr val="bg1"/>
              </a:solidFill>
            </a:endParaRPr>
          </a:p>
        </p:txBody>
      </p:sp>
      <p:sp>
        <p:nvSpPr>
          <p:cNvPr id="12" name="Oval 11"/>
          <p:cNvSpPr/>
          <p:nvPr/>
        </p:nvSpPr>
        <p:spPr>
          <a:xfrm>
            <a:off x="3585833" y="2565374"/>
            <a:ext cx="1447800" cy="1143000"/>
          </a:xfrm>
          <a:prstGeom prst="ellipse">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Cough</a:t>
            </a:r>
            <a:endParaRPr lang="en-US" b="1" dirty="0">
              <a:solidFill>
                <a:schemeClr val="bg1"/>
              </a:solidFill>
            </a:endParaRPr>
          </a:p>
        </p:txBody>
      </p:sp>
      <p:sp>
        <p:nvSpPr>
          <p:cNvPr id="13" name="Oval 12"/>
          <p:cNvSpPr/>
          <p:nvPr/>
        </p:nvSpPr>
        <p:spPr>
          <a:xfrm>
            <a:off x="4881233" y="1193774"/>
            <a:ext cx="1828800" cy="1143000"/>
          </a:xfrm>
          <a:prstGeom prst="ellipse">
            <a:avLst/>
          </a:prstGeom>
          <a:solidFill>
            <a:srgbClr val="F3E8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Wheezing</a:t>
            </a:r>
            <a:endParaRPr lang="en-US" b="1" dirty="0">
              <a:solidFill>
                <a:schemeClr val="tx1"/>
              </a:solidFill>
            </a:endParaRPr>
          </a:p>
        </p:txBody>
      </p:sp>
      <p:sp>
        <p:nvSpPr>
          <p:cNvPr id="14" name="Oval 13"/>
          <p:cNvSpPr/>
          <p:nvPr/>
        </p:nvSpPr>
        <p:spPr>
          <a:xfrm>
            <a:off x="2976233" y="4394174"/>
            <a:ext cx="1447800" cy="1143000"/>
          </a:xfrm>
          <a:prstGeom prst="ellipse">
            <a:avLst/>
          </a:prstGeom>
          <a:solidFill>
            <a:srgbClr val="0076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Chest Pain</a:t>
            </a:r>
            <a:endParaRPr lang="en-US" b="1" dirty="0">
              <a:solidFill>
                <a:schemeClr val="bg1"/>
              </a:solidFill>
            </a:endParaRPr>
          </a:p>
        </p:txBody>
      </p:sp>
      <p:sp>
        <p:nvSpPr>
          <p:cNvPr id="15" name="Oval 14"/>
          <p:cNvSpPr/>
          <p:nvPr/>
        </p:nvSpPr>
        <p:spPr>
          <a:xfrm>
            <a:off x="6710033" y="2641574"/>
            <a:ext cx="1447800" cy="1143000"/>
          </a:xfrm>
          <a:prstGeom prst="ellipse">
            <a:avLst/>
          </a:prstGeom>
          <a:solidFill>
            <a:srgbClr val="F3E8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Fever</a:t>
            </a:r>
            <a:endParaRPr lang="en-US" b="1" dirty="0">
              <a:solidFill>
                <a:schemeClr val="tx1"/>
              </a:solidFill>
            </a:endParaRPr>
          </a:p>
        </p:txBody>
      </p:sp>
      <p:sp>
        <p:nvSpPr>
          <p:cNvPr id="16" name="Oval 15"/>
          <p:cNvSpPr/>
          <p:nvPr/>
        </p:nvSpPr>
        <p:spPr>
          <a:xfrm>
            <a:off x="995033" y="3098774"/>
            <a:ext cx="14478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Ankle Edema</a:t>
            </a:r>
            <a:endParaRPr lang="en-US" b="1" dirty="0">
              <a:solidFill>
                <a:schemeClr val="bg1"/>
              </a:solidFill>
            </a:endParaRPr>
          </a:p>
        </p:txBody>
      </p:sp>
      <p:cxnSp>
        <p:nvCxnSpPr>
          <p:cNvPr id="17" name="Straight Connector 16"/>
          <p:cNvCxnSpPr>
            <a:stCxn id="10" idx="4"/>
          </p:cNvCxnSpPr>
          <p:nvPr/>
        </p:nvCxnSpPr>
        <p:spPr>
          <a:xfrm flipH="1">
            <a:off x="1909433" y="2412974"/>
            <a:ext cx="4191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3" idx="3"/>
          </p:cNvCxnSpPr>
          <p:nvPr/>
        </p:nvCxnSpPr>
        <p:spPr>
          <a:xfrm flipH="1">
            <a:off x="4576433" y="2169386"/>
            <a:ext cx="572622" cy="472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623933" y="3898874"/>
            <a:ext cx="685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6" idx="5"/>
          </p:cNvCxnSpPr>
          <p:nvPr/>
        </p:nvCxnSpPr>
        <p:spPr>
          <a:xfrm rot="10800000">
            <a:off x="2230807" y="4074386"/>
            <a:ext cx="897826" cy="624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2"/>
          </p:cNvCxnSpPr>
          <p:nvPr/>
        </p:nvCxnSpPr>
        <p:spPr>
          <a:xfrm rot="10800000" flipV="1">
            <a:off x="4424033" y="4737074"/>
            <a:ext cx="1371600" cy="266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2" idx="1"/>
          </p:cNvCxnSpPr>
          <p:nvPr/>
        </p:nvCxnSpPr>
        <p:spPr>
          <a:xfrm>
            <a:off x="3052433" y="2031974"/>
            <a:ext cx="745426" cy="700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 idx="5"/>
          </p:cNvCxnSpPr>
          <p:nvPr/>
        </p:nvCxnSpPr>
        <p:spPr>
          <a:xfrm>
            <a:off x="6442211" y="2169386"/>
            <a:ext cx="725022" cy="54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2"/>
          </p:cNvCxnSpPr>
          <p:nvPr/>
        </p:nvCxnSpPr>
        <p:spPr>
          <a:xfrm rot="10800000" flipV="1">
            <a:off x="2442833" y="3136874"/>
            <a:ext cx="1143000" cy="4953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1" idx="1"/>
          </p:cNvCxnSpPr>
          <p:nvPr/>
        </p:nvCxnSpPr>
        <p:spPr>
          <a:xfrm>
            <a:off x="4957433" y="3403574"/>
            <a:ext cx="1050226" cy="929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299833" y="4246239"/>
            <a:ext cx="228600" cy="390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74562" y="4546574"/>
            <a:ext cx="986167" cy="461665"/>
          </a:xfrm>
          <a:prstGeom prst="rect">
            <a:avLst/>
          </a:prstGeom>
          <a:noFill/>
        </p:spPr>
        <p:txBody>
          <a:bodyPr wrap="none" rtlCol="0">
            <a:spAutoFit/>
          </a:bodyPr>
          <a:lstStyle/>
          <a:p>
            <a:r>
              <a:rPr lang="en-US" sz="2400" b="1" dirty="0" smtClean="0"/>
              <a:t>Initial</a:t>
            </a:r>
            <a:endParaRPr lang="en-US" sz="2400" b="1" dirty="0"/>
          </a:p>
        </p:txBody>
      </p:sp>
      <p:cxnSp>
        <p:nvCxnSpPr>
          <p:cNvPr id="34" name="Straight Arrow Connector 33"/>
          <p:cNvCxnSpPr/>
          <p:nvPr/>
        </p:nvCxnSpPr>
        <p:spPr>
          <a:xfrm flipH="1" flipV="1">
            <a:off x="7312375" y="4777406"/>
            <a:ext cx="439571"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00633" y="4555264"/>
            <a:ext cx="986167" cy="461665"/>
          </a:xfrm>
          <a:prstGeom prst="rect">
            <a:avLst/>
          </a:prstGeom>
          <a:noFill/>
        </p:spPr>
        <p:txBody>
          <a:bodyPr wrap="none" rtlCol="0">
            <a:spAutoFit/>
          </a:bodyPr>
          <a:lstStyle/>
          <a:p>
            <a:r>
              <a:rPr lang="en-US" sz="2400" b="1" dirty="0" smtClean="0"/>
              <a:t>Initial</a:t>
            </a:r>
            <a:endParaRPr lang="en-US" sz="2400" b="1" dirty="0"/>
          </a:p>
        </p:txBody>
      </p:sp>
      <p:cxnSp>
        <p:nvCxnSpPr>
          <p:cNvPr id="36" name="Straight Arrow Connector 35"/>
          <p:cNvCxnSpPr/>
          <p:nvPr/>
        </p:nvCxnSpPr>
        <p:spPr>
          <a:xfrm flipH="1">
            <a:off x="5030809" y="2870174"/>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109833" y="2412974"/>
            <a:ext cx="1654620" cy="461665"/>
          </a:xfrm>
          <a:prstGeom prst="rect">
            <a:avLst/>
          </a:prstGeom>
          <a:noFill/>
        </p:spPr>
        <p:txBody>
          <a:bodyPr wrap="none" rtlCol="0">
            <a:spAutoFit/>
          </a:bodyPr>
          <a:lstStyle/>
          <a:p>
            <a:r>
              <a:rPr lang="en-US" sz="2400" b="1" dirty="0" smtClean="0"/>
              <a:t>Expanded</a:t>
            </a:r>
            <a:endParaRPr lang="en-US" sz="2400" b="1" dirty="0"/>
          </a:p>
        </p:txBody>
      </p:sp>
      <p:cxnSp>
        <p:nvCxnSpPr>
          <p:cNvPr id="38" name="Straight Arrow Connector 37"/>
          <p:cNvCxnSpPr/>
          <p:nvPr/>
        </p:nvCxnSpPr>
        <p:spPr>
          <a:xfrm flipH="1">
            <a:off x="3052433" y="1650974"/>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131457" y="1193774"/>
            <a:ext cx="1654620" cy="461665"/>
          </a:xfrm>
          <a:prstGeom prst="rect">
            <a:avLst/>
          </a:prstGeom>
          <a:noFill/>
        </p:spPr>
        <p:txBody>
          <a:bodyPr wrap="none" rtlCol="0">
            <a:spAutoFit/>
          </a:bodyPr>
          <a:lstStyle/>
          <a:p>
            <a:r>
              <a:rPr lang="en-US" sz="2400" b="1" dirty="0" smtClean="0"/>
              <a:t>Expanded</a:t>
            </a:r>
            <a:endParaRPr lang="en-US" sz="2400" b="1" dirty="0"/>
          </a:p>
        </p:txBody>
      </p:sp>
      <p:cxnSp>
        <p:nvCxnSpPr>
          <p:cNvPr id="40" name="Straight Arrow Connector 39"/>
          <p:cNvCxnSpPr/>
          <p:nvPr/>
        </p:nvCxnSpPr>
        <p:spPr>
          <a:xfrm flipH="1">
            <a:off x="3966833" y="4248231"/>
            <a:ext cx="518547" cy="22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45857" y="3791031"/>
            <a:ext cx="1654620" cy="461665"/>
          </a:xfrm>
          <a:prstGeom prst="rect">
            <a:avLst/>
          </a:prstGeom>
          <a:noFill/>
        </p:spPr>
        <p:txBody>
          <a:bodyPr wrap="none" rtlCol="0">
            <a:spAutoFit/>
          </a:bodyPr>
          <a:lstStyle/>
          <a:p>
            <a:r>
              <a:rPr lang="en-US" sz="2400" b="1" dirty="0" smtClean="0"/>
              <a:t>Expanded</a:t>
            </a:r>
            <a:endParaRPr lang="en-US" sz="2400" b="1" dirty="0"/>
          </a:p>
        </p:txBody>
      </p:sp>
      <p:sp>
        <p:nvSpPr>
          <p:cNvPr id="3" name="Rectangle 2"/>
          <p:cNvSpPr/>
          <p:nvPr/>
        </p:nvSpPr>
        <p:spPr>
          <a:xfrm>
            <a:off x="1" y="5451718"/>
            <a:ext cx="9144000" cy="1384995"/>
          </a:xfrm>
          <a:prstGeom prst="rect">
            <a:avLst/>
          </a:prstGeom>
          <a:solidFill>
            <a:schemeClr val="tx1"/>
          </a:solidFill>
        </p:spPr>
        <p:txBody>
          <a:bodyPr wrap="square">
            <a:spAutoFit/>
          </a:bodyPr>
          <a:lstStyle/>
          <a:p>
            <a:r>
              <a:rPr lang="en-US" sz="2800" b="1" dirty="0" smtClean="0">
                <a:solidFill>
                  <a:srgbClr val="FF6600"/>
                </a:solidFill>
              </a:rPr>
              <a:t>Research Qs</a:t>
            </a:r>
            <a:r>
              <a:rPr lang="en-US" sz="2800" dirty="0" smtClean="0">
                <a:solidFill>
                  <a:prstClr val="white"/>
                </a:solidFill>
              </a:rPr>
              <a:t>: How to find more, related symptoms? </a:t>
            </a:r>
          </a:p>
          <a:p>
            <a:r>
              <a:rPr lang="en-US" sz="2800" b="1" dirty="0" smtClean="0">
                <a:solidFill>
                  <a:srgbClr val="FF6600"/>
                </a:solidFill>
              </a:rPr>
              <a:t>Matrices</a:t>
            </a:r>
            <a:r>
              <a:rPr lang="en-US" sz="2800" dirty="0" smtClean="0">
                <a:solidFill>
                  <a:prstClr val="white"/>
                </a:solidFill>
              </a:rPr>
              <a:t>: rows/columns: symptoms; entries: co-occurrence</a:t>
            </a:r>
          </a:p>
          <a:p>
            <a:r>
              <a:rPr lang="en-US" sz="2800" b="1" dirty="0" smtClean="0">
                <a:solidFill>
                  <a:srgbClr val="FF6600"/>
                </a:solidFill>
              </a:rPr>
              <a:t>Matrix Tools</a:t>
            </a:r>
            <a:r>
              <a:rPr lang="en-US" sz="2800" dirty="0" smtClean="0">
                <a:solidFill>
                  <a:prstClr val="white"/>
                </a:solidFill>
              </a:rPr>
              <a:t>: graph proximity</a:t>
            </a:r>
            <a:endParaRPr lang="en-US" sz="2800" dirty="0">
              <a:solidFill>
                <a:prstClr val="white"/>
              </a:solidFill>
            </a:endParaRPr>
          </a:p>
        </p:txBody>
      </p:sp>
    </p:spTree>
    <p:extLst>
      <p:ext uri="{BB962C8B-B14F-4D97-AF65-F5344CB8AC3E}">
        <p14:creationId xmlns:p14="http://schemas.microsoft.com/office/powerpoint/2010/main" val="17568346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Pictorial Comparison</a:t>
            </a:r>
            <a:endParaRPr lang="en-US" dirty="0"/>
          </a:p>
        </p:txBody>
      </p:sp>
      <p:sp>
        <p:nvSpPr>
          <p:cNvPr id="4" name="Date Placeholder 3"/>
          <p:cNvSpPr>
            <a:spLocks noGrp="1"/>
          </p:cNvSpPr>
          <p:nvPr>
            <p:ph type="dt" sz="half" idx="10"/>
          </p:nvPr>
        </p:nvSpPr>
        <p:spPr/>
        <p:txBody>
          <a:bodyPr/>
          <a:lstStyle/>
          <a:p>
            <a:r>
              <a:rPr lang="en-US" smtClean="0"/>
              <a:t>May 1st-4th, 2013 </a:t>
            </a:r>
            <a:endParaRPr lang="en-US"/>
          </a:p>
        </p:txBody>
      </p:sp>
      <p:sp>
        <p:nvSpPr>
          <p:cNvPr id="6" name="Slide Number Placeholder 5"/>
          <p:cNvSpPr>
            <a:spLocks noGrp="1"/>
          </p:cNvSpPr>
          <p:nvPr>
            <p:ph type="sldNum" sz="quarter" idx="12"/>
          </p:nvPr>
        </p:nvSpPr>
        <p:spPr/>
        <p:txBody>
          <a:bodyPr/>
          <a:lstStyle/>
          <a:p>
            <a:fld id="{18B8E69E-CB69-B648-A963-29116CD159D2}" type="slidenum">
              <a:rPr lang="en-US" smtClean="0"/>
              <a:t>90</a:t>
            </a:fld>
            <a:endParaRPr lang="en-US"/>
          </a:p>
        </p:txBody>
      </p:sp>
      <p:pic>
        <p:nvPicPr>
          <p:cNvPr id="16" name="Picture 2"/>
          <p:cNvPicPr>
            <a:picLocks noChangeAspect="1" noChangeArrowheads="1"/>
          </p:cNvPicPr>
          <p:nvPr/>
        </p:nvPicPr>
        <p:blipFill>
          <a:blip r:embed="rId2"/>
          <a:srcRect/>
          <a:stretch>
            <a:fillRect/>
          </a:stretch>
        </p:blipFill>
        <p:spPr bwMode="auto">
          <a:xfrm>
            <a:off x="1319213" y="1143000"/>
            <a:ext cx="3557587" cy="2792413"/>
          </a:xfrm>
          <a:prstGeom prst="rect">
            <a:avLst/>
          </a:prstGeom>
          <a:noFill/>
          <a:ln w="9525" algn="ctr">
            <a:noFill/>
            <a:miter lim="800000"/>
            <a:headEnd/>
            <a:tailEnd/>
          </a:ln>
        </p:spPr>
      </p:pic>
      <p:pic>
        <p:nvPicPr>
          <p:cNvPr id="17" name="Picture 3"/>
          <p:cNvPicPr>
            <a:picLocks noChangeAspect="1" noChangeArrowheads="1"/>
          </p:cNvPicPr>
          <p:nvPr/>
        </p:nvPicPr>
        <p:blipFill>
          <a:blip r:embed="rId3"/>
          <a:srcRect/>
          <a:stretch>
            <a:fillRect/>
          </a:stretch>
        </p:blipFill>
        <p:spPr bwMode="auto">
          <a:xfrm>
            <a:off x="5567363" y="1219200"/>
            <a:ext cx="3271837" cy="2743200"/>
          </a:xfrm>
          <a:prstGeom prst="rect">
            <a:avLst/>
          </a:prstGeom>
          <a:noFill/>
          <a:ln w="9525" algn="ctr">
            <a:noFill/>
            <a:miter lim="800000"/>
            <a:headEnd/>
            <a:tailEnd/>
          </a:ln>
        </p:spPr>
      </p:pic>
      <p:pic>
        <p:nvPicPr>
          <p:cNvPr id="18" name="Picture 4"/>
          <p:cNvPicPr>
            <a:picLocks noChangeAspect="1" noChangeArrowheads="1"/>
          </p:cNvPicPr>
          <p:nvPr/>
        </p:nvPicPr>
        <p:blipFill>
          <a:blip r:embed="rId4"/>
          <a:srcRect/>
          <a:stretch>
            <a:fillRect/>
          </a:stretch>
        </p:blipFill>
        <p:spPr bwMode="auto">
          <a:xfrm>
            <a:off x="1304925" y="3962400"/>
            <a:ext cx="3343275" cy="2792413"/>
          </a:xfrm>
          <a:prstGeom prst="rect">
            <a:avLst/>
          </a:prstGeom>
          <a:noFill/>
          <a:ln w="9525" algn="ctr">
            <a:noFill/>
            <a:miter lim="800000"/>
            <a:headEnd/>
            <a:tailEnd/>
          </a:ln>
        </p:spPr>
      </p:pic>
      <p:pic>
        <p:nvPicPr>
          <p:cNvPr id="19" name="Picture 5"/>
          <p:cNvPicPr>
            <a:picLocks noChangeAspect="1" noChangeArrowheads="1"/>
          </p:cNvPicPr>
          <p:nvPr/>
        </p:nvPicPr>
        <p:blipFill>
          <a:blip r:embed="rId5"/>
          <a:srcRect/>
          <a:stretch>
            <a:fillRect/>
          </a:stretch>
        </p:blipFill>
        <p:spPr bwMode="auto">
          <a:xfrm>
            <a:off x="5562600" y="3981450"/>
            <a:ext cx="3328988" cy="2800350"/>
          </a:xfrm>
          <a:prstGeom prst="rect">
            <a:avLst/>
          </a:prstGeom>
          <a:noFill/>
          <a:ln w="9525" algn="ctr">
            <a:noFill/>
            <a:miter lim="800000"/>
            <a:headEnd/>
            <a:tailEnd/>
          </a:ln>
        </p:spPr>
      </p:pic>
      <p:sp>
        <p:nvSpPr>
          <p:cNvPr id="20" name="TextBox 10"/>
          <p:cNvSpPr txBox="1">
            <a:spLocks noChangeArrowheads="1"/>
          </p:cNvSpPr>
          <p:nvPr/>
        </p:nvSpPr>
        <p:spPr bwMode="auto">
          <a:xfrm>
            <a:off x="381000" y="1682750"/>
            <a:ext cx="922338" cy="523875"/>
          </a:xfrm>
          <a:prstGeom prst="rect">
            <a:avLst/>
          </a:prstGeom>
          <a:solidFill>
            <a:schemeClr val="bg1"/>
          </a:solidFill>
          <a:ln w="9525">
            <a:noFill/>
            <a:miter lim="800000"/>
            <a:headEnd/>
            <a:tailEnd/>
          </a:ln>
        </p:spPr>
        <p:txBody>
          <a:bodyPr wrap="none">
            <a:spAutoFit/>
          </a:bodyPr>
          <a:lstStyle/>
          <a:p>
            <a:pPr algn="ctr"/>
            <a:r>
              <a:rPr lang="en-US" sz="2800">
                <a:solidFill>
                  <a:srgbClr val="0000CC"/>
                </a:solidFill>
              </a:rPr>
              <a:t>SVD</a:t>
            </a:r>
          </a:p>
        </p:txBody>
      </p:sp>
      <p:sp>
        <p:nvSpPr>
          <p:cNvPr id="21" name="TextBox 12"/>
          <p:cNvSpPr txBox="1">
            <a:spLocks noChangeArrowheads="1"/>
          </p:cNvSpPr>
          <p:nvPr/>
        </p:nvSpPr>
        <p:spPr bwMode="auto">
          <a:xfrm>
            <a:off x="-49213" y="4572000"/>
            <a:ext cx="1573213" cy="830263"/>
          </a:xfrm>
          <a:prstGeom prst="rect">
            <a:avLst/>
          </a:prstGeom>
          <a:noFill/>
          <a:ln w="9525">
            <a:noFill/>
            <a:miter lim="800000"/>
            <a:headEnd/>
            <a:tailEnd/>
          </a:ln>
        </p:spPr>
        <p:txBody>
          <a:bodyPr wrap="none">
            <a:spAutoFit/>
          </a:bodyPr>
          <a:lstStyle/>
          <a:p>
            <a:pPr algn="ctr"/>
            <a:r>
              <a:rPr lang="en-US" sz="2800" dirty="0">
                <a:solidFill>
                  <a:srgbClr val="0000CC"/>
                </a:solidFill>
              </a:rPr>
              <a:t>CMD</a:t>
            </a:r>
          </a:p>
          <a:p>
            <a:pPr algn="ctr"/>
            <a:r>
              <a:rPr lang="en-US" sz="2000" dirty="0">
                <a:solidFill>
                  <a:srgbClr val="0000CC"/>
                </a:solidFill>
              </a:rPr>
              <a:t>[Sun+ 2007]</a:t>
            </a:r>
          </a:p>
        </p:txBody>
      </p:sp>
      <p:sp>
        <p:nvSpPr>
          <p:cNvPr id="22" name="TextBox 13"/>
          <p:cNvSpPr txBox="1">
            <a:spLocks noChangeArrowheads="1"/>
          </p:cNvSpPr>
          <p:nvPr/>
        </p:nvSpPr>
        <p:spPr bwMode="auto">
          <a:xfrm>
            <a:off x="7470775" y="4953000"/>
            <a:ext cx="1673225" cy="830263"/>
          </a:xfrm>
          <a:prstGeom prst="rect">
            <a:avLst/>
          </a:prstGeom>
          <a:noFill/>
          <a:ln w="9525">
            <a:noFill/>
            <a:miter lim="800000"/>
            <a:headEnd/>
            <a:tailEnd/>
          </a:ln>
        </p:spPr>
        <p:txBody>
          <a:bodyPr wrap="none">
            <a:spAutoFit/>
          </a:bodyPr>
          <a:lstStyle/>
          <a:p>
            <a:pPr algn="ctr"/>
            <a:r>
              <a:rPr lang="en-US" sz="2800" dirty="0" err="1">
                <a:solidFill>
                  <a:srgbClr val="0000CC"/>
                </a:solidFill>
              </a:rPr>
              <a:t>Colibri</a:t>
            </a:r>
            <a:r>
              <a:rPr lang="en-US" sz="2800" dirty="0">
                <a:solidFill>
                  <a:srgbClr val="0000CC"/>
                </a:solidFill>
              </a:rPr>
              <a:t>-S</a:t>
            </a:r>
          </a:p>
          <a:p>
            <a:pPr algn="ctr"/>
            <a:r>
              <a:rPr lang="en-US" sz="2000" dirty="0">
                <a:solidFill>
                  <a:srgbClr val="0000CC"/>
                </a:solidFill>
              </a:rPr>
              <a:t>[Tong+ 2008]</a:t>
            </a:r>
          </a:p>
        </p:txBody>
      </p:sp>
      <p:sp>
        <p:nvSpPr>
          <p:cNvPr id="23" name="TextBox 11"/>
          <p:cNvSpPr txBox="1">
            <a:spLocks noChangeArrowheads="1"/>
          </p:cNvSpPr>
          <p:nvPr/>
        </p:nvSpPr>
        <p:spPr bwMode="auto">
          <a:xfrm>
            <a:off x="7219950" y="1981200"/>
            <a:ext cx="2000250" cy="830263"/>
          </a:xfrm>
          <a:prstGeom prst="rect">
            <a:avLst/>
          </a:prstGeom>
          <a:noFill/>
          <a:ln w="9525">
            <a:noFill/>
            <a:miter lim="800000"/>
            <a:headEnd/>
            <a:tailEnd/>
          </a:ln>
        </p:spPr>
        <p:txBody>
          <a:bodyPr wrap="none">
            <a:spAutoFit/>
          </a:bodyPr>
          <a:lstStyle/>
          <a:p>
            <a:pPr algn="r"/>
            <a:r>
              <a:rPr lang="en-US" sz="2800">
                <a:solidFill>
                  <a:srgbClr val="0000CC"/>
                </a:solidFill>
              </a:rPr>
              <a:t>CUR   </a:t>
            </a:r>
          </a:p>
          <a:p>
            <a:pPr algn="r"/>
            <a:r>
              <a:rPr lang="en-US" sz="2000">
                <a:solidFill>
                  <a:srgbClr val="0000CC"/>
                </a:solidFill>
              </a:rPr>
              <a:t>[Drineas+ 2005]</a:t>
            </a:r>
            <a:endParaRPr lang="en-US" sz="1400">
              <a:solidFill>
                <a:srgbClr val="0000CC"/>
              </a:solidFill>
            </a:endParaRPr>
          </a:p>
        </p:txBody>
      </p:sp>
      <p:sp>
        <p:nvSpPr>
          <p:cNvPr id="24" name="Oval 23"/>
          <p:cNvSpPr/>
          <p:nvPr/>
        </p:nvSpPr>
        <p:spPr>
          <a:xfrm>
            <a:off x="6553200" y="2057400"/>
            <a:ext cx="381000"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19"/>
          <p:cNvSpPr txBox="1">
            <a:spLocks noChangeArrowheads="1"/>
          </p:cNvSpPr>
          <p:nvPr/>
        </p:nvSpPr>
        <p:spPr bwMode="auto">
          <a:xfrm>
            <a:off x="5715000" y="1600200"/>
            <a:ext cx="1673225" cy="461963"/>
          </a:xfrm>
          <a:prstGeom prst="rect">
            <a:avLst/>
          </a:prstGeom>
          <a:noFill/>
          <a:ln w="9525">
            <a:noFill/>
            <a:miter lim="800000"/>
            <a:headEnd/>
            <a:tailEnd/>
          </a:ln>
        </p:spPr>
        <p:txBody>
          <a:bodyPr wrap="none">
            <a:spAutoFit/>
          </a:bodyPr>
          <a:lstStyle/>
          <a:p>
            <a:r>
              <a:rPr lang="en-US" sz="2400">
                <a:solidFill>
                  <a:srgbClr val="C00000"/>
                </a:solidFill>
              </a:rPr>
              <a:t># of copies</a:t>
            </a:r>
          </a:p>
        </p:txBody>
      </p:sp>
    </p:spTree>
    <p:extLst>
      <p:ext uri="{BB962C8B-B14F-4D97-AF65-F5344CB8AC3E}">
        <p14:creationId xmlns:p14="http://schemas.microsoft.com/office/powerpoint/2010/main" val="41892590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83758"/>
            <a:ext cx="6180138" cy="993228"/>
          </a:xfrm>
          <a:prstGeom prst="rect">
            <a:avLst/>
          </a:prstGeom>
          <a:solidFill>
            <a:schemeClr val="bg1"/>
          </a:solidFill>
        </p:spPr>
        <p:txBody>
          <a:bodyPr/>
          <a:lstStyle/>
          <a:p>
            <a:pPr defTabSz="914400" eaLnBrk="0" fontAlgn="base" hangingPunct="0">
              <a:spcBef>
                <a:spcPct val="0"/>
              </a:spcBef>
              <a:spcAft>
                <a:spcPct val="0"/>
              </a:spcAft>
              <a:defRPr/>
            </a:pPr>
            <a:r>
              <a:rPr lang="en-US" sz="3600" kern="0" dirty="0" smtClean="0">
                <a:solidFill>
                  <a:srgbClr val="C00000"/>
                </a:solidFill>
                <a:cs typeface="Arial" charset="0"/>
              </a:rPr>
              <a:t>Performance Comparison</a:t>
            </a:r>
            <a:endParaRPr lang="en-US" sz="3600" i="1" kern="0" dirty="0">
              <a:solidFill>
                <a:srgbClr val="C00000"/>
              </a:solidFill>
              <a:cs typeface="Arial" charset="0"/>
            </a:endParaRPr>
          </a:p>
        </p:txBody>
      </p:sp>
      <p:pic>
        <p:nvPicPr>
          <p:cNvPr id="13317" name="Picture 3"/>
          <p:cNvPicPr>
            <a:picLocks noChangeAspect="1" noChangeArrowheads="1"/>
          </p:cNvPicPr>
          <p:nvPr/>
        </p:nvPicPr>
        <p:blipFill>
          <a:blip r:embed="rId3"/>
          <a:srcRect/>
          <a:stretch>
            <a:fillRect/>
          </a:stretch>
        </p:blipFill>
        <p:spPr bwMode="auto">
          <a:xfrm>
            <a:off x="2794000" y="2058988"/>
            <a:ext cx="5272088" cy="4305300"/>
          </a:xfrm>
          <a:prstGeom prst="rect">
            <a:avLst/>
          </a:prstGeom>
          <a:noFill/>
          <a:ln w="9525" algn="ctr">
            <a:noFill/>
            <a:miter lim="800000"/>
            <a:headEnd/>
            <a:tailEnd/>
          </a:ln>
        </p:spPr>
      </p:pic>
      <p:sp>
        <p:nvSpPr>
          <p:cNvPr id="13318" name="TextBox 5"/>
          <p:cNvSpPr txBox="1">
            <a:spLocks noChangeArrowheads="1"/>
          </p:cNvSpPr>
          <p:nvPr/>
        </p:nvSpPr>
        <p:spPr bwMode="auto">
          <a:xfrm>
            <a:off x="3875088" y="6135688"/>
            <a:ext cx="1193800" cy="646112"/>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prstClr val="black"/>
                </a:solidFill>
                <a:latin typeface="Arial" charset="0"/>
                <a:cs typeface="Arial" charset="0"/>
              </a:rPr>
              <a:t>Time</a:t>
            </a:r>
          </a:p>
        </p:txBody>
      </p:sp>
      <p:sp>
        <p:nvSpPr>
          <p:cNvPr id="13319" name="TextBox 6"/>
          <p:cNvSpPr txBox="1">
            <a:spLocks noChangeArrowheads="1"/>
          </p:cNvSpPr>
          <p:nvPr/>
        </p:nvSpPr>
        <p:spPr bwMode="auto">
          <a:xfrm>
            <a:off x="5881688" y="6135688"/>
            <a:ext cx="1493837" cy="646112"/>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prstClr val="black"/>
                </a:solidFill>
                <a:latin typeface="Arial" charset="0"/>
                <a:cs typeface="Arial" charset="0"/>
              </a:rPr>
              <a:t>Space</a:t>
            </a:r>
          </a:p>
        </p:txBody>
      </p:sp>
      <p:sp>
        <p:nvSpPr>
          <p:cNvPr id="13320" name="TextBox 7"/>
          <p:cNvSpPr txBox="1">
            <a:spLocks noChangeArrowheads="1"/>
          </p:cNvSpPr>
          <p:nvPr/>
        </p:nvSpPr>
        <p:spPr bwMode="auto">
          <a:xfrm>
            <a:off x="2430927" y="6172200"/>
            <a:ext cx="1346844" cy="58477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3200" dirty="0" err="1" smtClean="0">
                <a:solidFill>
                  <a:srgbClr val="FF0000"/>
                </a:solidFill>
                <a:latin typeface="Arial" charset="0"/>
                <a:cs typeface="Arial" charset="0"/>
              </a:rPr>
              <a:t>Colibri</a:t>
            </a:r>
            <a:endParaRPr lang="en-US" sz="3200" dirty="0">
              <a:solidFill>
                <a:srgbClr val="FF0000"/>
              </a:solidFill>
              <a:latin typeface="Arial" charset="0"/>
              <a:cs typeface="Arial" charset="0"/>
            </a:endParaRPr>
          </a:p>
        </p:txBody>
      </p:sp>
      <p:sp>
        <p:nvSpPr>
          <p:cNvPr id="13321" name="TextBox 8"/>
          <p:cNvSpPr txBox="1">
            <a:spLocks noChangeArrowheads="1"/>
          </p:cNvSpPr>
          <p:nvPr/>
        </p:nvSpPr>
        <p:spPr bwMode="auto">
          <a:xfrm>
            <a:off x="3910013" y="1831975"/>
            <a:ext cx="1184275" cy="646113"/>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srgbClr val="7030A0"/>
                </a:solidFill>
                <a:latin typeface="Arial" charset="0"/>
                <a:cs typeface="Arial" charset="0"/>
              </a:rPr>
              <a:t>CUR</a:t>
            </a:r>
          </a:p>
        </p:txBody>
      </p:sp>
      <p:sp>
        <p:nvSpPr>
          <p:cNvPr id="13322" name="TextBox 9"/>
          <p:cNvSpPr txBox="1">
            <a:spLocks noChangeArrowheads="1"/>
          </p:cNvSpPr>
          <p:nvPr/>
        </p:nvSpPr>
        <p:spPr bwMode="auto">
          <a:xfrm>
            <a:off x="6237288" y="1831975"/>
            <a:ext cx="1184275" cy="646113"/>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srgbClr val="7030A0"/>
                </a:solidFill>
                <a:latin typeface="Arial" charset="0"/>
                <a:cs typeface="Arial" charset="0"/>
              </a:rPr>
              <a:t>CUR</a:t>
            </a:r>
          </a:p>
        </p:txBody>
      </p:sp>
      <p:sp>
        <p:nvSpPr>
          <p:cNvPr id="13323" name="TextBox 10"/>
          <p:cNvSpPr txBox="1">
            <a:spLocks noChangeArrowheads="1"/>
          </p:cNvSpPr>
          <p:nvPr/>
        </p:nvSpPr>
        <p:spPr bwMode="auto">
          <a:xfrm>
            <a:off x="5627688" y="4560888"/>
            <a:ext cx="1119187" cy="584200"/>
          </a:xfrm>
          <a:prstGeom prst="rect">
            <a:avLst/>
          </a:prstGeom>
          <a:solidFill>
            <a:schemeClr val="bg1"/>
          </a:solidFill>
          <a:ln w="9525">
            <a:noFill/>
            <a:miter lim="800000"/>
            <a:headEnd/>
            <a:tailEnd/>
          </a:ln>
        </p:spPr>
        <p:txBody>
          <a:bodyPr wrap="none">
            <a:spAutoFit/>
          </a:bodyPr>
          <a:lstStyle/>
          <a:p>
            <a:pPr algn="r" defTabSz="914400" fontAlgn="base">
              <a:spcBef>
                <a:spcPct val="0"/>
              </a:spcBef>
              <a:spcAft>
                <a:spcPct val="0"/>
              </a:spcAft>
            </a:pPr>
            <a:r>
              <a:rPr lang="en-US" sz="3200" dirty="0">
                <a:solidFill>
                  <a:srgbClr val="92D050"/>
                </a:solidFill>
                <a:latin typeface="Arial" charset="0"/>
                <a:cs typeface="Arial" charset="0"/>
              </a:rPr>
              <a:t>CMD</a:t>
            </a:r>
          </a:p>
        </p:txBody>
      </p:sp>
      <p:sp>
        <p:nvSpPr>
          <p:cNvPr id="13324" name="TextBox 12"/>
          <p:cNvSpPr txBox="1">
            <a:spLocks noChangeArrowheads="1"/>
          </p:cNvSpPr>
          <p:nvPr/>
        </p:nvSpPr>
        <p:spPr bwMode="auto">
          <a:xfrm>
            <a:off x="3265488" y="5403850"/>
            <a:ext cx="838200" cy="646113"/>
          </a:xfrm>
          <a:prstGeom prst="rect">
            <a:avLst/>
          </a:prstGeom>
          <a:solidFill>
            <a:schemeClr val="bg1"/>
          </a:solidFill>
          <a:ln w="9525">
            <a:noFill/>
            <a:miter lim="800000"/>
            <a:headEnd/>
            <a:tailEnd/>
          </a:ln>
        </p:spPr>
        <p:txBody>
          <a:bodyPr>
            <a:spAutoFit/>
          </a:bodyPr>
          <a:lstStyle/>
          <a:p>
            <a:pPr algn="ctr" defTabSz="914400" fontAlgn="base">
              <a:spcBef>
                <a:spcPct val="0"/>
              </a:spcBef>
              <a:spcAft>
                <a:spcPct val="0"/>
              </a:spcAft>
            </a:pPr>
            <a:endParaRPr lang="en-US" sz="3600">
              <a:solidFill>
                <a:srgbClr val="92D050"/>
              </a:solidFill>
              <a:latin typeface="Arial" charset="0"/>
              <a:cs typeface="Arial" charset="0"/>
            </a:endParaRPr>
          </a:p>
        </p:txBody>
      </p:sp>
      <p:cxnSp>
        <p:nvCxnSpPr>
          <p:cNvPr id="15" name="Straight Arrow Connector 14"/>
          <p:cNvCxnSpPr/>
          <p:nvPr/>
        </p:nvCxnSpPr>
        <p:spPr>
          <a:xfrm flipV="1">
            <a:off x="3200400" y="6172200"/>
            <a:ext cx="3810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26" name="TextBox 17"/>
          <p:cNvSpPr txBox="1">
            <a:spLocks noChangeArrowheads="1"/>
          </p:cNvSpPr>
          <p:nvPr/>
        </p:nvSpPr>
        <p:spPr bwMode="auto">
          <a:xfrm>
            <a:off x="3417888" y="5018088"/>
            <a:ext cx="1119187" cy="584200"/>
          </a:xfrm>
          <a:prstGeom prst="rect">
            <a:avLst/>
          </a:prstGeom>
          <a:solidFill>
            <a:schemeClr val="bg1"/>
          </a:solidFill>
          <a:ln w="9525">
            <a:noFill/>
            <a:miter lim="800000"/>
            <a:headEnd/>
            <a:tailEnd/>
          </a:ln>
        </p:spPr>
        <p:txBody>
          <a:bodyPr wrap="none">
            <a:spAutoFit/>
          </a:bodyPr>
          <a:lstStyle/>
          <a:p>
            <a:pPr algn="r" defTabSz="914400" fontAlgn="base">
              <a:spcBef>
                <a:spcPct val="0"/>
              </a:spcBef>
              <a:spcAft>
                <a:spcPct val="0"/>
              </a:spcAft>
            </a:pPr>
            <a:r>
              <a:rPr lang="en-US" sz="3200" dirty="0">
                <a:solidFill>
                  <a:srgbClr val="92D050"/>
                </a:solidFill>
                <a:latin typeface="Arial" charset="0"/>
                <a:cs typeface="Arial" charset="0"/>
              </a:rPr>
              <a:t>CMD</a:t>
            </a:r>
          </a:p>
        </p:txBody>
      </p:sp>
      <p:sp>
        <p:nvSpPr>
          <p:cNvPr id="37903" name="Slide Number Placeholder 15"/>
          <p:cNvSpPr>
            <a:spLocks noGrp="1"/>
          </p:cNvSpPr>
          <p:nvPr>
            <p:ph type="sldNum" sz="quarter" idx="12"/>
          </p:nvPr>
        </p:nvSpPr>
        <p:spPr/>
        <p:txBody>
          <a:bodyPr/>
          <a:lstStyle/>
          <a:p>
            <a:pPr>
              <a:defRPr/>
            </a:pPr>
            <a:fld id="{AB49F438-86AF-451B-B1C9-21737D4AD632}" type="slidenum">
              <a:rPr lang="en-US" smtClean="0">
                <a:solidFill>
                  <a:prstClr val="black">
                    <a:tint val="75000"/>
                  </a:prstClr>
                </a:solidFill>
              </a:rPr>
              <a:pPr>
                <a:defRPr/>
              </a:pPr>
              <a:t>91</a:t>
            </a:fld>
            <a:endParaRPr lang="en-US" smtClean="0">
              <a:solidFill>
                <a:prstClr val="black">
                  <a:tint val="75000"/>
                </a:prstClr>
              </a:solidFill>
            </a:endParaRPr>
          </a:p>
        </p:txBody>
      </p:sp>
      <p:sp>
        <p:nvSpPr>
          <p:cNvPr id="18" name="Rectangle 17"/>
          <p:cNvSpPr/>
          <p:nvPr/>
        </p:nvSpPr>
        <p:spPr>
          <a:xfrm>
            <a:off x="4581525" y="2432050"/>
            <a:ext cx="381000" cy="3657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20" name="Rectangle 19"/>
          <p:cNvSpPr/>
          <p:nvPr/>
        </p:nvSpPr>
        <p:spPr>
          <a:xfrm>
            <a:off x="6770688" y="2432050"/>
            <a:ext cx="381000" cy="3657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21" name="Rectangle 20"/>
          <p:cNvSpPr/>
          <p:nvPr/>
        </p:nvSpPr>
        <p:spPr>
          <a:xfrm>
            <a:off x="5799138" y="5830888"/>
            <a:ext cx="381000" cy="2555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22" name="Rectangle 21"/>
          <p:cNvSpPr/>
          <p:nvPr/>
        </p:nvSpPr>
        <p:spPr>
          <a:xfrm>
            <a:off x="3594100" y="6062663"/>
            <a:ext cx="381000" cy="269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3332" name="TextBox 11"/>
          <p:cNvSpPr txBox="1">
            <a:spLocks noChangeArrowheads="1"/>
          </p:cNvSpPr>
          <p:nvPr/>
        </p:nvSpPr>
        <p:spPr bwMode="auto">
          <a:xfrm>
            <a:off x="5475288" y="5221288"/>
            <a:ext cx="754062" cy="584200"/>
          </a:xfrm>
          <a:prstGeom prst="rect">
            <a:avLst/>
          </a:prstGeom>
          <a:solidFill>
            <a:schemeClr val="bg1"/>
          </a:solidFill>
          <a:ln w="9525">
            <a:noFill/>
            <a:miter lim="800000"/>
            <a:headEnd/>
            <a:tailEnd/>
          </a:ln>
        </p:spPr>
        <p:txBody>
          <a:bodyPr wrap="none">
            <a:spAutoFit/>
          </a:bodyPr>
          <a:lstStyle/>
          <a:p>
            <a:pPr algn="r" defTabSz="914400" fontAlgn="base">
              <a:spcBef>
                <a:spcPct val="0"/>
              </a:spcBef>
              <a:spcAft>
                <a:spcPct val="0"/>
              </a:spcAft>
            </a:pPr>
            <a:r>
              <a:rPr lang="en-US" sz="3200">
                <a:solidFill>
                  <a:srgbClr val="FF0000"/>
                </a:solidFill>
                <a:latin typeface="Arial" charset="0"/>
                <a:cs typeface="Arial" charset="0"/>
              </a:rPr>
              <a:t>     </a:t>
            </a:r>
          </a:p>
        </p:txBody>
      </p:sp>
      <p:grpSp>
        <p:nvGrpSpPr>
          <p:cNvPr id="2" name="Group 28"/>
          <p:cNvGrpSpPr>
            <a:grpSpLocks/>
          </p:cNvGrpSpPr>
          <p:nvPr/>
        </p:nvGrpSpPr>
        <p:grpSpPr bwMode="auto">
          <a:xfrm>
            <a:off x="5110163" y="381000"/>
            <a:ext cx="1535112" cy="5708650"/>
            <a:chOff x="3215640" y="-45720"/>
            <a:chExt cx="1534329" cy="5486400"/>
          </a:xfrm>
        </p:grpSpPr>
        <p:sp>
          <p:nvSpPr>
            <p:cNvPr id="23" name="Rectangle 22"/>
            <p:cNvSpPr/>
            <p:nvPr/>
          </p:nvSpPr>
          <p:spPr>
            <a:xfrm>
              <a:off x="3215640" y="-45720"/>
              <a:ext cx="366525" cy="548640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3340" name="TextBox 8"/>
            <p:cNvSpPr txBox="1">
              <a:spLocks noChangeArrowheads="1"/>
            </p:cNvSpPr>
            <p:nvPr/>
          </p:nvSpPr>
          <p:spPr bwMode="auto">
            <a:xfrm>
              <a:off x="3616325" y="76200"/>
              <a:ext cx="1133644" cy="646331"/>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prstClr val="black"/>
                  </a:solidFill>
                  <a:latin typeface="Arial" charset="0"/>
                  <a:cs typeface="Arial" charset="0"/>
                </a:rPr>
                <a:t>SVD</a:t>
              </a:r>
            </a:p>
          </p:txBody>
        </p:sp>
      </p:grpSp>
      <p:grpSp>
        <p:nvGrpSpPr>
          <p:cNvPr id="4" name="Group 29"/>
          <p:cNvGrpSpPr>
            <a:grpSpLocks/>
          </p:cNvGrpSpPr>
          <p:nvPr/>
        </p:nvGrpSpPr>
        <p:grpSpPr bwMode="auto">
          <a:xfrm>
            <a:off x="7380288" y="381000"/>
            <a:ext cx="1535112" cy="5708650"/>
            <a:chOff x="3215640" y="-45720"/>
            <a:chExt cx="1534329" cy="5486400"/>
          </a:xfrm>
        </p:grpSpPr>
        <p:sp>
          <p:nvSpPr>
            <p:cNvPr id="31" name="Rectangle 30"/>
            <p:cNvSpPr/>
            <p:nvPr/>
          </p:nvSpPr>
          <p:spPr>
            <a:xfrm>
              <a:off x="3215640" y="-45720"/>
              <a:ext cx="366525" cy="5486400"/>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3338" name="TextBox 8"/>
            <p:cNvSpPr txBox="1">
              <a:spLocks noChangeArrowheads="1"/>
            </p:cNvSpPr>
            <p:nvPr/>
          </p:nvSpPr>
          <p:spPr bwMode="auto">
            <a:xfrm>
              <a:off x="3616325" y="76200"/>
              <a:ext cx="1133644" cy="646331"/>
            </a:xfrm>
            <a:prstGeom prst="rect">
              <a:avLst/>
            </a:prstGeom>
            <a:solidFill>
              <a:schemeClr val="bg1"/>
            </a:solidFill>
            <a:ln w="9525">
              <a:noFill/>
              <a:miter lim="800000"/>
              <a:headEnd/>
              <a:tailEnd/>
            </a:ln>
          </p:spPr>
          <p:txBody>
            <a:bodyPr wrap="none">
              <a:spAutoFit/>
            </a:bodyPr>
            <a:lstStyle/>
            <a:p>
              <a:pPr algn="ctr" defTabSz="914400" fontAlgn="base">
                <a:spcBef>
                  <a:spcPct val="0"/>
                </a:spcBef>
                <a:spcAft>
                  <a:spcPct val="0"/>
                </a:spcAft>
              </a:pPr>
              <a:r>
                <a:rPr lang="en-US" sz="3600">
                  <a:solidFill>
                    <a:prstClr val="black"/>
                  </a:solidFill>
                  <a:latin typeface="Arial" charset="0"/>
                  <a:cs typeface="Arial" charset="0"/>
                </a:rPr>
                <a:t>SVD</a:t>
              </a:r>
            </a:p>
          </p:txBody>
        </p:sp>
      </p:grpSp>
      <p:sp>
        <p:nvSpPr>
          <p:cNvPr id="27" name="Rectangle 26"/>
          <p:cNvSpPr/>
          <p:nvPr/>
        </p:nvSpPr>
        <p:spPr>
          <a:xfrm>
            <a:off x="6263640" y="5181601"/>
            <a:ext cx="381000" cy="9144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28" name="Rectangle 27"/>
          <p:cNvSpPr/>
          <p:nvPr/>
        </p:nvSpPr>
        <p:spPr>
          <a:xfrm>
            <a:off x="4114800" y="5562600"/>
            <a:ext cx="381000" cy="54864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9" name="Text Placeholder 2"/>
          <p:cNvSpPr txBox="1">
            <a:spLocks/>
          </p:cNvSpPr>
          <p:nvPr/>
        </p:nvSpPr>
        <p:spPr>
          <a:xfrm>
            <a:off x="76200" y="1951038"/>
            <a:ext cx="4038600" cy="4525962"/>
          </a:xfrm>
          <a:prstGeom prst="rect">
            <a:avLst/>
          </a:prstGeom>
        </p:spPr>
        <p:txBody>
          <a:bodyPr/>
          <a:lstStyle/>
          <a:p>
            <a:pPr marL="342900" indent="-342900" defTabSz="914400" eaLnBrk="0" fontAlgn="base" hangingPunct="0">
              <a:spcBef>
                <a:spcPct val="20000"/>
              </a:spcBef>
              <a:spcAft>
                <a:spcPct val="0"/>
              </a:spcAft>
              <a:buFontTx/>
              <a:buChar char="•"/>
              <a:defRPr/>
            </a:pPr>
            <a:r>
              <a:rPr lang="en-US" sz="3200" kern="0" dirty="0">
                <a:solidFill>
                  <a:prstClr val="black"/>
                </a:solidFill>
                <a:cs typeface="Arial" charset="0"/>
              </a:rPr>
              <a:t>Accuracy</a:t>
            </a:r>
          </a:p>
          <a:p>
            <a:pPr marL="800100" lvl="1" indent="-342900" defTabSz="914400" eaLnBrk="0" fontAlgn="base" hangingPunct="0">
              <a:spcBef>
                <a:spcPct val="20000"/>
              </a:spcBef>
              <a:spcAft>
                <a:spcPct val="0"/>
              </a:spcAft>
              <a:buFontTx/>
              <a:buChar char="•"/>
              <a:defRPr/>
            </a:pPr>
            <a:r>
              <a:rPr lang="en-US" sz="2800" u="sng" kern="0" dirty="0">
                <a:solidFill>
                  <a:prstClr val="black"/>
                </a:solidFill>
                <a:cs typeface="Arial" charset="0"/>
              </a:rPr>
              <a:t>Same</a:t>
            </a:r>
            <a:r>
              <a:rPr lang="en-US" sz="2800" kern="0" dirty="0">
                <a:solidFill>
                  <a:prstClr val="black"/>
                </a:solidFill>
                <a:cs typeface="Arial" charset="0"/>
              </a:rPr>
              <a:t> 91%+</a:t>
            </a:r>
          </a:p>
          <a:p>
            <a:pPr marL="342900" indent="-342900" defTabSz="914400" eaLnBrk="0" fontAlgn="base" hangingPunct="0">
              <a:spcBef>
                <a:spcPct val="20000"/>
              </a:spcBef>
              <a:spcAft>
                <a:spcPct val="0"/>
              </a:spcAft>
              <a:buFontTx/>
              <a:buChar char="•"/>
              <a:defRPr/>
            </a:pPr>
            <a:r>
              <a:rPr lang="en-US" sz="3200" kern="0" dirty="0">
                <a:solidFill>
                  <a:prstClr val="black"/>
                </a:solidFill>
                <a:cs typeface="Arial" charset="0"/>
              </a:rPr>
              <a:t>Time</a:t>
            </a:r>
          </a:p>
          <a:p>
            <a:pPr marL="800100" lvl="1" indent="-342900" defTabSz="914400" eaLnBrk="0" fontAlgn="base" hangingPunct="0">
              <a:spcBef>
                <a:spcPct val="20000"/>
              </a:spcBef>
              <a:spcAft>
                <a:spcPct val="0"/>
              </a:spcAft>
              <a:buFontTx/>
              <a:buChar char="•"/>
              <a:defRPr/>
            </a:pPr>
            <a:r>
              <a:rPr lang="en-US" sz="2800" kern="0" dirty="0">
                <a:solidFill>
                  <a:prstClr val="black"/>
                </a:solidFill>
                <a:cs typeface="Arial" charset="0"/>
              </a:rPr>
              <a:t>12x of CMD</a:t>
            </a:r>
          </a:p>
          <a:p>
            <a:pPr marL="800100" lvl="1" indent="-342900" defTabSz="914400" eaLnBrk="0" fontAlgn="base" hangingPunct="0">
              <a:spcBef>
                <a:spcPct val="20000"/>
              </a:spcBef>
              <a:spcAft>
                <a:spcPct val="0"/>
              </a:spcAft>
              <a:buFontTx/>
              <a:buChar char="•"/>
              <a:defRPr/>
            </a:pPr>
            <a:r>
              <a:rPr lang="en-US" sz="2800" kern="0" dirty="0">
                <a:solidFill>
                  <a:prstClr val="black"/>
                </a:solidFill>
                <a:cs typeface="Arial" charset="0"/>
              </a:rPr>
              <a:t>28x of CUR</a:t>
            </a:r>
          </a:p>
          <a:p>
            <a:pPr marL="342900" indent="-342900" defTabSz="914400" eaLnBrk="0" fontAlgn="base" hangingPunct="0">
              <a:spcBef>
                <a:spcPct val="20000"/>
              </a:spcBef>
              <a:spcAft>
                <a:spcPct val="0"/>
              </a:spcAft>
              <a:buFontTx/>
              <a:buChar char="•"/>
              <a:defRPr/>
            </a:pPr>
            <a:r>
              <a:rPr lang="en-US" sz="3200" kern="0" dirty="0">
                <a:solidFill>
                  <a:prstClr val="black"/>
                </a:solidFill>
                <a:cs typeface="Arial" charset="0"/>
              </a:rPr>
              <a:t>Space</a:t>
            </a:r>
          </a:p>
          <a:p>
            <a:pPr marL="800100" lvl="1" indent="-342900" defTabSz="914400" eaLnBrk="0" fontAlgn="base" hangingPunct="0">
              <a:spcBef>
                <a:spcPct val="20000"/>
              </a:spcBef>
              <a:spcAft>
                <a:spcPct val="0"/>
              </a:spcAft>
              <a:buFontTx/>
              <a:buChar char="•"/>
              <a:defRPr/>
            </a:pPr>
            <a:r>
              <a:rPr lang="en-US" sz="2800" kern="0" dirty="0">
                <a:solidFill>
                  <a:prstClr val="black"/>
                </a:solidFill>
                <a:cs typeface="Arial" charset="0"/>
              </a:rPr>
              <a:t>~1/3 of CMD</a:t>
            </a:r>
          </a:p>
          <a:p>
            <a:pPr marL="800100" lvl="1" indent="-342900" defTabSz="914400" eaLnBrk="0" fontAlgn="base" hangingPunct="0">
              <a:spcBef>
                <a:spcPct val="20000"/>
              </a:spcBef>
              <a:spcAft>
                <a:spcPct val="0"/>
              </a:spcAft>
              <a:buFontTx/>
              <a:buChar char="•"/>
              <a:defRPr/>
            </a:pPr>
            <a:r>
              <a:rPr lang="en-US" sz="2800" kern="0" dirty="0">
                <a:solidFill>
                  <a:prstClr val="black"/>
                </a:solidFill>
                <a:cs typeface="Arial" charset="0"/>
              </a:rPr>
              <a:t>~10% of CUR</a:t>
            </a:r>
            <a:endParaRPr lang="en-US" sz="3200" kern="0" dirty="0">
              <a:solidFill>
                <a:prstClr val="black"/>
              </a:solidFill>
              <a:cs typeface="Arial" charset="0"/>
            </a:endParaRPr>
          </a:p>
          <a:p>
            <a:pPr marL="342900" indent="-342900" defTabSz="914400" eaLnBrk="0" fontAlgn="base" hangingPunct="0">
              <a:spcBef>
                <a:spcPct val="20000"/>
              </a:spcBef>
              <a:spcAft>
                <a:spcPct val="0"/>
              </a:spcAft>
              <a:buFontTx/>
              <a:buChar char="•"/>
              <a:defRPr/>
            </a:pPr>
            <a:endParaRPr lang="en-US" sz="3200" kern="0" dirty="0">
              <a:solidFill>
                <a:prstClr val="black"/>
              </a:solidFill>
              <a:cs typeface="Arial" charset="0"/>
            </a:endParaRPr>
          </a:p>
        </p:txBody>
      </p:sp>
      <p:sp>
        <p:nvSpPr>
          <p:cNvPr id="29" name="Rectangle 28"/>
          <p:cNvSpPr/>
          <p:nvPr/>
        </p:nvSpPr>
        <p:spPr>
          <a:xfrm>
            <a:off x="5943600" y="5334000"/>
            <a:ext cx="304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mc:AlternateContent xmlns:mc="http://schemas.openxmlformats.org/markup-compatibility/2006" xmlns:p14="http://schemas.microsoft.com/office/powerpoint/2010/main">
        <mc:Choice Requires="p14">
          <p:contentPart p14:bwMode="auto" r:id="rId4">
            <p14:nvContentPartPr>
              <p14:cNvPr id="191490" name="Ink 20"/>
              <p14:cNvContentPartPr>
                <a14:cpLocks xmlns:a14="http://schemas.microsoft.com/office/drawing/2010/main" noRot="1" noChangeAspect="1" noEditPoints="1" noChangeArrowheads="1" noChangeShapeType="1"/>
              </p14:cNvContentPartPr>
              <p14:nvPr/>
            </p14:nvContentPartPr>
            <p14:xfrm>
              <a:off x="5105400" y="2459038"/>
              <a:ext cx="365125" cy="287337"/>
            </p14:xfrm>
          </p:contentPart>
        </mc:Choice>
        <mc:Fallback xmlns="">
          <p:pic>
            <p:nvPicPr>
              <p:cNvPr id="191490" name="Ink 20"/>
              <p:cNvPicPr>
                <a:picLocks noRot="1" noChangeAspect="1" noEditPoints="1" noChangeArrowheads="1" noChangeShapeType="1"/>
              </p:cNvPicPr>
              <p:nvPr/>
            </p:nvPicPr>
            <p:blipFill>
              <a:blip r:embed="rId5"/>
              <a:stretch>
                <a:fillRect/>
              </a:stretch>
            </p:blipFill>
            <p:spPr>
              <a:xfrm>
                <a:off x="5097838" y="2447876"/>
                <a:ext cx="381689" cy="30534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1491" name="Ink 21"/>
              <p14:cNvContentPartPr>
                <a14:cpLocks xmlns:a14="http://schemas.microsoft.com/office/drawing/2010/main" noRot="1" noChangeAspect="1" noEditPoints="1" noChangeArrowheads="1" noChangeShapeType="1"/>
              </p14:cNvContentPartPr>
              <p14:nvPr/>
            </p14:nvContentPartPr>
            <p14:xfrm>
              <a:off x="7370763" y="2611438"/>
              <a:ext cx="365125" cy="287337"/>
            </p14:xfrm>
          </p:contentPart>
        </mc:Choice>
        <mc:Fallback xmlns="">
          <p:pic>
            <p:nvPicPr>
              <p:cNvPr id="191491" name="Ink 21"/>
              <p:cNvPicPr>
                <a:picLocks noRot="1" noChangeAspect="1" noEditPoints="1" noChangeArrowheads="1" noChangeShapeType="1"/>
              </p:cNvPicPr>
              <p:nvPr/>
            </p:nvPicPr>
            <p:blipFill>
              <a:blip r:embed="rId5"/>
              <a:stretch>
                <a:fillRect/>
              </a:stretch>
            </p:blipFill>
            <p:spPr>
              <a:xfrm>
                <a:off x="7363201" y="2600276"/>
                <a:ext cx="381689" cy="305341"/>
              </a:xfrm>
              <a:prstGeom prst="rect">
                <a:avLst/>
              </a:prstGeom>
            </p:spPr>
          </p:pic>
        </mc:Fallback>
      </mc:AlternateContent>
      <p:sp>
        <p:nvSpPr>
          <p:cNvPr id="32" name="TextBox 7"/>
          <p:cNvSpPr txBox="1">
            <a:spLocks noChangeArrowheads="1"/>
          </p:cNvSpPr>
          <p:nvPr/>
        </p:nvSpPr>
        <p:spPr bwMode="auto">
          <a:xfrm>
            <a:off x="7778668" y="4639143"/>
            <a:ext cx="1346844" cy="584775"/>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3200" dirty="0" err="1" smtClean="0">
                <a:solidFill>
                  <a:srgbClr val="FF0000"/>
                </a:solidFill>
                <a:latin typeface="Arial" charset="0"/>
                <a:cs typeface="Arial" charset="0"/>
              </a:rPr>
              <a:t>Colibri</a:t>
            </a:r>
            <a:endParaRPr lang="en-US" sz="3200" dirty="0">
              <a:solidFill>
                <a:srgbClr val="FF0000"/>
              </a:solidFill>
              <a:latin typeface="Arial" charset="0"/>
              <a:cs typeface="Arial" charset="0"/>
            </a:endParaRPr>
          </a:p>
        </p:txBody>
      </p:sp>
      <p:cxnSp>
        <p:nvCxnSpPr>
          <p:cNvPr id="33" name="Straight Arrow Connector 32"/>
          <p:cNvCxnSpPr/>
          <p:nvPr/>
        </p:nvCxnSpPr>
        <p:spPr>
          <a:xfrm flipH="1">
            <a:off x="6229351" y="5221288"/>
            <a:ext cx="1836737" cy="679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2" descr="https://encrypted-tbn0.gstatic.com/images?q=tbn:ANd9GcSuCP0i3Irp1xog_ayzEc1ZmHfyW6NNBRrS4W6NLCI4EYj7e7QUsx081fyMi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encrypted-tbn0.gstatic.com/images?q=tbn:ANd9GcTAWs40w2GQctfzBLPJmkspYzrxq1gF5LbKB2ewifdG7xrwyQn4w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770" y="23813"/>
            <a:ext cx="619125" cy="295275"/>
          </a:xfrm>
          <a:prstGeom prst="rect">
            <a:avLst/>
          </a:prstGeom>
          <a:noFill/>
          <a:extLst>
            <a:ext uri="{909E8E84-426E-40dd-AFC4-6F175D3DCCD1}">
              <a14:hiddenFill xmlns:a14="http://schemas.microsoft.com/office/drawing/2010/main">
                <a:solidFill>
                  <a:srgbClr val="FFFFFF"/>
                </a:solidFill>
              </a14:hiddenFill>
            </a:ext>
          </a:extLst>
        </p:spPr>
      </p:pic>
      <p:sp>
        <p:nvSpPr>
          <p:cNvPr id="39" name="Date Placeholder 1"/>
          <p:cNvSpPr>
            <a:spLocks noGrp="1"/>
          </p:cNvSpPr>
          <p:nvPr>
            <p:ph type="dt" sz="half" idx="10"/>
          </p:nvPr>
        </p:nvSpPr>
        <p:spPr>
          <a:xfrm>
            <a:off x="457200" y="6356350"/>
            <a:ext cx="2133600" cy="365125"/>
          </a:xfrm>
        </p:spPr>
        <p:txBody>
          <a:bodyPr/>
          <a:lstStyle/>
          <a:p>
            <a:r>
              <a:rPr lang="en-US" dirty="0" smtClean="0"/>
              <a:t>May 1st-4th, 2013 </a:t>
            </a:r>
            <a:endParaRPr lang="en-US" dirty="0"/>
          </a:p>
        </p:txBody>
      </p:sp>
    </p:spTree>
    <p:extLst>
      <p:ext uri="{BB962C8B-B14F-4D97-AF65-F5344CB8AC3E}">
        <p14:creationId xmlns:p14="http://schemas.microsoft.com/office/powerpoint/2010/main" val="67855188"/>
      </p:ext>
    </p:extLst>
  </p:cSld>
  <p:clrMapOvr>
    <a:masterClrMapping/>
  </p:clrMapOvr>
  <p:transition xmlns:p14="http://schemas.microsoft.com/office/powerpoint/2010/main" advTm="20203"/>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a:xfrm>
            <a:off x="593847" y="609600"/>
            <a:ext cx="8833945" cy="685800"/>
          </a:xfrm>
        </p:spPr>
        <p:txBody>
          <a:bodyPr>
            <a:noAutofit/>
          </a:bodyPr>
          <a:lstStyle/>
          <a:p>
            <a:pPr algn="l"/>
            <a:r>
              <a:rPr lang="en-US" altLang="zh-CN" sz="4000" dirty="0" smtClean="0">
                <a:ea typeface="宋体" pitchFamily="2" charset="-122"/>
              </a:rPr>
              <a:t>A2: Non-negative </a:t>
            </a:r>
            <a:r>
              <a:rPr lang="en-US" altLang="zh-CN" sz="4000" dirty="0" smtClean="0">
                <a:solidFill>
                  <a:srgbClr val="FF0000"/>
                </a:solidFill>
                <a:ea typeface="宋体" pitchFamily="2" charset="-122"/>
              </a:rPr>
              <a:t>Residual</a:t>
            </a:r>
            <a:r>
              <a:rPr lang="en-US" altLang="zh-CN" sz="4000" dirty="0" smtClean="0">
                <a:ea typeface="宋体" pitchFamily="2" charset="-122"/>
              </a:rPr>
              <a:t> MF</a:t>
            </a:r>
            <a:endParaRPr lang="en-US" altLang="zh-CN" sz="5400" dirty="0" smtClean="0">
              <a:ea typeface="宋体" pitchFamily="2" charset="-122"/>
            </a:endParaRPr>
          </a:p>
        </p:txBody>
      </p:sp>
      <p:sp>
        <p:nvSpPr>
          <p:cNvPr id="48133" name="Rectangle 3"/>
          <p:cNvSpPr>
            <a:spLocks noGrp="1" noChangeArrowheads="1"/>
          </p:cNvSpPr>
          <p:nvPr>
            <p:ph type="body" idx="1"/>
          </p:nvPr>
        </p:nvSpPr>
        <p:spPr>
          <a:xfrm>
            <a:off x="457200" y="1600200"/>
            <a:ext cx="8544910" cy="4525963"/>
          </a:xfrm>
        </p:spPr>
        <p:txBody>
          <a:bodyPr>
            <a:normAutofit/>
          </a:bodyPr>
          <a:lstStyle/>
          <a:p>
            <a:r>
              <a:rPr lang="en-US" altLang="zh-CN" dirty="0" smtClean="0">
                <a:ea typeface="宋体" pitchFamily="2" charset="-122"/>
              </a:rPr>
              <a:t>Observations:  anomalies </a:t>
            </a:r>
            <a:r>
              <a:rPr lang="en-US" altLang="zh-CN" dirty="0" smtClean="0">
                <a:ea typeface="宋体" pitchFamily="2" charset="-122"/>
                <a:sym typeface="Wingdings" pitchFamily="2" charset="2"/>
              </a:rPr>
              <a:t> actual activities</a:t>
            </a:r>
          </a:p>
          <a:p>
            <a:r>
              <a:rPr lang="en-US" altLang="zh-CN" dirty="0" smtClean="0">
                <a:ea typeface="宋体" pitchFamily="2" charset="-122"/>
              </a:rPr>
              <a:t>Examples: popularity contest, port </a:t>
            </a:r>
            <a:r>
              <a:rPr lang="en-US" altLang="zh-CN" dirty="0" err="1" smtClean="0">
                <a:ea typeface="宋体" pitchFamily="2" charset="-122"/>
              </a:rPr>
              <a:t>scaner</a:t>
            </a:r>
            <a:r>
              <a:rPr lang="en-US" altLang="zh-CN" dirty="0" smtClean="0">
                <a:ea typeface="宋体" pitchFamily="2" charset="-122"/>
              </a:rPr>
              <a:t>, </a:t>
            </a:r>
            <a:r>
              <a:rPr lang="en-US" altLang="zh-CN" dirty="0" err="1" smtClean="0">
                <a:ea typeface="宋体" pitchFamily="2" charset="-122"/>
              </a:rPr>
              <a:t>etc</a:t>
            </a:r>
            <a:endParaRPr lang="en-US" altLang="zh-CN" dirty="0" smtClean="0">
              <a:ea typeface="宋体" pitchFamily="2" charset="-122"/>
            </a:endParaRPr>
          </a:p>
          <a:p>
            <a:r>
              <a:rPr lang="en-US" altLang="zh-CN" dirty="0" err="1" smtClean="0">
                <a:ea typeface="宋体" pitchFamily="2" charset="-122"/>
              </a:rPr>
              <a:t>NrMF</a:t>
            </a:r>
            <a:r>
              <a:rPr lang="en-US" altLang="zh-CN" dirty="0" smtClean="0">
                <a:ea typeface="宋体" pitchFamily="2" charset="-122"/>
              </a:rPr>
              <a:t> formulation</a:t>
            </a:r>
          </a:p>
        </p:txBody>
      </p:sp>
      <p:sp>
        <p:nvSpPr>
          <p:cNvPr id="2" name="Date Placeholder 1"/>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B8E69E-CB69-B648-A963-29116CD159D2}" type="slidenum">
              <a:rPr lang="en-US" smtClean="0">
                <a:solidFill>
                  <a:prstClr val="black">
                    <a:tint val="75000"/>
                  </a:prstClr>
                </a:solidFill>
              </a:rPr>
              <a:pPr/>
              <a:t>92</a:t>
            </a:fld>
            <a:endParaRPr lang="en-US">
              <a:solidFill>
                <a:prstClr val="black">
                  <a:tint val="75000"/>
                </a:prstClr>
              </a:solidFill>
            </a:endParaRPr>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t="3751"/>
          <a:stretch>
            <a:fillRect/>
          </a:stretch>
        </p:blipFill>
        <p:spPr bwMode="auto">
          <a:xfrm>
            <a:off x="1751013" y="3839721"/>
            <a:ext cx="5786437"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11"/>
          <p:cNvSpPr>
            <a:spLocks noChangeArrowheads="1"/>
          </p:cNvSpPr>
          <p:nvPr/>
        </p:nvSpPr>
        <p:spPr bwMode="auto">
          <a:xfrm>
            <a:off x="2914650" y="5328796"/>
            <a:ext cx="2971800" cy="5334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2"/>
          <p:cNvSpPr>
            <a:spLocks noChangeShapeType="1"/>
          </p:cNvSpPr>
          <p:nvPr/>
        </p:nvSpPr>
        <p:spPr bwMode="auto">
          <a:xfrm>
            <a:off x="5886450" y="5605021"/>
            <a:ext cx="44767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13"/>
          <p:cNvSpPr>
            <a:spLocks noChangeArrowheads="1"/>
          </p:cNvSpPr>
          <p:nvPr/>
        </p:nvSpPr>
        <p:spPr bwMode="auto">
          <a:xfrm>
            <a:off x="1590675" y="5376421"/>
            <a:ext cx="838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14"/>
          <p:cNvSpPr>
            <a:spLocks noChangeArrowheads="1"/>
          </p:cNvSpPr>
          <p:nvPr/>
        </p:nvSpPr>
        <p:spPr bwMode="auto">
          <a:xfrm>
            <a:off x="6842125" y="5128771"/>
            <a:ext cx="121920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3600" b="1" baseline="-25000" dirty="0" smtClean="0">
                <a:solidFill>
                  <a:srgbClr val="FF0000"/>
                </a:solidFill>
                <a:ea typeface="MS PGothic" pitchFamily="34" charset="-128"/>
              </a:rPr>
              <a:t>       Non-negative </a:t>
            </a:r>
            <a:r>
              <a:rPr lang="en-US" altLang="zh-CN" sz="3600" b="1" baseline="-25000" dirty="0">
                <a:solidFill>
                  <a:srgbClr val="FF0000"/>
                </a:solidFill>
                <a:ea typeface="MS PGothic" pitchFamily="34" charset="-128"/>
              </a:rPr>
              <a:t>residual</a:t>
            </a:r>
          </a:p>
        </p:txBody>
      </p:sp>
      <p:sp>
        <p:nvSpPr>
          <p:cNvPr id="12" name="Oval 15"/>
          <p:cNvSpPr>
            <a:spLocks noChangeArrowheads="1"/>
          </p:cNvSpPr>
          <p:nvPr/>
        </p:nvSpPr>
        <p:spPr bwMode="auto">
          <a:xfrm>
            <a:off x="6610350" y="4319146"/>
            <a:ext cx="984250" cy="533400"/>
          </a:xfrm>
          <a:prstGeom prst="ellipse">
            <a:avLst/>
          </a:prstGeom>
          <a:noFill/>
          <a:ln w="254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6"/>
          <p:cNvSpPr>
            <a:spLocks noChangeShapeType="1"/>
          </p:cNvSpPr>
          <p:nvPr/>
        </p:nvSpPr>
        <p:spPr bwMode="auto">
          <a:xfrm>
            <a:off x="7594600" y="4566796"/>
            <a:ext cx="273050" cy="0"/>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Rectangle 17"/>
          <p:cNvSpPr>
            <a:spLocks noChangeArrowheads="1"/>
          </p:cNvSpPr>
          <p:nvPr/>
        </p:nvSpPr>
        <p:spPr bwMode="auto">
          <a:xfrm>
            <a:off x="6116699" y="3552384"/>
            <a:ext cx="2319338"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3200" baseline="-25000" dirty="0">
                <a:solidFill>
                  <a:schemeClr val="hlink"/>
                </a:solidFill>
                <a:ea typeface="MS PGothic" pitchFamily="34" charset="-128"/>
              </a:rPr>
              <a:t>Weighted </a:t>
            </a:r>
            <a:r>
              <a:rPr lang="en-US" altLang="zh-CN" sz="3200" baseline="-25000" dirty="0" err="1">
                <a:solidFill>
                  <a:schemeClr val="hlink"/>
                </a:solidFill>
                <a:ea typeface="MS PGothic" pitchFamily="34" charset="-128"/>
              </a:rPr>
              <a:t>Frobenius</a:t>
            </a:r>
            <a:r>
              <a:rPr lang="en-US" altLang="zh-CN" sz="3200" baseline="-25000" dirty="0">
                <a:solidFill>
                  <a:schemeClr val="hlink"/>
                </a:solidFill>
                <a:ea typeface="MS PGothic" pitchFamily="34" charset="-128"/>
              </a:rPr>
              <a:t> Form</a:t>
            </a:r>
          </a:p>
        </p:txBody>
      </p:sp>
      <p:sp>
        <p:nvSpPr>
          <p:cNvPr id="15" name="Rectangle 18"/>
          <p:cNvSpPr>
            <a:spLocks noChangeArrowheads="1"/>
          </p:cNvSpPr>
          <p:nvPr/>
        </p:nvSpPr>
        <p:spPr bwMode="auto">
          <a:xfrm>
            <a:off x="7816026" y="4366880"/>
            <a:ext cx="10989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b="1" dirty="0">
                <a:solidFill>
                  <a:schemeClr val="hlink"/>
                </a:solidFill>
                <a:ea typeface="宋体" pitchFamily="2" charset="-122"/>
              </a:rPr>
              <a:t>Weight</a:t>
            </a:r>
            <a:endParaRPr lang="zh-CN" altLang="en-US" sz="2400" b="1" dirty="0">
              <a:solidFill>
                <a:schemeClr val="hlink"/>
              </a:solidFill>
              <a:ea typeface="宋体" pitchFamily="2" charset="-122"/>
            </a:endParaRPr>
          </a:p>
        </p:txBody>
      </p:sp>
      <p:sp>
        <p:nvSpPr>
          <p:cNvPr id="16" name="Line 19"/>
          <p:cNvSpPr>
            <a:spLocks noChangeShapeType="1"/>
          </p:cNvSpPr>
          <p:nvPr/>
        </p:nvSpPr>
        <p:spPr bwMode="auto">
          <a:xfrm>
            <a:off x="5314950" y="4033396"/>
            <a:ext cx="447675" cy="0"/>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Rectangle 21"/>
          <p:cNvSpPr>
            <a:spLocks noChangeArrowheads="1"/>
          </p:cNvSpPr>
          <p:nvPr/>
        </p:nvSpPr>
        <p:spPr bwMode="auto">
          <a:xfrm>
            <a:off x="43626" y="4414178"/>
            <a:ext cx="26411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dirty="0">
                <a:solidFill>
                  <a:schemeClr val="hlink"/>
                </a:solidFill>
                <a:ea typeface="宋体" pitchFamily="2" charset="-122"/>
              </a:rPr>
              <a:t>Common in </a:t>
            </a:r>
            <a:r>
              <a:rPr lang="en-US" altLang="zh-CN" sz="2400" dirty="0" smtClean="0">
                <a:solidFill>
                  <a:schemeClr val="hlink"/>
                </a:solidFill>
                <a:ea typeface="宋体" pitchFamily="2" charset="-122"/>
              </a:rPr>
              <a:t>Any MF</a:t>
            </a:r>
            <a:endParaRPr lang="zh-CN" altLang="en-US" sz="2400" dirty="0">
              <a:solidFill>
                <a:schemeClr val="hlink"/>
              </a:solidFill>
              <a:ea typeface="宋体" pitchFamily="2" charset="-122"/>
            </a:endParaRPr>
          </a:p>
        </p:txBody>
      </p:sp>
      <p:sp>
        <p:nvSpPr>
          <p:cNvPr id="19" name="Rectangle 22"/>
          <p:cNvSpPr>
            <a:spLocks noChangeArrowheads="1"/>
          </p:cNvSpPr>
          <p:nvPr/>
        </p:nvSpPr>
        <p:spPr bwMode="auto">
          <a:xfrm>
            <a:off x="0" y="5081146"/>
            <a:ext cx="9144000" cy="981075"/>
          </a:xfrm>
          <a:prstGeom prst="rect">
            <a:avLst/>
          </a:prstGeom>
          <a:noFill/>
          <a:ln w="57150">
            <a:solidFill>
              <a:srgbClr val="FF0000"/>
            </a:solidFill>
            <a:miter lim="800000"/>
            <a:headEnd/>
            <a:tailEnd/>
          </a:ln>
          <a:effectLst/>
        </p:spPr>
        <p:txBody>
          <a:bodyPr wrap="none" anchor="ctr"/>
          <a:lstStyle/>
          <a:p>
            <a:endParaRPr lang="en-US"/>
          </a:p>
        </p:txBody>
      </p:sp>
      <p:sp>
        <p:nvSpPr>
          <p:cNvPr id="20" name="Rectangle 23"/>
          <p:cNvSpPr>
            <a:spLocks noChangeArrowheads="1"/>
          </p:cNvSpPr>
          <p:nvPr/>
        </p:nvSpPr>
        <p:spPr bwMode="auto">
          <a:xfrm>
            <a:off x="276225" y="5100196"/>
            <a:ext cx="207645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zh-CN" sz="3200" baseline="-25000" dirty="0">
                <a:solidFill>
                  <a:srgbClr val="FF0000"/>
                </a:solidFill>
                <a:ea typeface="MS PGothic" pitchFamily="34" charset="-128"/>
              </a:rPr>
              <a:t>Unique in </a:t>
            </a:r>
            <a:r>
              <a:rPr lang="en-US" altLang="zh-CN" sz="3200" baseline="-25000" dirty="0" err="1" smtClean="0">
                <a:solidFill>
                  <a:srgbClr val="FF0000"/>
                </a:solidFill>
                <a:ea typeface="MS PGothic" pitchFamily="34" charset="-128"/>
              </a:rPr>
              <a:t>NrMF</a:t>
            </a:r>
            <a:endParaRPr lang="en-US" altLang="zh-CN" sz="3200" baseline="-25000" dirty="0">
              <a:solidFill>
                <a:srgbClr val="FF0000"/>
              </a:solidFill>
              <a:ea typeface="MS PGothic" pitchFamily="34" charset="-128"/>
            </a:endParaRPr>
          </a:p>
        </p:txBody>
      </p:sp>
      <p:sp>
        <p:nvSpPr>
          <p:cNvPr id="17" name="Rectangle 20"/>
          <p:cNvSpPr>
            <a:spLocks noChangeArrowheads="1"/>
          </p:cNvSpPr>
          <p:nvPr/>
        </p:nvSpPr>
        <p:spPr bwMode="auto">
          <a:xfrm>
            <a:off x="0" y="3489320"/>
            <a:ext cx="9144000" cy="1547812"/>
          </a:xfrm>
          <a:prstGeom prst="rect">
            <a:avLst/>
          </a:prstGeom>
          <a:solidFill>
            <a:schemeClr val="bg1">
              <a:alpha val="30000"/>
            </a:schemeClr>
          </a:solidFill>
          <a:ln w="57150">
            <a:solidFill>
              <a:srgbClr val="0070C0"/>
            </a:solidFill>
          </a:ln>
          <a:effectLst/>
        </p:spPr>
        <p:txBody>
          <a:bodyPr wrap="none" anchor="ctr"/>
          <a:lstStyle/>
          <a:p>
            <a:endParaRPr lang="en-US"/>
          </a:p>
        </p:txBody>
      </p:sp>
      <p:sp>
        <p:nvSpPr>
          <p:cNvPr id="21" name="Rectangle 20"/>
          <p:cNvSpPr/>
          <p:nvPr/>
        </p:nvSpPr>
        <p:spPr>
          <a:xfrm>
            <a:off x="0" y="6157013"/>
            <a:ext cx="9144000" cy="7009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t>H. Tong, C. Lin: Non-Negative Residual Matrix Factorization with Application to Graph Anomaly Detection. SDM 2011</a:t>
            </a:r>
          </a:p>
        </p:txBody>
      </p:sp>
    </p:spTree>
    <p:extLst>
      <p:ext uri="{BB962C8B-B14F-4D97-AF65-F5344CB8AC3E}">
        <p14:creationId xmlns:p14="http://schemas.microsoft.com/office/powerpoint/2010/main" val="2175215213"/>
      </p:ext>
    </p:extLst>
  </p:cSld>
  <p:clrMapOvr>
    <a:masterClrMapping/>
  </p:clrMapOvr>
  <p:transition xmlns:p14="http://schemas.microsoft.com/office/powerpoint/2010/main" advTm="6139"/>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Comparisons</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May 1st-4th, 2013 </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SDM 2013, Austin, Texas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B8E69E-CB69-B648-A963-29116CD159D2}" type="slidenum">
              <a:rPr lang="en-US" smtClean="0">
                <a:solidFill>
                  <a:prstClr val="black">
                    <a:tint val="75000"/>
                  </a:prstClr>
                </a:solidFill>
              </a:rPr>
              <a:pPr/>
              <a:t>93</a:t>
            </a:fld>
            <a:endParaRPr lang="en-US">
              <a:solidFill>
                <a:prstClr val="black">
                  <a:tint val="75000"/>
                </a:prstClr>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728788"/>
            <a:ext cx="9104313"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48215" y="1513417"/>
            <a:ext cx="772134" cy="523220"/>
          </a:xfrm>
          <a:prstGeom prst="rect">
            <a:avLst/>
          </a:prstGeom>
          <a:noFill/>
        </p:spPr>
        <p:txBody>
          <a:bodyPr wrap="none" rtlCol="0">
            <a:spAutoFit/>
          </a:bodyPr>
          <a:lstStyle/>
          <a:p>
            <a:r>
              <a:rPr lang="en-US" sz="2800" dirty="0" smtClean="0"/>
              <a:t>SVD</a:t>
            </a:r>
            <a:endParaRPr lang="en-US" sz="2800" dirty="0"/>
          </a:p>
        </p:txBody>
      </p:sp>
      <p:sp>
        <p:nvSpPr>
          <p:cNvPr id="9" name="TextBox 8"/>
          <p:cNvSpPr txBox="1"/>
          <p:nvPr/>
        </p:nvSpPr>
        <p:spPr>
          <a:xfrm>
            <a:off x="10479" y="1508157"/>
            <a:ext cx="1321196" cy="523220"/>
          </a:xfrm>
          <a:prstGeom prst="rect">
            <a:avLst/>
          </a:prstGeom>
          <a:noFill/>
        </p:spPr>
        <p:txBody>
          <a:bodyPr wrap="none" rtlCol="0">
            <a:spAutoFit/>
          </a:bodyPr>
          <a:lstStyle/>
          <a:p>
            <a:r>
              <a:rPr lang="en-US" sz="2800" dirty="0" smtClean="0"/>
              <a:t>Original</a:t>
            </a:r>
            <a:endParaRPr lang="en-US" sz="2800" dirty="0"/>
          </a:p>
        </p:txBody>
      </p:sp>
      <p:sp>
        <p:nvSpPr>
          <p:cNvPr id="10" name="TextBox 9"/>
          <p:cNvSpPr txBox="1"/>
          <p:nvPr/>
        </p:nvSpPr>
        <p:spPr>
          <a:xfrm>
            <a:off x="1550287" y="1518663"/>
            <a:ext cx="1015021" cy="523220"/>
          </a:xfrm>
          <a:prstGeom prst="rect">
            <a:avLst/>
          </a:prstGeom>
          <a:noFill/>
        </p:spPr>
        <p:txBody>
          <a:bodyPr wrap="none" rtlCol="0">
            <a:spAutoFit/>
          </a:bodyPr>
          <a:lstStyle/>
          <a:p>
            <a:r>
              <a:rPr lang="en-US" sz="2800" dirty="0" err="1" smtClean="0"/>
              <a:t>NrMF</a:t>
            </a:r>
            <a:endParaRPr lang="en-US" sz="2800" dirty="0"/>
          </a:p>
        </p:txBody>
      </p:sp>
      <p:sp>
        <p:nvSpPr>
          <p:cNvPr id="11" name="TextBox 10"/>
          <p:cNvSpPr txBox="1"/>
          <p:nvPr/>
        </p:nvSpPr>
        <p:spPr>
          <a:xfrm>
            <a:off x="8066905" y="1508157"/>
            <a:ext cx="772134" cy="523220"/>
          </a:xfrm>
          <a:prstGeom prst="rect">
            <a:avLst/>
          </a:prstGeom>
          <a:noFill/>
        </p:spPr>
        <p:txBody>
          <a:bodyPr wrap="none" rtlCol="0">
            <a:spAutoFit/>
          </a:bodyPr>
          <a:lstStyle/>
          <a:p>
            <a:r>
              <a:rPr lang="en-US" sz="2800" dirty="0" smtClean="0"/>
              <a:t>SVD</a:t>
            </a:r>
            <a:endParaRPr lang="en-US" sz="2800" dirty="0"/>
          </a:p>
        </p:txBody>
      </p:sp>
      <p:sp>
        <p:nvSpPr>
          <p:cNvPr id="12" name="TextBox 11"/>
          <p:cNvSpPr txBox="1"/>
          <p:nvPr/>
        </p:nvSpPr>
        <p:spPr>
          <a:xfrm>
            <a:off x="5129169" y="1502897"/>
            <a:ext cx="1321196" cy="523220"/>
          </a:xfrm>
          <a:prstGeom prst="rect">
            <a:avLst/>
          </a:prstGeom>
          <a:noFill/>
        </p:spPr>
        <p:txBody>
          <a:bodyPr wrap="none" rtlCol="0">
            <a:spAutoFit/>
          </a:bodyPr>
          <a:lstStyle/>
          <a:p>
            <a:r>
              <a:rPr lang="en-US" sz="2800" dirty="0" smtClean="0"/>
              <a:t>Original</a:t>
            </a:r>
            <a:endParaRPr lang="en-US" sz="2800" dirty="0"/>
          </a:p>
        </p:txBody>
      </p:sp>
      <p:sp>
        <p:nvSpPr>
          <p:cNvPr id="13" name="TextBox 12"/>
          <p:cNvSpPr txBox="1"/>
          <p:nvPr/>
        </p:nvSpPr>
        <p:spPr>
          <a:xfrm>
            <a:off x="6668977" y="1513403"/>
            <a:ext cx="1015021" cy="523220"/>
          </a:xfrm>
          <a:prstGeom prst="rect">
            <a:avLst/>
          </a:prstGeom>
          <a:noFill/>
        </p:spPr>
        <p:txBody>
          <a:bodyPr wrap="none" rtlCol="0">
            <a:spAutoFit/>
          </a:bodyPr>
          <a:lstStyle/>
          <a:p>
            <a:r>
              <a:rPr lang="en-US" sz="2800" dirty="0" err="1" smtClean="0"/>
              <a:t>NrMF</a:t>
            </a:r>
            <a:endParaRPr lang="en-US" sz="2800" dirty="0"/>
          </a:p>
        </p:txBody>
      </p:sp>
    </p:spTree>
    <p:extLst>
      <p:ext uri="{BB962C8B-B14F-4D97-AF65-F5344CB8AC3E}">
        <p14:creationId xmlns:p14="http://schemas.microsoft.com/office/powerpoint/2010/main" val="117018608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2037" cy="635000"/>
          </a:xfrm>
        </p:spPr>
        <p:txBody>
          <a:bodyPr>
            <a:normAutofit fontScale="90000"/>
          </a:bodyPr>
          <a:lstStyle/>
          <a:p>
            <a:r>
              <a:rPr lang="en-US" dirty="0" smtClean="0"/>
              <a:t>Applications in Social Informatics</a:t>
            </a:r>
            <a:endParaRPr lang="en-US" dirty="0"/>
          </a:p>
        </p:txBody>
      </p:sp>
      <p:sp>
        <p:nvSpPr>
          <p:cNvPr id="19" name="Text Placeholder 18"/>
          <p:cNvSpPr>
            <a:spLocks noGrp="1"/>
          </p:cNvSpPr>
          <p:nvPr>
            <p:ph type="body" sz="half" idx="1"/>
          </p:nvPr>
        </p:nvSpPr>
        <p:spPr>
          <a:xfrm>
            <a:off x="609600" y="1468438"/>
            <a:ext cx="7848600" cy="4475162"/>
          </a:xfrm>
        </p:spPr>
        <p:txBody>
          <a:bodyPr>
            <a:normAutofit/>
          </a:bodyPr>
          <a:lstStyle/>
          <a:p>
            <a:pPr>
              <a:buFont typeface="Arial" pitchFamily="34" charset="0"/>
              <a:buChar char="•"/>
            </a:pPr>
            <a:r>
              <a:rPr lang="en-US" sz="4000" dirty="0" smtClean="0"/>
              <a:t>Finding Complex User Patterns</a:t>
            </a:r>
          </a:p>
          <a:p>
            <a:pPr>
              <a:buFont typeface="Arial" pitchFamily="34" charset="0"/>
              <a:buChar char="•"/>
            </a:pPr>
            <a:r>
              <a:rPr lang="en-US" sz="4000" dirty="0" smtClean="0"/>
              <a:t>(Matrix-based) Anomaly Detection</a:t>
            </a:r>
          </a:p>
          <a:p>
            <a:pPr>
              <a:buFont typeface="Arial" pitchFamily="34" charset="0"/>
              <a:buChar char="•"/>
            </a:pPr>
            <a:r>
              <a:rPr lang="en-US" sz="4000" dirty="0" smtClean="0"/>
              <a:t>Influence and Virus Propagation</a:t>
            </a:r>
            <a:endParaRPr lang="en-US" sz="4000" dirty="0"/>
          </a:p>
        </p:txBody>
      </p:sp>
      <p:sp>
        <p:nvSpPr>
          <p:cNvPr id="6"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hangingPunct="1"/>
            <a:fld id="{A3A54D5E-F467-4214-BC5C-64DAEEAFEEC2}" type="slidenum">
              <a:rPr lang="zh-CN" altLang="en-US" sz="1200">
                <a:solidFill>
                  <a:srgbClr val="898989"/>
                </a:solidFill>
                <a:latin typeface="Calibri" pitchFamily="34" charset="0"/>
              </a:rPr>
              <a:pPr algn="r" defTabSz="914400" eaLnBrk="1" hangingPunct="1"/>
              <a:t>94</a:t>
            </a:fld>
            <a:endParaRPr lang="en-US" altLang="zh-CN" sz="1200" dirty="0">
              <a:solidFill>
                <a:srgbClr val="898989"/>
              </a:solidFill>
              <a:latin typeface="Calibri" pitchFamily="34" charset="0"/>
            </a:endParaRPr>
          </a:p>
        </p:txBody>
      </p:sp>
      <p:sp>
        <p:nvSpPr>
          <p:cNvPr id="3" name="Right Arrow 2"/>
          <p:cNvSpPr/>
          <p:nvPr/>
        </p:nvSpPr>
        <p:spPr bwMode="auto">
          <a:xfrm>
            <a:off x="228600" y="3162300"/>
            <a:ext cx="685800" cy="304800"/>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Clr>
                <a:srgbClr val="000000"/>
              </a:buClr>
              <a:buSzPct val="100000"/>
              <a:buFont typeface="Times New Roman" pitchFamily="16" charset="0"/>
              <a:buNone/>
            </a:pPr>
            <a:endParaRPr lang="en-US" smtClean="0">
              <a:solidFill>
                <a:prstClr val="white"/>
              </a:solidFill>
              <a:latin typeface="Arial" charset="0"/>
              <a:cs typeface="Arial" charset="0"/>
            </a:endParaRPr>
          </a:p>
        </p:txBody>
      </p:sp>
      <p:sp>
        <p:nvSpPr>
          <p:cNvPr id="9" name="Date Placeholder 2"/>
          <p:cNvSpPr>
            <a:spLocks noGrp="1"/>
          </p:cNvSpPr>
          <p:nvPr>
            <p:ph type="dt" sz="half" idx="10"/>
          </p:nvPr>
        </p:nvSpPr>
        <p:spPr>
          <a:xfrm>
            <a:off x="457200" y="6356350"/>
            <a:ext cx="2133600" cy="365125"/>
          </a:xfrm>
        </p:spPr>
        <p:txBody>
          <a:bodyPr/>
          <a:lstStyle/>
          <a:p>
            <a:pPr algn="l"/>
            <a:r>
              <a:rPr lang="en-US" dirty="0" smtClean="0">
                <a:solidFill>
                  <a:prstClr val="black">
                    <a:tint val="75000"/>
                  </a:prstClr>
                </a:solidFill>
              </a:rPr>
              <a:t>May 1st-4th, 2013 </a:t>
            </a:r>
            <a:endParaRPr lang="en-US" dirty="0">
              <a:solidFill>
                <a:prstClr val="black">
                  <a:tint val="75000"/>
                </a:prstClr>
              </a:solidFill>
            </a:endParaRPr>
          </a:p>
        </p:txBody>
      </p:sp>
      <p:sp>
        <p:nvSpPr>
          <p:cNvPr id="10" name="Footer Placeholder 3"/>
          <p:cNvSpPr>
            <a:spLocks noGrp="1"/>
          </p:cNvSpPr>
          <p:nvPr>
            <p:ph type="ftr" sz="quarter" idx="11"/>
          </p:nvPr>
        </p:nvSpPr>
        <p:spPr>
          <a:xfrm>
            <a:off x="3124200" y="6356350"/>
            <a:ext cx="2895600" cy="365125"/>
          </a:xfrm>
        </p:spPr>
        <p:txBody>
          <a:bodyPr/>
          <a:lstStyle/>
          <a:p>
            <a:r>
              <a:rPr lang="en-US" smtClean="0">
                <a:solidFill>
                  <a:prstClr val="black">
                    <a:tint val="75000"/>
                  </a:prstClr>
                </a:solidFill>
              </a:rPr>
              <a:t>SDM 2013, Austin, Texas</a:t>
            </a:r>
            <a:endParaRPr lang="en-US" dirty="0">
              <a:solidFill>
                <a:prstClr val="black">
                  <a:tint val="75000"/>
                </a:prstClr>
              </a:solidFill>
            </a:endParaRPr>
          </a:p>
        </p:txBody>
      </p:sp>
    </p:spTree>
    <p:extLst>
      <p:ext uri="{BB962C8B-B14F-4D97-AF65-F5344CB8AC3E}">
        <p14:creationId xmlns:p14="http://schemas.microsoft.com/office/powerpoint/2010/main" val="288824235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altLang="zh-CN" smtClean="0">
                <a:solidFill>
                  <a:schemeClr val="accent2"/>
                </a:solidFill>
              </a:rPr>
              <a:t>An Example: Flu/Virus Propagation</a:t>
            </a: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4252913"/>
            <a:ext cx="47466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86113"/>
            <a:ext cx="4937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055813"/>
            <a:ext cx="47466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2713" y="3186113"/>
            <a:ext cx="4746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Oval 8"/>
          <p:cNvSpPr>
            <a:spLocks noChangeArrowheads="1"/>
          </p:cNvSpPr>
          <p:nvPr/>
        </p:nvSpPr>
        <p:spPr bwMode="auto">
          <a:xfrm>
            <a:off x="2500313" y="3109913"/>
            <a:ext cx="776287" cy="776287"/>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127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113" y="4343400"/>
            <a:ext cx="47466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Oval 11"/>
          <p:cNvSpPr>
            <a:spLocks noChangeArrowheads="1"/>
          </p:cNvSpPr>
          <p:nvPr/>
        </p:nvSpPr>
        <p:spPr bwMode="auto">
          <a:xfrm>
            <a:off x="3414713" y="4267200"/>
            <a:ext cx="776287" cy="776288"/>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127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676400"/>
            <a:ext cx="4746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3913" y="2895600"/>
            <a:ext cx="47466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Oval 14"/>
          <p:cNvSpPr>
            <a:spLocks noChangeArrowheads="1"/>
          </p:cNvSpPr>
          <p:nvPr/>
        </p:nvSpPr>
        <p:spPr bwMode="auto">
          <a:xfrm>
            <a:off x="4481513" y="2819400"/>
            <a:ext cx="776287" cy="776288"/>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cxnSp>
        <p:nvCxnSpPr>
          <p:cNvPr id="11277" name="AutoShape 15"/>
          <p:cNvCxnSpPr>
            <a:cxnSpLocks noChangeShapeType="1"/>
            <a:stCxn id="11293" idx="5"/>
            <a:endCxn id="11271" idx="1"/>
          </p:cNvCxnSpPr>
          <p:nvPr/>
        </p:nvCxnSpPr>
        <p:spPr bwMode="auto">
          <a:xfrm>
            <a:off x="2109788" y="2641600"/>
            <a:ext cx="504825" cy="569913"/>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78" name="AutoShape 16"/>
          <p:cNvCxnSpPr>
            <a:cxnSpLocks noChangeShapeType="1"/>
            <a:stCxn id="11293" idx="6"/>
            <a:endCxn id="11295" idx="2"/>
          </p:cNvCxnSpPr>
          <p:nvPr/>
        </p:nvCxnSpPr>
        <p:spPr bwMode="auto">
          <a:xfrm flipV="1">
            <a:off x="2236788" y="1989138"/>
            <a:ext cx="1179512" cy="36671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79" name="AutoShape 17"/>
          <p:cNvCxnSpPr>
            <a:cxnSpLocks noChangeShapeType="1"/>
            <a:endCxn id="11293" idx="3"/>
          </p:cNvCxnSpPr>
          <p:nvPr/>
        </p:nvCxnSpPr>
        <p:spPr bwMode="auto">
          <a:xfrm flipV="1">
            <a:off x="685800" y="2641600"/>
            <a:ext cx="876300" cy="48260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0" name="AutoShape 18"/>
          <p:cNvCxnSpPr>
            <a:cxnSpLocks noChangeShapeType="1"/>
            <a:stCxn id="11299" idx="6"/>
            <a:endCxn id="11271" idx="2"/>
          </p:cNvCxnSpPr>
          <p:nvPr/>
        </p:nvCxnSpPr>
        <p:spPr bwMode="auto">
          <a:xfrm>
            <a:off x="1017588" y="3498850"/>
            <a:ext cx="1470025" cy="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1" name="AutoShape 19"/>
          <p:cNvCxnSpPr>
            <a:cxnSpLocks noChangeShapeType="1"/>
            <a:stCxn id="11299" idx="4"/>
            <a:endCxn id="11297" idx="2"/>
          </p:cNvCxnSpPr>
          <p:nvPr/>
        </p:nvCxnSpPr>
        <p:spPr bwMode="auto">
          <a:xfrm>
            <a:off x="617538" y="3898900"/>
            <a:ext cx="665162" cy="66675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2" name="AutoShape 20"/>
          <p:cNvCxnSpPr>
            <a:cxnSpLocks noChangeShapeType="1"/>
          </p:cNvCxnSpPr>
          <p:nvPr/>
        </p:nvCxnSpPr>
        <p:spPr bwMode="auto">
          <a:xfrm>
            <a:off x="3200400" y="3784600"/>
            <a:ext cx="366713" cy="58420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3" name="AutoShape 21"/>
          <p:cNvCxnSpPr>
            <a:cxnSpLocks noChangeShapeType="1"/>
            <a:endCxn id="11276" idx="1"/>
          </p:cNvCxnSpPr>
          <p:nvPr/>
        </p:nvCxnSpPr>
        <p:spPr bwMode="auto">
          <a:xfrm>
            <a:off x="4114800" y="2286000"/>
            <a:ext cx="481013" cy="63500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4" name="AutoShape 22"/>
          <p:cNvCxnSpPr>
            <a:cxnSpLocks noChangeShapeType="1"/>
            <a:endCxn id="11273" idx="2"/>
          </p:cNvCxnSpPr>
          <p:nvPr/>
        </p:nvCxnSpPr>
        <p:spPr bwMode="auto">
          <a:xfrm flipV="1">
            <a:off x="2057400" y="4656138"/>
            <a:ext cx="1344613" cy="6826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1285" name="AutoShape 23"/>
          <p:cNvCxnSpPr>
            <a:cxnSpLocks noChangeShapeType="1"/>
            <a:endCxn id="11276" idx="2"/>
          </p:cNvCxnSpPr>
          <p:nvPr/>
        </p:nvCxnSpPr>
        <p:spPr bwMode="auto">
          <a:xfrm flipV="1">
            <a:off x="3276600" y="3208338"/>
            <a:ext cx="1192213" cy="29686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grpSp>
        <p:nvGrpSpPr>
          <p:cNvPr id="11286" name="Group 41"/>
          <p:cNvGrpSpPr>
            <a:grpSpLocks/>
          </p:cNvGrpSpPr>
          <p:nvPr/>
        </p:nvGrpSpPr>
        <p:grpSpPr bwMode="auto">
          <a:xfrm>
            <a:off x="5638800" y="1497013"/>
            <a:ext cx="3048000" cy="636587"/>
            <a:chOff x="3552" y="943"/>
            <a:chExt cx="1920" cy="401"/>
          </a:xfrm>
        </p:grpSpPr>
        <p:pic>
          <p:nvPicPr>
            <p:cNvPr id="1130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 y="944"/>
              <a:ext cx="311"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 y="943"/>
              <a:ext cx="31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5" name="Text Box 24"/>
            <p:cNvSpPr txBox="1">
              <a:spLocks noChangeArrowheads="1"/>
            </p:cNvSpPr>
            <p:nvPr/>
          </p:nvSpPr>
          <p:spPr bwMode="auto">
            <a:xfrm>
              <a:off x="4704" y="1008"/>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Healthy</a:t>
              </a:r>
            </a:p>
          </p:txBody>
        </p:sp>
        <p:sp>
          <p:nvSpPr>
            <p:cNvPr id="11306" name="Text Box 25"/>
            <p:cNvSpPr txBox="1">
              <a:spLocks noChangeArrowheads="1"/>
            </p:cNvSpPr>
            <p:nvPr/>
          </p:nvSpPr>
          <p:spPr bwMode="auto">
            <a:xfrm>
              <a:off x="3840" y="1008"/>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Sick</a:t>
              </a:r>
            </a:p>
          </p:txBody>
        </p:sp>
      </p:grpSp>
      <p:sp>
        <p:nvSpPr>
          <p:cNvPr id="11287" name="Text Box 26"/>
          <p:cNvSpPr txBox="1">
            <a:spLocks noChangeArrowheads="1"/>
          </p:cNvSpPr>
          <p:nvPr/>
        </p:nvSpPr>
        <p:spPr bwMode="auto">
          <a:xfrm>
            <a:off x="6629400" y="2286000"/>
            <a:ext cx="1319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 Contact</a:t>
            </a:r>
          </a:p>
        </p:txBody>
      </p:sp>
      <p:cxnSp>
        <p:nvCxnSpPr>
          <p:cNvPr id="11288" name="AutoShape 27"/>
          <p:cNvCxnSpPr>
            <a:cxnSpLocks noChangeShapeType="1"/>
          </p:cNvCxnSpPr>
          <p:nvPr/>
        </p:nvCxnSpPr>
        <p:spPr bwMode="auto">
          <a:xfrm>
            <a:off x="5715000" y="2514600"/>
            <a:ext cx="914400" cy="0"/>
          </a:xfrm>
          <a:prstGeom prst="straightConnector1">
            <a:avLst/>
          </a:prstGeom>
          <a:noFill/>
          <a:ln w="50800">
            <a:solidFill>
              <a:schemeClr val="tx1"/>
            </a:solidFill>
            <a:round/>
            <a:headEnd/>
            <a:tailEnd/>
          </a:ln>
          <a:extLst>
            <a:ext uri="{909E8E84-426E-40dd-AFC4-6F175D3DCCD1}">
              <a14:hiddenFill xmlns:a14="http://schemas.microsoft.com/office/drawing/2010/main">
                <a:noFill/>
              </a14:hiddenFill>
            </a:ext>
          </a:extLst>
        </p:spPr>
      </p:cxnSp>
      <p:sp>
        <p:nvSpPr>
          <p:cNvPr id="11289" name="Text Box 29"/>
          <p:cNvSpPr txBox="1">
            <a:spLocks noChangeArrowheads="1"/>
          </p:cNvSpPr>
          <p:nvPr/>
        </p:nvSpPr>
        <p:spPr bwMode="auto">
          <a:xfrm>
            <a:off x="5365750" y="2971800"/>
            <a:ext cx="332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1: Sneeze to neighbors</a:t>
            </a:r>
          </a:p>
        </p:txBody>
      </p:sp>
      <p:sp>
        <p:nvSpPr>
          <p:cNvPr id="11290" name="Text Box 31"/>
          <p:cNvSpPr txBox="1">
            <a:spLocks noChangeArrowheads="1"/>
          </p:cNvSpPr>
          <p:nvPr/>
        </p:nvSpPr>
        <p:spPr bwMode="auto">
          <a:xfrm>
            <a:off x="5365750" y="3429000"/>
            <a:ext cx="378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2: Some neighbors </a:t>
            </a:r>
            <a:r>
              <a:rPr lang="en-US" altLang="zh-CN" sz="2400">
                <a:solidFill>
                  <a:prstClr val="black"/>
                </a:solidFill>
                <a:sym typeface="Wingdings" pitchFamily="2" charset="2"/>
              </a:rPr>
              <a:t> Sick</a:t>
            </a:r>
          </a:p>
        </p:txBody>
      </p:sp>
      <p:pic>
        <p:nvPicPr>
          <p:cNvPr id="11291"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030413"/>
            <a:ext cx="4937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33"/>
          <p:cNvSpPr txBox="1">
            <a:spLocks noChangeArrowheads="1"/>
          </p:cNvSpPr>
          <p:nvPr/>
        </p:nvSpPr>
        <p:spPr bwMode="auto">
          <a:xfrm>
            <a:off x="5356225" y="3886200"/>
            <a:ext cx="240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400">
                <a:solidFill>
                  <a:prstClr val="black"/>
                </a:solidFill>
              </a:rPr>
              <a:t>3: Try to recover</a:t>
            </a:r>
            <a:endParaRPr lang="en-US" altLang="zh-CN" sz="2400">
              <a:solidFill>
                <a:prstClr val="black"/>
              </a:solidFill>
              <a:sym typeface="Wingdings" pitchFamily="2" charset="2"/>
            </a:endParaRPr>
          </a:p>
        </p:txBody>
      </p:sp>
      <p:sp>
        <p:nvSpPr>
          <p:cNvPr id="11293" name="Oval 37"/>
          <p:cNvSpPr>
            <a:spLocks noChangeArrowheads="1"/>
          </p:cNvSpPr>
          <p:nvPr/>
        </p:nvSpPr>
        <p:spPr bwMode="auto">
          <a:xfrm>
            <a:off x="1447800" y="1966913"/>
            <a:ext cx="776288" cy="776287"/>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1294"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649413"/>
            <a:ext cx="4937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Oval 39"/>
          <p:cNvSpPr>
            <a:spLocks noChangeArrowheads="1"/>
          </p:cNvSpPr>
          <p:nvPr/>
        </p:nvSpPr>
        <p:spPr bwMode="auto">
          <a:xfrm>
            <a:off x="3429000" y="1600200"/>
            <a:ext cx="776288" cy="776288"/>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1296"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4240213"/>
            <a:ext cx="4937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7" name="Oval 41"/>
          <p:cNvSpPr>
            <a:spLocks noChangeArrowheads="1"/>
          </p:cNvSpPr>
          <p:nvPr/>
        </p:nvSpPr>
        <p:spPr bwMode="auto">
          <a:xfrm>
            <a:off x="1295400" y="4176713"/>
            <a:ext cx="776288" cy="776287"/>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1298" name="AutoShape 42"/>
          <p:cNvSpPr>
            <a:spLocks noChangeArrowheads="1"/>
          </p:cNvSpPr>
          <p:nvPr/>
        </p:nvSpPr>
        <p:spPr bwMode="auto">
          <a:xfrm>
            <a:off x="1143000" y="1676400"/>
            <a:ext cx="533400" cy="457200"/>
          </a:xfrm>
          <a:prstGeom prst="lightningBol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1299" name="Oval 44"/>
          <p:cNvSpPr>
            <a:spLocks noChangeArrowheads="1"/>
          </p:cNvSpPr>
          <p:nvPr/>
        </p:nvSpPr>
        <p:spPr bwMode="auto">
          <a:xfrm>
            <a:off x="228600" y="3109913"/>
            <a:ext cx="776288" cy="776287"/>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1300" name="AutoShape 45"/>
          <p:cNvSpPr>
            <a:spLocks noChangeArrowheads="1"/>
          </p:cNvSpPr>
          <p:nvPr/>
        </p:nvSpPr>
        <p:spPr bwMode="auto">
          <a:xfrm>
            <a:off x="0" y="2895600"/>
            <a:ext cx="533400" cy="457200"/>
          </a:xfrm>
          <a:prstGeom prst="lightningBol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1301" name="Text Box 46"/>
          <p:cNvSpPr txBox="1">
            <a:spLocks noChangeArrowheads="1"/>
          </p:cNvSpPr>
          <p:nvPr/>
        </p:nvSpPr>
        <p:spPr bwMode="auto">
          <a:xfrm>
            <a:off x="400050" y="4953000"/>
            <a:ext cx="75184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3200" dirty="0">
                <a:solidFill>
                  <a:prstClr val="black"/>
                </a:solidFill>
              </a:rPr>
              <a:t>Q: How to minimize infected population?</a:t>
            </a:r>
          </a:p>
          <a:p>
            <a:pPr defTabSz="914400" eaLnBrk="1" hangingPunct="1">
              <a:buClrTx/>
              <a:buSzTx/>
              <a:buFontTx/>
              <a:buNone/>
            </a:pPr>
            <a:r>
              <a:rPr lang="en-US" altLang="zh-CN" sz="3200" dirty="0">
                <a:solidFill>
                  <a:srgbClr val="C0504D"/>
                </a:solidFill>
              </a:rPr>
              <a:t>    - </a:t>
            </a:r>
            <a:r>
              <a:rPr lang="en-US" altLang="zh-CN" sz="2800" dirty="0">
                <a:solidFill>
                  <a:srgbClr val="C0504D"/>
                </a:solidFill>
              </a:rPr>
              <a:t>Q1: Understand tipping point</a:t>
            </a:r>
          </a:p>
          <a:p>
            <a:pPr defTabSz="914400" eaLnBrk="1" hangingPunct="1">
              <a:buClrTx/>
              <a:buSzTx/>
              <a:buFontTx/>
              <a:buNone/>
            </a:pPr>
            <a:r>
              <a:rPr lang="en-US" altLang="zh-CN" sz="3200" dirty="0">
                <a:solidFill>
                  <a:srgbClr val="C0504D"/>
                </a:solidFill>
              </a:rPr>
              <a:t>    - </a:t>
            </a:r>
            <a:r>
              <a:rPr lang="en-US" altLang="zh-CN" sz="2800" dirty="0">
                <a:solidFill>
                  <a:srgbClr val="C0504D"/>
                </a:solidFill>
              </a:rPr>
              <a:t>Q2: Affecting algorithms</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95</a:t>
            </a:fld>
            <a:endParaRPr lang="en-US"/>
          </a:p>
        </p:txBody>
      </p:sp>
    </p:spTree>
    <p:extLst>
      <p:ext uri="{BB962C8B-B14F-4D97-AF65-F5344CB8AC3E}">
        <p14:creationId xmlns:p14="http://schemas.microsoft.com/office/powerpoint/2010/main" val="38383941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p:txBody>
          <a:bodyPr/>
          <a:lstStyle/>
          <a:p>
            <a:r>
              <a:rPr lang="en-US" altLang="zh-CN" dirty="0" smtClean="0">
                <a:solidFill>
                  <a:schemeClr val="accent2"/>
                </a:solidFill>
              </a:rPr>
              <a:t>Why Do We Care?</a:t>
            </a:r>
            <a:endParaRPr lang="zh-CN" altLang="en-US" dirty="0" smtClean="0">
              <a:solidFill>
                <a:schemeClr val="accent2"/>
              </a:solidFill>
            </a:endParaRPr>
          </a:p>
        </p:txBody>
      </p:sp>
      <p:sp>
        <p:nvSpPr>
          <p:cNvPr id="14339" name="Rectangle 3"/>
          <p:cNvSpPr>
            <a:spLocks noGrp="1"/>
          </p:cNvSpPr>
          <p:nvPr>
            <p:ph type="body" idx="1"/>
          </p:nvPr>
        </p:nvSpPr>
        <p:spPr/>
        <p:txBody>
          <a:bodyPr/>
          <a:lstStyle/>
          <a:p>
            <a:endParaRPr lang="zh-CN" altLang="en-US" smtClean="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76800"/>
            <a:ext cx="429577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1081088"/>
            <a:ext cx="393223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432435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7"/>
          <p:cNvSpPr txBox="1">
            <a:spLocks noChangeArrowheads="1"/>
          </p:cNvSpPr>
          <p:nvPr/>
        </p:nvSpPr>
        <p:spPr bwMode="auto">
          <a:xfrm>
            <a:off x="457200" y="4357688"/>
            <a:ext cx="360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a:solidFill>
                  <a:prstClr val="black"/>
                </a:solidFill>
              </a:rPr>
              <a:t>Rumor Prop on Twitter in UK riots</a:t>
            </a:r>
          </a:p>
        </p:txBody>
      </p:sp>
      <p:sp>
        <p:nvSpPr>
          <p:cNvPr id="14344" name="Text Box 8"/>
          <p:cNvSpPr txBox="1">
            <a:spLocks noChangeArrowheads="1"/>
          </p:cNvSpPr>
          <p:nvPr/>
        </p:nvSpPr>
        <p:spPr bwMode="auto">
          <a:xfrm>
            <a:off x="5467350" y="3519488"/>
            <a:ext cx="291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a:solidFill>
                  <a:prstClr val="black"/>
                </a:solidFill>
              </a:rPr>
              <a:t>Email Fwd in Organization </a:t>
            </a:r>
          </a:p>
        </p:txBody>
      </p:sp>
      <p:pic>
        <p:nvPicPr>
          <p:cNvPr id="1434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925" y="4114800"/>
            <a:ext cx="29622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0"/>
          <p:cNvSpPr txBox="1">
            <a:spLocks noChangeArrowheads="1"/>
          </p:cNvSpPr>
          <p:nvPr/>
        </p:nvSpPr>
        <p:spPr bwMode="auto">
          <a:xfrm>
            <a:off x="6026150" y="6400800"/>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dirty="0" smtClean="0">
                <a:solidFill>
                  <a:prstClr val="black"/>
                </a:solidFill>
              </a:rPr>
              <a:t>Malware </a:t>
            </a:r>
            <a:r>
              <a:rPr lang="en-US" altLang="zh-CN" dirty="0">
                <a:solidFill>
                  <a:prstClr val="black"/>
                </a:solidFill>
              </a:rPr>
              <a:t>Infection</a:t>
            </a:r>
          </a:p>
        </p:txBody>
      </p:sp>
      <p:sp>
        <p:nvSpPr>
          <p:cNvPr id="14347" name="Text Box 11"/>
          <p:cNvSpPr txBox="1">
            <a:spLocks noChangeArrowheads="1"/>
          </p:cNvSpPr>
          <p:nvPr/>
        </p:nvSpPr>
        <p:spPr bwMode="auto">
          <a:xfrm>
            <a:off x="1225550" y="64008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dirty="0">
                <a:solidFill>
                  <a:prstClr val="black"/>
                </a:solidFill>
              </a:rPr>
              <a:t>Viral Marketing</a:t>
            </a:r>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96</a:t>
            </a:fld>
            <a:endParaRPr lang="en-US"/>
          </a:p>
        </p:txBody>
      </p:sp>
    </p:spTree>
    <p:extLst>
      <p:ext uri="{BB962C8B-B14F-4D97-AF65-F5344CB8AC3E}">
        <p14:creationId xmlns:p14="http://schemas.microsoft.com/office/powerpoint/2010/main" val="391856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457200" y="274638"/>
            <a:ext cx="4114800" cy="1143000"/>
          </a:xfrm>
        </p:spPr>
        <p:txBody>
          <a:bodyPr/>
          <a:lstStyle/>
          <a:p>
            <a:r>
              <a:rPr lang="en-US" altLang="zh-CN" sz="3200" dirty="0" smtClean="0">
                <a:solidFill>
                  <a:schemeClr val="accent2"/>
                </a:solidFill>
              </a:rPr>
              <a:t>SIS Model (e.g., Flu)</a:t>
            </a:r>
          </a:p>
        </p:txBody>
      </p:sp>
      <p:sp>
        <p:nvSpPr>
          <p:cNvPr id="18435" name="Text Box 95"/>
          <p:cNvSpPr txBox="1">
            <a:spLocks noChangeArrowheads="1"/>
          </p:cNvSpPr>
          <p:nvPr/>
        </p:nvSpPr>
        <p:spPr bwMode="auto">
          <a:xfrm>
            <a:off x="6248400" y="2283370"/>
            <a:ext cx="2728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4000" i="1">
                <a:solidFill>
                  <a:srgbClr val="0033CC"/>
                </a:solidFill>
              </a:rPr>
              <a:t>p</a:t>
            </a:r>
            <a:r>
              <a:rPr lang="en-US" altLang="zh-CN" sz="4000" i="1" baseline="-25000">
                <a:solidFill>
                  <a:srgbClr val="0033CC"/>
                </a:solidFill>
              </a:rPr>
              <a:t>t+1</a:t>
            </a:r>
            <a:r>
              <a:rPr lang="en-US" altLang="zh-CN" sz="4000" i="1">
                <a:solidFill>
                  <a:prstClr val="black"/>
                </a:solidFill>
              </a:rPr>
              <a:t> </a:t>
            </a:r>
            <a:r>
              <a:rPr lang="en-US" altLang="zh-CN" sz="4000">
                <a:solidFill>
                  <a:prstClr val="black"/>
                </a:solidFill>
              </a:rPr>
              <a:t>= </a:t>
            </a:r>
            <a:r>
              <a:rPr lang="en-US" altLang="zh-CN" sz="4000" i="1">
                <a:solidFill>
                  <a:srgbClr val="CC3300"/>
                </a:solidFill>
              </a:rPr>
              <a:t>H</a:t>
            </a:r>
            <a:r>
              <a:rPr lang="en-US" altLang="zh-CN" sz="4000">
                <a:solidFill>
                  <a:prstClr val="black"/>
                </a:solidFill>
              </a:rPr>
              <a:t> (</a:t>
            </a:r>
            <a:r>
              <a:rPr lang="en-US" altLang="zh-CN" sz="4000" i="1">
                <a:solidFill>
                  <a:srgbClr val="800080"/>
                </a:solidFill>
              </a:rPr>
              <a:t>p</a:t>
            </a:r>
            <a:r>
              <a:rPr lang="en-US" altLang="zh-CN" sz="2800" i="1" baseline="-25000">
                <a:solidFill>
                  <a:srgbClr val="800080"/>
                </a:solidFill>
              </a:rPr>
              <a:t>t</a:t>
            </a:r>
            <a:r>
              <a:rPr lang="en-US" altLang="zh-CN" sz="4000">
                <a:solidFill>
                  <a:prstClr val="black"/>
                </a:solidFill>
              </a:rPr>
              <a:t>)</a:t>
            </a:r>
            <a:endParaRPr lang="en-US" altLang="zh-CN" sz="4000" i="1">
              <a:solidFill>
                <a:prstClr val="black"/>
              </a:solidFill>
            </a:endParaRPr>
          </a:p>
        </p:txBody>
      </p:sp>
      <p:pic>
        <p:nvPicPr>
          <p:cNvPr id="18436" name="Picture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969" y="5635"/>
            <a:ext cx="3692525"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97"/>
          <p:cNvSpPr>
            <a:spLocks noChangeArrowheads="1"/>
          </p:cNvSpPr>
          <p:nvPr/>
        </p:nvSpPr>
        <p:spPr bwMode="auto">
          <a:xfrm>
            <a:off x="5383928" y="120868"/>
            <a:ext cx="3733800" cy="1371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38" name="Text Box 101"/>
          <p:cNvSpPr txBox="1">
            <a:spLocks noChangeArrowheads="1"/>
          </p:cNvSpPr>
          <p:nvPr/>
        </p:nvSpPr>
        <p:spPr bwMode="auto">
          <a:xfrm>
            <a:off x="152400" y="4096295"/>
            <a:ext cx="5638800" cy="16414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800">
                <a:solidFill>
                  <a:prstClr val="black"/>
                </a:solidFill>
              </a:rPr>
              <a:t>Theorem [</a:t>
            </a:r>
            <a:r>
              <a:rPr lang="en-US" altLang="zh-CN" sz="2400">
                <a:solidFill>
                  <a:prstClr val="black"/>
                </a:solidFill>
              </a:rPr>
              <a:t>Chakrabarti+ 2003, 2007</a:t>
            </a:r>
            <a:r>
              <a:rPr lang="en-US" altLang="zh-CN" sz="2800">
                <a:solidFill>
                  <a:prstClr val="black"/>
                </a:solidFill>
              </a:rPr>
              <a:t>]: </a:t>
            </a:r>
          </a:p>
          <a:p>
            <a:pPr defTabSz="914400" eaLnBrk="1" hangingPunct="1">
              <a:buClrTx/>
              <a:buSzTx/>
              <a:buFontTx/>
              <a:buNone/>
            </a:pPr>
            <a:r>
              <a:rPr lang="en-US" altLang="zh-CN" sz="2800">
                <a:solidFill>
                  <a:prstClr val="black"/>
                </a:solidFill>
              </a:rPr>
              <a:t>  If</a:t>
            </a:r>
            <a:r>
              <a:rPr lang="en-US" altLang="zh-CN" sz="2400" b="1" i="1">
                <a:solidFill>
                  <a:srgbClr val="FF0000"/>
                </a:solidFill>
              </a:rPr>
              <a:t>λ x (</a:t>
            </a:r>
            <a:r>
              <a:rPr lang="el-GR" altLang="zh-CN" sz="2400" b="1">
                <a:solidFill>
                  <a:srgbClr val="FF0000"/>
                </a:solidFill>
              </a:rPr>
              <a:t>β</a:t>
            </a:r>
            <a:r>
              <a:rPr lang="en-US" altLang="zh-CN" sz="2400" b="1">
                <a:solidFill>
                  <a:srgbClr val="FF0000"/>
                </a:solidFill>
              </a:rPr>
              <a:t>/</a:t>
            </a:r>
            <a:r>
              <a:rPr lang="el-GR" altLang="zh-CN" sz="2400" b="1">
                <a:solidFill>
                  <a:srgbClr val="FF0000"/>
                </a:solidFill>
              </a:rPr>
              <a:t>δ</a:t>
            </a:r>
            <a:r>
              <a:rPr lang="en-US" altLang="zh-CN" sz="2400" b="1">
                <a:solidFill>
                  <a:srgbClr val="FF0000"/>
                </a:solidFill>
              </a:rPr>
              <a:t>) ≤ 1</a:t>
            </a:r>
            <a:r>
              <a:rPr lang="en-US" altLang="zh-CN" sz="2400">
                <a:solidFill>
                  <a:prstClr val="black"/>
                </a:solidFill>
              </a:rPr>
              <a:t>;  no epidemic </a:t>
            </a:r>
          </a:p>
          <a:p>
            <a:pPr defTabSz="914400" eaLnBrk="1" hangingPunct="1">
              <a:buClrTx/>
              <a:buSzTx/>
              <a:buFontTx/>
              <a:buNone/>
            </a:pPr>
            <a:r>
              <a:rPr lang="en-US" altLang="zh-CN" sz="2400">
                <a:solidFill>
                  <a:prstClr val="black"/>
                </a:solidFill>
              </a:rPr>
              <a:t>  for any initial conditions</a:t>
            </a:r>
            <a:r>
              <a:rPr lang="en-US" altLang="zh-CN" sz="2000">
                <a:solidFill>
                  <a:prstClr val="white"/>
                </a:solidFill>
              </a:rPr>
              <a:t> of the graph)</a:t>
            </a:r>
          </a:p>
          <a:p>
            <a:pPr defTabSz="914400" eaLnBrk="1" hangingPunct="1">
              <a:buClrTx/>
              <a:buSzTx/>
              <a:buFontTx/>
              <a:buNone/>
            </a:pPr>
            <a:r>
              <a:rPr lang="en-US" altLang="zh-CN" sz="2000">
                <a:solidFill>
                  <a:prstClr val="white"/>
                </a:solidFill>
              </a:rPr>
              <a:t>    , </a:t>
            </a:r>
            <a:r>
              <a:rPr lang="el-GR" altLang="zh-CN" sz="2000">
                <a:solidFill>
                  <a:prstClr val="white"/>
                </a:solidFill>
              </a:rPr>
              <a:t>δ</a:t>
            </a:r>
            <a:r>
              <a:rPr lang="en-US" altLang="zh-CN" sz="2000">
                <a:solidFill>
                  <a:prstClr val="white"/>
                </a:solidFill>
              </a:rPr>
              <a:t> </a:t>
            </a:r>
            <a:r>
              <a:rPr lang="en-US" altLang="zh-CN" sz="2000" i="1">
                <a:solidFill>
                  <a:prstClr val="white"/>
                </a:solidFill>
              </a:rPr>
              <a:t>: </a:t>
            </a:r>
            <a:r>
              <a:rPr lang="en-US" altLang="zh-CN" sz="2000">
                <a:solidFill>
                  <a:prstClr val="white"/>
                </a:solidFill>
              </a:rPr>
              <a:t>virus par</a:t>
            </a:r>
            <a:endParaRPr lang="en-US" altLang="zh-CN" sz="2800">
              <a:solidFill>
                <a:prstClr val="black"/>
              </a:solidFill>
            </a:endParaRPr>
          </a:p>
        </p:txBody>
      </p:sp>
      <p:grpSp>
        <p:nvGrpSpPr>
          <p:cNvPr id="18439" name="Group 106"/>
          <p:cNvGrpSpPr>
            <a:grpSpLocks/>
          </p:cNvGrpSpPr>
          <p:nvPr/>
        </p:nvGrpSpPr>
        <p:grpSpPr bwMode="auto">
          <a:xfrm>
            <a:off x="26988" y="1673770"/>
            <a:ext cx="2838450" cy="1855788"/>
            <a:chOff x="2208" y="1008"/>
            <a:chExt cx="3312" cy="2169"/>
          </a:xfrm>
        </p:grpSpPr>
        <p:pic>
          <p:nvPicPr>
            <p:cNvPr id="184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679"/>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2007"/>
              <a:ext cx="31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1295"/>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4" name="Oval 7"/>
            <p:cNvSpPr>
              <a:spLocks noChangeArrowheads="1"/>
            </p:cNvSpPr>
            <p:nvPr/>
          </p:nvSpPr>
          <p:spPr bwMode="auto">
            <a:xfrm>
              <a:off x="2352" y="1959"/>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85" name="Oval 8"/>
            <p:cNvSpPr>
              <a:spLocks noChangeArrowheads="1"/>
            </p:cNvSpPr>
            <p:nvPr/>
          </p:nvSpPr>
          <p:spPr bwMode="auto">
            <a:xfrm>
              <a:off x="3120" y="1239"/>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86" name="Oval 9"/>
            <p:cNvSpPr>
              <a:spLocks noChangeArrowheads="1"/>
            </p:cNvSpPr>
            <p:nvPr/>
          </p:nvSpPr>
          <p:spPr bwMode="auto">
            <a:xfrm>
              <a:off x="3024" y="2631"/>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8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 y="2007"/>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8" name="Oval 11"/>
            <p:cNvSpPr>
              <a:spLocks noChangeArrowheads="1"/>
            </p:cNvSpPr>
            <p:nvPr/>
          </p:nvSpPr>
          <p:spPr bwMode="auto">
            <a:xfrm>
              <a:off x="3783" y="1959"/>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 y="2736"/>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Oval 14"/>
            <p:cNvSpPr>
              <a:spLocks noChangeArrowheads="1"/>
            </p:cNvSpPr>
            <p:nvPr/>
          </p:nvSpPr>
          <p:spPr bwMode="auto">
            <a:xfrm>
              <a:off x="4359" y="2688"/>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9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056"/>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2" name="Oval 16"/>
            <p:cNvSpPr>
              <a:spLocks noChangeArrowheads="1"/>
            </p:cNvSpPr>
            <p:nvPr/>
          </p:nvSpPr>
          <p:spPr bwMode="auto">
            <a:xfrm>
              <a:off x="4368" y="1008"/>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 y="1824"/>
              <a:ext cx="29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4" name="Oval 18"/>
            <p:cNvSpPr>
              <a:spLocks noChangeArrowheads="1"/>
            </p:cNvSpPr>
            <p:nvPr/>
          </p:nvSpPr>
          <p:spPr bwMode="auto">
            <a:xfrm>
              <a:off x="5031" y="1776"/>
              <a:ext cx="489" cy="489"/>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cxnSp>
          <p:nvCxnSpPr>
            <p:cNvPr id="18495" name="AutoShape 19"/>
            <p:cNvCxnSpPr>
              <a:cxnSpLocks noChangeShapeType="1"/>
              <a:stCxn id="18485" idx="5"/>
              <a:endCxn id="18488" idx="1"/>
            </p:cNvCxnSpPr>
            <p:nvPr/>
          </p:nvCxnSpPr>
          <p:spPr bwMode="auto">
            <a:xfrm>
              <a:off x="3537" y="1664"/>
              <a:ext cx="318" cy="359"/>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496" name="AutoShape 20"/>
            <p:cNvCxnSpPr>
              <a:cxnSpLocks noChangeShapeType="1"/>
              <a:stCxn id="18485" idx="6"/>
              <a:endCxn id="18492" idx="2"/>
            </p:cNvCxnSpPr>
            <p:nvPr/>
          </p:nvCxnSpPr>
          <p:spPr bwMode="auto">
            <a:xfrm flipV="1">
              <a:off x="3617" y="1253"/>
              <a:ext cx="743" cy="231"/>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497" name="AutoShape 21"/>
            <p:cNvCxnSpPr>
              <a:cxnSpLocks noChangeShapeType="1"/>
              <a:endCxn id="18485" idx="3"/>
            </p:cNvCxnSpPr>
            <p:nvPr/>
          </p:nvCxnSpPr>
          <p:spPr bwMode="auto">
            <a:xfrm flipV="1">
              <a:off x="2640" y="1664"/>
              <a:ext cx="552" cy="30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98" name="AutoShape 22"/>
            <p:cNvCxnSpPr>
              <a:cxnSpLocks noChangeShapeType="1"/>
              <a:stCxn id="18484" idx="6"/>
              <a:endCxn id="18488" idx="2"/>
            </p:cNvCxnSpPr>
            <p:nvPr/>
          </p:nvCxnSpPr>
          <p:spPr bwMode="auto">
            <a:xfrm>
              <a:off x="2849" y="2204"/>
              <a:ext cx="926"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99" name="AutoShape 23"/>
            <p:cNvCxnSpPr>
              <a:cxnSpLocks noChangeShapeType="1"/>
              <a:stCxn id="18484" idx="4"/>
              <a:endCxn id="18486" idx="2"/>
            </p:cNvCxnSpPr>
            <p:nvPr/>
          </p:nvCxnSpPr>
          <p:spPr bwMode="auto">
            <a:xfrm>
              <a:off x="2597" y="2456"/>
              <a:ext cx="419" cy="42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500" name="AutoShape 24"/>
            <p:cNvCxnSpPr>
              <a:cxnSpLocks noChangeShapeType="1"/>
            </p:cNvCxnSpPr>
            <p:nvPr/>
          </p:nvCxnSpPr>
          <p:spPr bwMode="auto">
            <a:xfrm>
              <a:off x="4224" y="2384"/>
              <a:ext cx="231" cy="36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501" name="AutoShape 25"/>
            <p:cNvCxnSpPr>
              <a:cxnSpLocks noChangeShapeType="1"/>
              <a:endCxn id="18494" idx="1"/>
            </p:cNvCxnSpPr>
            <p:nvPr/>
          </p:nvCxnSpPr>
          <p:spPr bwMode="auto">
            <a:xfrm>
              <a:off x="4800" y="1440"/>
              <a:ext cx="303" cy="40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502" name="AutoShape 26"/>
            <p:cNvCxnSpPr>
              <a:cxnSpLocks noChangeShapeType="1"/>
              <a:endCxn id="18490" idx="2"/>
            </p:cNvCxnSpPr>
            <p:nvPr/>
          </p:nvCxnSpPr>
          <p:spPr bwMode="auto">
            <a:xfrm flipV="1">
              <a:off x="3504" y="2933"/>
              <a:ext cx="847" cy="43"/>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503" name="AutoShape 27"/>
            <p:cNvCxnSpPr>
              <a:cxnSpLocks noChangeShapeType="1"/>
              <a:endCxn id="18494" idx="2"/>
            </p:cNvCxnSpPr>
            <p:nvPr/>
          </p:nvCxnSpPr>
          <p:spPr bwMode="auto">
            <a:xfrm flipV="1">
              <a:off x="4272" y="2021"/>
              <a:ext cx="751" cy="187"/>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pic>
          <p:nvPicPr>
            <p:cNvPr id="18504"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1585"/>
              <a:ext cx="19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5" name="Picture 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1279"/>
              <a:ext cx="31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06" name="AutoShape 39"/>
            <p:cNvSpPr>
              <a:spLocks noChangeArrowheads="1"/>
            </p:cNvSpPr>
            <p:nvPr/>
          </p:nvSpPr>
          <p:spPr bwMode="auto">
            <a:xfrm>
              <a:off x="2208" y="1824"/>
              <a:ext cx="336" cy="288"/>
            </a:xfrm>
            <a:prstGeom prst="lightningBol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507"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 y="2064"/>
              <a:ext cx="19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08"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2496"/>
              <a:ext cx="19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0" name="Group 135"/>
          <p:cNvGrpSpPr>
            <a:grpSpLocks/>
          </p:cNvGrpSpPr>
          <p:nvPr/>
        </p:nvGrpSpPr>
        <p:grpSpPr bwMode="auto">
          <a:xfrm>
            <a:off x="3257550" y="1597570"/>
            <a:ext cx="2838450" cy="1855788"/>
            <a:chOff x="3936" y="1392"/>
            <a:chExt cx="1788" cy="1169"/>
          </a:xfrm>
        </p:grpSpPr>
        <p:pic>
          <p:nvPicPr>
            <p:cNvPr id="184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 y="1953"/>
              <a:ext cx="16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 y="1547"/>
              <a:ext cx="16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Oval 7"/>
            <p:cNvSpPr>
              <a:spLocks noChangeArrowheads="1"/>
            </p:cNvSpPr>
            <p:nvPr/>
          </p:nvSpPr>
          <p:spPr bwMode="auto">
            <a:xfrm>
              <a:off x="4014" y="1920"/>
              <a:ext cx="264" cy="263"/>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52" name="Oval 8"/>
            <p:cNvSpPr>
              <a:spLocks noChangeArrowheads="1"/>
            </p:cNvSpPr>
            <p:nvPr/>
          </p:nvSpPr>
          <p:spPr bwMode="auto">
            <a:xfrm>
              <a:off x="4428" y="1516"/>
              <a:ext cx="264" cy="264"/>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5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8" y="1930"/>
              <a:ext cx="162"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Oval 11"/>
            <p:cNvSpPr>
              <a:spLocks noChangeArrowheads="1"/>
            </p:cNvSpPr>
            <p:nvPr/>
          </p:nvSpPr>
          <p:spPr bwMode="auto">
            <a:xfrm>
              <a:off x="4786" y="1905"/>
              <a:ext cx="264" cy="263"/>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5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9" y="2323"/>
              <a:ext cx="16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Oval 14"/>
            <p:cNvSpPr>
              <a:spLocks noChangeArrowheads="1"/>
            </p:cNvSpPr>
            <p:nvPr/>
          </p:nvSpPr>
          <p:spPr bwMode="auto">
            <a:xfrm>
              <a:off x="5097" y="2297"/>
              <a:ext cx="264" cy="264"/>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5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 y="1418"/>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 y="1832"/>
              <a:ext cx="16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9" name="Oval 18"/>
            <p:cNvSpPr>
              <a:spLocks noChangeArrowheads="1"/>
            </p:cNvSpPr>
            <p:nvPr/>
          </p:nvSpPr>
          <p:spPr bwMode="auto">
            <a:xfrm>
              <a:off x="5460" y="1806"/>
              <a:ext cx="264" cy="263"/>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cxnSp>
          <p:nvCxnSpPr>
            <p:cNvPr id="18460" name="AutoShape 19"/>
            <p:cNvCxnSpPr>
              <a:cxnSpLocks noChangeShapeType="1"/>
              <a:stCxn id="18452" idx="5"/>
              <a:endCxn id="18454" idx="1"/>
            </p:cNvCxnSpPr>
            <p:nvPr/>
          </p:nvCxnSpPr>
          <p:spPr bwMode="auto">
            <a:xfrm>
              <a:off x="4653" y="1746"/>
              <a:ext cx="172" cy="19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61" name="AutoShape 20"/>
            <p:cNvCxnSpPr>
              <a:cxnSpLocks noChangeShapeType="1"/>
              <a:stCxn id="18452" idx="6"/>
              <a:endCxn id="18478" idx="2"/>
            </p:cNvCxnSpPr>
            <p:nvPr/>
          </p:nvCxnSpPr>
          <p:spPr bwMode="auto">
            <a:xfrm flipV="1">
              <a:off x="4697" y="1524"/>
              <a:ext cx="401" cy="1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62" name="AutoShape 21"/>
            <p:cNvCxnSpPr>
              <a:cxnSpLocks noChangeShapeType="1"/>
              <a:endCxn id="18452" idx="3"/>
            </p:cNvCxnSpPr>
            <p:nvPr/>
          </p:nvCxnSpPr>
          <p:spPr bwMode="auto">
            <a:xfrm flipV="1">
              <a:off x="4169" y="1749"/>
              <a:ext cx="298" cy="163"/>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63" name="AutoShape 22"/>
            <p:cNvCxnSpPr>
              <a:cxnSpLocks noChangeShapeType="1"/>
              <a:stCxn id="18451" idx="6"/>
              <a:endCxn id="18454" idx="2"/>
            </p:cNvCxnSpPr>
            <p:nvPr/>
          </p:nvCxnSpPr>
          <p:spPr bwMode="auto">
            <a:xfrm flipV="1">
              <a:off x="4286" y="2037"/>
              <a:ext cx="492" cy="1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64" name="AutoShape 23"/>
            <p:cNvCxnSpPr>
              <a:cxnSpLocks noChangeShapeType="1"/>
              <a:stCxn id="18451" idx="4"/>
              <a:endCxn id="18480" idx="2"/>
            </p:cNvCxnSpPr>
            <p:nvPr/>
          </p:nvCxnSpPr>
          <p:spPr bwMode="auto">
            <a:xfrm>
              <a:off x="4146" y="2191"/>
              <a:ext cx="223" cy="208"/>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465" name="AutoShape 24"/>
            <p:cNvCxnSpPr>
              <a:cxnSpLocks noChangeShapeType="1"/>
            </p:cNvCxnSpPr>
            <p:nvPr/>
          </p:nvCxnSpPr>
          <p:spPr bwMode="auto">
            <a:xfrm>
              <a:off x="5024" y="2134"/>
              <a:ext cx="125" cy="19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466" name="AutoShape 25"/>
            <p:cNvCxnSpPr>
              <a:cxnSpLocks noChangeShapeType="1"/>
              <a:endCxn id="18459" idx="1"/>
            </p:cNvCxnSpPr>
            <p:nvPr/>
          </p:nvCxnSpPr>
          <p:spPr bwMode="auto">
            <a:xfrm>
              <a:off x="5335" y="1622"/>
              <a:ext cx="164" cy="215"/>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467" name="AutoShape 26"/>
            <p:cNvCxnSpPr>
              <a:cxnSpLocks noChangeShapeType="1"/>
              <a:endCxn id="18456" idx="2"/>
            </p:cNvCxnSpPr>
            <p:nvPr/>
          </p:nvCxnSpPr>
          <p:spPr bwMode="auto">
            <a:xfrm flipV="1">
              <a:off x="4632" y="2429"/>
              <a:ext cx="457" cy="24"/>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8468" name="AutoShape 27"/>
            <p:cNvCxnSpPr>
              <a:cxnSpLocks noChangeShapeType="1"/>
              <a:endCxn id="18459" idx="2"/>
            </p:cNvCxnSpPr>
            <p:nvPr/>
          </p:nvCxnSpPr>
          <p:spPr bwMode="auto">
            <a:xfrm flipV="1">
              <a:off x="5046" y="1938"/>
              <a:ext cx="406" cy="101"/>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pic>
          <p:nvPicPr>
            <p:cNvPr id="18469"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 y="1703"/>
              <a:ext cx="1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0"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 y="1538"/>
              <a:ext cx="16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1" name="AutoShape 39"/>
            <p:cNvSpPr>
              <a:spLocks noChangeArrowheads="1"/>
            </p:cNvSpPr>
            <p:nvPr/>
          </p:nvSpPr>
          <p:spPr bwMode="auto">
            <a:xfrm>
              <a:off x="3936" y="1832"/>
              <a:ext cx="181" cy="155"/>
            </a:xfrm>
            <a:prstGeom prst="lightningBol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72"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 y="1961"/>
              <a:ext cx="1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 y="2194"/>
              <a:ext cx="1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1503"/>
              <a:ext cx="1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36" descr="sneez-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 y="1728"/>
              <a:ext cx="1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6" name="AutoShape 39"/>
            <p:cNvSpPr>
              <a:spLocks noChangeArrowheads="1"/>
            </p:cNvSpPr>
            <p:nvPr/>
          </p:nvSpPr>
          <p:spPr bwMode="auto">
            <a:xfrm>
              <a:off x="4331" y="1429"/>
              <a:ext cx="181" cy="155"/>
            </a:xfrm>
            <a:prstGeom prst="lightningBol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 y="1415"/>
              <a:ext cx="16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8" name="Oval 16"/>
            <p:cNvSpPr>
              <a:spLocks noChangeArrowheads="1"/>
            </p:cNvSpPr>
            <p:nvPr/>
          </p:nvSpPr>
          <p:spPr bwMode="auto">
            <a:xfrm>
              <a:off x="5102" y="1392"/>
              <a:ext cx="264" cy="264"/>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7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6" y="2286"/>
              <a:ext cx="16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0" name="Oval 9"/>
            <p:cNvSpPr>
              <a:spLocks noChangeArrowheads="1"/>
            </p:cNvSpPr>
            <p:nvPr/>
          </p:nvSpPr>
          <p:spPr bwMode="auto">
            <a:xfrm>
              <a:off x="4377" y="2267"/>
              <a:ext cx="264" cy="263"/>
            </a:xfrm>
            <a:prstGeom prst="ellipse">
              <a:avLst/>
            </a:prstGeom>
            <a:noFill/>
            <a:ln w="25400">
              <a:solidFill>
                <a:srgbClr val="8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grpSp>
      <p:sp>
        <p:nvSpPr>
          <p:cNvPr id="18441" name="Rectangle 168"/>
          <p:cNvSpPr>
            <a:spLocks noChangeArrowheads="1"/>
          </p:cNvSpPr>
          <p:nvPr/>
        </p:nvSpPr>
        <p:spPr bwMode="auto">
          <a:xfrm>
            <a:off x="57150" y="1521370"/>
            <a:ext cx="2819400" cy="2209800"/>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42" name="Rectangle 169"/>
          <p:cNvSpPr>
            <a:spLocks noChangeArrowheads="1"/>
          </p:cNvSpPr>
          <p:nvPr/>
        </p:nvSpPr>
        <p:spPr bwMode="auto">
          <a:xfrm>
            <a:off x="3257550" y="1521370"/>
            <a:ext cx="2819400" cy="2209800"/>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sp>
        <p:nvSpPr>
          <p:cNvPr id="18443" name="AutoShape 170"/>
          <p:cNvSpPr>
            <a:spLocks noChangeArrowheads="1"/>
          </p:cNvSpPr>
          <p:nvPr/>
        </p:nvSpPr>
        <p:spPr bwMode="auto">
          <a:xfrm>
            <a:off x="2876550" y="2511970"/>
            <a:ext cx="381000" cy="304800"/>
          </a:xfrm>
          <a:prstGeom prst="rightArrow">
            <a:avLst>
              <a:gd name="adj1" fmla="val 50000"/>
              <a:gd name="adj2" fmla="val 31250"/>
            </a:avLst>
          </a:prstGeom>
          <a:solidFill>
            <a:schemeClr val="tx1"/>
          </a:solidFill>
          <a:ln w="9525">
            <a:solidFill>
              <a:schemeClr val="tx1"/>
            </a:solidFill>
            <a:miter lim="800000"/>
            <a:headEnd/>
            <a:tailEnd/>
          </a:ln>
        </p:spPr>
        <p:txBody>
          <a:bodyPr wrap="none" anchor="ctr"/>
          <a:lstStyle/>
          <a:p>
            <a:pPr defTabSz="914400">
              <a:buClrTx/>
              <a:buSzTx/>
              <a:buFontTx/>
              <a:buNone/>
            </a:pPr>
            <a:endParaRPr lang="zh-CN" altLang="en-US">
              <a:solidFill>
                <a:prstClr val="black"/>
              </a:solidFill>
              <a:latin typeface="Arial" pitchFamily="34" charset="0"/>
              <a:cs typeface="Arial" pitchFamily="34" charset="0"/>
            </a:endParaRPr>
          </a:p>
        </p:txBody>
      </p:sp>
      <p:pic>
        <p:nvPicPr>
          <p:cNvPr id="18445" name="Picture 73"/>
          <p:cNvPicPr>
            <a:picLocks noChangeAspect="1" noChangeArrowheads="1"/>
          </p:cNvPicPr>
          <p:nvPr/>
        </p:nvPicPr>
        <p:blipFill>
          <a:blip r:embed="rId8">
            <a:extLst>
              <a:ext uri="{28A0092B-C50C-407E-A947-70E740481C1C}">
                <a14:useLocalDpi xmlns:a14="http://schemas.microsoft.com/office/drawing/2010/main" val="0"/>
              </a:ext>
            </a:extLst>
          </a:blip>
          <a:srcRect b="4546"/>
          <a:stretch>
            <a:fillRect/>
          </a:stretch>
        </p:blipFill>
        <p:spPr bwMode="auto">
          <a:xfrm>
            <a:off x="6088063" y="3426370"/>
            <a:ext cx="2979737"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6" name="Text Box 74"/>
          <p:cNvSpPr txBox="1">
            <a:spLocks noChangeArrowheads="1"/>
          </p:cNvSpPr>
          <p:nvPr/>
        </p:nvSpPr>
        <p:spPr bwMode="auto">
          <a:xfrm>
            <a:off x="5942013" y="3731170"/>
            <a:ext cx="458787" cy="198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b="1">
                <a:solidFill>
                  <a:prstClr val="black"/>
                </a:solidFill>
              </a:rPr>
              <a:t>Infection Ratio</a:t>
            </a:r>
          </a:p>
        </p:txBody>
      </p:sp>
      <p:sp>
        <p:nvSpPr>
          <p:cNvPr id="18447" name="Text Box 75"/>
          <p:cNvSpPr txBox="1">
            <a:spLocks noChangeArrowheads="1"/>
          </p:cNvSpPr>
          <p:nvPr/>
        </p:nvSpPr>
        <p:spPr bwMode="auto">
          <a:xfrm>
            <a:off x="7626350" y="5269458"/>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b="1">
                <a:solidFill>
                  <a:prstClr val="black"/>
                </a:solidFill>
              </a:rPr>
              <a:t>Time Ticks</a:t>
            </a:r>
          </a:p>
        </p:txBody>
      </p:sp>
      <p:pic>
        <p:nvPicPr>
          <p:cNvPr id="77" name="Picture 1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3" y="0"/>
            <a:ext cx="3332162" cy="598488"/>
          </a:xfrm>
          <a:prstGeom prst="rect">
            <a:avLst/>
          </a:prstGeom>
          <a:noFill/>
          <a:ln>
            <a:noFill/>
          </a:ln>
          <a:effectLst/>
          <a:extLst/>
        </p:spPr>
      </p:pic>
      <p:sp>
        <p:nvSpPr>
          <p:cNvPr id="78" name="Rectangle 2"/>
          <p:cNvSpPr>
            <a:spLocks noChangeArrowheads="1"/>
          </p:cNvSpPr>
          <p:nvPr/>
        </p:nvSpPr>
        <p:spPr bwMode="auto">
          <a:xfrm>
            <a:off x="0" y="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97</a:t>
            </a:fld>
            <a:endParaRPr lang="en-US"/>
          </a:p>
        </p:txBody>
      </p:sp>
      <p:sp>
        <p:nvSpPr>
          <p:cNvPr id="18444" name="Rectangle 173"/>
          <p:cNvSpPr>
            <a:spLocks noChangeArrowheads="1"/>
          </p:cNvSpPr>
          <p:nvPr/>
        </p:nvSpPr>
        <p:spPr bwMode="auto">
          <a:xfrm>
            <a:off x="0" y="5791200"/>
            <a:ext cx="9144000" cy="1066800"/>
          </a:xfrm>
          <a:prstGeom prst="rect">
            <a:avLst/>
          </a:prstGeom>
          <a:solidFill>
            <a:schemeClr val="tx1"/>
          </a:solidFill>
          <a:ln w="9525">
            <a:solidFill>
              <a:schemeClr val="tx1"/>
            </a:solidFill>
            <a:miter lim="800000"/>
            <a:headEnd/>
            <a:tailEnd/>
          </a:ln>
        </p:spPr>
        <p:txBody>
          <a:bodyPr wrap="none" anchor="ctr"/>
          <a:lstStyle/>
          <a:p>
            <a:pPr defTabSz="914400">
              <a:buClrTx/>
              <a:buSzTx/>
              <a:buFontTx/>
              <a:buNone/>
            </a:pPr>
            <a:r>
              <a:rPr lang="en-US" altLang="zh-CN" dirty="0">
                <a:solidFill>
                  <a:prstClr val="black"/>
                </a:solidFill>
                <a:latin typeface="Arial" pitchFamily="34" charset="0"/>
                <a:cs typeface="Arial" pitchFamily="34" charset="0"/>
              </a:rPr>
              <a:t>     </a:t>
            </a:r>
            <a:r>
              <a:rPr lang="en-US" altLang="zh-CN" sz="2000" i="1" dirty="0">
                <a:solidFill>
                  <a:prstClr val="white"/>
                </a:solidFill>
                <a:latin typeface="Arial" pitchFamily="34" charset="0"/>
                <a:cs typeface="Arial" pitchFamily="34" charset="0"/>
              </a:rPr>
              <a:t>λ: </a:t>
            </a:r>
            <a:r>
              <a:rPr lang="en-US" altLang="zh-CN" sz="2000" dirty="0">
                <a:solidFill>
                  <a:prstClr val="white"/>
                </a:solidFill>
                <a:latin typeface="Arial" pitchFamily="34" charset="0"/>
                <a:cs typeface="Arial" pitchFamily="34" charset="0"/>
              </a:rPr>
              <a:t>largest eigenvalue of the graph (~ connectivity of the graph)</a:t>
            </a:r>
          </a:p>
          <a:p>
            <a:pPr defTabSz="914400">
              <a:buClrTx/>
              <a:buSzTx/>
              <a:buFontTx/>
              <a:buNone/>
            </a:pPr>
            <a:r>
              <a:rPr lang="en-US" altLang="zh-CN" sz="2000" dirty="0">
                <a:solidFill>
                  <a:prstClr val="white"/>
                </a:solidFill>
                <a:latin typeface="Arial" pitchFamily="34" charset="0"/>
                <a:cs typeface="Arial" pitchFamily="34" charset="0"/>
              </a:rPr>
              <a:t>     </a:t>
            </a:r>
            <a:r>
              <a:rPr lang="el-GR" altLang="zh-CN" sz="2000" dirty="0">
                <a:solidFill>
                  <a:prstClr val="white"/>
                </a:solidFill>
                <a:latin typeface="Arial" pitchFamily="34" charset="0"/>
                <a:cs typeface="Arial" pitchFamily="34" charset="0"/>
              </a:rPr>
              <a:t>β</a:t>
            </a:r>
            <a:r>
              <a:rPr lang="en-US" altLang="zh-CN" sz="2000" dirty="0">
                <a:solidFill>
                  <a:prstClr val="white"/>
                </a:solidFill>
                <a:latin typeface="Arial" pitchFamily="34" charset="0"/>
                <a:cs typeface="Arial" pitchFamily="34" charset="0"/>
              </a:rPr>
              <a:t>, </a:t>
            </a:r>
            <a:r>
              <a:rPr lang="el-GR" altLang="zh-CN" sz="2000" dirty="0">
                <a:solidFill>
                  <a:prstClr val="white"/>
                </a:solidFill>
                <a:latin typeface="Arial" pitchFamily="34" charset="0"/>
                <a:cs typeface="Arial" pitchFamily="34" charset="0"/>
              </a:rPr>
              <a:t>δ</a:t>
            </a:r>
            <a:r>
              <a:rPr lang="en-US" altLang="zh-CN" sz="2000" dirty="0">
                <a:solidFill>
                  <a:prstClr val="white"/>
                </a:solidFill>
                <a:latin typeface="Arial" pitchFamily="34" charset="0"/>
                <a:cs typeface="Arial" pitchFamily="34" charset="0"/>
              </a:rPr>
              <a:t> </a:t>
            </a:r>
            <a:r>
              <a:rPr lang="en-US" altLang="zh-CN" sz="2000" i="1" dirty="0">
                <a:solidFill>
                  <a:prstClr val="white"/>
                </a:solidFill>
                <a:latin typeface="Arial" pitchFamily="34" charset="0"/>
                <a:cs typeface="Arial" pitchFamily="34" charset="0"/>
              </a:rPr>
              <a:t>: </a:t>
            </a:r>
            <a:r>
              <a:rPr lang="en-US" altLang="zh-CN" sz="2000" dirty="0">
                <a:solidFill>
                  <a:prstClr val="white"/>
                </a:solidFill>
                <a:latin typeface="Arial" pitchFamily="34" charset="0"/>
                <a:cs typeface="Arial" pitchFamily="34" charset="0"/>
              </a:rPr>
              <a:t>virus parameters (~strength of the virus</a:t>
            </a:r>
            <a:r>
              <a:rPr lang="en-US" altLang="zh-CN" sz="2000" dirty="0" smtClean="0">
                <a:solidFill>
                  <a:prstClr val="white"/>
                </a:solidFill>
                <a:latin typeface="Arial" pitchFamily="34" charset="0"/>
                <a:cs typeface="Arial" pitchFamily="34" charset="0"/>
              </a:rPr>
              <a:t>)</a:t>
            </a:r>
          </a:p>
          <a:p>
            <a:pPr defTabSz="914400">
              <a:buClrTx/>
              <a:buSzTx/>
              <a:buFontTx/>
              <a:buNone/>
            </a:pPr>
            <a:r>
              <a:rPr lang="en-US" altLang="zh-CN" sz="2000" dirty="0">
                <a:solidFill>
                  <a:prstClr val="white"/>
                </a:solidFill>
                <a:latin typeface="Arial" pitchFamily="34" charset="0"/>
                <a:cs typeface="Arial" pitchFamily="34" charset="0"/>
              </a:rPr>
              <a:t> </a:t>
            </a:r>
            <a:r>
              <a:rPr lang="en-US" altLang="zh-CN" sz="2000" dirty="0" smtClean="0">
                <a:solidFill>
                  <a:prstClr val="white"/>
                </a:solidFill>
                <a:latin typeface="Arial" pitchFamily="34" charset="0"/>
                <a:cs typeface="Arial" pitchFamily="34" charset="0"/>
              </a:rPr>
              <a:t>    Generalize to ~ 25 other models; to partial immunity; to dynamic networks</a:t>
            </a:r>
            <a:endParaRPr lang="zh-CN" altLang="en-US" sz="2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4830269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457200" y="381000"/>
            <a:ext cx="8229600" cy="1143000"/>
          </a:xfrm>
        </p:spPr>
        <p:txBody>
          <a:bodyPr/>
          <a:lstStyle/>
          <a:p>
            <a:r>
              <a:rPr lang="en-US" altLang="zh-CN" sz="3600" dirty="0" smtClean="0">
                <a:solidFill>
                  <a:schemeClr val="accent2"/>
                </a:solidFill>
              </a:rPr>
              <a:t>Why is </a:t>
            </a:r>
            <a:r>
              <a:rPr lang="en-US" altLang="zh-CN" sz="3600" b="1" i="1" dirty="0" smtClean="0">
                <a:solidFill>
                  <a:schemeClr val="accent2"/>
                </a:solidFill>
              </a:rPr>
              <a:t>λ</a:t>
            </a:r>
            <a:r>
              <a:rPr lang="en-US" altLang="zh-CN" sz="3600" dirty="0" smtClean="0">
                <a:solidFill>
                  <a:schemeClr val="accent2"/>
                </a:solidFill>
              </a:rPr>
              <a:t> So Important?</a:t>
            </a:r>
          </a:p>
        </p:txBody>
      </p:sp>
      <p:pic>
        <p:nvPicPr>
          <p:cNvPr id="14" name="Picture 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235" y="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a:spLocks noChangeArrowheads="1"/>
          </p:cNvSpPr>
          <p:nvPr/>
        </p:nvSpPr>
        <p:spPr bwMode="auto">
          <a:xfrm>
            <a:off x="5786122" y="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98</a:t>
            </a:fld>
            <a:endParaRPr lang="en-US"/>
          </a:p>
        </p:txBody>
      </p:sp>
      <p:sp>
        <p:nvSpPr>
          <p:cNvPr id="19" name="Rectangle 3"/>
          <p:cNvSpPr txBox="1">
            <a:spLocks/>
          </p:cNvSpPr>
          <p:nvPr/>
        </p:nvSpPr>
        <p:spPr>
          <a:xfrm>
            <a:off x="457200" y="1379476"/>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b="1" i="1" smtClean="0"/>
              <a:t>λ</a:t>
            </a:r>
            <a:r>
              <a:rPr lang="en-US" altLang="zh-CN" smtClean="0"/>
              <a:t> </a:t>
            </a:r>
            <a:r>
              <a:rPr lang="en-US" altLang="zh-CN" smtClean="0">
                <a:sym typeface="Wingdings" pitchFamily="2" charset="2"/>
              </a:rPr>
              <a:t></a:t>
            </a:r>
            <a:r>
              <a:rPr lang="en-US" altLang="zh-CN" smtClean="0"/>
              <a:t> Capacity of a Graph:</a:t>
            </a:r>
          </a:p>
          <a:p>
            <a:endParaRPr lang="en-US" altLang="zh-CN" smtClean="0"/>
          </a:p>
          <a:p>
            <a:endParaRPr lang="en-US" altLang="zh-CN" smtClean="0"/>
          </a:p>
          <a:p>
            <a:endParaRPr lang="en-US" altLang="zh-CN" smtClean="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b="14845"/>
          <a:stretch>
            <a:fillRect/>
          </a:stretch>
        </p:blipFill>
        <p:spPr bwMode="auto">
          <a:xfrm>
            <a:off x="465138" y="3078101"/>
            <a:ext cx="8229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
          <p:cNvSpPr txBox="1">
            <a:spLocks noChangeArrowheads="1"/>
          </p:cNvSpPr>
          <p:nvPr/>
        </p:nvSpPr>
        <p:spPr bwMode="auto">
          <a:xfrm>
            <a:off x="2193925" y="5951476"/>
            <a:ext cx="4687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2800"/>
              <a:t>Larger </a:t>
            </a:r>
            <a:r>
              <a:rPr lang="en-US" altLang="zh-CN" sz="2800" i="1">
                <a:solidFill>
                  <a:schemeClr val="accent2"/>
                </a:solidFill>
              </a:rPr>
              <a:t>λ </a:t>
            </a:r>
            <a:r>
              <a:rPr lang="en-US" altLang="zh-CN" sz="2800">
                <a:sym typeface="Wingdings" pitchFamily="2" charset="2"/>
              </a:rPr>
              <a:t> better connected</a:t>
            </a:r>
            <a:endParaRPr lang="en-US" altLang="zh-CN" sz="2800"/>
          </a:p>
        </p:txBody>
      </p:sp>
      <p:sp>
        <p:nvSpPr>
          <p:cNvPr id="22" name="Rectangle 6"/>
          <p:cNvSpPr>
            <a:spLocks noChangeArrowheads="1"/>
          </p:cNvSpPr>
          <p:nvPr/>
        </p:nvSpPr>
        <p:spPr bwMode="auto">
          <a:xfrm>
            <a:off x="2286000" y="5265676"/>
            <a:ext cx="76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7"/>
          <p:cNvSpPr>
            <a:spLocks noChangeArrowheads="1"/>
          </p:cNvSpPr>
          <p:nvPr/>
        </p:nvSpPr>
        <p:spPr bwMode="auto">
          <a:xfrm>
            <a:off x="5008563" y="5265676"/>
            <a:ext cx="76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8"/>
          <p:cNvSpPr>
            <a:spLocks noChangeArrowheads="1"/>
          </p:cNvSpPr>
          <p:nvPr/>
        </p:nvSpPr>
        <p:spPr bwMode="auto">
          <a:xfrm>
            <a:off x="7677150" y="5265676"/>
            <a:ext cx="76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11"/>
          <p:cNvGrpSpPr>
            <a:grpSpLocks/>
          </p:cNvGrpSpPr>
          <p:nvPr/>
        </p:nvGrpSpPr>
        <p:grpSpPr bwMode="auto">
          <a:xfrm>
            <a:off x="1912938" y="1950976"/>
            <a:ext cx="4716462" cy="1028700"/>
            <a:chOff x="1056" y="1296"/>
            <a:chExt cx="2971" cy="648"/>
          </a:xfrm>
        </p:grpSpPr>
        <p:pic>
          <p:nvPicPr>
            <p:cNvPr id="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344"/>
              <a:ext cx="1728"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1296"/>
              <a:ext cx="1243" cy="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Rectangle 14"/>
          <p:cNvSpPr>
            <a:spLocks noChangeArrowheads="1"/>
          </p:cNvSpPr>
          <p:nvPr/>
        </p:nvSpPr>
        <p:spPr bwMode="auto">
          <a:xfrm>
            <a:off x="1905000" y="1912876"/>
            <a:ext cx="4800600" cy="12192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Box 28"/>
          <p:cNvSpPr txBox="1"/>
          <p:nvPr/>
        </p:nvSpPr>
        <p:spPr>
          <a:xfrm>
            <a:off x="1801368" y="3741676"/>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30" name="TextBox 29"/>
          <p:cNvSpPr txBox="1"/>
          <p:nvPr/>
        </p:nvSpPr>
        <p:spPr>
          <a:xfrm>
            <a:off x="4563894" y="3741676"/>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31" name="TextBox 30"/>
          <p:cNvSpPr txBox="1"/>
          <p:nvPr/>
        </p:nvSpPr>
        <p:spPr>
          <a:xfrm>
            <a:off x="7360920" y="3116836"/>
            <a:ext cx="312906"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32" name="TextBox 31"/>
          <p:cNvSpPr txBox="1"/>
          <p:nvPr/>
        </p:nvSpPr>
        <p:spPr>
          <a:xfrm>
            <a:off x="7818120" y="4369564"/>
            <a:ext cx="312906" cy="369332"/>
          </a:xfrm>
          <a:prstGeom prst="rect">
            <a:avLst/>
          </a:prstGeom>
          <a:noFill/>
        </p:spPr>
        <p:txBody>
          <a:bodyPr wrap="none" rtlCol="0">
            <a:spAutoFit/>
          </a:bodyPr>
          <a:lstStyle/>
          <a:p>
            <a:r>
              <a:rPr lang="en-US" b="1" dirty="0">
                <a:solidFill>
                  <a:srgbClr val="007635"/>
                </a:solidFill>
              </a:rPr>
              <a:t>2</a:t>
            </a:r>
          </a:p>
        </p:txBody>
      </p:sp>
      <p:sp>
        <p:nvSpPr>
          <p:cNvPr id="33" name="TextBox 32"/>
          <p:cNvSpPr txBox="1"/>
          <p:nvPr/>
        </p:nvSpPr>
        <p:spPr>
          <a:xfrm>
            <a:off x="5021094" y="4198876"/>
            <a:ext cx="312906" cy="369332"/>
          </a:xfrm>
          <a:prstGeom prst="rect">
            <a:avLst/>
          </a:prstGeom>
          <a:noFill/>
        </p:spPr>
        <p:txBody>
          <a:bodyPr wrap="none" rtlCol="0">
            <a:spAutoFit/>
          </a:bodyPr>
          <a:lstStyle/>
          <a:p>
            <a:r>
              <a:rPr lang="en-US" b="1" dirty="0">
                <a:solidFill>
                  <a:srgbClr val="007635"/>
                </a:solidFill>
              </a:rPr>
              <a:t>2</a:t>
            </a:r>
          </a:p>
        </p:txBody>
      </p:sp>
      <p:sp>
        <p:nvSpPr>
          <p:cNvPr id="34" name="TextBox 33"/>
          <p:cNvSpPr txBox="1"/>
          <p:nvPr/>
        </p:nvSpPr>
        <p:spPr>
          <a:xfrm>
            <a:off x="2735094" y="3741676"/>
            <a:ext cx="312906" cy="369332"/>
          </a:xfrm>
          <a:prstGeom prst="rect">
            <a:avLst/>
          </a:prstGeom>
          <a:noFill/>
        </p:spPr>
        <p:txBody>
          <a:bodyPr wrap="none" rtlCol="0">
            <a:spAutoFit/>
          </a:bodyPr>
          <a:lstStyle/>
          <a:p>
            <a:r>
              <a:rPr lang="en-US" b="1" dirty="0">
                <a:solidFill>
                  <a:srgbClr val="007635"/>
                </a:solidFill>
              </a:rPr>
              <a:t>2</a:t>
            </a:r>
          </a:p>
        </p:txBody>
      </p:sp>
      <p:cxnSp>
        <p:nvCxnSpPr>
          <p:cNvPr id="35" name="Straight Arrow Connector 34"/>
          <p:cNvCxnSpPr/>
          <p:nvPr/>
        </p:nvCxnSpPr>
        <p:spPr>
          <a:xfrm>
            <a:off x="2057400" y="4111008"/>
            <a:ext cx="27432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14600" y="4122676"/>
            <a:ext cx="27432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73480" y="4122676"/>
            <a:ext cx="274320"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630680" y="4134344"/>
            <a:ext cx="274320" cy="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noChangeAspect="1"/>
          </p:cNvCxnSpPr>
          <p:nvPr/>
        </p:nvCxnSpPr>
        <p:spPr>
          <a:xfrm flipH="1">
            <a:off x="4271253" y="3970276"/>
            <a:ext cx="274320" cy="2485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noChangeAspect="1"/>
          </p:cNvCxnSpPr>
          <p:nvPr/>
        </p:nvCxnSpPr>
        <p:spPr>
          <a:xfrm>
            <a:off x="4754880" y="4111008"/>
            <a:ext cx="256032" cy="2262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noChangeAspect="1"/>
          </p:cNvCxnSpPr>
          <p:nvPr/>
        </p:nvCxnSpPr>
        <p:spPr>
          <a:xfrm flipH="1">
            <a:off x="4876800" y="3645490"/>
            <a:ext cx="256032" cy="232014"/>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noChangeAspect="1"/>
          </p:cNvCxnSpPr>
          <p:nvPr/>
        </p:nvCxnSpPr>
        <p:spPr>
          <a:xfrm>
            <a:off x="4267200" y="3665476"/>
            <a:ext cx="256032" cy="22623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noChangeAspect="1"/>
          </p:cNvCxnSpPr>
          <p:nvPr/>
        </p:nvCxnSpPr>
        <p:spPr>
          <a:xfrm>
            <a:off x="4907280" y="3970276"/>
            <a:ext cx="256032" cy="226236"/>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noChangeAspect="1"/>
          </p:cNvCxnSpPr>
          <p:nvPr/>
        </p:nvCxnSpPr>
        <p:spPr>
          <a:xfrm>
            <a:off x="4419600" y="3513076"/>
            <a:ext cx="256032" cy="226236"/>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noChangeAspect="1"/>
          </p:cNvCxnSpPr>
          <p:nvPr/>
        </p:nvCxnSpPr>
        <p:spPr>
          <a:xfrm flipH="1">
            <a:off x="4754880" y="3513076"/>
            <a:ext cx="256032" cy="23201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noChangeAspect="1"/>
          </p:cNvCxnSpPr>
          <p:nvPr/>
        </p:nvCxnSpPr>
        <p:spPr>
          <a:xfrm flipH="1">
            <a:off x="4423653" y="4122676"/>
            <a:ext cx="274320" cy="248586"/>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026920" y="3741676"/>
            <a:ext cx="274320" cy="0"/>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484120" y="3753344"/>
            <a:ext cx="274320" cy="0"/>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143000" y="3753344"/>
            <a:ext cx="274320" cy="0"/>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600200" y="3765012"/>
            <a:ext cx="274320" cy="0"/>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noChangeAspect="1"/>
          </p:cNvCxnSpPr>
          <p:nvPr/>
        </p:nvCxnSpPr>
        <p:spPr>
          <a:xfrm>
            <a:off x="7668768" y="3286840"/>
            <a:ext cx="256032" cy="2262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1" idx="2"/>
          </p:cNvCxnSpPr>
          <p:nvPr/>
        </p:nvCxnSpPr>
        <p:spPr>
          <a:xfrm>
            <a:off x="7517373" y="3486168"/>
            <a:ext cx="102627" cy="3913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360920" y="3482596"/>
            <a:ext cx="100584" cy="384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086600" y="3284476"/>
            <a:ext cx="252984"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noChangeAspect="1"/>
          </p:cNvCxnSpPr>
          <p:nvPr/>
        </p:nvCxnSpPr>
        <p:spPr>
          <a:xfrm>
            <a:off x="7620000" y="4122676"/>
            <a:ext cx="256032" cy="226236"/>
          </a:xfrm>
          <a:prstGeom prst="straightConnector1">
            <a:avLst/>
          </a:prstGeom>
          <a:ln w="28575">
            <a:solidFill>
              <a:srgbClr val="00763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7461504" y="4476688"/>
            <a:ext cx="335280" cy="0"/>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7796784" y="3926342"/>
            <a:ext cx="128016" cy="410902"/>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8028432" y="3891712"/>
            <a:ext cx="0" cy="477852"/>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12166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472281" y="299244"/>
            <a:ext cx="8229600" cy="1143000"/>
          </a:xfrm>
        </p:spPr>
        <p:txBody>
          <a:bodyPr/>
          <a:lstStyle/>
          <a:p>
            <a:r>
              <a:rPr lang="en-US" altLang="zh-CN" sz="3600" smtClean="0">
                <a:solidFill>
                  <a:srgbClr val="C00000"/>
                </a:solidFill>
              </a:rPr>
              <a:t>Minimizing Propagation: Immunization</a:t>
            </a:r>
          </a:p>
        </p:txBody>
      </p:sp>
      <p:sp>
        <p:nvSpPr>
          <p:cNvPr id="25603"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400" eaLnBrk="1" hangingPunct="1">
              <a:buClrTx/>
              <a:buSzTx/>
              <a:buFontTx/>
              <a:buNone/>
            </a:pPr>
            <a:fld id="{D273FD5B-ECC9-4E33-AB18-941007BC9492}" type="slidenum">
              <a:rPr lang="zh-CN" altLang="en-US" sz="1200">
                <a:solidFill>
                  <a:srgbClr val="898989"/>
                </a:solidFill>
                <a:latin typeface="Calibri" pitchFamily="34" charset="0"/>
              </a:rPr>
              <a:pPr algn="r" defTabSz="914400" eaLnBrk="1" hangingPunct="1">
                <a:buClrTx/>
                <a:buSzTx/>
                <a:buFontTx/>
                <a:buNone/>
              </a:pPr>
              <a:t>99</a:t>
            </a:fld>
            <a:endParaRPr lang="en-US" altLang="zh-CN" sz="1200">
              <a:solidFill>
                <a:srgbClr val="898989"/>
              </a:solidFill>
              <a:latin typeface="Calibri" pitchFamily="34" charset="0"/>
            </a:endParaRPr>
          </a:p>
        </p:txBody>
      </p:sp>
      <p:sp>
        <p:nvSpPr>
          <p:cNvPr id="148" name="Oval 147"/>
          <p:cNvSpPr/>
          <p:nvPr/>
        </p:nvSpPr>
        <p:spPr>
          <a:xfrm>
            <a:off x="2209800" y="3886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34</a:t>
            </a:r>
          </a:p>
        </p:txBody>
      </p:sp>
      <p:sp>
        <p:nvSpPr>
          <p:cNvPr id="149" name="Oval 148"/>
          <p:cNvSpPr/>
          <p:nvPr/>
        </p:nvSpPr>
        <p:spPr>
          <a:xfrm>
            <a:off x="1828800" y="4648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33</a:t>
            </a:r>
          </a:p>
        </p:txBody>
      </p:sp>
      <p:sp>
        <p:nvSpPr>
          <p:cNvPr id="150" name="Oval 149"/>
          <p:cNvSpPr/>
          <p:nvPr/>
        </p:nvSpPr>
        <p:spPr>
          <a:xfrm>
            <a:off x="1828800" y="2971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25</a:t>
            </a:r>
          </a:p>
        </p:txBody>
      </p:sp>
      <p:sp>
        <p:nvSpPr>
          <p:cNvPr id="151" name="Oval 150"/>
          <p:cNvSpPr/>
          <p:nvPr/>
        </p:nvSpPr>
        <p:spPr>
          <a:xfrm>
            <a:off x="990600" y="32004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26</a:t>
            </a:r>
          </a:p>
        </p:txBody>
      </p:sp>
      <p:sp>
        <p:nvSpPr>
          <p:cNvPr id="152" name="Oval 151"/>
          <p:cNvSpPr/>
          <p:nvPr/>
        </p:nvSpPr>
        <p:spPr>
          <a:xfrm>
            <a:off x="457200" y="3657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27</a:t>
            </a:r>
          </a:p>
        </p:txBody>
      </p:sp>
      <p:sp>
        <p:nvSpPr>
          <p:cNvPr id="153" name="Oval 152"/>
          <p:cNvSpPr/>
          <p:nvPr/>
        </p:nvSpPr>
        <p:spPr>
          <a:xfrm>
            <a:off x="228600" y="4419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28</a:t>
            </a:r>
          </a:p>
        </p:txBody>
      </p:sp>
      <p:sp>
        <p:nvSpPr>
          <p:cNvPr id="154" name="Oval 153"/>
          <p:cNvSpPr/>
          <p:nvPr/>
        </p:nvSpPr>
        <p:spPr>
          <a:xfrm>
            <a:off x="334963" y="5105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29</a:t>
            </a:r>
          </a:p>
        </p:txBody>
      </p:sp>
      <p:sp>
        <p:nvSpPr>
          <p:cNvPr id="155" name="Oval 154"/>
          <p:cNvSpPr/>
          <p:nvPr/>
        </p:nvSpPr>
        <p:spPr>
          <a:xfrm>
            <a:off x="762000" y="5638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30</a:t>
            </a:r>
          </a:p>
        </p:txBody>
      </p:sp>
      <p:sp>
        <p:nvSpPr>
          <p:cNvPr id="156" name="Oval 155"/>
          <p:cNvSpPr/>
          <p:nvPr/>
        </p:nvSpPr>
        <p:spPr>
          <a:xfrm>
            <a:off x="1706563" y="60499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31</a:t>
            </a:r>
          </a:p>
        </p:txBody>
      </p:sp>
      <p:sp>
        <p:nvSpPr>
          <p:cNvPr id="157" name="Oval 156"/>
          <p:cNvSpPr/>
          <p:nvPr/>
        </p:nvSpPr>
        <p:spPr>
          <a:xfrm>
            <a:off x="2438400" y="6019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32</a:t>
            </a:r>
          </a:p>
        </p:txBody>
      </p:sp>
      <p:sp>
        <p:nvSpPr>
          <p:cNvPr id="158" name="Oval 157"/>
          <p:cNvSpPr/>
          <p:nvPr/>
        </p:nvSpPr>
        <p:spPr>
          <a:xfrm>
            <a:off x="2590800" y="30480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22</a:t>
            </a:r>
          </a:p>
        </p:txBody>
      </p:sp>
      <p:sp>
        <p:nvSpPr>
          <p:cNvPr id="159" name="Oval 158"/>
          <p:cNvSpPr/>
          <p:nvPr/>
        </p:nvSpPr>
        <p:spPr>
          <a:xfrm>
            <a:off x="3352800" y="33528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21</a:t>
            </a:r>
          </a:p>
        </p:txBody>
      </p:sp>
      <p:sp>
        <p:nvSpPr>
          <p:cNvPr id="160" name="Oval 159"/>
          <p:cNvSpPr/>
          <p:nvPr/>
        </p:nvSpPr>
        <p:spPr>
          <a:xfrm>
            <a:off x="3810000" y="3886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20</a:t>
            </a:r>
          </a:p>
        </p:txBody>
      </p:sp>
      <p:sp>
        <p:nvSpPr>
          <p:cNvPr id="161" name="Oval 160"/>
          <p:cNvSpPr/>
          <p:nvPr/>
        </p:nvSpPr>
        <p:spPr>
          <a:xfrm>
            <a:off x="3886200" y="4800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19</a:t>
            </a:r>
          </a:p>
        </p:txBody>
      </p:sp>
      <p:sp>
        <p:nvSpPr>
          <p:cNvPr id="162" name="Oval 161"/>
          <p:cNvSpPr/>
          <p:nvPr/>
        </p:nvSpPr>
        <p:spPr>
          <a:xfrm>
            <a:off x="3581400" y="5410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18</a:t>
            </a:r>
          </a:p>
        </p:txBody>
      </p:sp>
      <p:sp>
        <p:nvSpPr>
          <p:cNvPr id="163" name="Oval 162"/>
          <p:cNvSpPr/>
          <p:nvPr/>
        </p:nvSpPr>
        <p:spPr>
          <a:xfrm>
            <a:off x="3048000" y="5791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17</a:t>
            </a:r>
          </a:p>
        </p:txBody>
      </p:sp>
      <p:sp>
        <p:nvSpPr>
          <p:cNvPr id="164" name="Oval 163"/>
          <p:cNvSpPr/>
          <p:nvPr/>
        </p:nvSpPr>
        <p:spPr>
          <a:xfrm>
            <a:off x="2239963" y="23161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23</a:t>
            </a:r>
          </a:p>
        </p:txBody>
      </p:sp>
      <p:sp>
        <p:nvSpPr>
          <p:cNvPr id="165" name="Oval 164"/>
          <p:cNvSpPr/>
          <p:nvPr/>
        </p:nvSpPr>
        <p:spPr>
          <a:xfrm>
            <a:off x="3001963" y="23923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24</a:t>
            </a:r>
          </a:p>
        </p:txBody>
      </p:sp>
      <p:sp>
        <p:nvSpPr>
          <p:cNvPr id="166" name="Oval 165"/>
          <p:cNvSpPr/>
          <p:nvPr/>
        </p:nvSpPr>
        <p:spPr>
          <a:xfrm>
            <a:off x="6308725" y="2620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12</a:t>
            </a:r>
          </a:p>
        </p:txBody>
      </p:sp>
      <p:sp>
        <p:nvSpPr>
          <p:cNvPr id="167" name="Oval 166"/>
          <p:cNvSpPr/>
          <p:nvPr/>
        </p:nvSpPr>
        <p:spPr>
          <a:xfrm>
            <a:off x="6858000" y="3001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13</a:t>
            </a:r>
          </a:p>
        </p:txBody>
      </p:sp>
      <p:sp>
        <p:nvSpPr>
          <p:cNvPr id="168" name="Oval 167"/>
          <p:cNvSpPr/>
          <p:nvPr/>
        </p:nvSpPr>
        <p:spPr>
          <a:xfrm>
            <a:off x="7680325" y="27432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14</a:t>
            </a:r>
          </a:p>
        </p:txBody>
      </p:sp>
      <p:sp>
        <p:nvSpPr>
          <p:cNvPr id="169" name="Oval 168"/>
          <p:cNvSpPr/>
          <p:nvPr/>
        </p:nvSpPr>
        <p:spPr>
          <a:xfrm>
            <a:off x="7299325" y="24384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15</a:t>
            </a:r>
          </a:p>
        </p:txBody>
      </p:sp>
      <p:sp>
        <p:nvSpPr>
          <p:cNvPr id="170" name="Oval 169"/>
          <p:cNvSpPr/>
          <p:nvPr/>
        </p:nvSpPr>
        <p:spPr>
          <a:xfrm>
            <a:off x="7954963" y="22098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16</a:t>
            </a:r>
          </a:p>
        </p:txBody>
      </p:sp>
      <p:sp>
        <p:nvSpPr>
          <p:cNvPr id="171" name="Oval 170"/>
          <p:cNvSpPr/>
          <p:nvPr/>
        </p:nvSpPr>
        <p:spPr>
          <a:xfrm>
            <a:off x="6583363" y="4068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a:t>
            </a:r>
          </a:p>
        </p:txBody>
      </p:sp>
      <p:sp>
        <p:nvSpPr>
          <p:cNvPr id="172" name="Oval 171"/>
          <p:cNvSpPr/>
          <p:nvPr/>
        </p:nvSpPr>
        <p:spPr>
          <a:xfrm>
            <a:off x="7726363" y="3581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9</a:t>
            </a:r>
          </a:p>
        </p:txBody>
      </p:sp>
      <p:sp>
        <p:nvSpPr>
          <p:cNvPr id="173" name="Oval 172"/>
          <p:cNvSpPr/>
          <p:nvPr/>
        </p:nvSpPr>
        <p:spPr>
          <a:xfrm>
            <a:off x="4983163" y="39163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10</a:t>
            </a:r>
          </a:p>
        </p:txBody>
      </p:sp>
      <p:sp>
        <p:nvSpPr>
          <p:cNvPr id="174" name="Oval 173"/>
          <p:cNvSpPr/>
          <p:nvPr/>
        </p:nvSpPr>
        <p:spPr>
          <a:xfrm>
            <a:off x="5821363" y="32305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11</a:t>
            </a:r>
          </a:p>
        </p:txBody>
      </p:sp>
      <p:sp>
        <p:nvSpPr>
          <p:cNvPr id="175" name="Oval 174"/>
          <p:cNvSpPr/>
          <p:nvPr/>
        </p:nvSpPr>
        <p:spPr>
          <a:xfrm>
            <a:off x="4983163" y="5211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3</a:t>
            </a:r>
          </a:p>
        </p:txBody>
      </p:sp>
      <p:sp>
        <p:nvSpPr>
          <p:cNvPr id="176" name="Oval 175"/>
          <p:cNvSpPr/>
          <p:nvPr/>
        </p:nvSpPr>
        <p:spPr>
          <a:xfrm>
            <a:off x="5973763" y="4343400"/>
            <a:ext cx="274637"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4</a:t>
            </a:r>
          </a:p>
        </p:txBody>
      </p:sp>
      <p:sp>
        <p:nvSpPr>
          <p:cNvPr id="177" name="Oval 176"/>
          <p:cNvSpPr/>
          <p:nvPr/>
        </p:nvSpPr>
        <p:spPr>
          <a:xfrm>
            <a:off x="6096000" y="55165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5</a:t>
            </a:r>
          </a:p>
        </p:txBody>
      </p:sp>
      <p:sp>
        <p:nvSpPr>
          <p:cNvPr id="178" name="Oval 177"/>
          <p:cNvSpPr/>
          <p:nvPr/>
        </p:nvSpPr>
        <p:spPr>
          <a:xfrm>
            <a:off x="6858000" y="5668963"/>
            <a:ext cx="274638"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6</a:t>
            </a:r>
          </a:p>
        </p:txBody>
      </p:sp>
      <p:sp>
        <p:nvSpPr>
          <p:cNvPr id="179" name="Oval 178"/>
          <p:cNvSpPr/>
          <p:nvPr/>
        </p:nvSpPr>
        <p:spPr>
          <a:xfrm>
            <a:off x="7467600" y="5181600"/>
            <a:ext cx="274638" cy="27463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7</a:t>
            </a:r>
          </a:p>
        </p:txBody>
      </p:sp>
      <p:sp>
        <p:nvSpPr>
          <p:cNvPr id="180" name="Oval 179"/>
          <p:cNvSpPr/>
          <p:nvPr/>
        </p:nvSpPr>
        <p:spPr>
          <a:xfrm>
            <a:off x="7650163" y="44497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8</a:t>
            </a:r>
          </a:p>
        </p:txBody>
      </p:sp>
      <p:cxnSp>
        <p:nvCxnSpPr>
          <p:cNvPr id="181" name="Straight Connector 180"/>
          <p:cNvCxnSpPr>
            <a:stCxn id="149" idx="0"/>
            <a:endCxn id="148" idx="3"/>
          </p:cNvCxnSpPr>
          <p:nvPr/>
        </p:nvCxnSpPr>
        <p:spPr bwMode="auto">
          <a:xfrm rot="5400000" flipH="1" flipV="1">
            <a:off x="1843088" y="4241800"/>
            <a:ext cx="528637" cy="28416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56" idx="0"/>
            <a:endCxn id="149" idx="4"/>
          </p:cNvCxnSpPr>
          <p:nvPr/>
        </p:nvCxnSpPr>
        <p:spPr bwMode="auto">
          <a:xfrm rot="5400000" flipH="1" flipV="1">
            <a:off x="1341437" y="5426076"/>
            <a:ext cx="1127125" cy="120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57" idx="0"/>
            <a:endCxn id="148" idx="4"/>
          </p:cNvCxnSpPr>
          <p:nvPr/>
        </p:nvCxnSpPr>
        <p:spPr bwMode="auto">
          <a:xfrm rot="16200000" flipV="1">
            <a:off x="1531144" y="4976019"/>
            <a:ext cx="1858962" cy="2286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157" idx="0"/>
            <a:endCxn id="149" idx="4"/>
          </p:cNvCxnSpPr>
          <p:nvPr/>
        </p:nvCxnSpPr>
        <p:spPr bwMode="auto">
          <a:xfrm rot="16200000" flipV="1">
            <a:off x="1721644" y="5166519"/>
            <a:ext cx="1096962" cy="6096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55" idx="7"/>
            <a:endCxn id="148" idx="3"/>
          </p:cNvCxnSpPr>
          <p:nvPr/>
        </p:nvCxnSpPr>
        <p:spPr bwMode="auto">
          <a:xfrm rot="5400000" flipH="1" flipV="1">
            <a:off x="842963" y="4271963"/>
            <a:ext cx="1558925" cy="12541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55" idx="7"/>
            <a:endCxn id="149" idx="3"/>
          </p:cNvCxnSpPr>
          <p:nvPr/>
        </p:nvCxnSpPr>
        <p:spPr bwMode="auto">
          <a:xfrm rot="5400000" flipH="1" flipV="1">
            <a:off x="1033463" y="4843463"/>
            <a:ext cx="796925" cy="8731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54" idx="6"/>
          </p:cNvCxnSpPr>
          <p:nvPr/>
        </p:nvCxnSpPr>
        <p:spPr bwMode="auto">
          <a:xfrm flipV="1">
            <a:off x="609600" y="4156075"/>
            <a:ext cx="1665288" cy="10858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54" idx="6"/>
            <a:endCxn id="149" idx="3"/>
          </p:cNvCxnSpPr>
          <p:nvPr/>
        </p:nvCxnSpPr>
        <p:spPr bwMode="auto">
          <a:xfrm flipV="1">
            <a:off x="609600" y="4881563"/>
            <a:ext cx="1258888" cy="3603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53" idx="6"/>
            <a:endCxn id="148" idx="3"/>
          </p:cNvCxnSpPr>
          <p:nvPr/>
        </p:nvCxnSpPr>
        <p:spPr bwMode="auto">
          <a:xfrm flipV="1">
            <a:off x="503238" y="4119563"/>
            <a:ext cx="1746250" cy="4365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53" idx="6"/>
            <a:endCxn id="149" idx="3"/>
          </p:cNvCxnSpPr>
          <p:nvPr/>
        </p:nvCxnSpPr>
        <p:spPr bwMode="auto">
          <a:xfrm>
            <a:off x="503238" y="4556125"/>
            <a:ext cx="1365250" cy="32543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51" idx="5"/>
          </p:cNvCxnSpPr>
          <p:nvPr/>
        </p:nvCxnSpPr>
        <p:spPr bwMode="auto">
          <a:xfrm rot="16200000" flipH="1">
            <a:off x="1391444" y="3266282"/>
            <a:ext cx="681037" cy="1016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51" idx="5"/>
            <a:endCxn id="149" idx="0"/>
          </p:cNvCxnSpPr>
          <p:nvPr/>
        </p:nvCxnSpPr>
        <p:spPr bwMode="auto">
          <a:xfrm rot="16200000" flipH="1">
            <a:off x="987425" y="3670301"/>
            <a:ext cx="1214437" cy="7413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50" idx="4"/>
            <a:endCxn id="148" idx="3"/>
          </p:cNvCxnSpPr>
          <p:nvPr/>
        </p:nvCxnSpPr>
        <p:spPr bwMode="auto">
          <a:xfrm rot="16200000" flipH="1">
            <a:off x="1670844" y="3540919"/>
            <a:ext cx="873125" cy="28416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50" idx="4"/>
            <a:endCxn id="151" idx="6"/>
          </p:cNvCxnSpPr>
          <p:nvPr/>
        </p:nvCxnSpPr>
        <p:spPr bwMode="auto">
          <a:xfrm rot="5400000">
            <a:off x="1570038" y="2941638"/>
            <a:ext cx="90487" cy="7000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158" idx="2"/>
            <a:endCxn id="150" idx="6"/>
          </p:cNvCxnSpPr>
          <p:nvPr/>
        </p:nvCxnSpPr>
        <p:spPr bwMode="auto">
          <a:xfrm rot="10800000">
            <a:off x="2103438" y="3108325"/>
            <a:ext cx="487362" cy="76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151" idx="3"/>
            <a:endCxn id="152" idx="7"/>
          </p:cNvCxnSpPr>
          <p:nvPr/>
        </p:nvCxnSpPr>
        <p:spPr bwMode="auto">
          <a:xfrm rot="5400000">
            <a:off x="728663" y="3395663"/>
            <a:ext cx="263525" cy="3397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152" idx="6"/>
            <a:endCxn id="148" idx="3"/>
          </p:cNvCxnSpPr>
          <p:nvPr/>
        </p:nvCxnSpPr>
        <p:spPr bwMode="auto">
          <a:xfrm>
            <a:off x="731838" y="3794125"/>
            <a:ext cx="1517650" cy="32543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150" idx="4"/>
            <a:endCxn id="149" idx="0"/>
          </p:cNvCxnSpPr>
          <p:nvPr/>
        </p:nvCxnSpPr>
        <p:spPr bwMode="auto">
          <a:xfrm rot="5400000">
            <a:off x="1264444" y="3947319"/>
            <a:ext cx="1403350" cy="15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159" idx="1"/>
            <a:endCxn id="158" idx="6"/>
          </p:cNvCxnSpPr>
          <p:nvPr/>
        </p:nvCxnSpPr>
        <p:spPr bwMode="auto">
          <a:xfrm rot="16200000" flipV="1">
            <a:off x="3024981" y="3024982"/>
            <a:ext cx="207963" cy="5270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160" idx="1"/>
            <a:endCxn id="159" idx="5"/>
          </p:cNvCxnSpPr>
          <p:nvPr/>
        </p:nvCxnSpPr>
        <p:spPr bwMode="auto">
          <a:xfrm rot="16200000" flipV="1">
            <a:off x="3548063" y="3624263"/>
            <a:ext cx="339725" cy="2635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163" idx="6"/>
            <a:endCxn id="162" idx="3"/>
          </p:cNvCxnSpPr>
          <p:nvPr/>
        </p:nvCxnSpPr>
        <p:spPr bwMode="auto">
          <a:xfrm flipV="1">
            <a:off x="3322638" y="5643563"/>
            <a:ext cx="298450" cy="2841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165" idx="2"/>
            <a:endCxn id="164" idx="6"/>
          </p:cNvCxnSpPr>
          <p:nvPr/>
        </p:nvCxnSpPr>
        <p:spPr bwMode="auto">
          <a:xfrm rot="10800000">
            <a:off x="2514600" y="2454275"/>
            <a:ext cx="487363" cy="76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159" idx="1"/>
            <a:endCxn id="164" idx="6"/>
          </p:cNvCxnSpPr>
          <p:nvPr/>
        </p:nvCxnSpPr>
        <p:spPr bwMode="auto">
          <a:xfrm rot="16200000" flipV="1">
            <a:off x="2484437" y="2484438"/>
            <a:ext cx="938213" cy="8778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50" idx="7"/>
            <a:endCxn id="164" idx="4"/>
          </p:cNvCxnSpPr>
          <p:nvPr/>
        </p:nvCxnSpPr>
        <p:spPr bwMode="auto">
          <a:xfrm rot="5400000" flipH="1" flipV="1">
            <a:off x="2009775" y="2643188"/>
            <a:ext cx="420688" cy="3159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158" idx="7"/>
            <a:endCxn id="165" idx="4"/>
          </p:cNvCxnSpPr>
          <p:nvPr/>
        </p:nvCxnSpPr>
        <p:spPr bwMode="auto">
          <a:xfrm rot="5400000" flipH="1" flipV="1">
            <a:off x="2771775" y="2719388"/>
            <a:ext cx="420688" cy="3159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159" idx="1"/>
            <a:endCxn id="165" idx="4"/>
          </p:cNvCxnSpPr>
          <p:nvPr/>
        </p:nvCxnSpPr>
        <p:spPr bwMode="auto">
          <a:xfrm rot="16200000" flipV="1">
            <a:off x="2903538" y="2903537"/>
            <a:ext cx="725488" cy="2524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63" idx="0"/>
            <a:endCxn id="148" idx="4"/>
          </p:cNvCxnSpPr>
          <p:nvPr/>
        </p:nvCxnSpPr>
        <p:spPr bwMode="auto">
          <a:xfrm rot="16200000" flipV="1">
            <a:off x="1950244" y="4556919"/>
            <a:ext cx="1630362" cy="838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162" idx="1"/>
            <a:endCxn id="148" idx="6"/>
          </p:cNvCxnSpPr>
          <p:nvPr/>
        </p:nvCxnSpPr>
        <p:spPr bwMode="auto">
          <a:xfrm rot="16200000" flipV="1">
            <a:off x="2339181" y="4167982"/>
            <a:ext cx="1427163" cy="1136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stCxn id="161" idx="2"/>
            <a:endCxn id="148" idx="6"/>
          </p:cNvCxnSpPr>
          <p:nvPr/>
        </p:nvCxnSpPr>
        <p:spPr bwMode="auto">
          <a:xfrm rot="10800000">
            <a:off x="2484438" y="4022725"/>
            <a:ext cx="1401762" cy="9144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160" idx="2"/>
            <a:endCxn id="148" idx="6"/>
          </p:cNvCxnSpPr>
          <p:nvPr/>
        </p:nvCxnSpPr>
        <p:spPr bwMode="auto">
          <a:xfrm rot="10800000">
            <a:off x="2484438" y="4022725"/>
            <a:ext cx="1325562" cy="15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159" idx="3"/>
            <a:endCxn id="148" idx="6"/>
          </p:cNvCxnSpPr>
          <p:nvPr/>
        </p:nvCxnSpPr>
        <p:spPr bwMode="auto">
          <a:xfrm rot="5400000">
            <a:off x="2720182" y="3350419"/>
            <a:ext cx="436562" cy="9080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176" idx="2"/>
            <a:endCxn id="148" idx="6"/>
          </p:cNvCxnSpPr>
          <p:nvPr/>
        </p:nvCxnSpPr>
        <p:spPr bwMode="auto">
          <a:xfrm rot="10800000">
            <a:off x="2484438" y="4022725"/>
            <a:ext cx="3489325" cy="457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163" idx="0"/>
            <a:endCxn id="149" idx="6"/>
          </p:cNvCxnSpPr>
          <p:nvPr/>
        </p:nvCxnSpPr>
        <p:spPr bwMode="auto">
          <a:xfrm rot="16200000" flipV="1">
            <a:off x="2140744" y="4747419"/>
            <a:ext cx="1006475" cy="10810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62" idx="1"/>
            <a:endCxn id="149" idx="6"/>
          </p:cNvCxnSpPr>
          <p:nvPr/>
        </p:nvCxnSpPr>
        <p:spPr bwMode="auto">
          <a:xfrm rot="16200000" flipV="1">
            <a:off x="2529681" y="4358482"/>
            <a:ext cx="665163" cy="1517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173" idx="2"/>
            <a:endCxn id="149" idx="6"/>
          </p:cNvCxnSpPr>
          <p:nvPr/>
        </p:nvCxnSpPr>
        <p:spPr bwMode="auto">
          <a:xfrm rot="10800000" flipV="1">
            <a:off x="2103438" y="4054475"/>
            <a:ext cx="2879725" cy="7302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159" idx="3"/>
            <a:endCxn id="149" idx="6"/>
          </p:cNvCxnSpPr>
          <p:nvPr/>
        </p:nvCxnSpPr>
        <p:spPr bwMode="auto">
          <a:xfrm rot="5400000">
            <a:off x="2148682" y="3540919"/>
            <a:ext cx="1198562" cy="12890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stCxn id="156" idx="0"/>
            <a:endCxn id="148" idx="4"/>
          </p:cNvCxnSpPr>
          <p:nvPr/>
        </p:nvCxnSpPr>
        <p:spPr bwMode="auto">
          <a:xfrm rot="5400000" flipH="1" flipV="1">
            <a:off x="1150937" y="4854576"/>
            <a:ext cx="1889125" cy="501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174" idx="2"/>
            <a:endCxn id="148" idx="6"/>
          </p:cNvCxnSpPr>
          <p:nvPr/>
        </p:nvCxnSpPr>
        <p:spPr bwMode="auto">
          <a:xfrm rot="10800000" flipV="1">
            <a:off x="2484438" y="3368675"/>
            <a:ext cx="3336925" cy="6540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173" idx="4"/>
            <a:endCxn id="162" idx="6"/>
          </p:cNvCxnSpPr>
          <p:nvPr/>
        </p:nvCxnSpPr>
        <p:spPr bwMode="auto">
          <a:xfrm rot="5400000">
            <a:off x="3810794" y="4236244"/>
            <a:ext cx="1355725" cy="126523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173" idx="4"/>
            <a:endCxn id="161" idx="7"/>
          </p:cNvCxnSpPr>
          <p:nvPr/>
        </p:nvCxnSpPr>
        <p:spPr bwMode="auto">
          <a:xfrm rot="5400000">
            <a:off x="4295775" y="4014788"/>
            <a:ext cx="649288" cy="10017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173" idx="2"/>
            <a:endCxn id="160" idx="6"/>
          </p:cNvCxnSpPr>
          <p:nvPr/>
        </p:nvCxnSpPr>
        <p:spPr bwMode="auto">
          <a:xfrm rot="10800000">
            <a:off x="4084638" y="4022725"/>
            <a:ext cx="898525" cy="317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173" idx="2"/>
            <a:endCxn id="159" idx="6"/>
          </p:cNvCxnSpPr>
          <p:nvPr/>
        </p:nvCxnSpPr>
        <p:spPr bwMode="auto">
          <a:xfrm rot="10800000">
            <a:off x="3627438" y="3489325"/>
            <a:ext cx="1355725" cy="5651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171" idx="1"/>
            <a:endCxn id="174" idx="5"/>
          </p:cNvCxnSpPr>
          <p:nvPr/>
        </p:nvCxnSpPr>
        <p:spPr bwMode="auto">
          <a:xfrm rot="16200000" flipV="1">
            <a:off x="6018213" y="3503613"/>
            <a:ext cx="64452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171" idx="1"/>
            <a:endCxn id="159" idx="6"/>
          </p:cNvCxnSpPr>
          <p:nvPr/>
        </p:nvCxnSpPr>
        <p:spPr bwMode="auto">
          <a:xfrm rot="16200000" flipV="1">
            <a:off x="4815681" y="2301082"/>
            <a:ext cx="620713" cy="2997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stCxn id="176" idx="2"/>
            <a:endCxn id="162" idx="6"/>
          </p:cNvCxnSpPr>
          <p:nvPr/>
        </p:nvCxnSpPr>
        <p:spPr bwMode="auto">
          <a:xfrm rot="10800000" flipV="1">
            <a:off x="3856038" y="4479925"/>
            <a:ext cx="2117725" cy="1066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175" idx="3"/>
            <a:endCxn id="163" idx="6"/>
          </p:cNvCxnSpPr>
          <p:nvPr/>
        </p:nvCxnSpPr>
        <p:spPr bwMode="auto">
          <a:xfrm rot="5400000">
            <a:off x="3933032" y="4836319"/>
            <a:ext cx="481012" cy="1701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175" idx="0"/>
            <a:endCxn id="174" idx="4"/>
          </p:cNvCxnSpPr>
          <p:nvPr/>
        </p:nvCxnSpPr>
        <p:spPr bwMode="auto">
          <a:xfrm rot="5400000" flipH="1" flipV="1">
            <a:off x="4687093" y="3939382"/>
            <a:ext cx="1706563" cy="8382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167" idx="1"/>
            <a:endCxn id="166" idx="5"/>
          </p:cNvCxnSpPr>
          <p:nvPr/>
        </p:nvCxnSpPr>
        <p:spPr bwMode="auto">
          <a:xfrm rot="16200000" flipV="1">
            <a:off x="6627019" y="2772569"/>
            <a:ext cx="187325" cy="3540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a:stCxn id="168" idx="3"/>
            <a:endCxn id="167" idx="6"/>
          </p:cNvCxnSpPr>
          <p:nvPr/>
        </p:nvCxnSpPr>
        <p:spPr bwMode="auto">
          <a:xfrm rot="5400000">
            <a:off x="7345363" y="2763838"/>
            <a:ext cx="163512" cy="58896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stCxn id="170" idx="4"/>
            <a:endCxn id="168" idx="7"/>
          </p:cNvCxnSpPr>
          <p:nvPr/>
        </p:nvCxnSpPr>
        <p:spPr bwMode="auto">
          <a:xfrm rot="5400000">
            <a:off x="7854950" y="2544763"/>
            <a:ext cx="298450" cy="177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stCxn id="170" idx="4"/>
            <a:endCxn id="169" idx="6"/>
          </p:cNvCxnSpPr>
          <p:nvPr/>
        </p:nvCxnSpPr>
        <p:spPr bwMode="auto">
          <a:xfrm rot="5400000">
            <a:off x="7788275" y="2270126"/>
            <a:ext cx="90487" cy="5191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168" idx="1"/>
            <a:endCxn id="169" idx="5"/>
          </p:cNvCxnSpPr>
          <p:nvPr/>
        </p:nvCxnSpPr>
        <p:spPr bwMode="auto">
          <a:xfrm rot="16200000" flipV="1">
            <a:off x="7572375" y="2633663"/>
            <a:ext cx="111125" cy="187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69" idx="2"/>
            <a:endCxn id="166" idx="6"/>
          </p:cNvCxnSpPr>
          <p:nvPr/>
        </p:nvCxnSpPr>
        <p:spPr bwMode="auto">
          <a:xfrm rot="10800000" flipV="1">
            <a:off x="6583363" y="2574925"/>
            <a:ext cx="715962" cy="1841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169" idx="4"/>
            <a:endCxn id="171" idx="7"/>
          </p:cNvCxnSpPr>
          <p:nvPr/>
        </p:nvCxnSpPr>
        <p:spPr bwMode="auto">
          <a:xfrm rot="5400000">
            <a:off x="6429376" y="3101975"/>
            <a:ext cx="1397000" cy="6191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a:stCxn id="168" idx="4"/>
            <a:endCxn id="171" idx="7"/>
          </p:cNvCxnSpPr>
          <p:nvPr/>
        </p:nvCxnSpPr>
        <p:spPr bwMode="auto">
          <a:xfrm rot="5400000">
            <a:off x="6772276" y="3063875"/>
            <a:ext cx="1092200" cy="10001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66" idx="4"/>
            <a:endCxn id="171" idx="0"/>
          </p:cNvCxnSpPr>
          <p:nvPr/>
        </p:nvCxnSpPr>
        <p:spPr bwMode="auto">
          <a:xfrm rot="16200000" flipH="1">
            <a:off x="5997575" y="3344863"/>
            <a:ext cx="1173163" cy="27463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172" idx="3"/>
            <a:endCxn id="171" idx="6"/>
          </p:cNvCxnSpPr>
          <p:nvPr/>
        </p:nvCxnSpPr>
        <p:spPr bwMode="auto">
          <a:xfrm rot="5400000">
            <a:off x="7116763" y="3556000"/>
            <a:ext cx="392112" cy="90963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180" idx="2"/>
            <a:endCxn id="171" idx="6"/>
          </p:cNvCxnSpPr>
          <p:nvPr/>
        </p:nvCxnSpPr>
        <p:spPr bwMode="auto">
          <a:xfrm rot="10800000">
            <a:off x="6858000" y="4206875"/>
            <a:ext cx="792163" cy="381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80" idx="2"/>
            <a:endCxn id="175" idx="6"/>
          </p:cNvCxnSpPr>
          <p:nvPr/>
        </p:nvCxnSpPr>
        <p:spPr bwMode="auto">
          <a:xfrm rot="10800000" flipV="1">
            <a:off x="5257800" y="4587875"/>
            <a:ext cx="2392363" cy="7620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179" idx="1"/>
            <a:endCxn id="171" idx="4"/>
          </p:cNvCxnSpPr>
          <p:nvPr/>
        </p:nvCxnSpPr>
        <p:spPr bwMode="auto">
          <a:xfrm rot="16200000" flipV="1">
            <a:off x="6675438" y="4389437"/>
            <a:ext cx="877888" cy="7858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179" idx="1"/>
            <a:endCxn id="175" idx="6"/>
          </p:cNvCxnSpPr>
          <p:nvPr/>
        </p:nvCxnSpPr>
        <p:spPr bwMode="auto">
          <a:xfrm rot="16200000" flipH="1" flipV="1">
            <a:off x="6318250" y="4160838"/>
            <a:ext cx="128587" cy="2249488"/>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178" idx="1"/>
            <a:endCxn id="177" idx="5"/>
          </p:cNvCxnSpPr>
          <p:nvPr/>
        </p:nvCxnSpPr>
        <p:spPr bwMode="auto">
          <a:xfrm rot="16200000" flipH="1" flipV="1">
            <a:off x="6592888" y="5446713"/>
            <a:ext cx="41275" cy="5683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178" idx="1"/>
            <a:endCxn id="171" idx="4"/>
          </p:cNvCxnSpPr>
          <p:nvPr/>
        </p:nvCxnSpPr>
        <p:spPr bwMode="auto">
          <a:xfrm rot="16200000" flipV="1">
            <a:off x="6126163" y="4938712"/>
            <a:ext cx="1366838" cy="1762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Oval 243"/>
          <p:cNvSpPr/>
          <p:nvPr/>
        </p:nvSpPr>
        <p:spPr>
          <a:xfrm>
            <a:off x="6888163" y="4906963"/>
            <a:ext cx="274637" cy="274637"/>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buClrTx/>
              <a:buSzTx/>
              <a:buFontTx/>
              <a:buNone/>
              <a:defRPr/>
            </a:pPr>
            <a:r>
              <a:rPr lang="en-US" altLang="zh-CN" sz="1200">
                <a:solidFill>
                  <a:prstClr val="black"/>
                </a:solidFill>
                <a:cs typeface="Arial" charset="0"/>
              </a:rPr>
              <a:t>2</a:t>
            </a:r>
          </a:p>
        </p:txBody>
      </p:sp>
      <p:cxnSp>
        <p:nvCxnSpPr>
          <p:cNvPr id="245" name="Straight Connector 244"/>
          <p:cNvCxnSpPr>
            <a:stCxn id="244" idx="3"/>
            <a:endCxn id="177" idx="7"/>
          </p:cNvCxnSpPr>
          <p:nvPr/>
        </p:nvCxnSpPr>
        <p:spPr bwMode="auto">
          <a:xfrm rot="5400000">
            <a:off x="6421438" y="5049838"/>
            <a:ext cx="415925" cy="6000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171" idx="4"/>
            <a:endCxn id="177" idx="0"/>
          </p:cNvCxnSpPr>
          <p:nvPr/>
        </p:nvCxnSpPr>
        <p:spPr bwMode="auto">
          <a:xfrm rot="5400000">
            <a:off x="5890418" y="4685507"/>
            <a:ext cx="1173163" cy="4889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175" idx="6"/>
            <a:endCxn id="177" idx="2"/>
          </p:cNvCxnSpPr>
          <p:nvPr/>
        </p:nvCxnSpPr>
        <p:spPr bwMode="auto">
          <a:xfrm>
            <a:off x="5257800" y="5349875"/>
            <a:ext cx="838200" cy="30480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176" idx="4"/>
            <a:endCxn id="177" idx="0"/>
          </p:cNvCxnSpPr>
          <p:nvPr/>
        </p:nvCxnSpPr>
        <p:spPr bwMode="auto">
          <a:xfrm rot="16200000" flipH="1">
            <a:off x="5722937" y="5006976"/>
            <a:ext cx="898525" cy="120650"/>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73" idx="4"/>
            <a:endCxn id="177" idx="1"/>
          </p:cNvCxnSpPr>
          <p:nvPr/>
        </p:nvCxnSpPr>
        <p:spPr bwMode="auto">
          <a:xfrm rot="16200000" flipH="1">
            <a:off x="4945063" y="4367212"/>
            <a:ext cx="1366838" cy="1014413"/>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176" idx="6"/>
            <a:endCxn id="171" idx="3"/>
          </p:cNvCxnSpPr>
          <p:nvPr/>
        </p:nvCxnSpPr>
        <p:spPr bwMode="auto">
          <a:xfrm flipV="1">
            <a:off x="6248400" y="4303713"/>
            <a:ext cx="376238" cy="176212"/>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175" idx="7"/>
            <a:endCxn id="176" idx="3"/>
          </p:cNvCxnSpPr>
          <p:nvPr/>
        </p:nvCxnSpPr>
        <p:spPr bwMode="auto">
          <a:xfrm rot="5400000" flipH="1" flipV="1">
            <a:off x="5278438" y="4516438"/>
            <a:ext cx="676275" cy="796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171" idx="4"/>
            <a:endCxn id="175" idx="6"/>
          </p:cNvCxnSpPr>
          <p:nvPr/>
        </p:nvCxnSpPr>
        <p:spPr bwMode="auto">
          <a:xfrm rot="5400000">
            <a:off x="5486400" y="4114800"/>
            <a:ext cx="1006475" cy="146367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a:stCxn id="244" idx="2"/>
          </p:cNvCxnSpPr>
          <p:nvPr/>
        </p:nvCxnSpPr>
        <p:spPr bwMode="auto">
          <a:xfrm rot="10800000" flipV="1">
            <a:off x="5562600" y="5045075"/>
            <a:ext cx="1325563" cy="288925"/>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175" idx="0"/>
            <a:endCxn id="173" idx="4"/>
          </p:cNvCxnSpPr>
          <p:nvPr/>
        </p:nvCxnSpPr>
        <p:spPr bwMode="auto">
          <a:xfrm rot="5400000" flipH="1" flipV="1">
            <a:off x="4610101" y="4702175"/>
            <a:ext cx="1020762" cy="1587"/>
          </a:xfrm>
          <a:prstGeom prst="lin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711"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2133600" y="33766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2"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6781800" y="24844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3"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4956175" y="54562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4"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3352800" y="21796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5"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384175" y="31480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6"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7927975" y="17002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7"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1447800" y="56626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8"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7777163" y="49990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19"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8001000" y="3322638"/>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20"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5719763" y="26908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21"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1679575" y="24622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22" name="Picture 2" descr="http://t2.gstatic.com/images?q=tbn:DvSaKUuCMp_swM:http://newscoma.com/wp-content/uploads/2009/04/whooping-coug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26666" b="16000"/>
          <a:stretch>
            <a:fillRect/>
          </a:stretch>
        </p:blipFill>
        <p:spPr bwMode="auto">
          <a:xfrm>
            <a:off x="6019800" y="4976813"/>
            <a:ext cx="377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24" name="Rectangle 126"/>
          <p:cNvSpPr>
            <a:spLocks noChangeArrowheads="1"/>
          </p:cNvSpPr>
          <p:nvPr/>
        </p:nvSpPr>
        <p:spPr bwMode="auto">
          <a:xfrm>
            <a:off x="0" y="1208088"/>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buClrTx/>
              <a:buSzTx/>
              <a:buFont typeface="Arial" pitchFamily="34" charset="0"/>
              <a:buChar char="•"/>
            </a:pPr>
            <a:r>
              <a:rPr lang="en-US" altLang="zh-CN" sz="3000" b="1">
                <a:solidFill>
                  <a:prstClr val="black"/>
                </a:solidFill>
                <a:latin typeface="Arial" pitchFamily="34" charset="0"/>
                <a:cs typeface="Arial" pitchFamily="34" charset="0"/>
              </a:rPr>
              <a:t>Given</a:t>
            </a:r>
            <a:r>
              <a:rPr lang="en-US" altLang="zh-CN" sz="3000">
                <a:solidFill>
                  <a:prstClr val="black"/>
                </a:solidFill>
                <a:latin typeface="Arial" pitchFamily="34" charset="0"/>
                <a:cs typeface="Arial" pitchFamily="34" charset="0"/>
              </a:rPr>
              <a:t>: a graph </a:t>
            </a:r>
            <a:r>
              <a:rPr lang="en-US" altLang="zh-CN" sz="3000" i="1">
                <a:solidFill>
                  <a:prstClr val="black"/>
                </a:solidFill>
                <a:latin typeface="Arial" pitchFamily="34" charset="0"/>
                <a:cs typeface="Arial" pitchFamily="34" charset="0"/>
              </a:rPr>
              <a:t>A</a:t>
            </a:r>
            <a:r>
              <a:rPr lang="en-US" altLang="zh-CN" sz="3000">
                <a:solidFill>
                  <a:prstClr val="black"/>
                </a:solidFill>
                <a:latin typeface="Arial" pitchFamily="34" charset="0"/>
                <a:cs typeface="Arial" pitchFamily="34" charset="0"/>
              </a:rPr>
              <a:t>, virus prop model and budget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a:t>
            </a:r>
          </a:p>
          <a:p>
            <a:pPr defTabSz="914400">
              <a:buClrTx/>
              <a:buSzTx/>
              <a:buFont typeface="Arial" pitchFamily="34" charset="0"/>
              <a:buChar char="•"/>
            </a:pPr>
            <a:r>
              <a:rPr lang="en-US" altLang="zh-CN" sz="3000" b="1">
                <a:solidFill>
                  <a:prstClr val="black"/>
                </a:solidFill>
                <a:latin typeface="Arial" pitchFamily="34" charset="0"/>
                <a:cs typeface="Arial" pitchFamily="34" charset="0"/>
              </a:rPr>
              <a:t>Find</a:t>
            </a:r>
            <a:r>
              <a:rPr lang="en-US" altLang="zh-CN" sz="3000">
                <a:solidFill>
                  <a:prstClr val="black"/>
                </a:solidFill>
                <a:latin typeface="Arial" pitchFamily="34" charset="0"/>
                <a:cs typeface="Arial" pitchFamily="34" charset="0"/>
              </a:rPr>
              <a:t>: </a:t>
            </a:r>
            <a:r>
              <a:rPr lang="en-US" altLang="zh-CN" sz="3000" i="1">
                <a:solidFill>
                  <a:prstClr val="black"/>
                </a:solidFill>
                <a:latin typeface="Arial" pitchFamily="34" charset="0"/>
                <a:cs typeface="Arial" pitchFamily="34" charset="0"/>
              </a:rPr>
              <a:t>k</a:t>
            </a:r>
            <a:r>
              <a:rPr lang="en-US" altLang="zh-CN" sz="3000">
                <a:solidFill>
                  <a:prstClr val="black"/>
                </a:solidFill>
                <a:latin typeface="Arial" pitchFamily="34" charset="0"/>
                <a:cs typeface="Arial" pitchFamily="34" charset="0"/>
              </a:rPr>
              <a:t> ‘best’ nodes for immunization.</a:t>
            </a:r>
          </a:p>
        </p:txBody>
      </p:sp>
      <p:sp>
        <p:nvSpPr>
          <p:cNvPr id="2" name="Date Placeholder 1"/>
          <p:cNvSpPr>
            <a:spLocks noGrp="1"/>
          </p:cNvSpPr>
          <p:nvPr>
            <p:ph type="dt" sz="half" idx="10"/>
          </p:nvPr>
        </p:nvSpPr>
        <p:spPr/>
        <p:txBody>
          <a:bodyPr/>
          <a:lstStyle/>
          <a:p>
            <a:r>
              <a:rPr lang="en-US" smtClean="0"/>
              <a:t>May 1st-4th, 2013 </a:t>
            </a:r>
            <a:endParaRPr lang="en-US"/>
          </a:p>
        </p:txBody>
      </p:sp>
      <p:sp>
        <p:nvSpPr>
          <p:cNvPr id="3" name="Footer Placeholder 2"/>
          <p:cNvSpPr>
            <a:spLocks noGrp="1"/>
          </p:cNvSpPr>
          <p:nvPr>
            <p:ph type="ftr" sz="quarter" idx="11"/>
          </p:nvPr>
        </p:nvSpPr>
        <p:spPr/>
        <p:txBody>
          <a:bodyPr/>
          <a:lstStyle/>
          <a:p>
            <a:r>
              <a:rPr lang="en-US" smtClean="0"/>
              <a:t>SDM 2013, Austin, Texas</a:t>
            </a:r>
            <a:endParaRPr lang="en-US"/>
          </a:p>
        </p:txBody>
      </p:sp>
      <p:sp>
        <p:nvSpPr>
          <p:cNvPr id="4" name="Slide Number Placeholder 3"/>
          <p:cNvSpPr>
            <a:spLocks noGrp="1"/>
          </p:cNvSpPr>
          <p:nvPr>
            <p:ph type="sldNum" sz="quarter" idx="12"/>
          </p:nvPr>
        </p:nvSpPr>
        <p:spPr/>
        <p:txBody>
          <a:bodyPr/>
          <a:lstStyle/>
          <a:p>
            <a:fld id="{18B8E69E-CB69-B648-A963-29116CD159D2}" type="slidenum">
              <a:rPr lang="en-US" smtClean="0"/>
              <a:t>99</a:t>
            </a:fld>
            <a:endParaRPr lang="en-US"/>
          </a:p>
        </p:txBody>
      </p:sp>
      <p:pic>
        <p:nvPicPr>
          <p:cNvPr id="130"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38" y="25400"/>
            <a:ext cx="3332162"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Rectangle 2"/>
          <p:cNvSpPr>
            <a:spLocks noChangeArrowheads="1"/>
          </p:cNvSpPr>
          <p:nvPr/>
        </p:nvSpPr>
        <p:spPr bwMode="auto">
          <a:xfrm>
            <a:off x="5800725" y="330200"/>
            <a:ext cx="3343275" cy="319088"/>
          </a:xfrm>
          <a:prstGeom prst="rect">
            <a:avLst/>
          </a:prstGeom>
          <a:solidFill>
            <a:srgbClr val="FFFF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723" name="TextBox 142"/>
          <p:cNvSpPr txBox="1">
            <a:spLocks noChangeArrowheads="1"/>
          </p:cNvSpPr>
          <p:nvPr/>
        </p:nvSpPr>
        <p:spPr bwMode="auto">
          <a:xfrm>
            <a:off x="0" y="6442075"/>
            <a:ext cx="9144000"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buClrTx/>
              <a:buSzTx/>
              <a:buFontTx/>
              <a:buNone/>
            </a:pPr>
            <a:r>
              <a:rPr lang="en-US" altLang="zh-CN" sz="2600" dirty="0">
                <a:solidFill>
                  <a:prstClr val="white"/>
                </a:solidFill>
              </a:rPr>
              <a:t>SARS costs 700+ lives; $40+ </a:t>
            </a:r>
            <a:r>
              <a:rPr lang="en-US" altLang="zh-CN" sz="2600" dirty="0" err="1">
                <a:solidFill>
                  <a:prstClr val="white"/>
                </a:solidFill>
              </a:rPr>
              <a:t>Bn</a:t>
            </a:r>
            <a:r>
              <a:rPr lang="en-US" altLang="zh-CN" sz="2600" dirty="0">
                <a:solidFill>
                  <a:prstClr val="white"/>
                </a:solidFill>
              </a:rPr>
              <a:t>; H1N1 costs Mexico $2.3bn</a:t>
            </a:r>
          </a:p>
        </p:txBody>
      </p:sp>
    </p:spTree>
    <p:extLst>
      <p:ext uri="{BB962C8B-B14F-4D97-AF65-F5344CB8AC3E}">
        <p14:creationId xmlns:p14="http://schemas.microsoft.com/office/powerpoint/2010/main" val="218560287"/>
      </p:ext>
    </p:extLst>
  </p:cSld>
  <p:clrMapOvr>
    <a:masterClrMapping/>
  </p:clrMapOvr>
  <p:transition xmlns:p14="http://schemas.microsoft.com/office/powerpoint/2010/main" advTm="10234"/>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6.4|52|3.2|9"/>
</p:tagLst>
</file>

<file path=ppt/tags/tag11.xml><?xml version="1.0" encoding="utf-8"?>
<p:tagLst xmlns:a="http://schemas.openxmlformats.org/drawingml/2006/main" xmlns:r="http://schemas.openxmlformats.org/officeDocument/2006/relationships" xmlns:p="http://schemas.openxmlformats.org/presentationml/2006/main">
  <p:tag name="TIMING" val="|5.8|5.3"/>
</p:tagLst>
</file>

<file path=ppt/tags/tag12.xml><?xml version="1.0" encoding="utf-8"?>
<p:tagLst xmlns:a="http://schemas.openxmlformats.org/drawingml/2006/main" xmlns:r="http://schemas.openxmlformats.org/officeDocument/2006/relationships" xmlns:p="http://schemas.openxmlformats.org/presentationml/2006/main">
  <p:tag name="TIMING" val="|18.3"/>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TIMING" val="|0|0.1|0"/>
</p:tagLst>
</file>

<file path=ppt/tags/tag4.xml><?xml version="1.0" encoding="utf-8"?>
<p:tagLst xmlns:a="http://schemas.openxmlformats.org/drawingml/2006/main" xmlns:r="http://schemas.openxmlformats.org/officeDocument/2006/relationships" xmlns:p="http://schemas.openxmlformats.org/presentationml/2006/main">
  <p:tag name="TIMING" val="|0|0.1|0.1"/>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
</p:tagLst>
</file>

<file path=ppt/tags/tag7.xml><?xml version="1.0" encoding="utf-8"?>
<p:tagLst xmlns:a="http://schemas.openxmlformats.org/drawingml/2006/main" xmlns:r="http://schemas.openxmlformats.org/officeDocument/2006/relationships" xmlns:p="http://schemas.openxmlformats.org/presentationml/2006/main">
  <p:tag name="TIMING" val="|51.7"/>
</p:tagLst>
</file>

<file path=ppt/tags/tag8.xml><?xml version="1.0" encoding="utf-8"?>
<p:tagLst xmlns:a="http://schemas.openxmlformats.org/drawingml/2006/main" xmlns:r="http://schemas.openxmlformats.org/officeDocument/2006/relationships" xmlns:p="http://schemas.openxmlformats.org/presentationml/2006/main">
  <p:tag name="TIMING" val="|0"/>
</p:tagLst>
</file>

<file path=ppt/tags/tag9.xml><?xml version="1.0" encoding="utf-8"?>
<p:tagLst xmlns:a="http://schemas.openxmlformats.org/drawingml/2006/main" xmlns:r="http://schemas.openxmlformats.org/officeDocument/2006/relationships" xmlns:p="http://schemas.openxmlformats.org/presentationml/2006/main">
  <p:tag name="TIMING" val="|6|1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rgbClr val="7030A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rgbClr val="7030A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rgbClr val="7030A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rgbClr val="7030A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9377</TotalTime>
  <Words>10407</Words>
  <Application>Microsoft Macintosh PowerPoint</Application>
  <PresentationFormat>On-screen Show (4:3)</PresentationFormat>
  <Paragraphs>1727</Paragraphs>
  <Slides>128</Slides>
  <Notes>46</Notes>
  <HiddenSlides>1</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128</vt:i4>
      </vt:variant>
    </vt:vector>
  </HeadingPairs>
  <TitlesOfParts>
    <vt:vector size="139" baseType="lpstr">
      <vt:lpstr>Office Theme</vt:lpstr>
      <vt:lpstr>1_Office Theme</vt:lpstr>
      <vt:lpstr>2_Office Theme</vt:lpstr>
      <vt:lpstr>3_Office Theme</vt:lpstr>
      <vt:lpstr>4_Office Theme</vt:lpstr>
      <vt:lpstr>Default Design</vt:lpstr>
      <vt:lpstr>5_Office Theme</vt:lpstr>
      <vt:lpstr>6_Office Theme</vt:lpstr>
      <vt:lpstr>9_Office Theme</vt:lpstr>
      <vt:lpstr>8_Office Theme</vt:lpstr>
      <vt:lpstr>Visio</vt:lpstr>
      <vt:lpstr>Recent Advances in Applied Matrix Technologies</vt:lpstr>
      <vt:lpstr>Outline</vt:lpstr>
      <vt:lpstr>What are Matrices?</vt:lpstr>
      <vt:lpstr>Matrix: A Natural Representation for Networks/Graphs/Relational Data</vt:lpstr>
      <vt:lpstr>Matrices in Social Networks</vt:lpstr>
      <vt:lpstr>Matrices in Social Networks</vt:lpstr>
      <vt:lpstr>Matrices in Social Networks [Leskovec+ 2007]</vt:lpstr>
      <vt:lpstr>Matrices in Healthcare [Prakash+ 2013]</vt:lpstr>
      <vt:lpstr>Matrices in Healthcare [Parikshit+ 2012]</vt:lpstr>
      <vt:lpstr>Matrices in Healthcare [Fei+ 2011]</vt:lpstr>
      <vt:lpstr>Matrices in Healthcare [Fei+ 2012]</vt:lpstr>
      <vt:lpstr>Outline</vt:lpstr>
      <vt:lpstr>T1: Graph Proximity T2: Low-Rank Approximation T3: Sparse Learning T4: Large-Scale Learning T5: Eigenvalue Opt. (in Section 4)</vt:lpstr>
      <vt:lpstr>Basic Techniques: RWR Recent Advance #1: Supervision Recent Advance #2: Graph Kernel </vt:lpstr>
      <vt:lpstr>Basic Tech.: Node Proximity Measurement</vt:lpstr>
      <vt:lpstr>Basic Tech. : Random Walk with Restart  [Tong+ ICDM 2006]</vt:lpstr>
      <vt:lpstr>RWR: Think of it as Wine Spill</vt:lpstr>
      <vt:lpstr>RWR: Wine Spill on a Graph</vt:lpstr>
      <vt:lpstr>Random Walk with Restart</vt:lpstr>
      <vt:lpstr>Intuition: Why RWR is A Good Score?</vt:lpstr>
      <vt:lpstr>Computing RWR</vt:lpstr>
      <vt:lpstr>Recent Advance #1: Supervision</vt:lpstr>
      <vt:lpstr>Recent Advance #2:  Node Proximity  Graph Similarity/Kernel</vt:lpstr>
      <vt:lpstr>T1: Graph Proximity T2: Low-Rank Approximation T3: Sparse Learning T4: Large-Scale Learning T5: Eigenvalue Opt. (in Section 4) </vt:lpstr>
      <vt:lpstr>Why low rank approximation</vt:lpstr>
      <vt:lpstr>Low Rank Approximation</vt:lpstr>
      <vt:lpstr>Nonnegative Matrix Factorization (NMF) </vt:lpstr>
      <vt:lpstr>NMF Solutions: Multiplicative Updates</vt:lpstr>
      <vt:lpstr>NMF Solutions: Alternating Nonnegative Least Squares</vt:lpstr>
      <vt:lpstr>NMF: Extensions</vt:lpstr>
      <vt:lpstr>Low Rank Approximation</vt:lpstr>
      <vt:lpstr>Rank Minimization and Nuclear Norm</vt:lpstr>
      <vt:lpstr>Nuclear Norm Minimization</vt:lpstr>
      <vt:lpstr>T1: Graph Proximity T2: Low-Rank Approximation T3: Sparse Learning T4: Large-Scale Learning T5: Eigenvalue Opt. (in Section 4) </vt:lpstr>
      <vt:lpstr>Why Sparse Learning</vt:lpstr>
      <vt:lpstr>Sparsity: L0 Norm &amp; L1 Norm</vt:lpstr>
      <vt:lpstr>Why L1 Norm Can Achieve Sparsity </vt:lpstr>
      <vt:lpstr>Other Sparsity Penalties</vt:lpstr>
      <vt:lpstr>T1: Graph Proximity T2: Low-Rank Approximation T3: Sparse Learning T4: Large-Scale Learning T5: Eigenvalue Opt. (in Section 4) </vt:lpstr>
      <vt:lpstr>Distributed Learning</vt:lpstr>
      <vt:lpstr>Online Learning</vt:lpstr>
      <vt:lpstr>Matrix Tools vs Applications</vt:lpstr>
      <vt:lpstr>Outline</vt:lpstr>
      <vt:lpstr>Longitudinal Medical Records</vt:lpstr>
      <vt:lpstr>Applications in Health Informatics</vt:lpstr>
      <vt:lpstr>Patient Similarity Assessment</vt:lpstr>
      <vt:lpstr>Online Adjustment of Patient Similarity</vt:lpstr>
      <vt:lpstr>Performance Evaluation</vt:lpstr>
      <vt:lpstr>Integrating Multiple Physicians’ Inputs</vt:lpstr>
      <vt:lpstr>Comdi: Experimental Evaluation</vt:lpstr>
      <vt:lpstr>Applications in Health Informatics</vt:lpstr>
      <vt:lpstr>Scalable Orthogonal Regression</vt:lpstr>
      <vt:lpstr>Scalability Comparison</vt:lpstr>
      <vt:lpstr>AUC Comparison</vt:lpstr>
      <vt:lpstr>Augmented SOR</vt:lpstr>
      <vt:lpstr>Performance of aSOR</vt:lpstr>
      <vt:lpstr>PowerPoint Presentation</vt:lpstr>
      <vt:lpstr>PowerPoint Presentation</vt:lpstr>
      <vt:lpstr>PowerPoint Presentation</vt:lpstr>
      <vt:lpstr>Applications in Health Informatics</vt:lpstr>
      <vt:lpstr>Matrix Representation of a Patient</vt:lpstr>
      <vt:lpstr>Temporal Patterns in Longitudinal Patient Records</vt:lpstr>
      <vt:lpstr>One-Side Convolution</vt:lpstr>
      <vt:lpstr>One-Side Convolutional NMF</vt:lpstr>
      <vt:lpstr>Multiplicative Updates</vt:lpstr>
      <vt:lpstr>A Synthetic Example</vt:lpstr>
      <vt:lpstr>An Evaluation Case</vt:lpstr>
      <vt:lpstr>Bag-of-Pattern Representation</vt:lpstr>
      <vt:lpstr>Results</vt:lpstr>
      <vt:lpstr>Outline</vt:lpstr>
      <vt:lpstr>Applications in Social Informatics</vt:lpstr>
      <vt:lpstr>Finding Commonality: Center-Piece Subgraph Discovery  [Tong+ KDD06, VLDB06, TKDE13]</vt:lpstr>
      <vt:lpstr>Center-Piece Subgraph Discovery  [Tong+ KDD06, VLDB06, TKDE13]</vt:lpstr>
      <vt:lpstr>CePS: Example (AND Query)</vt:lpstr>
      <vt:lpstr>CePS: Example (AND Query)</vt:lpstr>
      <vt:lpstr>Negation: CePS - Initial Result  [ICDM08, CIKM09]</vt:lpstr>
      <vt:lpstr>Negation: CePS – After Feedback  [ICDM08, CIKM09]</vt:lpstr>
      <vt:lpstr>Best-Effort Pattern Match [Tong+ KDD 2007]</vt:lpstr>
      <vt:lpstr>PowerPoint Presentation</vt:lpstr>
      <vt:lpstr>G-Ray: How to?</vt:lpstr>
      <vt:lpstr>Effectiveness: star-query </vt:lpstr>
      <vt:lpstr>PowerPoint Presentation</vt:lpstr>
      <vt:lpstr>PowerPoint Presentation</vt:lpstr>
      <vt:lpstr>Sense-Making of Marked Nodes [Akoglu+ SDM 2013]</vt:lpstr>
      <vt:lpstr>Applications in Social Informatics</vt:lpstr>
      <vt:lpstr>PowerPoint Presentation</vt:lpstr>
      <vt:lpstr>PowerPoint Presentation</vt:lpstr>
      <vt:lpstr>A1: Example-Based LRA</vt:lpstr>
      <vt:lpstr>A1: Example-Based LRA  -- CUR/CX</vt:lpstr>
      <vt:lpstr>A Pictorial Comparison</vt:lpstr>
      <vt:lpstr>PowerPoint Presentation</vt:lpstr>
      <vt:lpstr>A2: Non-negative Residual MF</vt:lpstr>
      <vt:lpstr>Visual Comparisons</vt:lpstr>
      <vt:lpstr>Applications in Social Informatics</vt:lpstr>
      <vt:lpstr>An Example: Flu/Virus Propagation</vt:lpstr>
      <vt:lpstr>Why Do We Care?</vt:lpstr>
      <vt:lpstr>SIS Model (e.g., Flu)</vt:lpstr>
      <vt:lpstr>Why is λ So Important?</vt:lpstr>
      <vt:lpstr>Minimizing Propagation: Immunization</vt:lpstr>
      <vt:lpstr>PowerPoint Presentation</vt:lpstr>
      <vt:lpstr>Optimal Method</vt:lpstr>
      <vt:lpstr>Optimal Method</vt:lpstr>
      <vt:lpstr>Netshield to the Rescue</vt:lpstr>
      <vt:lpstr>   Netshield to the Rescue</vt:lpstr>
      <vt:lpstr>Netshield to the Rescue</vt:lpstr>
      <vt:lpstr>Comparison of Immunization</vt:lpstr>
      <vt:lpstr>Hospital Infection Controlling  (US-Medicare Network)</vt:lpstr>
      <vt:lpstr>Maximizing Propagation: Edge Addition [Tong+ CIKM 2012]</vt:lpstr>
      <vt:lpstr>Maximizing Propagation: Edge Addition</vt:lpstr>
      <vt:lpstr>Maximizing Propagation: Evaluation</vt:lpstr>
      <vt:lpstr>Influence &amp; Virus Propagation: Summary</vt:lpstr>
      <vt:lpstr>Conclusion &amp; Remarks</vt:lpstr>
      <vt:lpstr>Conclusion</vt:lpstr>
      <vt:lpstr>backup</vt:lpstr>
      <vt:lpstr>Matrices in Social Networks [Koutra+ 2013]</vt:lpstr>
      <vt:lpstr>Matrices in Healthcare</vt:lpstr>
      <vt:lpstr>Recent Advance #3: Prox. on H. Networks </vt:lpstr>
      <vt:lpstr>Recent Advance #4: Scale-Up</vt:lpstr>
      <vt:lpstr>Recent Advance #4: Scale-Up</vt:lpstr>
      <vt:lpstr>Learning W:</vt:lpstr>
      <vt:lpstr>PowerPoint Presentation</vt:lpstr>
      <vt:lpstr>Experimental setting</vt:lpstr>
      <vt:lpstr>Results: Facebook Iceland</vt:lpstr>
      <vt:lpstr>Results: Co-authorship</vt:lpstr>
      <vt:lpstr>Computing CePS Score (AND)</vt:lpstr>
      <vt:lpstr>Graph Anomalies by Proximity  [Sun+ ICDM 2005]</vt:lpstr>
      <vt:lpstr>Graph Anomalies by Proximity</vt:lpstr>
      <vt:lpstr>Graph Anomalies by Belief Propagation</vt:lpstr>
    </vt:vector>
  </TitlesOfParts>
  <Company>IBM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Advanced Matrix Technologies</dc:title>
  <dc:creator>Fei Wang</dc:creator>
  <cp:lastModifiedBy>Fei Wang</cp:lastModifiedBy>
  <cp:revision>193</cp:revision>
  <dcterms:created xsi:type="dcterms:W3CDTF">2013-02-15T00:28:24Z</dcterms:created>
  <dcterms:modified xsi:type="dcterms:W3CDTF">2013-05-03T17:55:21Z</dcterms:modified>
</cp:coreProperties>
</file>