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1" r:id="rId2"/>
    <p:sldId id="273" r:id="rId3"/>
    <p:sldId id="262" r:id="rId4"/>
    <p:sldId id="279" r:id="rId5"/>
    <p:sldId id="295" r:id="rId6"/>
    <p:sldId id="296" r:id="rId7"/>
    <p:sldId id="274" r:id="rId8"/>
    <p:sldId id="281" r:id="rId9"/>
    <p:sldId id="308" r:id="rId10"/>
    <p:sldId id="297" r:id="rId11"/>
    <p:sldId id="282" r:id="rId12"/>
    <p:sldId id="298" r:id="rId13"/>
    <p:sldId id="299" r:id="rId14"/>
    <p:sldId id="300" r:id="rId15"/>
    <p:sldId id="302" r:id="rId16"/>
    <p:sldId id="303" r:id="rId17"/>
    <p:sldId id="304" r:id="rId18"/>
    <p:sldId id="289" r:id="rId19"/>
    <p:sldId id="305" r:id="rId20"/>
    <p:sldId id="306" r:id="rId21"/>
    <p:sldId id="307" r:id="rId22"/>
    <p:sldId id="290" r:id="rId23"/>
    <p:sldId id="294" r:id="rId24"/>
    <p:sldId id="26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6300"/>
    <a:srgbClr val="131F33"/>
    <a:srgbClr val="13294B"/>
    <a:srgbClr val="E84A27"/>
    <a:srgbClr val="2DF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2" autoAdjust="0"/>
    <p:restoredTop sz="91479" autoAdjust="0"/>
  </p:normalViewPr>
  <p:slideViewPr>
    <p:cSldViewPr snapToGrid="0" snapToObjects="1">
      <p:cViewPr varScale="1">
        <p:scale>
          <a:sx n="83" d="100"/>
          <a:sy n="83" d="100"/>
        </p:scale>
        <p:origin x="14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04D855-C667-436B-88BA-34AF650C51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ADDE38-590D-475D-91A7-50322014E7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0BC3B-14A1-4B48-85A1-D20B461ADD5D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5186DC-D687-4CF0-8F11-700C7816A7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09ED7D-2252-4818-AE86-ECBF1FA625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5539F-00D5-4E73-B29B-C53C2152C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62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31557-9D62-46D1-86EF-83CA8F379D0A}" type="datetimeFigureOut">
              <a:rPr lang="en-US" smtClean="0"/>
              <a:t>4/1/2021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6AED9-51EA-44D8-985C-93F63D45F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35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6AED9-51EA-44D8-985C-93F63D45F0B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76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having the closed form solution of the Sylvester equation, we can further represent the results of several multi network mining tasks by a function f, the random walk graph kernel is a multiplication of the Kronecker product q\times and the vectorized solution matrix 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6AED9-51EA-44D8-985C-93F63D45F0B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78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having the closed form solution of the Sylvester equation, we can further represent the results of several multi network mining tasks by a function f, the random walk graph kernel is a multiplication of the Kronecker product q\times and the vectorized solution matrix 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6AED9-51EA-44D8-985C-93F63D45F0B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351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6AED9-51EA-44D8-985C-93F63D45F0B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39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having the closed form solution of the Sylvester equation, we can further represent the results of several multi network mining tasks by a function f, the random walk graph kernel is a multiplication of the Kronecker product q\times and the vectorized solution matrix 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6AED9-51EA-44D8-985C-93F63D45F0B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120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having the closed form solution of the Sylvester equation, we can further represent the results of several multi network mining tasks by a function f, the random walk graph kernel is a multiplication of the Kronecker product q\times and the vectorized solution matrix 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6AED9-51EA-44D8-985C-93F63D45F0B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658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having the closed form solution of the Sylvester equation, we can further represent the results of several multi network mining tasks by a function f, the random walk graph kernel is a multiplication of the Kronecker product q\times and the vectorized solution matrix 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6AED9-51EA-44D8-985C-93F63D45F0B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88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interesting problem would be given two social networks, such as </a:t>
            </a:r>
            <a:r>
              <a:rPr lang="en-US" dirty="0" err="1"/>
              <a:t>facebook</a:t>
            </a:r>
            <a:r>
              <a:rPr lang="en-US" dirty="0"/>
              <a:t> and twitter, we want to align similar or same users across these two networks based on the consistency of topology and attribute information. If you already have a desired pattern for a small network, we want to find the best matched subgraph from a large real network.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6AED9-51EA-44D8-985C-93F63D45F0B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767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6AED9-51EA-44D8-985C-93F63D45F0B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20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6AED9-51EA-44D8-985C-93F63D45F0B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922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Bipartite matching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6AED9-51EA-44D8-985C-93F63D45F0B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38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6AED9-51EA-44D8-985C-93F63D45F0B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932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6AED9-51EA-44D8-985C-93F63D45F0B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727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Sylvester equation plays a central role in the network mining problem, for example, given two attributed network G_1 and G_2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6AED9-51EA-44D8-985C-93F63D45F0B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475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Sylvester equation plays a central role in the network mining problem, for example, given two attributed network G_1 and G_2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6AED9-51EA-44D8-985C-93F63D45F0B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345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559525"/>
            <a:ext cx="4768200" cy="1730075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rgbClr val="FA6300"/>
                </a:solidFill>
              </a:defRPr>
            </a:lvl1pPr>
          </a:lstStyle>
          <a:p>
            <a:r>
              <a:rPr lang="en-US" dirty="0"/>
              <a:t>Title Here: </a:t>
            </a:r>
            <a:r>
              <a:rPr lang="en-US"/>
              <a:t>Tell Your Illinois Story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228600" y="2382838"/>
            <a:ext cx="4768850" cy="942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131F33"/>
                </a:solidFill>
                <a:latin typeface="+mn-lt"/>
                <a:ea typeface="+mn-ea"/>
                <a:cs typeface="Georgia"/>
              </a:rPr>
              <a:t>Name 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31F33"/>
                </a:solidFill>
                <a:latin typeface="+mn-lt"/>
                <a:ea typeface="+mn-ea"/>
                <a:cs typeface="Georgia"/>
              </a:rPr>
              <a:t>Date</a:t>
            </a:r>
          </a:p>
          <a:p>
            <a:pPr lvl="0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4" y="6008552"/>
            <a:ext cx="1843813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89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19400" y="274638"/>
            <a:ext cx="5867400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>
                <a:solidFill>
                  <a:srgbClr val="FA6300"/>
                </a:solidFill>
              </a:rPr>
              <a:t>Slide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819400" y="1600200"/>
            <a:ext cx="5867400" cy="4525963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2000" dirty="0">
              <a:solidFill>
                <a:schemeClr val="bg1">
                  <a:lumMod val="50000"/>
                </a:schemeClr>
              </a:solidFill>
              <a:latin typeface="Georgia"/>
              <a:cs typeface="Georgia"/>
            </a:endParaRPr>
          </a:p>
          <a:p>
            <a:pPr defTabSz="914400">
              <a:buFont typeface="Wingdings" charset="0"/>
              <a:buChar char=""/>
            </a:pP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Lorem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ipsum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no sea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takimata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sanctus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est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Lorem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ipsum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dolor sit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amet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. At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vero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eos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et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accusam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et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justo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duo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dolores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et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ea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rebum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.</a:t>
            </a:r>
          </a:p>
          <a:p>
            <a:pPr defTabSz="914400">
              <a:buFont typeface="Wingdings" charset="0"/>
              <a:buChar char=""/>
            </a:pP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Consectetuer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adipiscing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elit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,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sed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diam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nonummy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nibh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Georgia"/>
              <a:cs typeface="Georgia"/>
            </a:endParaRPr>
          </a:p>
          <a:p>
            <a:pPr defTabSz="914400">
              <a:buFont typeface="Wingdings" charset="0"/>
              <a:buChar char=""/>
            </a:pP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Duis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autem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vel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eum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iriure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in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hendrerit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in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vulputate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velit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.</a:t>
            </a:r>
          </a:p>
          <a:p>
            <a:pPr defTabSz="914400">
              <a:buFont typeface="Wingdings" charset="0"/>
              <a:buChar char=""/>
            </a:pP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Hendrerit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in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vulputate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velit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esse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molestie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consequat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.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Lorem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ipsum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dolor sit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amet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.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28157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>
                <a:solidFill>
                  <a:srgbClr val="FA6300"/>
                </a:solidFill>
              </a:rPr>
              <a:t>Slide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525963"/>
          </a:xfrm>
          <a:prstGeom prst="rect">
            <a:avLst/>
          </a:prstGeom>
        </p:spPr>
        <p:txBody>
          <a:bodyPr/>
          <a:lstStyle/>
          <a:p>
            <a:pPr defTabSz="914400">
              <a:buFont typeface="Wingdings" charset="0"/>
              <a:buChar char=""/>
            </a:pP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Lorem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ipsum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no sea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takimata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sanctus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est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Lorem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ipsum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dolor sit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amet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. At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vero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eos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et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accusam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et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justo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duo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dolores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et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ea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rebum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.</a:t>
            </a:r>
          </a:p>
          <a:p>
            <a:pPr defTabSz="914400">
              <a:buFont typeface="Wingdings" charset="0"/>
              <a:buChar char=""/>
            </a:pP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Consectetuer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adipiscing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elit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,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sed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diam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nonummy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nibh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Georgia"/>
              <a:cs typeface="Georgia"/>
            </a:endParaRPr>
          </a:p>
          <a:p>
            <a:pPr defTabSz="914400">
              <a:buFont typeface="Wingdings" charset="0"/>
              <a:buChar char=""/>
            </a:pP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Duis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autem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vel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eum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iriure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in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hendrerit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in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vulputate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velit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.</a:t>
            </a:r>
          </a:p>
          <a:p>
            <a:pPr defTabSz="914400">
              <a:buFont typeface="Wingdings" charset="0"/>
              <a:buChar char=""/>
            </a:pP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Hendrerit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in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vulputate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velit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esse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molestie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consequat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.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Lorem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ipsum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 dolor sit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amet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.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634026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122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08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651" r:id="rId3"/>
    <p:sldLayoutId id="2147483660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7" Type="http://schemas.openxmlformats.org/officeDocument/2006/relationships/image" Target="../media/image360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0.png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0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tmp"/><Relationship Id="rId4" Type="http://schemas.openxmlformats.org/officeDocument/2006/relationships/image" Target="../media/image17.jpeg"/><Relationship Id="rId9" Type="http://schemas.openxmlformats.org/officeDocument/2006/relationships/image" Target="../media/image22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0.png"/><Relationship Id="rId5" Type="http://schemas.openxmlformats.org/officeDocument/2006/relationships/image" Target="../media/image27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6321" y="757793"/>
            <a:ext cx="9627843" cy="1192822"/>
          </a:xfrm>
        </p:spPr>
        <p:txBody>
          <a:bodyPr/>
          <a:lstStyle/>
          <a:p>
            <a:r>
              <a:rPr lang="en-US" sz="3600" b="1" dirty="0">
                <a:solidFill>
                  <a:srgbClr val="13294B"/>
                </a:solidFill>
                <a:latin typeface="+mn-lt"/>
                <a:ea typeface="Georgia" charset="0"/>
                <a:cs typeface="Georgia" charset="0"/>
              </a:rPr>
              <a:t>ATTENT: </a:t>
            </a:r>
            <a:br>
              <a:rPr lang="en-US" sz="3600" b="1" dirty="0">
                <a:solidFill>
                  <a:srgbClr val="13294B"/>
                </a:solidFill>
                <a:latin typeface="+mn-lt"/>
                <a:ea typeface="Georgia" charset="0"/>
                <a:cs typeface="Georgia" charset="0"/>
              </a:rPr>
            </a:br>
            <a:r>
              <a:rPr lang="en-US" sz="3600" b="1" u="sng" dirty="0">
                <a:solidFill>
                  <a:srgbClr val="13294B"/>
                </a:solidFill>
                <a:latin typeface="+mn-lt"/>
                <a:ea typeface="Georgia" charset="0"/>
                <a:cs typeface="Georgia" charset="0"/>
              </a:rPr>
              <a:t>A</a:t>
            </a:r>
            <a:r>
              <a:rPr lang="en-US" sz="3600" b="1" dirty="0">
                <a:solidFill>
                  <a:srgbClr val="13294B"/>
                </a:solidFill>
                <a:latin typeface="+mn-lt"/>
                <a:ea typeface="Georgia" charset="0"/>
                <a:cs typeface="Georgia" charset="0"/>
              </a:rPr>
              <a:t>ctive A</a:t>
            </a:r>
            <a:r>
              <a:rPr lang="en-US" sz="3600" b="1" u="sng" dirty="0">
                <a:solidFill>
                  <a:srgbClr val="13294B"/>
                </a:solidFill>
                <a:latin typeface="+mn-lt"/>
                <a:ea typeface="Georgia" charset="0"/>
                <a:cs typeface="Georgia" charset="0"/>
              </a:rPr>
              <a:t>tt</a:t>
            </a:r>
            <a:r>
              <a:rPr lang="en-US" sz="3600" b="1" dirty="0">
                <a:solidFill>
                  <a:srgbClr val="13294B"/>
                </a:solidFill>
                <a:latin typeface="+mn-lt"/>
                <a:ea typeface="Georgia" charset="0"/>
                <a:cs typeface="Georgia" charset="0"/>
              </a:rPr>
              <a:t>ributed Network Alignm</a:t>
            </a:r>
            <a:r>
              <a:rPr lang="en-US" sz="3600" b="1" u="sng" dirty="0">
                <a:solidFill>
                  <a:srgbClr val="13294B"/>
                </a:solidFill>
                <a:latin typeface="+mn-lt"/>
                <a:ea typeface="Georgia" charset="0"/>
                <a:cs typeface="Georgia" charset="0"/>
              </a:rPr>
              <a:t>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5555B7A-1F5E-49F8-84C3-7514D199E2CF}"/>
              </a:ext>
            </a:extLst>
          </p:cNvPr>
          <p:cNvSpPr txBox="1">
            <a:spLocks/>
          </p:cNvSpPr>
          <p:nvPr/>
        </p:nvSpPr>
        <p:spPr>
          <a:xfrm>
            <a:off x="1818108" y="2344210"/>
            <a:ext cx="5507783" cy="835025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rgbClr val="13294B"/>
                </a:solidFill>
                <a:ea typeface="Calibri" charset="0"/>
                <a:cs typeface="Calibri" charset="0"/>
              </a:rPr>
              <a:t>Presented by Qinghai Zhou</a:t>
            </a:r>
          </a:p>
          <a:p>
            <a:pPr algn="ctr"/>
            <a:r>
              <a:rPr lang="en-US" sz="2000" dirty="0">
                <a:solidFill>
                  <a:srgbClr val="13294B"/>
                </a:solidFill>
                <a:ea typeface="Calibri" charset="0"/>
                <a:cs typeface="Calibri" charset="0"/>
              </a:rPr>
              <a:t>University of Illinois at Urbana-Champaign</a:t>
            </a:r>
          </a:p>
        </p:txBody>
      </p:sp>
      <p:pic>
        <p:nvPicPr>
          <p:cNvPr id="5" name="Picture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BE4080FB-40CB-4B15-9D00-A02F0CFF69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48" r="14288"/>
          <a:stretch/>
        </p:blipFill>
        <p:spPr>
          <a:xfrm>
            <a:off x="4611010" y="3632251"/>
            <a:ext cx="1241660" cy="1595421"/>
          </a:xfrm>
          <a:prstGeom prst="rect">
            <a:avLst/>
          </a:prstGeom>
        </p:spPr>
      </p:pic>
      <p:pic>
        <p:nvPicPr>
          <p:cNvPr id="7" name="Picture 6" descr="A young person taking a selfie&#10;&#10;Description automatically generated">
            <a:extLst>
              <a:ext uri="{FF2B5EF4-FFF2-40B4-BE49-F238E27FC236}">
                <a16:creationId xmlns:a16="http://schemas.microsoft.com/office/drawing/2014/main" id="{2FA7A84A-1EB8-4843-A25A-790909A9A5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60" r="8245"/>
          <a:stretch/>
        </p:blipFill>
        <p:spPr>
          <a:xfrm>
            <a:off x="269328" y="3652271"/>
            <a:ext cx="1254860" cy="1602840"/>
          </a:xfrm>
          <a:prstGeom prst="rect">
            <a:avLst/>
          </a:prstGeom>
        </p:spPr>
      </p:pic>
      <p:pic>
        <p:nvPicPr>
          <p:cNvPr id="11" name="Picture 10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A08D4871-1133-446A-89EE-A33246B1C7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1964" y="3624832"/>
            <a:ext cx="1212124" cy="1616166"/>
          </a:xfrm>
          <a:prstGeom prst="rect">
            <a:avLst/>
          </a:prstGeom>
        </p:spPr>
      </p:pic>
      <p:pic>
        <p:nvPicPr>
          <p:cNvPr id="13" name="Picture 12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5B7883C0-9433-4568-9E65-F30FA4BBA6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1148" y="3641323"/>
            <a:ext cx="1237352" cy="1586350"/>
          </a:xfrm>
          <a:prstGeom prst="rect">
            <a:avLst/>
          </a:prstGeom>
        </p:spPr>
      </p:pic>
      <p:pic>
        <p:nvPicPr>
          <p:cNvPr id="15" name="Picture 1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0F7E0105-3353-4502-BF87-9203570C62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2637" y="3638157"/>
            <a:ext cx="1202130" cy="16028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3C23487-BDE0-41CB-A1BA-D4552D5892E5}"/>
              </a:ext>
            </a:extLst>
          </p:cNvPr>
          <p:cNvSpPr txBox="1"/>
          <p:nvPr/>
        </p:nvSpPr>
        <p:spPr>
          <a:xfrm>
            <a:off x="129377" y="5393374"/>
            <a:ext cx="1810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3294B"/>
                </a:solidFill>
              </a:rPr>
              <a:t>Qinghai Zhou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C24C16-6E95-4278-9534-1C7F3E7CAE7C}"/>
              </a:ext>
            </a:extLst>
          </p:cNvPr>
          <p:cNvSpPr txBox="1"/>
          <p:nvPr/>
        </p:nvSpPr>
        <p:spPr>
          <a:xfrm>
            <a:off x="1724385" y="5389725"/>
            <a:ext cx="1383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13294B"/>
                </a:solidFill>
              </a:rPr>
              <a:t>Liangyue</a:t>
            </a:r>
            <a:r>
              <a:rPr lang="en-US" dirty="0">
                <a:solidFill>
                  <a:srgbClr val="13294B"/>
                </a:solidFill>
              </a:rPr>
              <a:t> Li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B6F518-6B94-433B-8143-C0C58F54C1B0}"/>
              </a:ext>
            </a:extLst>
          </p:cNvPr>
          <p:cNvSpPr txBox="1"/>
          <p:nvPr/>
        </p:nvSpPr>
        <p:spPr>
          <a:xfrm>
            <a:off x="4711499" y="5397327"/>
            <a:ext cx="105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Nan Cao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82030B-FDE1-4338-AF16-2CEC06BD85C1}"/>
              </a:ext>
            </a:extLst>
          </p:cNvPr>
          <p:cNvSpPr txBox="1"/>
          <p:nvPr/>
        </p:nvSpPr>
        <p:spPr>
          <a:xfrm>
            <a:off x="6198305" y="5389042"/>
            <a:ext cx="1023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Lei Ying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370A85-2DAB-44F8-8199-22CD336A35B5}"/>
              </a:ext>
            </a:extLst>
          </p:cNvPr>
          <p:cNvSpPr txBox="1"/>
          <p:nvPr/>
        </p:nvSpPr>
        <p:spPr>
          <a:xfrm>
            <a:off x="7410657" y="5384498"/>
            <a:ext cx="204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Hanghang</a:t>
            </a:r>
            <a:r>
              <a:rPr lang="en-US" dirty="0"/>
              <a:t> Tong</a:t>
            </a:r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F7BDE01D-2030-4BA9-8376-CBA542E8C7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7961" y="21020"/>
            <a:ext cx="1187650" cy="1139502"/>
          </a:xfrm>
          <a:prstGeom prst="rect">
            <a:avLst/>
          </a:prstGeom>
        </p:spPr>
      </p:pic>
      <p:pic>
        <p:nvPicPr>
          <p:cNvPr id="12" name="Picture 11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A8016CD8-1D04-45A7-AE6A-5DF9C068EA2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751"/>
          <a:stretch/>
        </p:blipFill>
        <p:spPr>
          <a:xfrm>
            <a:off x="3156776" y="3624831"/>
            <a:ext cx="1287257" cy="160284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A89462B-2BC3-4B30-B482-B7A03A285045}"/>
              </a:ext>
            </a:extLst>
          </p:cNvPr>
          <p:cNvSpPr txBox="1"/>
          <p:nvPr/>
        </p:nvSpPr>
        <p:spPr>
          <a:xfrm>
            <a:off x="3207737" y="5386580"/>
            <a:ext cx="1287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13294B"/>
                </a:solidFill>
              </a:rPr>
              <a:t>Xintao</a:t>
            </a:r>
            <a:r>
              <a:rPr lang="en-US" dirty="0">
                <a:solidFill>
                  <a:srgbClr val="13294B"/>
                </a:solidFill>
              </a:rPr>
              <a:t> Wu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AC7855-5263-4E1B-B65D-5E754150375A}"/>
              </a:ext>
            </a:extLst>
          </p:cNvPr>
          <p:cNvSpPr txBox="1"/>
          <p:nvPr/>
        </p:nvSpPr>
        <p:spPr>
          <a:xfrm>
            <a:off x="1792989" y="5658968"/>
            <a:ext cx="1216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3294B"/>
                </a:solidFill>
              </a:rPr>
              <a:t>(Alibaba)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24643F-4B8A-44E0-B5E2-1C8C5D7F77DA}"/>
              </a:ext>
            </a:extLst>
          </p:cNvPr>
          <p:cNvSpPr txBox="1"/>
          <p:nvPr/>
        </p:nvSpPr>
        <p:spPr>
          <a:xfrm>
            <a:off x="3314198" y="5658968"/>
            <a:ext cx="96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3294B"/>
                </a:solidFill>
              </a:rPr>
              <a:t>(</a:t>
            </a:r>
            <a:r>
              <a:rPr lang="en-US" dirty="0" err="1">
                <a:solidFill>
                  <a:srgbClr val="13294B"/>
                </a:solidFill>
              </a:rPr>
              <a:t>UArk</a:t>
            </a:r>
            <a:r>
              <a:rPr lang="en-US" dirty="0">
                <a:solidFill>
                  <a:srgbClr val="13294B"/>
                </a:solidFill>
              </a:rPr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BF6991-0E5E-4C11-BBAA-CA421F32678C}"/>
              </a:ext>
            </a:extLst>
          </p:cNvPr>
          <p:cNvSpPr txBox="1"/>
          <p:nvPr/>
        </p:nvSpPr>
        <p:spPr>
          <a:xfrm>
            <a:off x="6176478" y="5658968"/>
            <a:ext cx="1199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3294B"/>
                </a:solidFill>
              </a:rPr>
              <a:t>(</a:t>
            </a:r>
            <a:r>
              <a:rPr lang="en-US" dirty="0" err="1">
                <a:solidFill>
                  <a:srgbClr val="13294B"/>
                </a:solidFill>
              </a:rPr>
              <a:t>UMich</a:t>
            </a:r>
            <a:r>
              <a:rPr lang="en-US" dirty="0">
                <a:solidFill>
                  <a:srgbClr val="13294B"/>
                </a:solidFill>
              </a:rPr>
              <a:t>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2B864A4-2265-44F9-B5EA-18C7165DFD25}"/>
              </a:ext>
            </a:extLst>
          </p:cNvPr>
          <p:cNvSpPr txBox="1"/>
          <p:nvPr/>
        </p:nvSpPr>
        <p:spPr>
          <a:xfrm>
            <a:off x="4469882" y="5658968"/>
            <a:ext cx="173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3294B"/>
                </a:solidFill>
              </a:rPr>
              <a:t>(Tongji Univ.)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C6B798-3E18-4930-BC30-63B809F44686}"/>
              </a:ext>
            </a:extLst>
          </p:cNvPr>
          <p:cNvSpPr txBox="1"/>
          <p:nvPr/>
        </p:nvSpPr>
        <p:spPr>
          <a:xfrm>
            <a:off x="380005" y="5657800"/>
            <a:ext cx="1199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3294B"/>
                </a:solidFill>
              </a:rPr>
              <a:t>(UIUC)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0E38CF-DC02-4D49-81E9-0CD9EEE73F7E}"/>
              </a:ext>
            </a:extLst>
          </p:cNvPr>
          <p:cNvSpPr txBox="1"/>
          <p:nvPr/>
        </p:nvSpPr>
        <p:spPr>
          <a:xfrm>
            <a:off x="7781085" y="5658968"/>
            <a:ext cx="1199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3294B"/>
                </a:solidFill>
              </a:rPr>
              <a:t>(UIUC)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A7E9120-31A6-479F-8E18-BC255AEE38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95828" y="133720"/>
            <a:ext cx="275234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6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D2271B-41C7-4361-9CB1-A8CCB64C8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833" y="1536763"/>
            <a:ext cx="3149224" cy="2587181"/>
          </a:xfrm>
          <a:prstGeom prst="rect">
            <a:avLst/>
          </a:prstGeom>
        </p:spPr>
      </p:pic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3136E83D-082E-45A5-BA51-EEE99D0794F5}"/>
              </a:ext>
            </a:extLst>
          </p:cNvPr>
          <p:cNvSpPr txBox="1">
            <a:spLocks/>
          </p:cNvSpPr>
          <p:nvPr/>
        </p:nvSpPr>
        <p:spPr>
          <a:xfrm>
            <a:off x="8777584" y="6481031"/>
            <a:ext cx="5274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FB4573-6B1B-4DBC-ABD9-2BD5C6E407A7}" type="slidenum">
              <a:rPr lang="en-US" sz="1200" smtClean="0">
                <a:solidFill>
                  <a:schemeClr val="bg1"/>
                </a:solidFill>
              </a:rPr>
              <a:pPr/>
              <a:t>10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46E4986-E154-4017-9373-8778F5584853}"/>
              </a:ext>
            </a:extLst>
          </p:cNvPr>
          <p:cNvSpPr txBox="1"/>
          <p:nvPr/>
        </p:nvSpPr>
        <p:spPr>
          <a:xfrm>
            <a:off x="334158" y="151768"/>
            <a:ext cx="85159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>
                <a:latin typeface="+mj-lt"/>
              </a:rPr>
              <a:t>Prob. Def.: </a:t>
            </a:r>
          </a:p>
          <a:p>
            <a:r>
              <a:rPr lang="en-US" sz="4200" b="1" dirty="0">
                <a:latin typeface="+mj-lt"/>
              </a:rPr>
              <a:t>Active Attributed Network Alignment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EA40FF4-6BF0-4669-B7E7-2029E4AB1F1B}"/>
                  </a:ext>
                </a:extLst>
              </p:cNvPr>
              <p:cNvSpPr txBox="1"/>
              <p:nvPr/>
            </p:nvSpPr>
            <p:spPr>
              <a:xfrm>
                <a:off x="334158" y="1633538"/>
                <a:ext cx="8167511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Given</a:t>
                </a:r>
                <a:r>
                  <a:rPr lang="en-US" sz="2400" dirty="0"/>
                  <a:t>:</a:t>
                </a:r>
              </a:p>
              <a:p>
                <a:pPr lvl="1"/>
                <a:r>
                  <a:rPr lang="en-US" sz="2400" dirty="0"/>
                  <a:t>(1) a pair of networks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;</a:t>
                </a:r>
              </a:p>
              <a:p>
                <a:pPr lvl="1"/>
                <a:r>
                  <a:rPr lang="en-US" sz="2400" dirty="0"/>
                  <a:t>(2) an initial preference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;</a:t>
                </a:r>
              </a:p>
              <a:p>
                <a:pPr lvl="1"/>
                <a:r>
                  <a:rPr lang="en-US" sz="2400" dirty="0"/>
                  <a:t>(3) a query budget </a:t>
                </a:r>
                <a:r>
                  <a:rPr lang="en-US" sz="2400" i="1" dirty="0"/>
                  <a:t>k</a:t>
                </a:r>
                <a:r>
                  <a:rPr lang="en-US" sz="2400" dirty="0"/>
                  <a:t>;</a:t>
                </a:r>
              </a:p>
              <a:p>
                <a:pPr lvl="1"/>
                <a:r>
                  <a:rPr lang="en-US" sz="2400" dirty="0"/>
                  <a:t>(4) an oracle to annotate;</a:t>
                </a:r>
              </a:p>
              <a:p>
                <a:pPr lvl="1"/>
                <a:r>
                  <a:rPr lang="en-US" sz="2400" dirty="0"/>
                  <a:t>(5) a utility function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lvl="1"/>
                <a:endParaRPr lang="en-US" sz="2400" dirty="0"/>
              </a:p>
              <a:p>
                <a:r>
                  <a:rPr lang="en-US" sz="2400" b="1" dirty="0"/>
                  <a:t>Find</a:t>
                </a:r>
                <a:r>
                  <a:rPr lang="en-US" sz="2400" dirty="0"/>
                  <a:t>: a set of </a:t>
                </a:r>
                <a:r>
                  <a:rPr lang="en-US" sz="2400" i="1" dirty="0"/>
                  <a:t>k</a:t>
                </a:r>
                <a:r>
                  <a:rPr lang="en-US" sz="2400" dirty="0"/>
                  <a:t> most influential nodes for the oracle to annotate;</a:t>
                </a:r>
              </a:p>
              <a:p>
                <a:r>
                  <a:rPr lang="en-US" sz="2400" b="1" dirty="0"/>
                  <a:t>Goal</a:t>
                </a:r>
                <a:r>
                  <a:rPr lang="en-US" sz="2400" dirty="0"/>
                  <a:t>: maximize the alignment accuracy for the remaining nodes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EA40FF4-6BF0-4669-B7E7-2029E4AB1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58" y="1633538"/>
                <a:ext cx="8167511" cy="4154984"/>
              </a:xfrm>
              <a:prstGeom prst="rect">
                <a:avLst/>
              </a:prstGeom>
              <a:blipFill>
                <a:blip r:embed="rId6"/>
                <a:stretch>
                  <a:fillRect l="-1194" t="-1173" b="-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7985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C8D407-B90C-43FF-9A8F-C4B252D1FEAB}"/>
              </a:ext>
            </a:extLst>
          </p:cNvPr>
          <p:cNvSpPr txBox="1"/>
          <p:nvPr/>
        </p:nvSpPr>
        <p:spPr>
          <a:xfrm>
            <a:off x="91766" y="189371"/>
            <a:ext cx="70810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>
                <a:latin typeface="+mj-lt"/>
              </a:rPr>
              <a:t>Evaluating the Informativeness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566E8F4-F5E1-4F93-95FC-ED897C6E2CCB}"/>
              </a:ext>
            </a:extLst>
          </p:cNvPr>
          <p:cNvSpPr txBox="1">
            <a:spLocks/>
          </p:cNvSpPr>
          <p:nvPr/>
        </p:nvSpPr>
        <p:spPr>
          <a:xfrm>
            <a:off x="8777584" y="6481031"/>
            <a:ext cx="5274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FB4573-6B1B-4DBC-ABD9-2BD5C6E407A7}" type="slidenum">
              <a:rPr lang="en-US" sz="1200" smtClean="0">
                <a:solidFill>
                  <a:schemeClr val="bg1"/>
                </a:solidFill>
              </a:rPr>
              <a:pPr/>
              <a:t>11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5F871D-33EA-4F00-A8FD-EB92C2DB757E}"/>
              </a:ext>
            </a:extLst>
          </p:cNvPr>
          <p:cNvSpPr txBox="1"/>
          <p:nvPr/>
        </p:nvSpPr>
        <p:spPr>
          <a:xfrm>
            <a:off x="183653" y="1129932"/>
            <a:ext cx="8593931" cy="32960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/>
              <a:t>Key idea</a:t>
            </a:r>
            <a:r>
              <a:rPr lang="en-US" sz="2400" dirty="0"/>
              <a:t>: find</a:t>
            </a:r>
            <a:r>
              <a:rPr lang="en-US" altLang="zh-CN" sz="2400" dirty="0"/>
              <a:t>ing</a:t>
            </a:r>
            <a:r>
              <a:rPr lang="en-US" sz="2400" dirty="0"/>
              <a:t> a set of informative nodes to query </a:t>
            </a:r>
            <a:r>
              <a:rPr lang="en-US" altLang="zh-CN" sz="2400" dirty="0"/>
              <a:t>with significant query feedback.</a:t>
            </a:r>
          </a:p>
          <a:p>
            <a:endParaRPr lang="en-US" sz="2400" dirty="0"/>
          </a:p>
          <a:p>
            <a:r>
              <a:rPr lang="en-US" sz="2400" b="1" dirty="0"/>
              <a:t>Question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H</a:t>
            </a:r>
            <a:r>
              <a:rPr lang="en-US" sz="2400" dirty="0"/>
              <a:t>ow to define the informativeness of query?</a:t>
            </a:r>
          </a:p>
          <a:p>
            <a:pPr lvl="1"/>
            <a:endParaRPr lang="en-US" sz="2400" dirty="0"/>
          </a:p>
          <a:p>
            <a:r>
              <a:rPr lang="en-US" sz="2400" b="1" dirty="0"/>
              <a:t>Potential Solution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Quantify the informativeness of queries by influence function.</a:t>
            </a:r>
          </a:p>
          <a:p>
            <a:pPr lvl="1"/>
            <a:r>
              <a:rPr lang="en-US" sz="2400" dirty="0"/>
              <a:t>	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9EBDA1-6E72-4264-849B-A5753792842C}"/>
                  </a:ext>
                </a:extLst>
              </p:cNvPr>
              <p:cNvSpPr txBox="1"/>
              <p:nvPr/>
            </p:nvSpPr>
            <p:spPr>
              <a:xfrm>
                <a:off x="6271491" y="4607896"/>
                <a:ext cx="307472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log represents element-wise logarithmic;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We define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0=0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9EBDA1-6E72-4264-849B-A57537928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491" y="4607896"/>
                <a:ext cx="3074721" cy="1323439"/>
              </a:xfrm>
              <a:prstGeom prst="rect">
                <a:avLst/>
              </a:prstGeom>
              <a:blipFill>
                <a:blip r:embed="rId5"/>
                <a:stretch>
                  <a:fillRect l="-1786" t="-3226" b="-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384F5A19-0940-42D1-8BED-AB78FFA3CFA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185815"/>
                  </p:ext>
                </p:extLst>
              </p:nvPr>
            </p:nvGraphicFramePr>
            <p:xfrm>
              <a:off x="1185911" y="4524555"/>
              <a:ext cx="5085580" cy="14067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42790">
                      <a:extLst>
                        <a:ext uri="{9D8B030D-6E8A-4147-A177-3AD203B41FA5}">
                          <a16:colId xmlns:a16="http://schemas.microsoft.com/office/drawing/2014/main" val="3546721916"/>
                        </a:ext>
                      </a:extLst>
                    </a:gridCol>
                    <a:gridCol w="2542790">
                      <a:extLst>
                        <a:ext uri="{9D8B030D-6E8A-4147-A177-3AD203B41FA5}">
                          <a16:colId xmlns:a16="http://schemas.microsoft.com/office/drawing/2014/main" val="10455295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Description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Function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(⋅)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2312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Squared L2 norm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d>
                                              <m:dPr>
                                                <m:begChr m:val="|"/>
                                                <m:endChr m:val="|"/>
                                                <m:ctrlPr>
                                                  <a:rPr lang="en-US" sz="2000" b="1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000" b="1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𝒙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15852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Entropy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sz="2000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1" i="0" smtClean="0">
                                                <a:latin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⊙</m:t>
                                            </m:r>
                                            <m:func>
                                              <m:funcPr>
                                                <m:ctrlP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2000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log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en-US" sz="2000" b="1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𝐱</m:t>
                                                </m:r>
                                              </m:e>
                                            </m:func>
                                          </m:e>
                                        </m:d>
                                      </m:e>
                                    </m:d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80328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384F5A19-0940-42D1-8BED-AB78FFA3CFA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185815"/>
                  </p:ext>
                </p:extLst>
              </p:nvPr>
            </p:nvGraphicFramePr>
            <p:xfrm>
              <a:off x="1185911" y="4524555"/>
              <a:ext cx="5085580" cy="14067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42790">
                      <a:extLst>
                        <a:ext uri="{9D8B030D-6E8A-4147-A177-3AD203B41FA5}">
                          <a16:colId xmlns:a16="http://schemas.microsoft.com/office/drawing/2014/main" val="3546721916"/>
                        </a:ext>
                      </a:extLst>
                    </a:gridCol>
                    <a:gridCol w="2542790">
                      <a:extLst>
                        <a:ext uri="{9D8B030D-6E8A-4147-A177-3AD203B41FA5}">
                          <a16:colId xmlns:a16="http://schemas.microsoft.com/office/drawing/2014/main" val="1045529576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Description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480" t="-9231" r="-959" b="-26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231263"/>
                      </a:ext>
                    </a:extLst>
                  </a:tr>
                  <a:tr h="5353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Squared L2 norm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480" t="-80682" r="-959" b="-93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1585204"/>
                      </a:ext>
                    </a:extLst>
                  </a:tr>
                  <a:tr h="4751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Entropy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480" t="-203846" r="-959" b="-5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80328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25586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C8D407-B90C-43FF-9A8F-C4B252D1FEAB}"/>
              </a:ext>
            </a:extLst>
          </p:cNvPr>
          <p:cNvSpPr txBox="1"/>
          <p:nvPr/>
        </p:nvSpPr>
        <p:spPr>
          <a:xfrm>
            <a:off x="183653" y="236122"/>
            <a:ext cx="57586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>
                <a:latin typeface="+mj-lt"/>
              </a:rPr>
              <a:t>Defining Query Influence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566E8F4-F5E1-4F93-95FC-ED897C6E2CCB}"/>
              </a:ext>
            </a:extLst>
          </p:cNvPr>
          <p:cNvSpPr txBox="1">
            <a:spLocks/>
          </p:cNvSpPr>
          <p:nvPr/>
        </p:nvSpPr>
        <p:spPr>
          <a:xfrm>
            <a:off x="8777584" y="6481031"/>
            <a:ext cx="5274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FB4573-6B1B-4DBC-ABD9-2BD5C6E407A7}" type="slidenum">
              <a:rPr lang="en-US" sz="1200" smtClean="0">
                <a:solidFill>
                  <a:schemeClr val="bg1"/>
                </a:solidFill>
              </a:rPr>
              <a:pPr/>
              <a:t>12</a:t>
            </a:fld>
            <a:endParaRPr lang="en-US" sz="1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5F871D-33EA-4F00-A8FD-EB92C2DB757E}"/>
                  </a:ext>
                </a:extLst>
              </p:cNvPr>
              <p:cNvSpPr txBox="1"/>
              <p:nvPr/>
            </p:nvSpPr>
            <p:spPr>
              <a:xfrm>
                <a:off x="183653" y="1129932"/>
                <a:ext cx="8593931" cy="431028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2400" dirty="0"/>
                  <a:t>For a given utility function,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sz="2400" b="1" dirty="0"/>
                  <a:t>,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Node pair query influence:</a:t>
                </a:r>
              </a:p>
              <a:p>
                <a:pPr lvl="1"/>
                <a:r>
                  <a:rPr lang="en-US" sz="2400" b="1" dirty="0"/>
                  <a:t>         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ℐ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𝐇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den>
                    </m:f>
                  </m:oMath>
                </a14:m>
                <a:endParaRPr lang="en-US" sz="2800" dirty="0"/>
              </a:p>
              <a:p>
                <a:pPr lvl="1" algn="ctr"/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Node query influence:</a:t>
                </a:r>
              </a:p>
              <a:p>
                <a:pPr lvl="1"/>
                <a:r>
                  <a:rPr lang="en-US" sz="2400" b="1" dirty="0"/>
                  <a:t>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ℐ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1" dirty="0"/>
              </a:p>
              <a:p>
                <a:pPr lvl="1"/>
                <a:endParaRPr lang="en-US" sz="2400" b="1" dirty="0"/>
              </a:p>
              <a:p>
                <a:r>
                  <a:rPr lang="en-US" sz="2400" b="1" dirty="0"/>
                  <a:t>Question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How to compute the query influence?</a:t>
                </a:r>
              </a:p>
              <a:p>
                <a:pPr lvl="1"/>
                <a:r>
                  <a:rPr lang="en-US" sz="2400" dirty="0"/>
                  <a:t>			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5F871D-33EA-4F00-A8FD-EB92C2DB7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53" y="1129932"/>
                <a:ext cx="8593931" cy="4310286"/>
              </a:xfrm>
              <a:prstGeom prst="rect">
                <a:avLst/>
              </a:prstGeom>
              <a:blipFill>
                <a:blip r:embed="rId5"/>
                <a:stretch>
                  <a:fillRect l="-1064" t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A00986D5-1AFF-4A1A-8D21-F8DFC73284AE}"/>
              </a:ext>
            </a:extLst>
          </p:cNvPr>
          <p:cNvSpPr/>
          <p:nvPr/>
        </p:nvSpPr>
        <p:spPr>
          <a:xfrm>
            <a:off x="2429893" y="2012432"/>
            <a:ext cx="515373" cy="515373"/>
          </a:xfrm>
          <a:prstGeom prst="ellipse">
            <a:avLst/>
          </a:prstGeom>
          <a:noFill/>
          <a:ln w="4445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8C1BC9-BD6D-4D45-A32D-2A9306171AAC}"/>
              </a:ext>
            </a:extLst>
          </p:cNvPr>
          <p:cNvCxnSpPr>
            <a:cxnSpLocks/>
            <a:stCxn id="10" idx="7"/>
            <a:endCxn id="12" idx="1"/>
          </p:cNvCxnSpPr>
          <p:nvPr/>
        </p:nvCxnSpPr>
        <p:spPr>
          <a:xfrm flipV="1">
            <a:off x="2869791" y="713412"/>
            <a:ext cx="3311141" cy="137449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218B851-4D66-4735-9D1B-00DB9156BED4}"/>
              </a:ext>
            </a:extLst>
          </p:cNvPr>
          <p:cNvSpPr/>
          <p:nvPr/>
        </p:nvSpPr>
        <p:spPr>
          <a:xfrm>
            <a:off x="6180932" y="125506"/>
            <a:ext cx="2749887" cy="1175812"/>
          </a:xfrm>
          <a:prstGeom prst="roundRect">
            <a:avLst/>
          </a:prstGeom>
          <a:solidFill>
            <a:srgbClr val="FF99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Querying whether node </a:t>
            </a:r>
            <a:r>
              <a:rPr lang="en-US" sz="2400" dirty="0" err="1"/>
              <a:t>i</a:t>
            </a:r>
            <a:r>
              <a:rPr lang="en-US" sz="2400" dirty="0"/>
              <a:t> and j are true alignment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5960A36-5700-4351-86C5-FB6352122DED}"/>
                  </a:ext>
                </a:extLst>
              </p:cNvPr>
              <p:cNvSpPr txBox="1"/>
              <p:nvPr/>
            </p:nvSpPr>
            <p:spPr>
              <a:xfrm>
                <a:off x="6217954" y="1569211"/>
                <a:ext cx="190468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𝐇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2′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5960A36-5700-4351-86C5-FB6352122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954" y="1569211"/>
                <a:ext cx="1904682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673C173-0F01-4B2E-957A-4812130649DF}"/>
              </a:ext>
            </a:extLst>
          </p:cNvPr>
          <p:cNvCxnSpPr>
            <a:cxnSpLocks/>
            <a:stCxn id="52" idx="3"/>
            <a:endCxn id="53" idx="0"/>
          </p:cNvCxnSpPr>
          <p:nvPr/>
        </p:nvCxnSpPr>
        <p:spPr>
          <a:xfrm flipH="1">
            <a:off x="5429408" y="2980493"/>
            <a:ext cx="170770" cy="163146"/>
          </a:xfrm>
          <a:prstGeom prst="line">
            <a:avLst/>
          </a:prstGeom>
          <a:ln w="25400" cap="rnd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C087ACB-2625-47A7-907D-A32F910C4545}"/>
              </a:ext>
            </a:extLst>
          </p:cNvPr>
          <p:cNvCxnSpPr>
            <a:cxnSpLocks/>
            <a:stCxn id="52" idx="6"/>
            <a:endCxn id="51" idx="2"/>
          </p:cNvCxnSpPr>
          <p:nvPr/>
        </p:nvCxnSpPr>
        <p:spPr>
          <a:xfrm flipV="1">
            <a:off x="6022737" y="2803626"/>
            <a:ext cx="139836" cy="4846"/>
          </a:xfrm>
          <a:prstGeom prst="line">
            <a:avLst/>
          </a:prstGeom>
          <a:ln w="25400" cap="rnd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8A86882-123C-4189-BA93-0066F09EB8FD}"/>
              </a:ext>
            </a:extLst>
          </p:cNvPr>
          <p:cNvCxnSpPr>
            <a:cxnSpLocks/>
            <a:stCxn id="52" idx="4"/>
            <a:endCxn id="60" idx="5"/>
          </p:cNvCxnSpPr>
          <p:nvPr/>
        </p:nvCxnSpPr>
        <p:spPr>
          <a:xfrm>
            <a:off x="5775208" y="3051746"/>
            <a:ext cx="80409" cy="655662"/>
          </a:xfrm>
          <a:prstGeom prst="line">
            <a:avLst/>
          </a:prstGeom>
          <a:ln w="101600" cap="rnd" cmpd="dbl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26D12CD-230B-4284-9B5E-9ED8502AA11E}"/>
              </a:ext>
            </a:extLst>
          </p:cNvPr>
          <p:cNvCxnSpPr>
            <a:cxnSpLocks/>
            <a:stCxn id="60" idx="4"/>
            <a:endCxn id="53" idx="2"/>
          </p:cNvCxnSpPr>
          <p:nvPr/>
        </p:nvCxnSpPr>
        <p:spPr>
          <a:xfrm flipH="1" flipV="1">
            <a:off x="5429408" y="3550654"/>
            <a:ext cx="153060" cy="156754"/>
          </a:xfrm>
          <a:prstGeom prst="line">
            <a:avLst/>
          </a:prstGeom>
          <a:ln w="25400" cap="rnd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FB67797-0205-4E18-A50E-C9FE3F81D44B}"/>
              </a:ext>
            </a:extLst>
          </p:cNvPr>
          <p:cNvCxnSpPr>
            <a:cxnSpLocks/>
            <a:stCxn id="51" idx="5"/>
            <a:endCxn id="54" idx="0"/>
          </p:cNvCxnSpPr>
          <p:nvPr/>
        </p:nvCxnSpPr>
        <p:spPr>
          <a:xfrm>
            <a:off x="6593841" y="2979192"/>
            <a:ext cx="116619" cy="198060"/>
          </a:xfrm>
          <a:prstGeom prst="line">
            <a:avLst/>
          </a:prstGeom>
          <a:ln w="50800" cap="rnd">
            <a:solidFill>
              <a:schemeClr val="tx1">
                <a:lumMod val="65000"/>
                <a:lumOff val="3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25CEC09-3C29-4842-AD35-0A5CCD736B07}"/>
              </a:ext>
            </a:extLst>
          </p:cNvPr>
          <p:cNvCxnSpPr>
            <a:cxnSpLocks/>
            <a:stCxn id="54" idx="2"/>
            <a:endCxn id="59" idx="5"/>
          </p:cNvCxnSpPr>
          <p:nvPr/>
        </p:nvCxnSpPr>
        <p:spPr>
          <a:xfrm flipH="1">
            <a:off x="6671416" y="3561970"/>
            <a:ext cx="39044" cy="150615"/>
          </a:xfrm>
          <a:prstGeom prst="line">
            <a:avLst/>
          </a:prstGeom>
          <a:ln w="25400" cap="rnd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BC48F25-8261-41AC-8473-B6D9C952E6A7}"/>
              </a:ext>
            </a:extLst>
          </p:cNvPr>
          <p:cNvCxnSpPr>
            <a:cxnSpLocks/>
            <a:stCxn id="59" idx="3"/>
            <a:endCxn id="60" idx="0"/>
          </p:cNvCxnSpPr>
          <p:nvPr/>
        </p:nvCxnSpPr>
        <p:spPr>
          <a:xfrm flipH="1" flipV="1">
            <a:off x="5955997" y="3908168"/>
            <a:ext cx="326596" cy="13397"/>
          </a:xfrm>
          <a:prstGeom prst="line">
            <a:avLst/>
          </a:prstGeom>
          <a:ln w="25400" cap="rnd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9987B39-BEF3-4EB6-BC6B-269740B4CBB3}"/>
              </a:ext>
            </a:extLst>
          </p:cNvPr>
          <p:cNvCxnSpPr>
            <a:cxnSpLocks/>
            <a:stCxn id="56" idx="3"/>
            <a:endCxn id="57" idx="0"/>
          </p:cNvCxnSpPr>
          <p:nvPr/>
        </p:nvCxnSpPr>
        <p:spPr>
          <a:xfrm flipH="1">
            <a:off x="7304936" y="2969124"/>
            <a:ext cx="140605" cy="208188"/>
          </a:xfrm>
          <a:prstGeom prst="line">
            <a:avLst/>
          </a:prstGeom>
          <a:ln w="25400" cap="rnd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502657C-B21D-4A7D-AB8C-8BB5EA815B79}"/>
              </a:ext>
            </a:extLst>
          </p:cNvPr>
          <p:cNvCxnSpPr>
            <a:cxnSpLocks/>
            <a:stCxn id="56" idx="6"/>
            <a:endCxn id="55" idx="2"/>
          </p:cNvCxnSpPr>
          <p:nvPr/>
        </p:nvCxnSpPr>
        <p:spPr>
          <a:xfrm flipV="1">
            <a:off x="7868101" y="2774920"/>
            <a:ext cx="119450" cy="22183"/>
          </a:xfrm>
          <a:prstGeom prst="line">
            <a:avLst/>
          </a:prstGeom>
          <a:ln w="25400" cap="rnd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4268EEE-79BB-4826-BBFB-A855C9B9E6D1}"/>
              </a:ext>
            </a:extLst>
          </p:cNvPr>
          <p:cNvCxnSpPr>
            <a:cxnSpLocks/>
            <a:stCxn id="56" idx="4"/>
            <a:endCxn id="64" idx="0"/>
          </p:cNvCxnSpPr>
          <p:nvPr/>
        </p:nvCxnSpPr>
        <p:spPr>
          <a:xfrm>
            <a:off x="7620571" y="3040378"/>
            <a:ext cx="170139" cy="578213"/>
          </a:xfrm>
          <a:prstGeom prst="line">
            <a:avLst/>
          </a:prstGeom>
          <a:ln w="101600" cap="rnd" cmpd="dbl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C751A85-50CF-4464-B184-20841ABB9773}"/>
              </a:ext>
            </a:extLst>
          </p:cNvPr>
          <p:cNvCxnSpPr>
            <a:cxnSpLocks/>
            <a:stCxn id="61" idx="4"/>
            <a:endCxn id="57" idx="2"/>
          </p:cNvCxnSpPr>
          <p:nvPr/>
        </p:nvCxnSpPr>
        <p:spPr>
          <a:xfrm flipH="1" flipV="1">
            <a:off x="7304936" y="3588509"/>
            <a:ext cx="209979" cy="91723"/>
          </a:xfrm>
          <a:prstGeom prst="line">
            <a:avLst/>
          </a:prstGeom>
          <a:ln w="25400" cap="rnd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A01F1A0-1677-48B2-8CF0-D9000ADCB956}"/>
              </a:ext>
            </a:extLst>
          </p:cNvPr>
          <p:cNvCxnSpPr>
            <a:cxnSpLocks/>
            <a:stCxn id="55" idx="5"/>
            <a:endCxn id="58" idx="0"/>
          </p:cNvCxnSpPr>
          <p:nvPr/>
        </p:nvCxnSpPr>
        <p:spPr>
          <a:xfrm>
            <a:off x="8410112" y="2946941"/>
            <a:ext cx="242855" cy="156544"/>
          </a:xfrm>
          <a:prstGeom prst="line">
            <a:avLst/>
          </a:prstGeom>
          <a:ln w="50800" cap="rnd">
            <a:solidFill>
              <a:schemeClr val="tx1">
                <a:lumMod val="65000"/>
                <a:lumOff val="3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0A163B-9EFE-47A1-8B47-0E23829BDB36}"/>
              </a:ext>
            </a:extLst>
          </p:cNvPr>
          <p:cNvCxnSpPr>
            <a:cxnSpLocks/>
            <a:stCxn id="58" idx="2"/>
            <a:endCxn id="62" idx="5"/>
          </p:cNvCxnSpPr>
          <p:nvPr/>
        </p:nvCxnSpPr>
        <p:spPr>
          <a:xfrm flipH="1">
            <a:off x="8506491" y="3508062"/>
            <a:ext cx="146476" cy="186250"/>
          </a:xfrm>
          <a:prstGeom prst="line">
            <a:avLst/>
          </a:prstGeom>
          <a:ln w="25400" cap="rnd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8E6A75E-B575-4088-A8EC-2CEB9B7262D1}"/>
              </a:ext>
            </a:extLst>
          </p:cNvPr>
          <p:cNvCxnSpPr>
            <a:cxnSpLocks/>
            <a:stCxn id="62" idx="3"/>
            <a:endCxn id="61" idx="0"/>
          </p:cNvCxnSpPr>
          <p:nvPr/>
        </p:nvCxnSpPr>
        <p:spPr>
          <a:xfrm flipH="1" flipV="1">
            <a:off x="7921006" y="3893263"/>
            <a:ext cx="179393" cy="14080"/>
          </a:xfrm>
          <a:prstGeom prst="line">
            <a:avLst/>
          </a:prstGeom>
          <a:ln w="25400" cap="rnd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8A15C138-C03B-4F1F-855F-881FA76CC14C}"/>
              </a:ext>
            </a:extLst>
          </p:cNvPr>
          <p:cNvSpPr/>
          <p:nvPr/>
        </p:nvSpPr>
        <p:spPr>
          <a:xfrm>
            <a:off x="6162573" y="2555337"/>
            <a:ext cx="505262" cy="49657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9D8DDB3-183F-4014-AB96-9217B4E6FF72}"/>
              </a:ext>
            </a:extLst>
          </p:cNvPr>
          <p:cNvSpPr/>
          <p:nvPr/>
        </p:nvSpPr>
        <p:spPr>
          <a:xfrm>
            <a:off x="5527678" y="2565197"/>
            <a:ext cx="495059" cy="48654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37823B7-D377-4006-B643-38B814E92799}"/>
              </a:ext>
            </a:extLst>
          </p:cNvPr>
          <p:cNvSpPr/>
          <p:nvPr/>
        </p:nvSpPr>
        <p:spPr>
          <a:xfrm>
            <a:off x="5222341" y="3143639"/>
            <a:ext cx="414133" cy="40701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6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24D176E-A20B-4C3B-98BE-D616C6FECFD3}"/>
              </a:ext>
            </a:extLst>
          </p:cNvPr>
          <p:cNvSpPr/>
          <p:nvPr/>
        </p:nvSpPr>
        <p:spPr>
          <a:xfrm>
            <a:off x="6514736" y="3177252"/>
            <a:ext cx="391447" cy="384718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3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A302F0D-9926-4BFB-92A7-38C1F1FD7181}"/>
              </a:ext>
            </a:extLst>
          </p:cNvPr>
          <p:cNvSpPr/>
          <p:nvPr/>
        </p:nvSpPr>
        <p:spPr>
          <a:xfrm>
            <a:off x="7373041" y="2553828"/>
            <a:ext cx="495060" cy="4865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1’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5846B14-5DAE-45C4-9294-8343D159B229}"/>
              </a:ext>
            </a:extLst>
          </p:cNvPr>
          <p:cNvSpPr/>
          <p:nvPr/>
        </p:nvSpPr>
        <p:spPr>
          <a:xfrm>
            <a:off x="7095741" y="3177312"/>
            <a:ext cx="418389" cy="411197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6’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BA6C2F7-A1DB-4CC5-AFE8-1E2974CC47EF}"/>
              </a:ext>
            </a:extLst>
          </p:cNvPr>
          <p:cNvSpPr/>
          <p:nvPr/>
        </p:nvSpPr>
        <p:spPr>
          <a:xfrm>
            <a:off x="8447140" y="3103485"/>
            <a:ext cx="411653" cy="404577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3’</a:t>
            </a:r>
          </a:p>
        </p:txBody>
      </p:sp>
      <p:sp>
        <p:nvSpPr>
          <p:cNvPr id="59" name="Hexagon 58">
            <a:extLst>
              <a:ext uri="{FF2B5EF4-FFF2-40B4-BE49-F238E27FC236}">
                <a16:creationId xmlns:a16="http://schemas.microsoft.com/office/drawing/2014/main" id="{C2D0A41F-A1B1-4A80-87DC-76CFB883352E}"/>
              </a:ext>
            </a:extLst>
          </p:cNvPr>
          <p:cNvSpPr/>
          <p:nvPr/>
        </p:nvSpPr>
        <p:spPr>
          <a:xfrm>
            <a:off x="6282593" y="3712585"/>
            <a:ext cx="493313" cy="417960"/>
          </a:xfrm>
          <a:prstGeom prst="hexagon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4</a:t>
            </a:r>
          </a:p>
        </p:txBody>
      </p:sp>
      <p:sp>
        <p:nvSpPr>
          <p:cNvPr id="60" name="Hexagon 59">
            <a:extLst>
              <a:ext uri="{FF2B5EF4-FFF2-40B4-BE49-F238E27FC236}">
                <a16:creationId xmlns:a16="http://schemas.microsoft.com/office/drawing/2014/main" id="{13279439-265A-4590-A61C-D600EBEA31DC}"/>
              </a:ext>
            </a:extLst>
          </p:cNvPr>
          <p:cNvSpPr/>
          <p:nvPr/>
        </p:nvSpPr>
        <p:spPr>
          <a:xfrm>
            <a:off x="5482088" y="3707408"/>
            <a:ext cx="473909" cy="401520"/>
          </a:xfrm>
          <a:prstGeom prst="hexagon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5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5A7F743-3660-4150-8F55-A59B96B4AAE7}"/>
              </a:ext>
            </a:extLst>
          </p:cNvPr>
          <p:cNvGrpSpPr/>
          <p:nvPr/>
        </p:nvGrpSpPr>
        <p:grpSpPr>
          <a:xfrm>
            <a:off x="7987551" y="2531644"/>
            <a:ext cx="495061" cy="486551"/>
            <a:chOff x="7435664" y="4716820"/>
            <a:chExt cx="495061" cy="486551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F11F292-0A2D-4037-A9B1-EA10B66F6629}"/>
                </a:ext>
              </a:extLst>
            </p:cNvPr>
            <p:cNvSpPr/>
            <p:nvPr/>
          </p:nvSpPr>
          <p:spPr>
            <a:xfrm>
              <a:off x="7435664" y="4716820"/>
              <a:ext cx="495061" cy="48655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824B69F-84B8-44DC-AB06-22EDD1AA0673}"/>
                </a:ext>
              </a:extLst>
            </p:cNvPr>
            <p:cNvSpPr txBox="1"/>
            <p:nvPr/>
          </p:nvSpPr>
          <p:spPr>
            <a:xfrm>
              <a:off x="7491693" y="4726206"/>
              <a:ext cx="383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2</a:t>
              </a:r>
              <a:r>
                <a:rPr lang="zh-CN" altLang="en-US" sz="2400" dirty="0">
                  <a:solidFill>
                    <a:schemeClr val="bg1"/>
                  </a:solidFill>
                </a:rPr>
                <a:t>’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85E0B28-0F8F-4F4E-8CD9-04C5C6064F58}"/>
              </a:ext>
            </a:extLst>
          </p:cNvPr>
          <p:cNvGrpSpPr/>
          <p:nvPr/>
        </p:nvGrpSpPr>
        <p:grpSpPr>
          <a:xfrm>
            <a:off x="7408399" y="3618591"/>
            <a:ext cx="655372" cy="487703"/>
            <a:chOff x="6551911" y="6038551"/>
            <a:chExt cx="655372" cy="487703"/>
          </a:xfrm>
        </p:grpSpPr>
        <p:sp>
          <p:nvSpPr>
            <p:cNvPr id="61" name="Hexagon 60">
              <a:extLst>
                <a:ext uri="{FF2B5EF4-FFF2-40B4-BE49-F238E27FC236}">
                  <a16:creationId xmlns:a16="http://schemas.microsoft.com/office/drawing/2014/main" id="{EB7521D6-787E-4741-BB40-0BA9B9310724}"/>
                </a:ext>
              </a:extLst>
            </p:cNvPr>
            <p:cNvSpPr/>
            <p:nvPr/>
          </p:nvSpPr>
          <p:spPr>
            <a:xfrm>
              <a:off x="6551911" y="6100192"/>
              <a:ext cx="512607" cy="426062"/>
            </a:xfrm>
            <a:prstGeom prst="hexagon">
              <a:avLst/>
            </a:prstGeom>
            <a:solidFill>
              <a:srgbClr val="00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B529D11-F6E0-4805-8508-6CFE7AAAE2EA}"/>
                </a:ext>
              </a:extLst>
            </p:cNvPr>
            <p:cNvSpPr txBox="1"/>
            <p:nvPr/>
          </p:nvSpPr>
          <p:spPr>
            <a:xfrm>
              <a:off x="6661160" y="6038551"/>
              <a:ext cx="5461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</a:rPr>
                <a:t>5</a:t>
              </a:r>
              <a:r>
                <a:rPr lang="zh-CN" altLang="en-US" sz="2400" dirty="0">
                  <a:solidFill>
                    <a:schemeClr val="bg1"/>
                  </a:solidFill>
                </a:rPr>
                <a:t>’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C71AB28-7080-40A9-A0D3-3DEA0E7D507A}"/>
              </a:ext>
            </a:extLst>
          </p:cNvPr>
          <p:cNvGrpSpPr/>
          <p:nvPr/>
        </p:nvGrpSpPr>
        <p:grpSpPr>
          <a:xfrm>
            <a:off x="8100399" y="3634370"/>
            <a:ext cx="652366" cy="486004"/>
            <a:chOff x="7583764" y="6029723"/>
            <a:chExt cx="652366" cy="486004"/>
          </a:xfrm>
        </p:grpSpPr>
        <p:sp>
          <p:nvSpPr>
            <p:cNvPr id="62" name="Hexagon 61">
              <a:extLst>
                <a:ext uri="{FF2B5EF4-FFF2-40B4-BE49-F238E27FC236}">
                  <a16:creationId xmlns:a16="http://schemas.microsoft.com/office/drawing/2014/main" id="{DC5E9344-53F4-47C7-B0FE-088778BF7EFC}"/>
                </a:ext>
              </a:extLst>
            </p:cNvPr>
            <p:cNvSpPr/>
            <p:nvPr/>
          </p:nvSpPr>
          <p:spPr>
            <a:xfrm>
              <a:off x="7583764" y="6089665"/>
              <a:ext cx="512607" cy="426062"/>
            </a:xfrm>
            <a:prstGeom prst="hexagon">
              <a:avLst/>
            </a:prstGeom>
            <a:solidFill>
              <a:srgbClr val="00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DAC40CC-AEF7-49BC-A0EB-03A440F1EA82}"/>
                </a:ext>
              </a:extLst>
            </p:cNvPr>
            <p:cNvSpPr txBox="1"/>
            <p:nvPr/>
          </p:nvSpPr>
          <p:spPr>
            <a:xfrm>
              <a:off x="7690007" y="6029723"/>
              <a:ext cx="5461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</a:rPr>
                <a:t>4</a:t>
              </a:r>
              <a:r>
                <a:rPr lang="zh-CN" altLang="en-US" sz="2400" dirty="0">
                  <a:solidFill>
                    <a:schemeClr val="bg1"/>
                  </a:solidFill>
                </a:rPr>
                <a:t>’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97" name="Arc 96">
            <a:extLst>
              <a:ext uri="{FF2B5EF4-FFF2-40B4-BE49-F238E27FC236}">
                <a16:creationId xmlns:a16="http://schemas.microsoft.com/office/drawing/2014/main" id="{74EAE0B7-4227-44F9-BFD6-18F29C74EED9}"/>
              </a:ext>
            </a:extLst>
          </p:cNvPr>
          <p:cNvSpPr/>
          <p:nvPr/>
        </p:nvSpPr>
        <p:spPr>
          <a:xfrm rot="20534391">
            <a:off x="6432820" y="2059147"/>
            <a:ext cx="1674268" cy="1508186"/>
          </a:xfrm>
          <a:prstGeom prst="arc">
            <a:avLst>
              <a:gd name="adj1" fmla="val 13018903"/>
              <a:gd name="adj2" fmla="val 21546869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72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C8D407-B90C-43FF-9A8F-C4B252D1FEAB}"/>
              </a:ext>
            </a:extLst>
          </p:cNvPr>
          <p:cNvSpPr txBox="1"/>
          <p:nvPr/>
        </p:nvSpPr>
        <p:spPr>
          <a:xfrm>
            <a:off x="183653" y="236122"/>
            <a:ext cx="63394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>
                <a:latin typeface="+mj-lt"/>
              </a:rPr>
              <a:t>Calculating Query Influence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566E8F4-F5E1-4F93-95FC-ED897C6E2CCB}"/>
              </a:ext>
            </a:extLst>
          </p:cNvPr>
          <p:cNvSpPr txBox="1">
            <a:spLocks/>
          </p:cNvSpPr>
          <p:nvPr/>
        </p:nvSpPr>
        <p:spPr>
          <a:xfrm>
            <a:off x="8777584" y="6481031"/>
            <a:ext cx="5274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FB4573-6B1B-4DBC-ABD9-2BD5C6E407A7}" type="slidenum">
              <a:rPr lang="en-US" sz="1200" smtClean="0">
                <a:solidFill>
                  <a:schemeClr val="bg1"/>
                </a:solidFill>
              </a:rPr>
              <a:pPr/>
              <a:t>13</a:t>
            </a:fld>
            <a:endParaRPr lang="en-US" sz="1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5F871D-33EA-4F00-A8FD-EB92C2DB757E}"/>
                  </a:ext>
                </a:extLst>
              </p:cNvPr>
              <p:cNvSpPr txBox="1"/>
              <p:nvPr/>
            </p:nvSpPr>
            <p:spPr>
              <a:xfrm>
                <a:off x="115017" y="1129932"/>
                <a:ext cx="8593931" cy="28601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2400" b="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 for node pair query influence,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Applying chain rule:</a:t>
                </a:r>
              </a:p>
              <a:p>
                <a:pPr lvl="1"/>
                <a:r>
                  <a:rPr lang="en-US" sz="2400" b="0" dirty="0"/>
                  <a:t>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ℐ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𝐇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]′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𝐇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den>
                    </m:f>
                  </m:oMath>
                </a14:m>
                <a:endParaRPr lang="en-US" sz="2400" dirty="0"/>
              </a:p>
              <a:p>
                <a:pPr lvl="1"/>
                <a:r>
                  <a:rPr lang="en-US" sz="2800" dirty="0"/>
                  <a:t>    We get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ℐ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,:</m:t>
                        </m:r>
                      </m:e>
                    </m:d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sz="2400" dirty="0"/>
                  <a:t>			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b="1" dirty="0"/>
              </a:p>
              <a:p>
                <a:r>
                  <a:rPr lang="en-US" sz="2400" dirty="0"/>
                  <a:t>For node query,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5F871D-33EA-4F00-A8FD-EB92C2DB7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17" y="1129932"/>
                <a:ext cx="8593931" cy="2860177"/>
              </a:xfrm>
              <a:prstGeom prst="rect">
                <a:avLst/>
              </a:prstGeom>
              <a:blipFill>
                <a:blip r:embed="rId5"/>
                <a:stretch>
                  <a:fillRect l="-1135" b="-14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349E8A-4569-494C-929B-A12A99283CBA}"/>
                  </a:ext>
                </a:extLst>
              </p:cNvPr>
              <p:cNvSpPr txBox="1"/>
              <p:nvPr/>
            </p:nvSpPr>
            <p:spPr>
              <a:xfrm>
                <a:off x="6321796" y="1671782"/>
                <a:ext cx="2720604" cy="888577"/>
              </a:xfrm>
              <a:prstGeom prst="rect">
                <a:avLst/>
              </a:prstGeom>
              <a:noFill/>
              <a:ln w="50800">
                <a:solidFill>
                  <a:schemeClr val="accent2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d>
                            <m:dPr>
                              <m:ctrlPr>
                                <a:rPr lang="en-US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 i="0" smtClean="0"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acc>
                                <m:accPr>
                                  <m:chr m:val="̃"/>
                                  <m:ctrlPr>
                                    <a:rPr lang="en-US" sz="2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b="1" i="0" smtClean="0">
                                      <a:latin typeface="Cambria Math" panose="02040503050406030204" pitchFamily="18" charset="0"/>
                                    </a:rPr>
                                    <m:t>𝐖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200" b="1" i="0" smtClean="0">
                          <a:latin typeface="Cambria Math" panose="02040503050406030204" pitchFamily="18" charset="0"/>
                        </a:rPr>
                        <m:t>𝐡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0" smtClean="0">
                          <a:latin typeface="Cambria Math" panose="02040503050406030204" pitchFamily="18" charset="0"/>
                        </a:rPr>
                        <m:t>𝐏𝐡</m:t>
                      </m:r>
                    </m:oMath>
                  </m:oMathPara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349E8A-4569-494C-929B-A12A99283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796" y="1671782"/>
                <a:ext cx="2720604" cy="8885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50800">
                <a:solidFill>
                  <a:schemeClr val="accent2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5EC06C7-2F7A-48E5-A97A-0275646FB7F8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5569527" y="2116071"/>
            <a:ext cx="752269" cy="105734"/>
          </a:xfrm>
          <a:prstGeom prst="line">
            <a:avLst/>
          </a:prstGeom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B6DB5DA-D9D7-4D3A-938B-E76CE0A01D5E}"/>
                  </a:ext>
                </a:extLst>
              </p:cNvPr>
              <p:cNvSpPr txBox="1"/>
              <p:nvPr/>
            </p:nvSpPr>
            <p:spPr>
              <a:xfrm>
                <a:off x="6447415" y="3072526"/>
                <a:ext cx="2512932" cy="461665"/>
              </a:xfrm>
              <a:prstGeom prst="rect">
                <a:avLst/>
              </a:prstGeom>
              <a:noFill/>
              <a:ln w="50800">
                <a:solidFill>
                  <a:schemeClr val="accent2"/>
                </a:solidFill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B6DB5DA-D9D7-4D3A-938B-E76CE0A01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415" y="3072526"/>
                <a:ext cx="2512932" cy="461665"/>
              </a:xfrm>
              <a:prstGeom prst="rect">
                <a:avLst/>
              </a:prstGeom>
              <a:blipFill>
                <a:blip r:embed="rId7"/>
                <a:stretch>
                  <a:fillRect b="-11905"/>
                </a:stretch>
              </a:blipFill>
              <a:ln w="50800">
                <a:solidFill>
                  <a:schemeClr val="accent2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84C9A6F-43A5-4AAD-ABF7-3B3FE1797617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5569527" y="2767337"/>
            <a:ext cx="877888" cy="536022"/>
          </a:xfrm>
          <a:prstGeom prst="line">
            <a:avLst/>
          </a:prstGeom>
          <a:ln w="50800"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6A44B3F-742F-4F19-906B-A30537029D02}"/>
                  </a:ext>
                </a:extLst>
              </p:cNvPr>
              <p:cNvSpPr/>
              <p:nvPr/>
            </p:nvSpPr>
            <p:spPr>
              <a:xfrm>
                <a:off x="7072225" y="3863019"/>
                <a:ext cx="1011880" cy="101188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𝐏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6A44B3F-742F-4F19-906B-A30537029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2225" y="3863019"/>
                <a:ext cx="1011880" cy="10118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50B45A4-975D-43B6-B512-F7E876088BC5}"/>
                  </a:ext>
                </a:extLst>
              </p:cNvPr>
              <p:cNvSpPr/>
              <p:nvPr/>
            </p:nvSpPr>
            <p:spPr>
              <a:xfrm>
                <a:off x="8487275" y="3845102"/>
                <a:ext cx="221673" cy="102979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50B45A4-975D-43B6-B512-F7E876088B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7275" y="3845102"/>
                <a:ext cx="221673" cy="10297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3BA21E7-59C4-4999-AAA9-6FCDDEED58AD}"/>
                  </a:ext>
                </a:extLst>
              </p:cNvPr>
              <p:cNvSpPr txBox="1"/>
              <p:nvPr/>
            </p:nvSpPr>
            <p:spPr>
              <a:xfrm>
                <a:off x="8023699" y="4168785"/>
                <a:ext cx="51723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3BA21E7-59C4-4999-AAA9-6FCDDEED5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699" y="4168785"/>
                <a:ext cx="51723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C84EE99D-E3B4-4EF1-9AA7-25540EE3F244}"/>
              </a:ext>
            </a:extLst>
          </p:cNvPr>
          <p:cNvSpPr/>
          <p:nvPr/>
        </p:nvSpPr>
        <p:spPr>
          <a:xfrm>
            <a:off x="7072226" y="4570936"/>
            <a:ext cx="1011880" cy="232544"/>
          </a:xfrm>
          <a:prstGeom prst="rect">
            <a:avLst/>
          </a:prstGeom>
          <a:solidFill>
            <a:srgbClr val="002060"/>
          </a:solidFill>
          <a:ln w="38100">
            <a:noFill/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519FB01-6A52-4404-B3BE-499F52E2EBDE}"/>
                  </a:ext>
                </a:extLst>
              </p:cNvPr>
              <p:cNvSpPr txBox="1"/>
              <p:nvPr/>
            </p:nvSpPr>
            <p:spPr>
              <a:xfrm>
                <a:off x="6531162" y="4456375"/>
                <a:ext cx="66501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519FB01-6A52-4404-B3BE-499F52E2E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162" y="4456375"/>
                <a:ext cx="665018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row: Right 30">
            <a:extLst>
              <a:ext uri="{FF2B5EF4-FFF2-40B4-BE49-F238E27FC236}">
                <a16:creationId xmlns:a16="http://schemas.microsoft.com/office/drawing/2014/main" id="{384037A6-DDFE-4AB7-9E91-C0BF0658018F}"/>
              </a:ext>
            </a:extLst>
          </p:cNvPr>
          <p:cNvSpPr/>
          <p:nvPr/>
        </p:nvSpPr>
        <p:spPr>
          <a:xfrm rot="1244056">
            <a:off x="4568287" y="3442588"/>
            <a:ext cx="1998852" cy="344695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EE62BFA-4735-43F3-A4F9-E62600FFC2CC}"/>
              </a:ext>
            </a:extLst>
          </p:cNvPr>
          <p:cNvSpPr/>
          <p:nvPr/>
        </p:nvSpPr>
        <p:spPr>
          <a:xfrm>
            <a:off x="4810692" y="4812668"/>
            <a:ext cx="1011880" cy="10118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CD6B3A2-4942-4B26-8C89-48450A946EA4}"/>
                  </a:ext>
                </a:extLst>
              </p:cNvPr>
              <p:cNvSpPr/>
              <p:nvPr/>
            </p:nvSpPr>
            <p:spPr>
              <a:xfrm>
                <a:off x="6225742" y="4794751"/>
                <a:ext cx="221673" cy="102979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CD6B3A2-4942-4B26-8C89-48450A946E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742" y="4794751"/>
                <a:ext cx="221673" cy="10297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8D2DD18-7614-4D6D-9638-62DA2A510267}"/>
                  </a:ext>
                </a:extLst>
              </p:cNvPr>
              <p:cNvSpPr txBox="1"/>
              <p:nvPr/>
            </p:nvSpPr>
            <p:spPr>
              <a:xfrm>
                <a:off x="5762166" y="5118434"/>
                <a:ext cx="51723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8D2DD18-7614-4D6D-9638-62DA2A510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166" y="5118434"/>
                <a:ext cx="517237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1AB0BD2A-ACD0-40E1-BDB5-B8B2672D2CFA}"/>
              </a:ext>
            </a:extLst>
          </p:cNvPr>
          <p:cNvSpPr/>
          <p:nvPr/>
        </p:nvSpPr>
        <p:spPr>
          <a:xfrm>
            <a:off x="4810693" y="5216321"/>
            <a:ext cx="1011880" cy="536808"/>
          </a:xfrm>
          <a:prstGeom prst="rect">
            <a:avLst/>
          </a:prstGeom>
          <a:solidFill>
            <a:srgbClr val="002060"/>
          </a:solidFill>
          <a:ln w="38100">
            <a:noFill/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54B60D0-20F9-4DCE-BAFA-D535CA16CD67}"/>
                  </a:ext>
                </a:extLst>
              </p:cNvPr>
              <p:cNvSpPr txBox="1"/>
              <p:nvPr/>
            </p:nvSpPr>
            <p:spPr>
              <a:xfrm>
                <a:off x="4288902" y="4985488"/>
                <a:ext cx="66501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54B60D0-20F9-4DCE-BAFA-D535CA16C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902" y="4985488"/>
                <a:ext cx="665018" cy="461665"/>
              </a:xfrm>
              <a:prstGeom prst="rect">
                <a:avLst/>
              </a:prstGeom>
              <a:blipFill>
                <a:blip r:embed="rId1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6575176-6A04-4AC5-AC87-892938B927AB}"/>
                  </a:ext>
                </a:extLst>
              </p:cNvPr>
              <p:cNvSpPr txBox="1"/>
              <p:nvPr/>
            </p:nvSpPr>
            <p:spPr>
              <a:xfrm>
                <a:off x="4275023" y="5467301"/>
                <a:ext cx="66501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6575176-6A04-4AC5-AC87-892938B92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023" y="5467301"/>
                <a:ext cx="665018" cy="461665"/>
              </a:xfrm>
              <a:prstGeom prst="rect">
                <a:avLst/>
              </a:prstGeom>
              <a:blipFill>
                <a:blip r:embed="rId1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E06B988-1468-4D15-A855-0086C83B9555}"/>
                  </a:ext>
                </a:extLst>
              </p:cNvPr>
              <p:cNvSpPr txBox="1"/>
              <p:nvPr/>
            </p:nvSpPr>
            <p:spPr>
              <a:xfrm>
                <a:off x="115017" y="4491803"/>
                <a:ext cx="4673600" cy="5572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ℐ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1" i="0" smtClean="0">
                                      <a:latin typeface="Cambria Math" panose="02040503050406030204" pitchFamily="18" charset="0"/>
                                    </a:rPr>
                                    <m:t>𝐏</m:t>
                                  </m:r>
                                  <m:d>
                                    <m:d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: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,:</m:t>
                                      </m:r>
                                    </m:e>
                                  </m:d>
                                  <m:r>
                                    <a:rPr lang="en-US" altLang="zh-CN" sz="2400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E06B988-1468-4D15-A855-0086C83B9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17" y="4491803"/>
                <a:ext cx="4673600" cy="55726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049AB92-AFF2-482B-AF3E-534D80A8F48E}"/>
                  </a:ext>
                </a:extLst>
              </p:cNvPr>
              <p:cNvSpPr txBox="1"/>
              <p:nvPr/>
            </p:nvSpPr>
            <p:spPr>
              <a:xfrm>
                <a:off x="5070939" y="4769357"/>
                <a:ext cx="4523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𝐏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049AB92-AFF2-482B-AF3E-534D80A8F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939" y="4769357"/>
                <a:ext cx="452368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row: Right 43">
            <a:extLst>
              <a:ext uri="{FF2B5EF4-FFF2-40B4-BE49-F238E27FC236}">
                <a16:creationId xmlns:a16="http://schemas.microsoft.com/office/drawing/2014/main" id="{ABD42752-A39E-47D7-BBC4-3393C42F0D54}"/>
              </a:ext>
            </a:extLst>
          </p:cNvPr>
          <p:cNvSpPr/>
          <p:nvPr/>
        </p:nvSpPr>
        <p:spPr>
          <a:xfrm rot="1509253">
            <a:off x="3448161" y="5137302"/>
            <a:ext cx="993139" cy="344695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83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C8D407-B90C-43FF-9A8F-C4B252D1FEAB}"/>
              </a:ext>
            </a:extLst>
          </p:cNvPr>
          <p:cNvSpPr txBox="1"/>
          <p:nvPr/>
        </p:nvSpPr>
        <p:spPr>
          <a:xfrm>
            <a:off x="183653" y="91995"/>
            <a:ext cx="63394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>
                <a:latin typeface="+mj-lt"/>
              </a:rPr>
              <a:t>Calculating Query Influence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566E8F4-F5E1-4F93-95FC-ED897C6E2CCB}"/>
              </a:ext>
            </a:extLst>
          </p:cNvPr>
          <p:cNvSpPr txBox="1">
            <a:spLocks/>
          </p:cNvSpPr>
          <p:nvPr/>
        </p:nvSpPr>
        <p:spPr>
          <a:xfrm>
            <a:off x="8777584" y="6481031"/>
            <a:ext cx="5274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FB4573-6B1B-4DBC-ABD9-2BD5C6E407A7}" type="slidenum">
              <a:rPr lang="en-US" sz="1200" smtClean="0">
                <a:solidFill>
                  <a:schemeClr val="bg1"/>
                </a:solidFill>
              </a:rPr>
              <a:pPr/>
              <a:t>14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5F871D-33EA-4F00-A8FD-EB92C2DB757E}"/>
              </a:ext>
            </a:extLst>
          </p:cNvPr>
          <p:cNvSpPr txBox="1"/>
          <p:nvPr/>
        </p:nvSpPr>
        <p:spPr>
          <a:xfrm>
            <a:off x="183653" y="778645"/>
            <a:ext cx="8593931" cy="8651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/>
              <a:t>The derivation for entropy utility function is similar.</a:t>
            </a:r>
          </a:p>
          <a:p>
            <a:r>
              <a:rPr lang="en-US" sz="2400" dirty="0"/>
              <a:t>Equations for query influence are summarized as follows.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endParaRPr lang="en-US" sz="2400" dirty="0"/>
          </a:p>
          <a:p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4">
                <a:extLst>
                  <a:ext uri="{FF2B5EF4-FFF2-40B4-BE49-F238E27FC236}">
                    <a16:creationId xmlns:a16="http://schemas.microsoft.com/office/drawing/2014/main" id="{302D0C10-D6D5-4E2E-AB3C-B8C41211B0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439614"/>
                  </p:ext>
                </p:extLst>
              </p:nvPr>
            </p:nvGraphicFramePr>
            <p:xfrm>
              <a:off x="446444" y="1568296"/>
              <a:ext cx="8251111" cy="16513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59709">
                      <a:extLst>
                        <a:ext uri="{9D8B030D-6E8A-4147-A177-3AD203B41FA5}">
                          <a16:colId xmlns:a16="http://schemas.microsoft.com/office/drawing/2014/main" val="3546721916"/>
                        </a:ext>
                      </a:extLst>
                    </a:gridCol>
                    <a:gridCol w="3029527">
                      <a:extLst>
                        <a:ext uri="{9D8B030D-6E8A-4147-A177-3AD203B41FA5}">
                          <a16:colId xmlns:a16="http://schemas.microsoft.com/office/drawing/2014/main" val="1045529576"/>
                        </a:ext>
                      </a:extLst>
                    </a:gridCol>
                    <a:gridCol w="3161875">
                      <a:extLst>
                        <a:ext uri="{9D8B030D-6E8A-4147-A177-3AD203B41FA5}">
                          <a16:colId xmlns:a16="http://schemas.microsoft.com/office/drawing/2014/main" val="174679193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Utility function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Node pair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000" b="0" i="1" dirty="0"/>
                            <a:t> </a:t>
                          </a:r>
                          <a:r>
                            <a:rPr lang="en-US" sz="2000" dirty="0"/>
                            <a:t>query</a:t>
                          </a:r>
                        </a:p>
                        <a:p>
                          <a:pPr algn="ctr"/>
                          <a:r>
                            <a:rPr lang="en-US" sz="2000" dirty="0"/>
                            <a:t>Influence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Node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000" b="0" i="1" dirty="0"/>
                            <a:t> </a:t>
                          </a:r>
                          <a:r>
                            <a:rPr lang="en-US" sz="2000" dirty="0"/>
                            <a:t>query</a:t>
                          </a:r>
                        </a:p>
                        <a:p>
                          <a:pPr algn="ctr"/>
                          <a:r>
                            <a:rPr lang="en-US" sz="2000" dirty="0"/>
                            <a:t> influence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2312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Squared L2 norm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𝐏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,:</m:t>
                                    </m:r>
                                  </m:e>
                                </m:d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1" i="0" smtClean="0">
                                                <a:latin typeface="Cambria Math" panose="02040503050406030204" pitchFamily="18" charset="0"/>
                                              </a:rPr>
                                              <m:t>𝐏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𝑘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: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𝑘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,: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sz="2000" b="1" i="0" smtClean="0">
                                                <a:latin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b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15852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Entropy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𝐏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,:</m:t>
                                    </m:r>
                                  </m:e>
                                </m:d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d>
                                  <m:d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</m:d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1" i="0" smtClean="0">
                                                <a:latin typeface="Cambria Math" panose="02040503050406030204" pitchFamily="18" charset="0"/>
                                              </a:rPr>
                                              <m:t>𝐏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𝑘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: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𝑘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,: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sz="2000" b="1" i="0" smtClean="0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2000" b="1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000" b="1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𝐱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sz="2000" b="1" i="0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000" b="1" i="0" smtClean="0"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  <m:r>
                                              <a:rPr lang="en-US" sz="2000" b="1" i="0" smtClean="0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b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80328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4">
                <a:extLst>
                  <a:ext uri="{FF2B5EF4-FFF2-40B4-BE49-F238E27FC236}">
                    <a16:creationId xmlns:a16="http://schemas.microsoft.com/office/drawing/2014/main" id="{302D0C10-D6D5-4E2E-AB3C-B8C41211B0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439614"/>
                  </p:ext>
                </p:extLst>
              </p:nvPr>
            </p:nvGraphicFramePr>
            <p:xfrm>
              <a:off x="446444" y="1568296"/>
              <a:ext cx="8251111" cy="16513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59709">
                      <a:extLst>
                        <a:ext uri="{9D8B030D-6E8A-4147-A177-3AD203B41FA5}">
                          <a16:colId xmlns:a16="http://schemas.microsoft.com/office/drawing/2014/main" val="3546721916"/>
                        </a:ext>
                      </a:extLst>
                    </a:gridCol>
                    <a:gridCol w="3029527">
                      <a:extLst>
                        <a:ext uri="{9D8B030D-6E8A-4147-A177-3AD203B41FA5}">
                          <a16:colId xmlns:a16="http://schemas.microsoft.com/office/drawing/2014/main" val="1045529576"/>
                        </a:ext>
                      </a:extLst>
                    </a:gridCol>
                    <a:gridCol w="3161875">
                      <a:extLst>
                        <a:ext uri="{9D8B030D-6E8A-4147-A177-3AD203B41FA5}">
                          <a16:colId xmlns:a16="http://schemas.microsoft.com/office/drawing/2014/main" val="1746791932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Utility function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8209" t="-5217" r="-105231" b="-138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61079" t="-5217" r="-771" b="-1382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231263"/>
                      </a:ext>
                    </a:extLst>
                  </a:tr>
                  <a:tr h="4751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Squared L2 norm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8209" t="-153165" r="-105231" b="-1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61079" t="-153165" r="-771" b="-1012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1585204"/>
                      </a:ext>
                    </a:extLst>
                  </a:tr>
                  <a:tr h="4751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Entropy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8209" t="-256410" r="-105231" b="-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61079" t="-256410" r="-771" b="-25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80328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994795A-ECCB-4E21-A037-03D625BE951A}"/>
                  </a:ext>
                </a:extLst>
              </p:cNvPr>
              <p:cNvSpPr txBox="1"/>
              <p:nvPr/>
            </p:nvSpPr>
            <p:spPr>
              <a:xfrm>
                <a:off x="140774" y="3221440"/>
                <a:ext cx="8880765" cy="508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)</m:t>
                        </m:r>
                        <m:d>
                          <m:d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>
                                <a:latin typeface="Cambria Math" panose="02040503050406030204" pitchFamily="18" charset="0"/>
                              </a:rPr>
                              <m:t>𝐈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acc>
                              <m:accPr>
                                <m:chr m:val="̃"/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>
                                    <a:latin typeface="Cambria Math" panose="02040503050406030204" pitchFamily="18" charset="0"/>
                                  </a:rPr>
                                  <m:t>𝐖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994795A-ECCB-4E21-A037-03D625BE9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74" y="3221440"/>
                <a:ext cx="8880765" cy="508409"/>
              </a:xfrm>
              <a:prstGeom prst="rect">
                <a:avLst/>
              </a:prstGeom>
              <a:blipFill>
                <a:blip r:embed="rId6"/>
                <a:stretch>
                  <a:fillRect l="-68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DE9EAAF-0415-40E7-8369-DB0D52E6F697}"/>
                  </a:ext>
                </a:extLst>
              </p:cNvPr>
              <p:cNvSpPr txBox="1"/>
              <p:nvPr/>
            </p:nvSpPr>
            <p:spPr>
              <a:xfrm>
                <a:off x="0" y="3932106"/>
                <a:ext cx="9003226" cy="14382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Observation: computing the vector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𝐏𝐱</m:t>
                    </m:r>
                  </m:oMath>
                </a14:m>
                <a:r>
                  <a:rPr lang="en-US" altLang="zh-CN" sz="2400" dirty="0"/>
                  <a:t>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Denote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𝐏𝐱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𝛼</m:t>
                    </m:r>
                    <m:acc>
                      <m:accPr>
                        <m:chr m:val="̃"/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</m:acc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endParaRPr lang="en-US" altLang="zh-CN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Node query influence: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ℐ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1" i="0" smtClean="0"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sSub>
                                      <m:sSub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DE9EAAF-0415-40E7-8369-DB0D52E6F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32106"/>
                <a:ext cx="9003226" cy="1438279"/>
              </a:xfrm>
              <a:prstGeom prst="rect">
                <a:avLst/>
              </a:prstGeom>
              <a:blipFill>
                <a:blip r:embed="rId7"/>
                <a:stretch>
                  <a:fillRect t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8830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C8D407-B90C-43FF-9A8F-C4B252D1FEAB}"/>
              </a:ext>
            </a:extLst>
          </p:cNvPr>
          <p:cNvSpPr txBox="1"/>
          <p:nvPr/>
        </p:nvSpPr>
        <p:spPr>
          <a:xfrm>
            <a:off x="183653" y="236122"/>
            <a:ext cx="53521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>
                <a:latin typeface="+mj-lt"/>
              </a:rPr>
              <a:t>Speed-up Computation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566E8F4-F5E1-4F93-95FC-ED897C6E2CCB}"/>
              </a:ext>
            </a:extLst>
          </p:cNvPr>
          <p:cNvSpPr txBox="1">
            <a:spLocks/>
          </p:cNvSpPr>
          <p:nvPr/>
        </p:nvSpPr>
        <p:spPr>
          <a:xfrm>
            <a:off x="8777584" y="6481031"/>
            <a:ext cx="5274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FB4573-6B1B-4DBC-ABD9-2BD5C6E407A7}" type="slidenum">
              <a:rPr lang="en-US" sz="1200" smtClean="0">
                <a:solidFill>
                  <a:schemeClr val="bg1"/>
                </a:solidFill>
              </a:rPr>
              <a:pPr/>
              <a:t>15</a:t>
            </a:fld>
            <a:endParaRPr lang="en-US" sz="1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5F871D-33EA-4F00-A8FD-EB92C2DB757E}"/>
                  </a:ext>
                </a:extLst>
              </p:cNvPr>
              <p:cNvSpPr txBox="1"/>
              <p:nvPr/>
            </p:nvSpPr>
            <p:spPr>
              <a:xfrm>
                <a:off x="183653" y="1129932"/>
                <a:ext cx="8821802" cy="35243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altLang="zh-CN" sz="2400" b="1" dirty="0"/>
                  <a:t>Challenges in computation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C1: updating the alignment solution vector, i.e.,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altLang="zh-CN" sz="2400" dirty="0"/>
                  <a:t>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C2: updating the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en-US" altLang="zh-CN" sz="2400" dirty="0"/>
                  <a:t> vector.</a:t>
                </a:r>
              </a:p>
              <a:p>
                <a:pPr lvl="1"/>
                <a:endParaRPr lang="en-US" altLang="zh-CN" sz="2400" b="1" dirty="0"/>
              </a:p>
              <a:p>
                <a:r>
                  <a:rPr lang="en-US" altLang="zh-CN" sz="2400" b="1" dirty="0"/>
                  <a:t>Solution (ATTENT-Fast)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According to Kronecker </a:t>
                </a:r>
                <a:r>
                  <a:rPr lang="en-US" altLang="zh-CN" sz="2400" dirty="0" err="1"/>
                  <a:t>Krylov</a:t>
                </a:r>
                <a:r>
                  <a:rPr lang="en-US" altLang="zh-CN" sz="2400" b="1" dirty="0"/>
                  <a:t> </a:t>
                </a:r>
                <a:r>
                  <a:rPr lang="en-US" altLang="zh-CN" sz="2400" dirty="0"/>
                  <a:t>subspace method [1], </a:t>
                </a:r>
              </a:p>
              <a:p>
                <a:pPr lvl="1"/>
                <a:r>
                  <a:rPr lang="en-US" sz="2400" b="1" dirty="0"/>
                  <a:t>   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  <m:acc>
                      <m:accPr>
                        <m:chr m:val="̃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</m:acc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d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𝐡</m:t>
                    </m:r>
                  </m:oMath>
                </a14:m>
                <a:r>
                  <a:rPr lang="en-US" altLang="zh-CN" sz="2400" dirty="0"/>
                  <a:t> can be solved in linear time.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At each iteration, first compute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altLang="zh-CN" sz="2400" dirty="0"/>
                  <a:t>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Replace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𝐡</m:t>
                    </m:r>
                  </m:oMath>
                </a14:m>
                <a:r>
                  <a:rPr lang="en-US" altLang="zh-CN" sz="2400" dirty="0"/>
                  <a:t> with the updated </a:t>
                </a:r>
                <a14:m>
                  <m:oMath xmlns:m="http://schemas.openxmlformats.org/officeDocument/2006/math">
                    <m:r>
                      <a:rPr lang="en-US" altLang="zh-CN" sz="2400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altLang="zh-CN" sz="2400" dirty="0"/>
                  <a:t>.</a:t>
                </a:r>
                <a:endParaRPr lang="en-US" altLang="zh-CN" sz="2000" dirty="0"/>
              </a:p>
              <a:p>
                <a:pPr lvl="1"/>
                <a:endParaRPr lang="en-US" altLang="zh-CN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5F871D-33EA-4F00-A8FD-EB92C2DB7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53" y="1129932"/>
                <a:ext cx="8821802" cy="3524364"/>
              </a:xfrm>
              <a:prstGeom prst="rect">
                <a:avLst/>
              </a:prstGeom>
              <a:blipFill>
                <a:blip r:embed="rId5"/>
                <a:stretch>
                  <a:fillRect l="-1037" t="-1382" b="-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C44EA06-7EA1-4BF2-AD88-2E5B1AF28882}"/>
              </a:ext>
            </a:extLst>
          </p:cNvPr>
          <p:cNvSpPr txBox="1"/>
          <p:nvPr/>
        </p:nvSpPr>
        <p:spPr>
          <a:xfrm>
            <a:off x="743527" y="6160213"/>
            <a:ext cx="73613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[1] Du, B., &amp; Tong, H., FASTEN: Fast Sylvester Equation Solver for Graph Mining. KDD, 2018.</a:t>
            </a:r>
          </a:p>
        </p:txBody>
      </p:sp>
    </p:spTree>
    <p:extLst>
      <p:ext uri="{BB962C8B-B14F-4D97-AF65-F5344CB8AC3E}">
        <p14:creationId xmlns:p14="http://schemas.microsoft.com/office/powerpoint/2010/main" val="2611795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C8D407-B90C-43FF-9A8F-C4B252D1FEAB}"/>
              </a:ext>
            </a:extLst>
          </p:cNvPr>
          <p:cNvSpPr txBox="1"/>
          <p:nvPr/>
        </p:nvSpPr>
        <p:spPr>
          <a:xfrm>
            <a:off x="183653" y="236122"/>
            <a:ext cx="43756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>
                <a:latin typeface="+mj-lt"/>
              </a:rPr>
              <a:t>ATTENT Algorithm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566E8F4-F5E1-4F93-95FC-ED897C6E2CCB}"/>
              </a:ext>
            </a:extLst>
          </p:cNvPr>
          <p:cNvSpPr txBox="1">
            <a:spLocks/>
          </p:cNvSpPr>
          <p:nvPr/>
        </p:nvSpPr>
        <p:spPr>
          <a:xfrm>
            <a:off x="8777584" y="6481031"/>
            <a:ext cx="5274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FB4573-6B1B-4DBC-ABD9-2BD5C6E407A7}" type="slidenum">
              <a:rPr lang="en-US" sz="1200" smtClean="0">
                <a:solidFill>
                  <a:schemeClr val="bg1"/>
                </a:solidFill>
              </a:rPr>
              <a:pPr/>
              <a:t>16</a:t>
            </a:fld>
            <a:endParaRPr lang="en-US" sz="1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D160EED-3C63-48C2-8A28-DC9C79EE9CD9}"/>
                  </a:ext>
                </a:extLst>
              </p:cNvPr>
              <p:cNvSpPr txBox="1"/>
              <p:nvPr/>
            </p:nvSpPr>
            <p:spPr>
              <a:xfrm>
                <a:off x="183653" y="1042973"/>
                <a:ext cx="8006268" cy="461250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altLang="zh-CN" sz="2400" b="1" dirty="0"/>
                  <a:t>Goal: </a:t>
                </a:r>
                <a:r>
                  <a:rPr lang="en-US" altLang="zh-CN" sz="2400" dirty="0"/>
                  <a:t>to</a:t>
                </a:r>
                <a:r>
                  <a:rPr lang="en-US" altLang="zh-CN" sz="2400" b="1" dirty="0"/>
                  <a:t> </a:t>
                </a:r>
                <a:r>
                  <a:rPr lang="en-US" altLang="zh-CN" sz="2400" dirty="0"/>
                  <a:t>select a set of influential nodes to query.</a:t>
                </a:r>
                <a:endParaRPr lang="en-US" altLang="zh-CN" sz="24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b="1" dirty="0"/>
              </a:p>
              <a:p>
                <a:r>
                  <a:rPr lang="en-US" altLang="zh-CN" sz="2400" b="1" dirty="0"/>
                  <a:t>Initialize: </a:t>
                </a:r>
                <a:r>
                  <a:rPr lang="en-US" altLang="zh-CN" sz="2400" dirty="0"/>
                  <a:t>query node set</a:t>
                </a:r>
                <a:r>
                  <a:rPr lang="en-US" altLang="zh-CN" sz="2400" b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=Ø</m:t>
                    </m:r>
                  </m:oMath>
                </a14:m>
                <a:r>
                  <a:rPr lang="en-US" altLang="zh-CN" sz="2400" i="1" dirty="0"/>
                  <a:t>, </a:t>
                </a:r>
                <a:r>
                  <a:rPr lang="en-US" altLang="zh-CN" sz="2400" dirty="0"/>
                  <a:t>query pool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sz="2400" i="1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b="1" dirty="0"/>
              </a:p>
              <a:p>
                <a:r>
                  <a:rPr lang="en-US" altLang="zh-CN" sz="2400" b="1" dirty="0"/>
                  <a:t>Greedy strategy: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At each iteration, update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altLang="zh-CN" sz="2400" dirty="0"/>
                  <a:t>;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Select one batch of nodes with the </a:t>
                </a:r>
                <a:r>
                  <a:rPr lang="en-US" altLang="zh-CN" sz="2400" b="1" dirty="0"/>
                  <a:t>largest</a:t>
                </a:r>
                <a:r>
                  <a:rPr lang="en-US" altLang="zh-CN" sz="2400" dirty="0"/>
                  <a:t> influence;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Query the selected batch of nodes;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Update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𝐇</m:t>
                    </m:r>
                  </m:oMath>
                </a14:m>
                <a:endParaRPr lang="en-US" altLang="zh-CN" sz="2400" b="1" dirty="0"/>
              </a:p>
              <a:p>
                <a:r>
                  <a:rPr lang="en-US" altLang="zh-CN" sz="2400" b="1" dirty="0"/>
                  <a:t>Return: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Alignment results for the remaining nodes and set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altLang="zh-CN" sz="2400" dirty="0"/>
                  <a:t>.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endParaRPr lang="en-US" altLang="zh-CN" sz="2400" dirty="0"/>
              </a:p>
              <a:p>
                <a:pPr lvl="1"/>
                <a:endParaRPr lang="en-US" altLang="zh-CN" sz="2400" dirty="0"/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endParaRPr lang="en-US" altLang="zh-CN" sz="2400" dirty="0"/>
              </a:p>
              <a:p>
                <a:pPr lvl="1"/>
                <a:endParaRPr lang="en-US" altLang="zh-CN" sz="2400" dirty="0"/>
              </a:p>
              <a:p>
                <a:pPr lvl="1"/>
                <a:endParaRPr lang="en-US" altLang="zh-CN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D160EED-3C63-48C2-8A28-DC9C79EE9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53" y="1042973"/>
                <a:ext cx="8006268" cy="4612501"/>
              </a:xfrm>
              <a:prstGeom prst="rect">
                <a:avLst/>
              </a:prstGeom>
              <a:blipFill>
                <a:blip r:embed="rId5"/>
                <a:stretch>
                  <a:fillRect l="-1142" t="-1057" r="-2361" b="-8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86BAEB64-21F8-446E-8103-5BA4886857B3}"/>
              </a:ext>
            </a:extLst>
          </p:cNvPr>
          <p:cNvSpPr/>
          <p:nvPr/>
        </p:nvSpPr>
        <p:spPr>
          <a:xfrm>
            <a:off x="4392802" y="2386887"/>
            <a:ext cx="307378" cy="30737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EB6342F-1157-4BA1-9969-B77BF2CA4E20}"/>
              </a:ext>
            </a:extLst>
          </p:cNvPr>
          <p:cNvSpPr/>
          <p:nvPr/>
        </p:nvSpPr>
        <p:spPr>
          <a:xfrm>
            <a:off x="5240779" y="2361962"/>
            <a:ext cx="307378" cy="30737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3E4A867-7205-4253-B6F7-13285B6B0871}"/>
              </a:ext>
            </a:extLst>
          </p:cNvPr>
          <p:cNvSpPr/>
          <p:nvPr/>
        </p:nvSpPr>
        <p:spPr>
          <a:xfrm>
            <a:off x="4153136" y="2909875"/>
            <a:ext cx="307378" cy="30737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95AEE14-CC1C-4BF5-AF9D-3843FD3EA112}"/>
              </a:ext>
            </a:extLst>
          </p:cNvPr>
          <p:cNvSpPr/>
          <p:nvPr/>
        </p:nvSpPr>
        <p:spPr>
          <a:xfrm>
            <a:off x="4515947" y="3436181"/>
            <a:ext cx="307378" cy="30737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7653951-6248-468A-B7DC-F2C1B9601FB6}"/>
              </a:ext>
            </a:extLst>
          </p:cNvPr>
          <p:cNvSpPr/>
          <p:nvPr/>
        </p:nvSpPr>
        <p:spPr>
          <a:xfrm>
            <a:off x="5308491" y="3429000"/>
            <a:ext cx="307378" cy="30737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2C5D544-7F41-4158-938C-DEADD186FCD0}"/>
              </a:ext>
            </a:extLst>
          </p:cNvPr>
          <p:cNvCxnSpPr>
            <a:cxnSpLocks/>
            <a:stCxn id="3" idx="6"/>
            <a:endCxn id="6" idx="2"/>
          </p:cNvCxnSpPr>
          <p:nvPr/>
        </p:nvCxnSpPr>
        <p:spPr>
          <a:xfrm flipV="1">
            <a:off x="4700180" y="2515651"/>
            <a:ext cx="540599" cy="249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655214-A186-49C8-A067-8E0B25ED4588}"/>
              </a:ext>
            </a:extLst>
          </p:cNvPr>
          <p:cNvCxnSpPr>
            <a:cxnSpLocks/>
            <a:stCxn id="3" idx="3"/>
            <a:endCxn id="7" idx="0"/>
          </p:cNvCxnSpPr>
          <p:nvPr/>
        </p:nvCxnSpPr>
        <p:spPr>
          <a:xfrm flipH="1">
            <a:off x="4306825" y="2649251"/>
            <a:ext cx="130991" cy="2606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1E8391-C97D-47A3-89D0-77BE998DB69F}"/>
              </a:ext>
            </a:extLst>
          </p:cNvPr>
          <p:cNvCxnSpPr>
            <a:cxnSpLocks/>
            <a:stCxn id="10" idx="1"/>
            <a:endCxn id="7" idx="4"/>
          </p:cNvCxnSpPr>
          <p:nvPr/>
        </p:nvCxnSpPr>
        <p:spPr>
          <a:xfrm flipH="1" flipV="1">
            <a:off x="4306825" y="3217253"/>
            <a:ext cx="254136" cy="263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4CA98EE-B603-4D73-9FDC-4613D1909125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 flipV="1">
            <a:off x="4823325" y="3582689"/>
            <a:ext cx="485166" cy="71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7C4F954-F65F-4DC1-930C-08B75B37EE3A}"/>
              </a:ext>
            </a:extLst>
          </p:cNvPr>
          <p:cNvCxnSpPr>
            <a:cxnSpLocks/>
            <a:stCxn id="10" idx="7"/>
            <a:endCxn id="6" idx="3"/>
          </p:cNvCxnSpPr>
          <p:nvPr/>
        </p:nvCxnSpPr>
        <p:spPr>
          <a:xfrm flipV="1">
            <a:off x="4778311" y="2624326"/>
            <a:ext cx="507482" cy="8568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DCF742D-A600-45BA-A30B-00D0988A858E}"/>
              </a:ext>
            </a:extLst>
          </p:cNvPr>
          <p:cNvCxnSpPr>
            <a:cxnSpLocks/>
            <a:stCxn id="11" idx="1"/>
            <a:endCxn id="3" idx="5"/>
          </p:cNvCxnSpPr>
          <p:nvPr/>
        </p:nvCxnSpPr>
        <p:spPr>
          <a:xfrm flipH="1" flipV="1">
            <a:off x="4655166" y="2649251"/>
            <a:ext cx="698339" cy="8247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CC7900B0-CB16-4B15-A187-829C7A7BEB73}"/>
              </a:ext>
            </a:extLst>
          </p:cNvPr>
          <p:cNvSpPr/>
          <p:nvPr/>
        </p:nvSpPr>
        <p:spPr>
          <a:xfrm>
            <a:off x="5613618" y="2864861"/>
            <a:ext cx="307378" cy="30737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10DF496-2825-454B-8011-CA9BB4EFA849}"/>
              </a:ext>
            </a:extLst>
          </p:cNvPr>
          <p:cNvCxnSpPr>
            <a:cxnSpLocks/>
            <a:stCxn id="36" idx="1"/>
            <a:endCxn id="6" idx="5"/>
          </p:cNvCxnSpPr>
          <p:nvPr/>
        </p:nvCxnSpPr>
        <p:spPr>
          <a:xfrm flipH="1" flipV="1">
            <a:off x="5503143" y="2624326"/>
            <a:ext cx="155489" cy="2855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DBE568F-0C01-46A8-B324-6AD19ECEAD88}"/>
              </a:ext>
            </a:extLst>
          </p:cNvPr>
          <p:cNvCxnSpPr>
            <a:cxnSpLocks/>
            <a:stCxn id="36" idx="3"/>
            <a:endCxn id="11" idx="0"/>
          </p:cNvCxnSpPr>
          <p:nvPr/>
        </p:nvCxnSpPr>
        <p:spPr>
          <a:xfrm flipH="1">
            <a:off x="5462180" y="3127225"/>
            <a:ext cx="196452" cy="3017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F4D4477-C43F-43E2-9877-D563682D3226}"/>
                  </a:ext>
                </a:extLst>
              </p:cNvPr>
              <p:cNvSpPr txBox="1"/>
              <p:nvPr/>
            </p:nvSpPr>
            <p:spPr>
              <a:xfrm>
                <a:off x="5730906" y="2317024"/>
                <a:ext cx="2129044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1,2,3,4,5,6</m:t>
                          </m:r>
                        </m:e>
                      </m:d>
                    </m:oMath>
                  </m:oMathPara>
                </a14:m>
                <a:endParaRPr lang="en-US" altLang="zh-CN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={ }</m:t>
                      </m:r>
                    </m:oMath>
                  </m:oMathPara>
                </a14:m>
                <a:endParaRPr lang="en-US" altLang="zh-CN" sz="2000" b="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F4D4477-C43F-43E2-9877-D563682D3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0906" y="2317024"/>
                <a:ext cx="2129044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ADD854E-FB63-4271-89C8-7964B2DE6008}"/>
                  </a:ext>
                </a:extLst>
              </p:cNvPr>
              <p:cNvSpPr txBox="1"/>
              <p:nvPr/>
            </p:nvSpPr>
            <p:spPr>
              <a:xfrm>
                <a:off x="7369440" y="3481195"/>
                <a:ext cx="179722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2,3,5,6</m:t>
                          </m:r>
                        </m:e>
                      </m:d>
                    </m:oMath>
                  </m:oMathPara>
                </a14:m>
                <a:endParaRPr lang="en-US" altLang="zh-CN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={1,4}</m:t>
                      </m:r>
                    </m:oMath>
                  </m:oMathPara>
                </a14:m>
                <a:endParaRPr lang="en-US" altLang="zh-CN" sz="2000" b="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ADD854E-FB63-4271-89C8-7964B2DE6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440" y="3481195"/>
                <a:ext cx="1797223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row: Down 54">
            <a:extLst>
              <a:ext uri="{FF2B5EF4-FFF2-40B4-BE49-F238E27FC236}">
                <a16:creationId xmlns:a16="http://schemas.microsoft.com/office/drawing/2014/main" id="{2F469060-7FDA-44F9-BB82-B374C92078EF}"/>
              </a:ext>
            </a:extLst>
          </p:cNvPr>
          <p:cNvSpPr/>
          <p:nvPr/>
        </p:nvSpPr>
        <p:spPr>
          <a:xfrm rot="19907000">
            <a:off x="7288251" y="3046601"/>
            <a:ext cx="307378" cy="463021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B14BA6A-4B56-45CE-8026-C764904FB14A}"/>
                  </a:ext>
                </a:extLst>
              </p:cNvPr>
              <p:cNvSpPr txBox="1"/>
              <p:nvPr/>
            </p:nvSpPr>
            <p:spPr>
              <a:xfrm>
                <a:off x="7695121" y="2751925"/>
                <a:ext cx="137890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Query 1&amp;4</a:t>
                </a:r>
              </a:p>
              <a:p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B14BA6A-4B56-45CE-8026-C764904FB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121" y="2751925"/>
                <a:ext cx="1378904" cy="707886"/>
              </a:xfrm>
              <a:prstGeom prst="rect">
                <a:avLst/>
              </a:prstGeom>
              <a:blipFill>
                <a:blip r:embed="rId8"/>
                <a:stretch>
                  <a:fillRect l="-4405" t="-5128" r="-3965" b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73F92E9-9CA9-478D-B76F-8D0CA0DB494B}"/>
                  </a:ext>
                </a:extLst>
              </p:cNvPr>
              <p:cNvSpPr txBox="1"/>
              <p:nvPr/>
            </p:nvSpPr>
            <p:spPr>
              <a:xfrm>
                <a:off x="4851017" y="3666881"/>
                <a:ext cx="4678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73F92E9-9CA9-478D-B76F-8D0CA0DB4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017" y="3666881"/>
                <a:ext cx="46788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6094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3A3CB7-9A66-499B-8526-E7D37AA74A9B}"/>
              </a:ext>
            </a:extLst>
          </p:cNvPr>
          <p:cNvSpPr txBox="1">
            <a:spLocks/>
          </p:cNvSpPr>
          <p:nvPr/>
        </p:nvSpPr>
        <p:spPr>
          <a:xfrm>
            <a:off x="381000" y="274638"/>
            <a:ext cx="7045036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13294B"/>
                </a:solidFill>
              </a:rPr>
              <a:t>Roadmap</a:t>
            </a:r>
            <a:endParaRPr lang="en-US" dirty="0">
              <a:solidFill>
                <a:srgbClr val="13294B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283276-F7E1-49B8-993F-F1B2329EA244}"/>
              </a:ext>
            </a:extLst>
          </p:cNvPr>
          <p:cNvSpPr txBox="1">
            <a:spLocks/>
          </p:cNvSpPr>
          <p:nvPr/>
        </p:nvSpPr>
        <p:spPr>
          <a:xfrm>
            <a:off x="381000" y="1600200"/>
            <a:ext cx="7045036" cy="43387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Motivations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ATTENT Algorithms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Experimental Evaluation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Conclusions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6" name="Picture 4" descr="http://www.freeiconspng.com/uploads/simple-check-mark-icon-20.png">
            <a:extLst>
              <a:ext uri="{FF2B5EF4-FFF2-40B4-BE49-F238E27FC236}">
                <a16:creationId xmlns:a16="http://schemas.microsoft.com/office/drawing/2014/main" id="{AC077EC7-0893-41AF-85C1-0AD520229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984" y="1600200"/>
            <a:ext cx="661846" cy="53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0D56E0D-6CDE-4E82-8AE3-B48CFF3D3429}"/>
              </a:ext>
            </a:extLst>
          </p:cNvPr>
          <p:cNvSpPr txBox="1">
            <a:spLocks/>
          </p:cNvSpPr>
          <p:nvPr/>
        </p:nvSpPr>
        <p:spPr>
          <a:xfrm>
            <a:off x="8777584" y="6481031"/>
            <a:ext cx="5274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FB4573-6B1B-4DBC-ABD9-2BD5C6E407A7}" type="slidenum">
              <a:rPr lang="en-US" sz="1200" smtClean="0">
                <a:solidFill>
                  <a:schemeClr val="bg1"/>
                </a:solidFill>
              </a:rPr>
              <a:pPr/>
              <a:t>17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8" name="Picture 4" descr="http://www.freeiconspng.com/uploads/simple-check-mark-icon-20.png">
            <a:extLst>
              <a:ext uri="{FF2B5EF4-FFF2-40B4-BE49-F238E27FC236}">
                <a16:creationId xmlns:a16="http://schemas.microsoft.com/office/drawing/2014/main" id="{D28C17EF-EBB2-4656-BF4B-369CF8C60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020" y="2205182"/>
            <a:ext cx="661846" cy="53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308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E6DAA-EE76-4220-9E30-B355CD117A80}"/>
              </a:ext>
            </a:extLst>
          </p:cNvPr>
          <p:cNvSpPr txBox="1">
            <a:spLocks/>
          </p:cNvSpPr>
          <p:nvPr/>
        </p:nvSpPr>
        <p:spPr>
          <a:xfrm>
            <a:off x="87464" y="123478"/>
            <a:ext cx="7045036" cy="88625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13294B"/>
                </a:solidFill>
              </a:rPr>
              <a:t>Experimental Evaluation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6DDAB4-5F91-4796-A85A-72C7B1A76306}"/>
              </a:ext>
            </a:extLst>
          </p:cNvPr>
          <p:cNvSpPr txBox="1"/>
          <p:nvPr/>
        </p:nvSpPr>
        <p:spPr>
          <a:xfrm>
            <a:off x="87464" y="910876"/>
            <a:ext cx="88422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Research Questions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RQ1 (Effectiveness). How accurate are the proposed methods? How attributes information contribute?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RQ2 (Efficiency). How fast and scalable are the proposed algorithms?</a:t>
            </a:r>
            <a:endParaRPr lang="en-US" sz="2400" b="1" dirty="0"/>
          </a:p>
          <a:p>
            <a:r>
              <a:rPr lang="en-US" sz="2400" b="1" dirty="0"/>
              <a:t>Experimental Setup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Datasets: </a:t>
            </a:r>
            <a:r>
              <a:rPr lang="en-US" sz="2400" dirty="0"/>
              <a:t>6 real-world datasets</a:t>
            </a:r>
            <a:endParaRPr lang="en-US" sz="2400" b="1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CB0E8A2-99A6-4057-B277-73F629C3279F}"/>
              </a:ext>
            </a:extLst>
          </p:cNvPr>
          <p:cNvSpPr txBox="1">
            <a:spLocks/>
          </p:cNvSpPr>
          <p:nvPr/>
        </p:nvSpPr>
        <p:spPr>
          <a:xfrm>
            <a:off x="8777584" y="6481031"/>
            <a:ext cx="5274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FB4573-6B1B-4DBC-ABD9-2BD5C6E407A7}" type="slidenum">
              <a:rPr lang="en-US" sz="1200" smtClean="0">
                <a:solidFill>
                  <a:schemeClr val="bg1"/>
                </a:solidFill>
              </a:rPr>
              <a:pPr/>
              <a:t>18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6FF8FF-4AD1-452C-A4AA-84FA9422F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502" y="3807584"/>
            <a:ext cx="4951989" cy="188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527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E6DAA-EE76-4220-9E30-B355CD117A80}"/>
              </a:ext>
            </a:extLst>
          </p:cNvPr>
          <p:cNvSpPr txBox="1">
            <a:spLocks/>
          </p:cNvSpPr>
          <p:nvPr/>
        </p:nvSpPr>
        <p:spPr>
          <a:xfrm>
            <a:off x="87464" y="43377"/>
            <a:ext cx="7045036" cy="88625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13294B"/>
                </a:solidFill>
              </a:rPr>
              <a:t>Experimental 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96DDAB4-5F91-4796-A85A-72C7B1A76306}"/>
                  </a:ext>
                </a:extLst>
              </p:cNvPr>
              <p:cNvSpPr txBox="1"/>
              <p:nvPr/>
            </p:nvSpPr>
            <p:spPr>
              <a:xfrm>
                <a:off x="87464" y="816162"/>
                <a:ext cx="8842224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Experimental Setting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Parameters: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α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b="1" dirty="0"/>
              </a:p>
              <a:p>
                <a:endParaRPr lang="en-US" sz="2400" b="1" dirty="0"/>
              </a:p>
              <a:p>
                <a:endParaRPr lang="en-US" sz="2400" b="1" dirty="0"/>
              </a:p>
              <a:p>
                <a:endParaRPr lang="en-US" sz="2400" b="1" dirty="0"/>
              </a:p>
              <a:p>
                <a:endParaRPr lang="en-US" sz="2400" b="1" dirty="0"/>
              </a:p>
              <a:p>
                <a:endParaRPr lang="en-US" sz="2400" b="1" dirty="0"/>
              </a:p>
              <a:p>
                <a:r>
                  <a:rPr lang="en-US" sz="2400" b="1" dirty="0"/>
                  <a:t>Network alignment algorithm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 err="1"/>
                  <a:t>NetAlign</a:t>
                </a:r>
                <a:r>
                  <a:rPr lang="en-US" sz="2400" dirty="0"/>
                  <a:t> [1], </a:t>
                </a:r>
                <a:r>
                  <a:rPr lang="en-US" sz="2400" dirty="0" err="1"/>
                  <a:t>IsoRank</a:t>
                </a:r>
                <a:r>
                  <a:rPr lang="en-US" sz="2400" dirty="0"/>
                  <a:t> [2], FINAL[3]</a:t>
                </a:r>
              </a:p>
              <a:p>
                <a:r>
                  <a:rPr lang="en-US" sz="2400" b="1" dirty="0"/>
                  <a:t>Comparison methods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Matching-based [4], Entropy, Margin, Least confident, Betweenness, Random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96DDAB4-5F91-4796-A85A-72C7B1A76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64" y="816162"/>
                <a:ext cx="8842224" cy="5632311"/>
              </a:xfrm>
              <a:prstGeom prst="rect">
                <a:avLst/>
              </a:prstGeom>
              <a:blipFill>
                <a:blip r:embed="rId4"/>
                <a:stretch>
                  <a:fillRect l="-1034" t="-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CB0E8A2-99A6-4057-B277-73F629C3279F}"/>
              </a:ext>
            </a:extLst>
          </p:cNvPr>
          <p:cNvSpPr txBox="1">
            <a:spLocks/>
          </p:cNvSpPr>
          <p:nvPr/>
        </p:nvSpPr>
        <p:spPr>
          <a:xfrm>
            <a:off x="8777584" y="6481031"/>
            <a:ext cx="5274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FB4573-6B1B-4DBC-ABD9-2BD5C6E407A7}" type="slidenum">
              <a:rPr lang="en-US" sz="1200" smtClean="0">
                <a:solidFill>
                  <a:schemeClr val="bg1"/>
                </a:solidFill>
              </a:rPr>
              <a:pPr/>
              <a:t>19</a:t>
            </a:fld>
            <a:endParaRPr lang="en-US" sz="1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3242E59-6947-4CE2-9674-62C2E33124B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5135817"/>
                  </p:ext>
                </p:extLst>
              </p:nvPr>
            </p:nvGraphicFramePr>
            <p:xfrm>
              <a:off x="1620981" y="1715654"/>
              <a:ext cx="5902038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91138">
                      <a:extLst>
                        <a:ext uri="{9D8B030D-6E8A-4147-A177-3AD203B41FA5}">
                          <a16:colId xmlns:a16="http://schemas.microsoft.com/office/drawing/2014/main" val="3546721916"/>
                        </a:ext>
                      </a:extLst>
                    </a:gridCol>
                    <a:gridCol w="2109375">
                      <a:extLst>
                        <a:ext uri="{9D8B030D-6E8A-4147-A177-3AD203B41FA5}">
                          <a16:colId xmlns:a16="http://schemas.microsoft.com/office/drawing/2014/main" val="1045529576"/>
                        </a:ext>
                      </a:extLst>
                    </a:gridCol>
                    <a:gridCol w="2201525">
                      <a:extLst>
                        <a:ext uri="{9D8B030D-6E8A-4147-A177-3AD203B41FA5}">
                          <a16:colId xmlns:a16="http://schemas.microsoft.com/office/drawing/2014/main" val="1746791932"/>
                        </a:ext>
                      </a:extLst>
                    </a:gridCol>
                  </a:tblGrid>
                  <a:tr h="3254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Alignment scenario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Query budget</a:t>
                          </a:r>
                        </a:p>
                        <a:p>
                          <a:pPr algn="ctr"/>
                          <a:r>
                            <a:rPr lang="en-US" sz="2000" b="1" i="0" dirty="0"/>
                            <a:t>(</a:t>
                          </a:r>
                          <a:r>
                            <a:rPr lang="en-US" sz="2000" b="0" i="1" dirty="0"/>
                            <a:t>k</a:t>
                          </a:r>
                          <a:r>
                            <a:rPr lang="en-US" sz="2000" b="1" i="0" dirty="0"/>
                            <a:t>)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Batch size</a:t>
                          </a:r>
                        </a:p>
                        <a:p>
                          <a:pPr algn="ctr"/>
                          <a:r>
                            <a:rPr lang="en-US" sz="2000" b="0" dirty="0"/>
                            <a:t>(</a:t>
                          </a:r>
                          <a:r>
                            <a:rPr lang="en-US" sz="2000" b="0" i="1" dirty="0"/>
                            <a:t>b</a:t>
                          </a:r>
                          <a:r>
                            <a:rPr lang="en-US" sz="2000" b="0" dirty="0"/>
                            <a:t>)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2312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ACM-ACM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 u="none" dirty="0"/>
                            <a:t>200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0" u="none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2000" b="0" i="0" u="non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15852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ACM-DBLP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0" u="none" smtClean="0">
                                    <a:latin typeface="Cambria Math" panose="02040503050406030204" pitchFamily="18" charset="0"/>
                                  </a:rPr>
                                  <m:t>400</m:t>
                                </m:r>
                              </m:oMath>
                            </m:oMathPara>
                          </a14:m>
                          <a:endParaRPr lang="en-US" sz="2000" b="0" i="0" u="non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0" u="none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oMath>
                            </m:oMathPara>
                          </a14:m>
                          <a:endParaRPr lang="en-US" sz="2000" b="0" i="0" u="non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80328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Flickr-</a:t>
                          </a:r>
                          <a:r>
                            <a:rPr lang="en-US" sz="1800" dirty="0" err="1"/>
                            <a:t>Lastfm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i="0" u="none" dirty="0"/>
                            <a:t>200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i="0" u="none" dirty="0"/>
                            <a:t>20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540022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/>
                            <a:t>Douban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i="0" u="none" dirty="0"/>
                            <a:t>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i="0" u="none" dirty="0"/>
                            <a:t>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34374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B3242E59-6947-4CE2-9674-62C2E33124B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5135817"/>
                  </p:ext>
                </p:extLst>
              </p:nvPr>
            </p:nvGraphicFramePr>
            <p:xfrm>
              <a:off x="1620981" y="1715654"/>
              <a:ext cx="5902038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91138">
                      <a:extLst>
                        <a:ext uri="{9D8B030D-6E8A-4147-A177-3AD203B41FA5}">
                          <a16:colId xmlns:a16="http://schemas.microsoft.com/office/drawing/2014/main" val="3546721916"/>
                        </a:ext>
                      </a:extLst>
                    </a:gridCol>
                    <a:gridCol w="2109375">
                      <a:extLst>
                        <a:ext uri="{9D8B030D-6E8A-4147-A177-3AD203B41FA5}">
                          <a16:colId xmlns:a16="http://schemas.microsoft.com/office/drawing/2014/main" val="1045529576"/>
                        </a:ext>
                      </a:extLst>
                    </a:gridCol>
                    <a:gridCol w="2201525">
                      <a:extLst>
                        <a:ext uri="{9D8B030D-6E8A-4147-A177-3AD203B41FA5}">
                          <a16:colId xmlns:a16="http://schemas.microsoft.com/office/drawing/2014/main" val="1746791932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Alignment scenario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Query budget</a:t>
                          </a:r>
                        </a:p>
                        <a:p>
                          <a:pPr algn="ctr"/>
                          <a:r>
                            <a:rPr lang="en-US" sz="2000" b="1" i="0" dirty="0"/>
                            <a:t>(</a:t>
                          </a:r>
                          <a:r>
                            <a:rPr lang="en-US" sz="2000" b="0" i="1" dirty="0"/>
                            <a:t>k</a:t>
                          </a:r>
                          <a:r>
                            <a:rPr lang="en-US" sz="2000" b="1" i="0" dirty="0"/>
                            <a:t>)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Batch size</a:t>
                          </a:r>
                        </a:p>
                        <a:p>
                          <a:pPr algn="ctr"/>
                          <a:r>
                            <a:rPr lang="en-US" sz="2000" b="0" dirty="0"/>
                            <a:t>(</a:t>
                          </a:r>
                          <a:r>
                            <a:rPr lang="en-US" sz="2000" b="0" i="1" dirty="0"/>
                            <a:t>b</a:t>
                          </a:r>
                          <a:r>
                            <a:rPr lang="en-US" sz="2000" b="0" dirty="0"/>
                            <a:t>)</a:t>
                          </a:r>
                        </a:p>
                      </a:txBody>
                      <a:tcPr>
                        <a:solidFill>
                          <a:srgbClr val="0070C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23126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ACM-ACM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i="0" u="none" dirty="0"/>
                            <a:t>200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68232" t="-186154" r="-1105" b="-326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158520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ACM-DBLP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6012" t="-281818" r="-105780" b="-2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68232" t="-281818" r="-1105" b="-2212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803280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Flickr-</a:t>
                          </a:r>
                          <a:r>
                            <a:rPr lang="en-US" sz="1800" dirty="0" err="1"/>
                            <a:t>Lastfm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i="0" u="none" dirty="0"/>
                            <a:t>200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i="0" u="none" dirty="0"/>
                            <a:t>20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5400221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/>
                            <a:t>Douban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i="0" u="none" dirty="0"/>
                            <a:t>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i="0" u="none" dirty="0"/>
                            <a:t>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34374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DC41CE8-9394-4FF8-813C-9C29C5B494E9}"/>
              </a:ext>
            </a:extLst>
          </p:cNvPr>
          <p:cNvSpPr txBox="1"/>
          <p:nvPr/>
        </p:nvSpPr>
        <p:spPr>
          <a:xfrm>
            <a:off x="680208" y="5952849"/>
            <a:ext cx="82494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</a:rPr>
              <a:t>[1] </a:t>
            </a:r>
            <a:r>
              <a:rPr lang="en-US" sz="1000" dirty="0" err="1">
                <a:solidFill>
                  <a:schemeClr val="bg1"/>
                </a:solidFill>
              </a:rPr>
              <a:t>Bayati</a:t>
            </a:r>
            <a:r>
              <a:rPr lang="en-US" sz="1000" dirty="0">
                <a:solidFill>
                  <a:schemeClr val="bg1"/>
                </a:solidFill>
              </a:rPr>
              <a:t>, M. et al. “Message-Passing Algorithms for Sparse Network Alignment.” TKDD.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</a:rPr>
              <a:t>[2] Singh, R. et al. “Global alignment of multiple protein interaction networks with application to functional </a:t>
            </a:r>
            <a:r>
              <a:rPr lang="en-US" sz="1000" dirty="0" err="1">
                <a:solidFill>
                  <a:schemeClr val="bg1"/>
                </a:solidFill>
              </a:rPr>
              <a:t>orthology</a:t>
            </a:r>
            <a:r>
              <a:rPr lang="en-US" sz="1000" dirty="0">
                <a:solidFill>
                  <a:schemeClr val="bg1"/>
                </a:solidFill>
              </a:rPr>
              <a:t> detection.” National Academy of Sciences (2008).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</a:rPr>
              <a:t>[3] Zhang, S., &amp; Tong, H. Final: Fast attributed network alignment. KDD 2016.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</a:rPr>
              <a:t>[4] </a:t>
            </a:r>
            <a:r>
              <a:rPr lang="en-US" sz="1000" dirty="0" err="1">
                <a:solidFill>
                  <a:schemeClr val="bg1"/>
                </a:solidFill>
              </a:rPr>
              <a:t>Malmi</a:t>
            </a:r>
            <a:r>
              <a:rPr lang="en-US" sz="1000" dirty="0">
                <a:solidFill>
                  <a:schemeClr val="bg1"/>
                </a:solidFill>
              </a:rPr>
              <a:t>, Eric et al. “Active Network Alignment: A Matching-Based Approach.” CIKM, 2017.</a:t>
            </a:r>
          </a:p>
        </p:txBody>
      </p:sp>
    </p:spTree>
    <p:extLst>
      <p:ext uri="{BB962C8B-B14F-4D97-AF65-F5344CB8AC3E}">
        <p14:creationId xmlns:p14="http://schemas.microsoft.com/office/powerpoint/2010/main" val="3266054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B2138F4-FA18-4FEA-BB21-DA9A87A2546F}"/>
              </a:ext>
            </a:extLst>
          </p:cNvPr>
          <p:cNvSpPr txBox="1">
            <a:spLocks/>
          </p:cNvSpPr>
          <p:nvPr/>
        </p:nvSpPr>
        <p:spPr>
          <a:xfrm>
            <a:off x="185735" y="164608"/>
            <a:ext cx="6107471" cy="83978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Network Alignment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F0852A-B7C8-45E3-A939-B8F12E79E0D6}"/>
              </a:ext>
            </a:extLst>
          </p:cNvPr>
          <p:cNvSpPr txBox="1">
            <a:spLocks/>
          </p:cNvSpPr>
          <p:nvPr/>
        </p:nvSpPr>
        <p:spPr>
          <a:xfrm>
            <a:off x="185736" y="1014414"/>
            <a:ext cx="5542402" cy="46793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Finding a similar/same user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E00814-A9B7-4F7D-87A8-51BE91D29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48" y="1585912"/>
            <a:ext cx="3358784" cy="3261605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96EA09-688B-438B-941D-8C3D2E9B59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491" y="1560267"/>
            <a:ext cx="3358784" cy="32873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FE6D8E8-D381-46D9-B219-A4504754D56B}"/>
              </a:ext>
            </a:extLst>
          </p:cNvPr>
          <p:cNvSpPr>
            <a:spLocks noChangeAspect="1"/>
          </p:cNvSpPr>
          <p:nvPr/>
        </p:nvSpPr>
        <p:spPr>
          <a:xfrm>
            <a:off x="6710414" y="2418427"/>
            <a:ext cx="289675" cy="298772"/>
          </a:xfrm>
          <a:prstGeom prst="ellipse">
            <a:avLst/>
          </a:prstGeom>
          <a:noFill/>
          <a:ln w="63500">
            <a:solidFill>
              <a:srgbClr val="FA6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1F99B2-BFE3-498B-9D9E-FD299BF026F4}"/>
              </a:ext>
            </a:extLst>
          </p:cNvPr>
          <p:cNvSpPr>
            <a:spLocks noChangeAspect="1"/>
          </p:cNvSpPr>
          <p:nvPr/>
        </p:nvSpPr>
        <p:spPr>
          <a:xfrm>
            <a:off x="2668809" y="2422284"/>
            <a:ext cx="285935" cy="294915"/>
          </a:xfrm>
          <a:prstGeom prst="ellipse">
            <a:avLst/>
          </a:prstGeom>
          <a:noFill/>
          <a:ln w="63500">
            <a:solidFill>
              <a:srgbClr val="FA6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EF21DE3-71B6-4AC8-9649-6FA933E94575}"/>
              </a:ext>
            </a:extLst>
          </p:cNvPr>
          <p:cNvCxnSpPr>
            <a:stCxn id="9" idx="6"/>
            <a:endCxn id="8" idx="2"/>
          </p:cNvCxnSpPr>
          <p:nvPr/>
        </p:nvCxnSpPr>
        <p:spPr>
          <a:xfrm flipV="1">
            <a:off x="2954744" y="2567813"/>
            <a:ext cx="3755670" cy="1929"/>
          </a:xfrm>
          <a:prstGeom prst="straightConnector1">
            <a:avLst/>
          </a:prstGeom>
          <a:ln w="63500">
            <a:solidFill>
              <a:srgbClr val="FA63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2A0C4057-DF4A-4DFB-B91F-ED6BA3EE107A}"/>
              </a:ext>
            </a:extLst>
          </p:cNvPr>
          <p:cNvSpPr>
            <a:spLocks noChangeAspect="1"/>
          </p:cNvSpPr>
          <p:nvPr/>
        </p:nvSpPr>
        <p:spPr>
          <a:xfrm>
            <a:off x="2918410" y="3781949"/>
            <a:ext cx="331237" cy="356523"/>
          </a:xfrm>
          <a:prstGeom prst="ellipse">
            <a:avLst/>
          </a:prstGeom>
          <a:noFill/>
          <a:ln w="63500">
            <a:solidFill>
              <a:srgbClr val="2DF53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72B3439-B6EB-4582-BC6F-760ACD0D2AA7}"/>
              </a:ext>
            </a:extLst>
          </p:cNvPr>
          <p:cNvSpPr>
            <a:spLocks noChangeAspect="1"/>
          </p:cNvSpPr>
          <p:nvPr/>
        </p:nvSpPr>
        <p:spPr>
          <a:xfrm>
            <a:off x="5988504" y="3683178"/>
            <a:ext cx="304703" cy="327962"/>
          </a:xfrm>
          <a:prstGeom prst="ellipse">
            <a:avLst/>
          </a:prstGeom>
          <a:noFill/>
          <a:ln w="63500">
            <a:solidFill>
              <a:srgbClr val="2DF53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0A427D2-71CA-4B28-94E0-3A665D5237C3}"/>
              </a:ext>
            </a:extLst>
          </p:cNvPr>
          <p:cNvCxnSpPr>
            <a:stCxn id="11" idx="6"/>
            <a:endCxn id="12" idx="2"/>
          </p:cNvCxnSpPr>
          <p:nvPr/>
        </p:nvCxnSpPr>
        <p:spPr>
          <a:xfrm flipV="1">
            <a:off x="3249647" y="3847159"/>
            <a:ext cx="2738857" cy="113052"/>
          </a:xfrm>
          <a:prstGeom prst="straightConnector1">
            <a:avLst/>
          </a:prstGeom>
          <a:ln w="63500">
            <a:solidFill>
              <a:srgbClr val="2DF532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6BED9CF7-7C6E-4CB8-A8C4-2428D212CE67}"/>
              </a:ext>
            </a:extLst>
          </p:cNvPr>
          <p:cNvSpPr txBox="1"/>
          <p:nvPr/>
        </p:nvSpPr>
        <p:spPr>
          <a:xfrm>
            <a:off x="594348" y="5392176"/>
            <a:ext cx="8035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Goal</a:t>
            </a:r>
            <a:r>
              <a:rPr lang="en-US" sz="2400" dirty="0"/>
              <a:t>: finding someone like you in another social network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48DE023-D755-4A39-A0F7-9F3C04E73D6F}"/>
              </a:ext>
            </a:extLst>
          </p:cNvPr>
          <p:cNvSpPr txBox="1"/>
          <p:nvPr/>
        </p:nvSpPr>
        <p:spPr>
          <a:xfrm>
            <a:off x="842042" y="6303195"/>
            <a:ext cx="7707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Zhang, S., &amp; Tong, H. Final: Fast attributed network alignment. KDD 2016.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F25E57-9E11-4BE3-BF97-6D22D859CCAE}"/>
              </a:ext>
            </a:extLst>
          </p:cNvPr>
          <p:cNvSpPr txBox="1"/>
          <p:nvPr/>
        </p:nvSpPr>
        <p:spPr>
          <a:xfrm>
            <a:off x="830805" y="4889014"/>
            <a:ext cx="335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Network A: Facebook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F6924E8-BB8E-4A40-8CE7-9F2F2E4DBC3C}"/>
              </a:ext>
            </a:extLst>
          </p:cNvPr>
          <p:cNvSpPr txBox="1"/>
          <p:nvPr/>
        </p:nvSpPr>
        <p:spPr>
          <a:xfrm>
            <a:off x="5585712" y="4848826"/>
            <a:ext cx="3043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Network B: Twitter</a:t>
            </a:r>
          </a:p>
        </p:txBody>
      </p:sp>
      <p:sp>
        <p:nvSpPr>
          <p:cNvPr id="48" name="Slide Number Placeholder 3">
            <a:extLst>
              <a:ext uri="{FF2B5EF4-FFF2-40B4-BE49-F238E27FC236}">
                <a16:creationId xmlns:a16="http://schemas.microsoft.com/office/drawing/2014/main" id="{373E82CB-551C-43F4-B4CD-FD268F3A3636}"/>
              </a:ext>
            </a:extLst>
          </p:cNvPr>
          <p:cNvSpPr txBox="1">
            <a:spLocks/>
          </p:cNvSpPr>
          <p:nvPr/>
        </p:nvSpPr>
        <p:spPr>
          <a:xfrm>
            <a:off x="8777584" y="6481031"/>
            <a:ext cx="5274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FB4573-6B1B-4DBC-ABD9-2BD5C6E407A7}" type="slidenum">
              <a:rPr lang="en-US" sz="1200" smtClean="0">
                <a:solidFill>
                  <a:schemeClr val="bg1"/>
                </a:solidFill>
              </a:rPr>
              <a:pPr/>
              <a:t>2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240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E6DAA-EE76-4220-9E30-B355CD117A80}"/>
              </a:ext>
            </a:extLst>
          </p:cNvPr>
          <p:cNvSpPr txBox="1">
            <a:spLocks/>
          </p:cNvSpPr>
          <p:nvPr/>
        </p:nvSpPr>
        <p:spPr>
          <a:xfrm>
            <a:off x="87464" y="123478"/>
            <a:ext cx="7045036" cy="88625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13294B"/>
                </a:solidFill>
              </a:rPr>
              <a:t>Experimental Evaluation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6DDAB4-5F91-4796-A85A-72C7B1A76306}"/>
              </a:ext>
            </a:extLst>
          </p:cNvPr>
          <p:cNvSpPr txBox="1"/>
          <p:nvPr/>
        </p:nvSpPr>
        <p:spPr>
          <a:xfrm>
            <a:off x="87463" y="898487"/>
            <a:ext cx="91304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Effectiveness results </a:t>
            </a:r>
            <a:r>
              <a:rPr lang="en-US" sz="2400" dirty="0"/>
              <a:t>(FINAL)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Ablation study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CB0E8A2-99A6-4057-B277-73F629C3279F}"/>
              </a:ext>
            </a:extLst>
          </p:cNvPr>
          <p:cNvSpPr txBox="1">
            <a:spLocks/>
          </p:cNvSpPr>
          <p:nvPr/>
        </p:nvSpPr>
        <p:spPr>
          <a:xfrm>
            <a:off x="8777584" y="6481031"/>
            <a:ext cx="5274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FB4573-6B1B-4DBC-ABD9-2BD5C6E407A7}" type="slidenum">
              <a:rPr lang="en-US" sz="1200" smtClean="0">
                <a:solidFill>
                  <a:schemeClr val="bg1"/>
                </a:solidFill>
              </a:rPr>
              <a:pPr/>
              <a:t>20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4C6C39-1F49-4966-B6E3-BF5E7E372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4" y="1438977"/>
            <a:ext cx="9056536" cy="19660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5C674C-70AC-41EB-9013-60E688708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377" y="3542052"/>
            <a:ext cx="4199875" cy="22953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2BA1BB-7A98-4BBA-9CC3-E3FAB623A2C4}"/>
                  </a:ext>
                </a:extLst>
              </p:cNvPr>
              <p:cNvSpPr txBox="1"/>
              <p:nvPr/>
            </p:nvSpPr>
            <p:spPr>
              <a:xfrm>
                <a:off x="87464" y="3847768"/>
                <a:ext cx="3754864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Perform experiments on proposed ATTENT-L2 with and without attributes and </a:t>
                </a:r>
                <a:r>
                  <a:rPr lang="en-US" sz="2000" dirty="0" err="1"/>
                  <a:t>GibbsMatchings</a:t>
                </a:r>
                <a:r>
                  <a:rPr lang="en-US" sz="2000" dirty="0"/>
                  <a:t> (i.e.,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sz="2000" dirty="0"/>
                  <a:t>)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2BA1BB-7A98-4BBA-9CC3-E3FAB623A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64" y="3847768"/>
                <a:ext cx="3754864" cy="1631216"/>
              </a:xfrm>
              <a:prstGeom prst="rect">
                <a:avLst/>
              </a:prstGeom>
              <a:blipFill>
                <a:blip r:embed="rId6"/>
                <a:stretch>
                  <a:fillRect l="-1623" t="-2239" r="-2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82C57B8-E15C-4834-9F4C-31B4919D0D2E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6151420" y="952071"/>
            <a:ext cx="1174536" cy="109214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123D409-454A-452A-99FC-8CF63463FB9B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7325956" y="952071"/>
            <a:ext cx="959062" cy="110302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80B735F-34EA-4CD5-9A4C-386349A17E0B}"/>
              </a:ext>
            </a:extLst>
          </p:cNvPr>
          <p:cNvSpPr/>
          <p:nvPr/>
        </p:nvSpPr>
        <p:spPr>
          <a:xfrm>
            <a:off x="6179127" y="476742"/>
            <a:ext cx="2293658" cy="475329"/>
          </a:xfrm>
          <a:prstGeom prst="roundRect">
            <a:avLst/>
          </a:prstGeom>
          <a:noFill/>
          <a:ln w="508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Our methods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13FDD2E-A326-4D13-B709-E74E552C395E}"/>
              </a:ext>
            </a:extLst>
          </p:cNvPr>
          <p:cNvSpPr/>
          <p:nvPr/>
        </p:nvSpPr>
        <p:spPr>
          <a:xfrm>
            <a:off x="4524834" y="3830607"/>
            <a:ext cx="580904" cy="1974944"/>
          </a:xfrm>
          <a:prstGeom prst="roundRect">
            <a:avLst/>
          </a:prstGeom>
          <a:noFill/>
          <a:ln w="508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C57EB22-2B54-4CEA-A5CC-88200EE261B2}"/>
              </a:ext>
            </a:extLst>
          </p:cNvPr>
          <p:cNvSpPr/>
          <p:nvPr/>
        </p:nvSpPr>
        <p:spPr>
          <a:xfrm>
            <a:off x="6560832" y="3866076"/>
            <a:ext cx="580904" cy="1974944"/>
          </a:xfrm>
          <a:prstGeom prst="roundRect">
            <a:avLst/>
          </a:prstGeom>
          <a:noFill/>
          <a:ln w="508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637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E6DAA-EE76-4220-9E30-B355CD117A80}"/>
              </a:ext>
            </a:extLst>
          </p:cNvPr>
          <p:cNvSpPr txBox="1">
            <a:spLocks/>
          </p:cNvSpPr>
          <p:nvPr/>
        </p:nvSpPr>
        <p:spPr>
          <a:xfrm>
            <a:off x="87464" y="123478"/>
            <a:ext cx="7045036" cy="88625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13294B"/>
                </a:solidFill>
              </a:rPr>
              <a:t>Experimental Evaluation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6DDAB4-5F91-4796-A85A-72C7B1A76306}"/>
              </a:ext>
            </a:extLst>
          </p:cNvPr>
          <p:cNvSpPr txBox="1"/>
          <p:nvPr/>
        </p:nvSpPr>
        <p:spPr>
          <a:xfrm>
            <a:off x="87464" y="935445"/>
            <a:ext cx="91304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Efficiency results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Scalability (left)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Balance between quality and running time (right)</a:t>
            </a:r>
          </a:p>
          <a:p>
            <a:endParaRPr lang="en-US" sz="2400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CB0E8A2-99A6-4057-B277-73F629C3279F}"/>
              </a:ext>
            </a:extLst>
          </p:cNvPr>
          <p:cNvSpPr txBox="1">
            <a:spLocks/>
          </p:cNvSpPr>
          <p:nvPr/>
        </p:nvSpPr>
        <p:spPr>
          <a:xfrm>
            <a:off x="8777584" y="6481031"/>
            <a:ext cx="5274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FB4573-6B1B-4DBC-ABD9-2BD5C6E407A7}" type="slidenum">
              <a:rPr lang="en-US" sz="1200" smtClean="0">
                <a:solidFill>
                  <a:schemeClr val="bg1"/>
                </a:solidFill>
              </a:rPr>
              <a:pPr/>
              <a:t>21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CD6605-8B3B-499C-A2CE-A0DD144B4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39" y="2218500"/>
            <a:ext cx="4133555" cy="31964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2B6EA2-FF49-464E-A4AA-70DF3DB40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3768" y="2245432"/>
            <a:ext cx="4214170" cy="318555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D1D3AA9-A356-42AE-A961-271FD3C87D47}"/>
              </a:ext>
            </a:extLst>
          </p:cNvPr>
          <p:cNvCxnSpPr>
            <a:cxnSpLocks/>
            <a:stCxn id="19" idx="0"/>
          </p:cNvCxnSpPr>
          <p:nvPr/>
        </p:nvCxnSpPr>
        <p:spPr>
          <a:xfrm flipH="1" flipV="1">
            <a:off x="2408212" y="5087194"/>
            <a:ext cx="1615948" cy="34378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E2CCC0B-5074-4CFB-B30C-4EDCB51A990E}"/>
              </a:ext>
            </a:extLst>
          </p:cNvPr>
          <p:cNvSpPr/>
          <p:nvPr/>
        </p:nvSpPr>
        <p:spPr>
          <a:xfrm>
            <a:off x="2877331" y="5430982"/>
            <a:ext cx="2293658" cy="459277"/>
          </a:xfrm>
          <a:prstGeom prst="roundRect">
            <a:avLst/>
          </a:prstGeom>
          <a:noFill/>
          <a:ln w="508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Our methods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A638A6B-2E3D-42C2-A4C7-764E86E3FB74}"/>
              </a:ext>
            </a:extLst>
          </p:cNvPr>
          <p:cNvSpPr/>
          <p:nvPr/>
        </p:nvSpPr>
        <p:spPr>
          <a:xfrm>
            <a:off x="4950566" y="2088565"/>
            <a:ext cx="581554" cy="581554"/>
          </a:xfrm>
          <a:prstGeom prst="ellipse">
            <a:avLst/>
          </a:prstGeom>
          <a:noFill/>
          <a:ln w="508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6671280-63CC-416D-8136-41CD481D5761}"/>
              </a:ext>
            </a:extLst>
          </p:cNvPr>
          <p:cNvSpPr/>
          <p:nvPr/>
        </p:nvSpPr>
        <p:spPr>
          <a:xfrm>
            <a:off x="6912864" y="1177960"/>
            <a:ext cx="1793804" cy="459277"/>
          </a:xfrm>
          <a:prstGeom prst="roundRect">
            <a:avLst/>
          </a:prstGeom>
          <a:noFill/>
          <a:ln w="508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Our methods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AC32A49-D347-4770-B554-8DC79C15888F}"/>
              </a:ext>
            </a:extLst>
          </p:cNvPr>
          <p:cNvSpPr/>
          <p:nvPr/>
        </p:nvSpPr>
        <p:spPr>
          <a:xfrm>
            <a:off x="4652677" y="1172272"/>
            <a:ext cx="1748964" cy="459277"/>
          </a:xfrm>
          <a:prstGeom prst="roundRect">
            <a:avLst/>
          </a:prstGeom>
          <a:noFill/>
          <a:ln w="508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Fast solution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5369654-AC59-4642-9295-990D58DAD66B}"/>
              </a:ext>
            </a:extLst>
          </p:cNvPr>
          <p:cNvSpPr/>
          <p:nvPr/>
        </p:nvSpPr>
        <p:spPr>
          <a:xfrm>
            <a:off x="5628141" y="2110943"/>
            <a:ext cx="581554" cy="581554"/>
          </a:xfrm>
          <a:prstGeom prst="ellipse">
            <a:avLst/>
          </a:prstGeom>
          <a:noFill/>
          <a:ln w="508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BD9481E-605C-4A9C-A8CF-6212DE0516CE}"/>
              </a:ext>
            </a:extLst>
          </p:cNvPr>
          <p:cNvCxnSpPr>
            <a:cxnSpLocks/>
            <a:stCxn id="20" idx="2"/>
            <a:endCxn id="22" idx="6"/>
          </p:cNvCxnSpPr>
          <p:nvPr/>
        </p:nvCxnSpPr>
        <p:spPr>
          <a:xfrm flipH="1">
            <a:off x="6209695" y="1637237"/>
            <a:ext cx="1600071" cy="76448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7A1CC5D-A59C-4FB0-B8E2-E9980BCEF444}"/>
              </a:ext>
            </a:extLst>
          </p:cNvPr>
          <p:cNvCxnSpPr>
            <a:cxnSpLocks/>
            <a:stCxn id="21" idx="2"/>
            <a:endCxn id="27" idx="0"/>
          </p:cNvCxnSpPr>
          <p:nvPr/>
        </p:nvCxnSpPr>
        <p:spPr>
          <a:xfrm flipH="1">
            <a:off x="5241343" y="1631549"/>
            <a:ext cx="285816" cy="457016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1060813E-2B41-4565-B4D9-59CA762AB51C}"/>
              </a:ext>
            </a:extLst>
          </p:cNvPr>
          <p:cNvSpPr/>
          <p:nvPr/>
        </p:nvSpPr>
        <p:spPr>
          <a:xfrm>
            <a:off x="5045809" y="2886460"/>
            <a:ext cx="481350" cy="481350"/>
          </a:xfrm>
          <a:prstGeom prst="ellipse">
            <a:avLst/>
          </a:prstGeom>
          <a:noFill/>
          <a:ln w="444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4E5277C-6207-4357-94AF-C96A477B1CFB}"/>
              </a:ext>
            </a:extLst>
          </p:cNvPr>
          <p:cNvSpPr/>
          <p:nvPr/>
        </p:nvSpPr>
        <p:spPr>
          <a:xfrm>
            <a:off x="8275890" y="2964382"/>
            <a:ext cx="481350" cy="481350"/>
          </a:xfrm>
          <a:prstGeom prst="ellipse">
            <a:avLst/>
          </a:prstGeom>
          <a:noFill/>
          <a:ln w="444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598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0" grpId="0" animBg="1"/>
      <p:bldP spid="21" grpId="0" animBg="1"/>
      <p:bldP spid="22" grpId="0" animBg="1"/>
      <p:bldP spid="28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3A3CB7-9A66-499B-8526-E7D37AA74A9B}"/>
              </a:ext>
            </a:extLst>
          </p:cNvPr>
          <p:cNvSpPr txBox="1">
            <a:spLocks/>
          </p:cNvSpPr>
          <p:nvPr/>
        </p:nvSpPr>
        <p:spPr>
          <a:xfrm>
            <a:off x="381000" y="274638"/>
            <a:ext cx="7045036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13294B"/>
                </a:solidFill>
              </a:rPr>
              <a:t>Roadmap</a:t>
            </a:r>
            <a:endParaRPr lang="en-US" dirty="0">
              <a:solidFill>
                <a:srgbClr val="13294B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283276-F7E1-49B8-993F-F1B2329EA244}"/>
              </a:ext>
            </a:extLst>
          </p:cNvPr>
          <p:cNvSpPr txBox="1">
            <a:spLocks/>
          </p:cNvSpPr>
          <p:nvPr/>
        </p:nvSpPr>
        <p:spPr>
          <a:xfrm>
            <a:off x="381000" y="1600200"/>
            <a:ext cx="7045036" cy="43387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Motivations and Background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ATTENT Algorithms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Experimental Evaluation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Conclusions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6" name="Picture 4" descr="http://www.freeiconspng.com/uploads/simple-check-mark-icon-20.png">
            <a:extLst>
              <a:ext uri="{FF2B5EF4-FFF2-40B4-BE49-F238E27FC236}">
                <a16:creationId xmlns:a16="http://schemas.microsoft.com/office/drawing/2014/main" id="{AC077EC7-0893-41AF-85C1-0AD520229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148" y="1600200"/>
            <a:ext cx="661846" cy="53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freeiconspng.com/uploads/simple-check-mark-icon-20.png">
            <a:extLst>
              <a:ext uri="{FF2B5EF4-FFF2-40B4-BE49-F238E27FC236}">
                <a16:creationId xmlns:a16="http://schemas.microsoft.com/office/drawing/2014/main" id="{030E2655-4FD8-44D9-87CE-4DC26960D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560" y="2181225"/>
            <a:ext cx="661846" cy="53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freeiconspng.com/uploads/simple-check-mark-icon-20.png">
            <a:extLst>
              <a:ext uri="{FF2B5EF4-FFF2-40B4-BE49-F238E27FC236}">
                <a16:creationId xmlns:a16="http://schemas.microsoft.com/office/drawing/2014/main" id="{44E2A029-FE55-409B-AC7F-11B1E9400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302" y="2790871"/>
            <a:ext cx="661846" cy="53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DCF9DF9-D921-4601-8734-FB5529062D0A}"/>
              </a:ext>
            </a:extLst>
          </p:cNvPr>
          <p:cNvSpPr txBox="1">
            <a:spLocks/>
          </p:cNvSpPr>
          <p:nvPr/>
        </p:nvSpPr>
        <p:spPr>
          <a:xfrm>
            <a:off x="8777584" y="6481031"/>
            <a:ext cx="5274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FB4573-6B1B-4DBC-ABD9-2BD5C6E407A7}" type="slidenum">
              <a:rPr lang="en-US" sz="1200" smtClean="0">
                <a:solidFill>
                  <a:schemeClr val="bg1"/>
                </a:solidFill>
              </a:rPr>
              <a:pPr/>
              <a:t>22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45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2CFC5-6E95-430D-914D-18504420302A}"/>
              </a:ext>
            </a:extLst>
          </p:cNvPr>
          <p:cNvSpPr txBox="1">
            <a:spLocks/>
          </p:cNvSpPr>
          <p:nvPr/>
        </p:nvSpPr>
        <p:spPr>
          <a:xfrm>
            <a:off x="172114" y="84840"/>
            <a:ext cx="7045036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13294B"/>
                </a:solidFill>
              </a:rPr>
              <a:t>Conclusion</a:t>
            </a:r>
            <a:endParaRPr lang="en-US" dirty="0">
              <a:solidFill>
                <a:srgbClr val="13294B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221F9F-0543-4CD6-BC36-155A037C3B4C}"/>
              </a:ext>
            </a:extLst>
          </p:cNvPr>
          <p:cNvSpPr txBox="1"/>
          <p:nvPr/>
        </p:nvSpPr>
        <p:spPr>
          <a:xfrm>
            <a:off x="168172" y="736513"/>
            <a:ext cx="776586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Problem: </a:t>
            </a:r>
            <a:r>
              <a:rPr lang="en-US" altLang="zh-CN" sz="2400" dirty="0"/>
              <a:t>Active Attributed Network Alignment</a:t>
            </a:r>
          </a:p>
          <a:p>
            <a:pPr lvl="1"/>
            <a:endParaRPr lang="en-US" sz="2400" dirty="0"/>
          </a:p>
          <a:p>
            <a:r>
              <a:rPr lang="en-US" sz="2400" b="1" dirty="0"/>
              <a:t>Solution: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Quantifying query informativeness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400" dirty="0"/>
              <a:t>by influence function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Algorithms with fast solution 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400" dirty="0"/>
              <a:t>work for existing network alignment methods</a:t>
            </a:r>
          </a:p>
          <a:p>
            <a:pPr marL="742950" lvl="1" indent="-285750">
              <a:buFont typeface="Georgia" panose="02040502050405020303" pitchFamily="18" charset="0"/>
              <a:buChar char="−"/>
            </a:pPr>
            <a:endParaRPr lang="en-US" sz="2400" dirty="0"/>
          </a:p>
          <a:p>
            <a:r>
              <a:rPr lang="en-US" sz="2400" b="1" dirty="0"/>
              <a:t>Results: </a:t>
            </a:r>
            <a:r>
              <a:rPr lang="en-US" sz="2400" dirty="0"/>
              <a:t>Outperform </a:t>
            </a:r>
            <a:r>
              <a:rPr lang="en-US" altLang="zh-CN" sz="2400" dirty="0"/>
              <a:t>alternative</a:t>
            </a:r>
            <a:r>
              <a:rPr lang="en-US" sz="2400" dirty="0"/>
              <a:t> strategies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Improving network alignment accuracy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Efficient in computation</a:t>
            </a:r>
          </a:p>
          <a:p>
            <a:pPr lvl="1"/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b="1" dirty="0"/>
          </a:p>
        </p:txBody>
      </p:sp>
      <p:sp>
        <p:nvSpPr>
          <p:cNvPr id="56" name="Slide Number Placeholder 3">
            <a:extLst>
              <a:ext uri="{FF2B5EF4-FFF2-40B4-BE49-F238E27FC236}">
                <a16:creationId xmlns:a16="http://schemas.microsoft.com/office/drawing/2014/main" id="{003CA1F3-4718-4F16-B790-52F7A656D0B7}"/>
              </a:ext>
            </a:extLst>
          </p:cNvPr>
          <p:cNvSpPr txBox="1">
            <a:spLocks/>
          </p:cNvSpPr>
          <p:nvPr/>
        </p:nvSpPr>
        <p:spPr>
          <a:xfrm>
            <a:off x="8777584" y="6481031"/>
            <a:ext cx="5274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FB4573-6B1B-4DBC-ABD9-2BD5C6E407A7}" type="slidenum">
              <a:rPr lang="en-US" sz="1200" smtClean="0">
                <a:solidFill>
                  <a:schemeClr val="bg1"/>
                </a:solidFill>
              </a:rPr>
              <a:pPr/>
              <a:t>23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3670C6-EA4E-448F-A974-CCB6D060B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891" y="1227840"/>
            <a:ext cx="2220104" cy="18238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DABE2E-9213-477D-9D35-9B69A133B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396" y="4504582"/>
            <a:ext cx="3616990" cy="146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18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724820"/>
            <a:ext cx="8305800" cy="1143000"/>
          </a:xfrm>
        </p:spPr>
        <p:txBody>
          <a:bodyPr/>
          <a:lstStyle/>
          <a:p>
            <a:r>
              <a:rPr lang="en-US" b="1" dirty="0">
                <a:solidFill>
                  <a:srgbClr val="13294B"/>
                </a:solidFill>
                <a:latin typeface="Georgia" charset="0"/>
                <a:ea typeface="Georgia" charset="0"/>
                <a:cs typeface="Georgia" charset="0"/>
              </a:rPr>
              <a:t>Thank you!</a:t>
            </a:r>
            <a:endParaRPr lang="en-US" dirty="0">
              <a:solidFill>
                <a:srgbClr val="132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62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8D02B7E-99E5-4D9F-A055-7429A840E039}"/>
              </a:ext>
            </a:extLst>
          </p:cNvPr>
          <p:cNvSpPr txBox="1">
            <a:spLocks/>
          </p:cNvSpPr>
          <p:nvPr/>
        </p:nvSpPr>
        <p:spPr>
          <a:xfrm>
            <a:off x="108061" y="-52441"/>
            <a:ext cx="5717121" cy="79200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More Applications</a:t>
            </a:r>
          </a:p>
        </p:txBody>
      </p:sp>
      <p:sp>
        <p:nvSpPr>
          <p:cNvPr id="130" name="Slide Number Placeholder 3">
            <a:extLst>
              <a:ext uri="{FF2B5EF4-FFF2-40B4-BE49-F238E27FC236}">
                <a16:creationId xmlns:a16="http://schemas.microsoft.com/office/drawing/2014/main" id="{3592DA06-24CA-46C9-8218-E806E63C94E6}"/>
              </a:ext>
            </a:extLst>
          </p:cNvPr>
          <p:cNvSpPr txBox="1">
            <a:spLocks/>
          </p:cNvSpPr>
          <p:nvPr/>
        </p:nvSpPr>
        <p:spPr>
          <a:xfrm>
            <a:off x="8801196" y="6406579"/>
            <a:ext cx="5274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FB4573-6B1B-4DBC-ABD9-2BD5C6E407A7}" type="slidenum">
              <a:rPr lang="en-US" sz="1200" smtClean="0">
                <a:solidFill>
                  <a:schemeClr val="bg1"/>
                </a:solidFill>
              </a:rPr>
              <a:pPr/>
              <a:t>3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DF8D29E7-00EA-467A-8244-AB04CE51BDA6}"/>
              </a:ext>
            </a:extLst>
          </p:cNvPr>
          <p:cNvCxnSpPr/>
          <p:nvPr/>
        </p:nvCxnSpPr>
        <p:spPr>
          <a:xfrm>
            <a:off x="243865" y="3173419"/>
            <a:ext cx="8634046" cy="758"/>
          </a:xfrm>
          <a:prstGeom prst="line">
            <a:avLst/>
          </a:prstGeom>
          <a:ln w="381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7B52F4BC-E7A2-41C1-8487-9E63294E6AEE}"/>
              </a:ext>
            </a:extLst>
          </p:cNvPr>
          <p:cNvCxnSpPr>
            <a:cxnSpLocks/>
          </p:cNvCxnSpPr>
          <p:nvPr/>
        </p:nvCxnSpPr>
        <p:spPr>
          <a:xfrm>
            <a:off x="4397649" y="762174"/>
            <a:ext cx="30013" cy="5080910"/>
          </a:xfrm>
          <a:prstGeom prst="line">
            <a:avLst/>
          </a:prstGeom>
          <a:ln w="381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1" name="组合 16">
            <a:extLst>
              <a:ext uri="{FF2B5EF4-FFF2-40B4-BE49-F238E27FC236}">
                <a16:creationId xmlns:a16="http://schemas.microsoft.com/office/drawing/2014/main" id="{1CFA8821-D070-45DC-9C3A-06C11AE9A578}"/>
              </a:ext>
            </a:extLst>
          </p:cNvPr>
          <p:cNvGrpSpPr/>
          <p:nvPr/>
        </p:nvGrpSpPr>
        <p:grpSpPr>
          <a:xfrm>
            <a:off x="4609086" y="887834"/>
            <a:ext cx="4674826" cy="1817616"/>
            <a:chOff x="472829" y="2068279"/>
            <a:chExt cx="4262486" cy="1581851"/>
          </a:xfrm>
        </p:grpSpPr>
        <p:pic>
          <p:nvPicPr>
            <p:cNvPr id="142" name="Picture 141">
              <a:extLst>
                <a:ext uri="{FF2B5EF4-FFF2-40B4-BE49-F238E27FC236}">
                  <a16:creationId xmlns:a16="http://schemas.microsoft.com/office/drawing/2014/main" id="{788CFDBE-3810-453E-8715-F616DD337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829" y="2068279"/>
              <a:ext cx="2096720" cy="1217014"/>
            </a:xfrm>
            <a:prstGeom prst="rect">
              <a:avLst/>
            </a:prstGeom>
            <a:ln w="28575" cap="sq">
              <a:noFill/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3BA298FD-950F-435D-B625-CB08957D2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3645" y="2146940"/>
              <a:ext cx="1460617" cy="1196953"/>
            </a:xfrm>
            <a:prstGeom prst="round2DiagRect">
              <a:avLst>
                <a:gd name="adj1" fmla="val 16667"/>
                <a:gd name="adj2" fmla="val 0"/>
              </a:avLst>
            </a:prstGeom>
            <a:ln w="28575" cap="sq">
              <a:noFill/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46" name="文本框 15">
              <a:extLst>
                <a:ext uri="{FF2B5EF4-FFF2-40B4-BE49-F238E27FC236}">
                  <a16:creationId xmlns:a16="http://schemas.microsoft.com/office/drawing/2014/main" id="{D8BD56B1-EBB6-462B-8657-5528F971B196}"/>
                </a:ext>
              </a:extLst>
            </p:cNvPr>
            <p:cNvSpPr txBox="1"/>
            <p:nvPr/>
          </p:nvSpPr>
          <p:spPr>
            <a:xfrm>
              <a:off x="930622" y="3351280"/>
              <a:ext cx="1717793" cy="294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PPI network A</a:t>
              </a:r>
              <a:endParaRPr lang="zh-CN" altLang="en-US" sz="1600" dirty="0"/>
            </a:p>
          </p:txBody>
        </p:sp>
        <p:sp>
          <p:nvSpPr>
            <p:cNvPr id="147" name="文本框 61">
              <a:extLst>
                <a:ext uri="{FF2B5EF4-FFF2-40B4-BE49-F238E27FC236}">
                  <a16:creationId xmlns:a16="http://schemas.microsoft.com/office/drawing/2014/main" id="{06B32C22-AD9F-4CEE-90C2-8FD577E168C6}"/>
                </a:ext>
              </a:extLst>
            </p:cNvPr>
            <p:cNvSpPr txBox="1"/>
            <p:nvPr/>
          </p:nvSpPr>
          <p:spPr>
            <a:xfrm>
              <a:off x="3017522" y="3355490"/>
              <a:ext cx="1717793" cy="294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PPI network B</a:t>
              </a:r>
              <a:endParaRPr lang="zh-CN" altLang="en-US" sz="1600" dirty="0"/>
            </a:p>
          </p:txBody>
        </p:sp>
      </p:grpSp>
      <p:grpSp>
        <p:nvGrpSpPr>
          <p:cNvPr id="148" name="组合 29">
            <a:extLst>
              <a:ext uri="{FF2B5EF4-FFF2-40B4-BE49-F238E27FC236}">
                <a16:creationId xmlns:a16="http://schemas.microsoft.com/office/drawing/2014/main" id="{DC3B3FA9-D2FE-4A67-BB75-9E1DCC19DA24}"/>
              </a:ext>
            </a:extLst>
          </p:cNvPr>
          <p:cNvGrpSpPr/>
          <p:nvPr/>
        </p:nvGrpSpPr>
        <p:grpSpPr>
          <a:xfrm>
            <a:off x="354543" y="871925"/>
            <a:ext cx="4094805" cy="1871912"/>
            <a:chOff x="736979" y="1410158"/>
            <a:chExt cx="4094805" cy="1871912"/>
          </a:xfrm>
        </p:grpSpPr>
        <p:sp>
          <p:nvSpPr>
            <p:cNvPr id="149" name="文本框 30">
              <a:extLst>
                <a:ext uri="{FF2B5EF4-FFF2-40B4-BE49-F238E27FC236}">
                  <a16:creationId xmlns:a16="http://schemas.microsoft.com/office/drawing/2014/main" id="{F2B71462-2A4D-4558-B001-4C77235BC000}"/>
                </a:ext>
              </a:extLst>
            </p:cNvPr>
            <p:cNvSpPr txBox="1"/>
            <p:nvPr/>
          </p:nvSpPr>
          <p:spPr>
            <a:xfrm>
              <a:off x="916332" y="2943516"/>
              <a:ext cx="19013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Social network A</a:t>
              </a:r>
              <a:endParaRPr lang="zh-CN" altLang="en-US" sz="1600" dirty="0"/>
            </a:p>
          </p:txBody>
        </p:sp>
        <p:sp>
          <p:nvSpPr>
            <p:cNvPr id="150" name="文本框 31">
              <a:extLst>
                <a:ext uri="{FF2B5EF4-FFF2-40B4-BE49-F238E27FC236}">
                  <a16:creationId xmlns:a16="http://schemas.microsoft.com/office/drawing/2014/main" id="{410E52EC-08BD-41D7-9344-144D50125F76}"/>
                </a:ext>
              </a:extLst>
            </p:cNvPr>
            <p:cNvSpPr txBox="1"/>
            <p:nvPr/>
          </p:nvSpPr>
          <p:spPr>
            <a:xfrm>
              <a:off x="2930413" y="2941799"/>
              <a:ext cx="19013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Social network B</a:t>
              </a:r>
              <a:endParaRPr lang="zh-CN" altLang="en-US" sz="1600" dirty="0"/>
            </a:p>
          </p:txBody>
        </p:sp>
        <p:grpSp>
          <p:nvGrpSpPr>
            <p:cNvPr id="152" name="组合 33">
              <a:extLst>
                <a:ext uri="{FF2B5EF4-FFF2-40B4-BE49-F238E27FC236}">
                  <a16:creationId xmlns:a16="http://schemas.microsoft.com/office/drawing/2014/main" id="{651E47B5-4D5D-4AEF-BB1F-CDE847A2041D}"/>
                </a:ext>
              </a:extLst>
            </p:cNvPr>
            <p:cNvGrpSpPr/>
            <p:nvPr/>
          </p:nvGrpSpPr>
          <p:grpSpPr>
            <a:xfrm>
              <a:off x="736979" y="1410158"/>
              <a:ext cx="1826075" cy="1562651"/>
              <a:chOff x="736979" y="1410158"/>
              <a:chExt cx="1826075" cy="1562651"/>
            </a:xfrm>
          </p:grpSpPr>
          <p:pic>
            <p:nvPicPr>
              <p:cNvPr id="174" name="Picture 2" descr="Blue-user icon">
                <a:extLst>
                  <a:ext uri="{FF2B5EF4-FFF2-40B4-BE49-F238E27FC236}">
                    <a16:creationId xmlns:a16="http://schemas.microsoft.com/office/drawing/2014/main" id="{0CB3ED17-7BAE-406E-A2A4-15852033AA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5730" y="2162133"/>
                <a:ext cx="457200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5" name="Picture 4" descr="Yellow-user icon">
                <a:extLst>
                  <a:ext uri="{FF2B5EF4-FFF2-40B4-BE49-F238E27FC236}">
                    <a16:creationId xmlns:a16="http://schemas.microsoft.com/office/drawing/2014/main" id="{2C9C8A12-F6F5-4B45-891E-B10AC652B5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5730" y="1504506"/>
                <a:ext cx="457200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6" name="Picture 6" descr="Green-user icon">
                <a:extLst>
                  <a:ext uri="{FF2B5EF4-FFF2-40B4-BE49-F238E27FC236}">
                    <a16:creationId xmlns:a16="http://schemas.microsoft.com/office/drawing/2014/main" id="{F85D0E0A-1890-4E9C-9BD1-430B924249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0130" y="1692797"/>
                <a:ext cx="457200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7" name="Picture 2" descr="Blue-user icon">
                <a:extLst>
                  <a:ext uri="{FF2B5EF4-FFF2-40B4-BE49-F238E27FC236}">
                    <a16:creationId xmlns:a16="http://schemas.microsoft.com/office/drawing/2014/main" id="{5C1722D4-6400-48BE-8BA7-2AF5B80DDF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3715" y="2514010"/>
                <a:ext cx="457200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8" name="Picture 2" descr="Blue-user icon">
                <a:extLst>
                  <a:ext uri="{FF2B5EF4-FFF2-40B4-BE49-F238E27FC236}">
                    <a16:creationId xmlns:a16="http://schemas.microsoft.com/office/drawing/2014/main" id="{24E7B028-BBAE-48EB-8F74-E0CD9F0A93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0130" y="2391616"/>
                <a:ext cx="457200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79" name="直接箭头连接符 75">
                <a:extLst>
                  <a:ext uri="{FF2B5EF4-FFF2-40B4-BE49-F238E27FC236}">
                    <a16:creationId xmlns:a16="http://schemas.microsoft.com/office/drawing/2014/main" id="{A7D80043-2AE3-4D01-990C-651352C7679C}"/>
                  </a:ext>
                </a:extLst>
              </p:cNvPr>
              <p:cNvCxnSpPr>
                <a:stCxn id="175" idx="3"/>
                <a:endCxn id="176" idx="1"/>
              </p:cNvCxnSpPr>
              <p:nvPr/>
            </p:nvCxnSpPr>
            <p:spPr>
              <a:xfrm>
                <a:off x="1342930" y="1733106"/>
                <a:ext cx="457200" cy="18829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直接箭头连接符 76">
                <a:extLst>
                  <a:ext uri="{FF2B5EF4-FFF2-40B4-BE49-F238E27FC236}">
                    <a16:creationId xmlns:a16="http://schemas.microsoft.com/office/drawing/2014/main" id="{0B145ECE-8DB5-41E2-AA3D-9DBCB79AE474}"/>
                  </a:ext>
                </a:extLst>
              </p:cNvPr>
              <p:cNvCxnSpPr>
                <a:endCxn id="174" idx="0"/>
              </p:cNvCxnSpPr>
              <p:nvPr/>
            </p:nvCxnSpPr>
            <p:spPr>
              <a:xfrm flipH="1">
                <a:off x="1114330" y="2037906"/>
                <a:ext cx="723900" cy="12422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直接箭头连接符 77">
                <a:extLst>
                  <a:ext uri="{FF2B5EF4-FFF2-40B4-BE49-F238E27FC236}">
                    <a16:creationId xmlns:a16="http://schemas.microsoft.com/office/drawing/2014/main" id="{E0A3B71B-8567-4C6D-B25A-D6AF25903916}"/>
                  </a:ext>
                </a:extLst>
              </p:cNvPr>
              <p:cNvCxnSpPr>
                <a:stCxn id="175" idx="2"/>
                <a:endCxn id="177" idx="0"/>
              </p:cNvCxnSpPr>
              <p:nvPr/>
            </p:nvCxnSpPr>
            <p:spPr>
              <a:xfrm>
                <a:off x="1114330" y="1961706"/>
                <a:ext cx="407985" cy="55230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直接箭头连接符 78">
                <a:extLst>
                  <a:ext uri="{FF2B5EF4-FFF2-40B4-BE49-F238E27FC236}">
                    <a16:creationId xmlns:a16="http://schemas.microsoft.com/office/drawing/2014/main" id="{F29B0ACE-F147-40B6-BA7F-07C5166529ED}"/>
                  </a:ext>
                </a:extLst>
              </p:cNvPr>
              <p:cNvCxnSpPr>
                <a:endCxn id="178" idx="1"/>
              </p:cNvCxnSpPr>
              <p:nvPr/>
            </p:nvCxnSpPr>
            <p:spPr>
              <a:xfrm>
                <a:off x="1181005" y="2378425"/>
                <a:ext cx="619125" cy="24179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圆角矩形 79">
                <a:extLst>
                  <a:ext uri="{FF2B5EF4-FFF2-40B4-BE49-F238E27FC236}">
                    <a16:creationId xmlns:a16="http://schemas.microsoft.com/office/drawing/2014/main" id="{B8C7BED9-0E26-45F8-B392-DC1CBE0D1920}"/>
                  </a:ext>
                </a:extLst>
              </p:cNvPr>
              <p:cNvSpPr/>
              <p:nvPr/>
            </p:nvSpPr>
            <p:spPr>
              <a:xfrm>
                <a:off x="736979" y="1410158"/>
                <a:ext cx="1651379" cy="156265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" name="文本框 80">
                <a:extLst>
                  <a:ext uri="{FF2B5EF4-FFF2-40B4-BE49-F238E27FC236}">
                    <a16:creationId xmlns:a16="http://schemas.microsoft.com/office/drawing/2014/main" id="{C7992105-AA77-4604-ABEF-15E37B8C53AF}"/>
                  </a:ext>
                </a:extLst>
              </p:cNvPr>
              <p:cNvSpPr txBox="1"/>
              <p:nvPr/>
            </p:nvSpPr>
            <p:spPr>
              <a:xfrm>
                <a:off x="963938" y="1634323"/>
                <a:ext cx="6960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/>
                  <a:t>A</a:t>
                </a:r>
                <a:endParaRPr lang="zh-CN" altLang="en-US" sz="1600" dirty="0"/>
              </a:p>
            </p:txBody>
          </p:sp>
          <p:sp>
            <p:nvSpPr>
              <p:cNvPr id="254" name="文本框 81">
                <a:extLst>
                  <a:ext uri="{FF2B5EF4-FFF2-40B4-BE49-F238E27FC236}">
                    <a16:creationId xmlns:a16="http://schemas.microsoft.com/office/drawing/2014/main" id="{F4A7FF6F-46C4-455F-9065-2C43B9ED5C77}"/>
                  </a:ext>
                </a:extLst>
              </p:cNvPr>
              <p:cNvSpPr txBox="1"/>
              <p:nvPr/>
            </p:nvSpPr>
            <p:spPr>
              <a:xfrm>
                <a:off x="1867018" y="1845056"/>
                <a:ext cx="6960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/>
                  <a:t>B</a:t>
                </a:r>
                <a:endParaRPr lang="zh-CN" altLang="en-US" sz="1600" dirty="0"/>
              </a:p>
            </p:txBody>
          </p:sp>
          <p:sp>
            <p:nvSpPr>
              <p:cNvPr id="268" name="文本框 28">
                <a:extLst>
                  <a:ext uri="{FF2B5EF4-FFF2-40B4-BE49-F238E27FC236}">
                    <a16:creationId xmlns:a16="http://schemas.microsoft.com/office/drawing/2014/main" id="{86DC0DA1-88B9-4CC3-BFD4-7320514088A4}"/>
                  </a:ext>
                </a:extLst>
              </p:cNvPr>
              <p:cNvSpPr txBox="1"/>
              <p:nvPr/>
            </p:nvSpPr>
            <p:spPr>
              <a:xfrm>
                <a:off x="1859382" y="2490567"/>
                <a:ext cx="6960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600" dirty="0"/>
                  <a:t>C</a:t>
                </a:r>
                <a:endParaRPr lang="zh-CN" altLang="en-US" sz="1600" dirty="0"/>
              </a:p>
            </p:txBody>
          </p:sp>
          <p:sp>
            <p:nvSpPr>
              <p:cNvPr id="269" name="文本框 28">
                <a:extLst>
                  <a:ext uri="{FF2B5EF4-FFF2-40B4-BE49-F238E27FC236}">
                    <a16:creationId xmlns:a16="http://schemas.microsoft.com/office/drawing/2014/main" id="{773F8BC4-71F3-4FDB-8A60-EDBF38BD73A9}"/>
                  </a:ext>
                </a:extLst>
              </p:cNvPr>
              <p:cNvSpPr txBox="1"/>
              <p:nvPr/>
            </p:nvSpPr>
            <p:spPr>
              <a:xfrm>
                <a:off x="1364442" y="2623195"/>
                <a:ext cx="6960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600" dirty="0"/>
                  <a:t>D</a:t>
                </a:r>
                <a:endParaRPr lang="zh-CN" altLang="en-US" sz="1600" dirty="0"/>
              </a:p>
            </p:txBody>
          </p:sp>
          <p:sp>
            <p:nvSpPr>
              <p:cNvPr id="270" name="文本框 28">
                <a:extLst>
                  <a:ext uri="{FF2B5EF4-FFF2-40B4-BE49-F238E27FC236}">
                    <a16:creationId xmlns:a16="http://schemas.microsoft.com/office/drawing/2014/main" id="{1E7D0116-3197-4919-981B-F482B420C499}"/>
                  </a:ext>
                </a:extLst>
              </p:cNvPr>
              <p:cNvSpPr txBox="1"/>
              <p:nvPr/>
            </p:nvSpPr>
            <p:spPr>
              <a:xfrm>
                <a:off x="949313" y="2306282"/>
                <a:ext cx="6960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600" dirty="0"/>
                  <a:t>E</a:t>
                </a:r>
                <a:endParaRPr lang="zh-CN" altLang="en-US" sz="1600" dirty="0"/>
              </a:p>
            </p:txBody>
          </p:sp>
        </p:grpSp>
        <p:grpSp>
          <p:nvGrpSpPr>
            <p:cNvPr id="153" name="组合 39">
              <a:extLst>
                <a:ext uri="{FF2B5EF4-FFF2-40B4-BE49-F238E27FC236}">
                  <a16:creationId xmlns:a16="http://schemas.microsoft.com/office/drawing/2014/main" id="{F8CEBE33-55B0-4B38-B81A-6A5C9B182FE8}"/>
                </a:ext>
              </a:extLst>
            </p:cNvPr>
            <p:cNvGrpSpPr/>
            <p:nvPr/>
          </p:nvGrpSpPr>
          <p:grpSpPr>
            <a:xfrm>
              <a:off x="2921817" y="1410297"/>
              <a:ext cx="1820206" cy="1558181"/>
              <a:chOff x="2911967" y="1426745"/>
              <a:chExt cx="1820206" cy="1558181"/>
            </a:xfrm>
          </p:grpSpPr>
          <p:pic>
            <p:nvPicPr>
              <p:cNvPr id="156" name="Picture 8" descr="Red-user icon">
                <a:extLst>
                  <a:ext uri="{FF2B5EF4-FFF2-40B4-BE49-F238E27FC236}">
                    <a16:creationId xmlns:a16="http://schemas.microsoft.com/office/drawing/2014/main" id="{0B468C20-2557-4C64-8AE9-BEB27AA5F6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1395" y="1499423"/>
                <a:ext cx="457200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7" name="Picture 6" descr="Green-user icon">
                <a:extLst>
                  <a:ext uri="{FF2B5EF4-FFF2-40B4-BE49-F238E27FC236}">
                    <a16:creationId xmlns:a16="http://schemas.microsoft.com/office/drawing/2014/main" id="{6C679764-F6F0-4AC3-A66B-6747014B03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6661" y="1704933"/>
                <a:ext cx="457200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8" name="Picture 2" descr="Blue-user icon">
                <a:extLst>
                  <a:ext uri="{FF2B5EF4-FFF2-40B4-BE49-F238E27FC236}">
                    <a16:creationId xmlns:a16="http://schemas.microsoft.com/office/drawing/2014/main" id="{EAB8FB51-CDF0-48FF-B5A2-C2C2D591CE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9047" y="2033540"/>
                <a:ext cx="457200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9" name="Picture 2" descr="Blue-user icon">
                <a:extLst>
                  <a:ext uri="{FF2B5EF4-FFF2-40B4-BE49-F238E27FC236}">
                    <a16:creationId xmlns:a16="http://schemas.microsoft.com/office/drawing/2014/main" id="{38744D7A-CE32-4DE5-ACDD-E2F6F92D19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6661" y="2403924"/>
                <a:ext cx="457200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0" name="Picture 8" descr="Red-user icon">
                <a:extLst>
                  <a:ext uri="{FF2B5EF4-FFF2-40B4-BE49-F238E27FC236}">
                    <a16:creationId xmlns:a16="http://schemas.microsoft.com/office/drawing/2014/main" id="{8E876E97-2A30-4FD5-9B7A-C8C327CFDB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7457" y="2145719"/>
                <a:ext cx="457200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1" name="Picture 8" descr="Red-user icon">
                <a:extLst>
                  <a:ext uri="{FF2B5EF4-FFF2-40B4-BE49-F238E27FC236}">
                    <a16:creationId xmlns:a16="http://schemas.microsoft.com/office/drawing/2014/main" id="{7589A79C-8001-4B26-B947-86349EB83F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33099" y="2496906"/>
                <a:ext cx="457200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62" name="直接箭头连接符 54">
                <a:extLst>
                  <a:ext uri="{FF2B5EF4-FFF2-40B4-BE49-F238E27FC236}">
                    <a16:creationId xmlns:a16="http://schemas.microsoft.com/office/drawing/2014/main" id="{849227FD-94F3-4D80-B1E8-BD87B544019D}"/>
                  </a:ext>
                </a:extLst>
              </p:cNvPr>
              <p:cNvCxnSpPr>
                <a:stCxn id="157" idx="3"/>
              </p:cNvCxnSpPr>
              <p:nvPr/>
            </p:nvCxnSpPr>
            <p:spPr>
              <a:xfrm flipV="1">
                <a:off x="3423861" y="1742143"/>
                <a:ext cx="646434" cy="19139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箭头连接符 55">
                <a:extLst>
                  <a:ext uri="{FF2B5EF4-FFF2-40B4-BE49-F238E27FC236}">
                    <a16:creationId xmlns:a16="http://schemas.microsoft.com/office/drawing/2014/main" id="{1A6C5822-FDE3-44E6-AF7D-C8A50C3CC463}"/>
                  </a:ext>
                </a:extLst>
              </p:cNvPr>
              <p:cNvCxnSpPr>
                <a:stCxn id="157" idx="2"/>
              </p:cNvCxnSpPr>
              <p:nvPr/>
            </p:nvCxnSpPr>
            <p:spPr>
              <a:xfrm>
                <a:off x="3195261" y="2162133"/>
                <a:ext cx="426586" cy="55070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箭头连接符 56">
                <a:extLst>
                  <a:ext uri="{FF2B5EF4-FFF2-40B4-BE49-F238E27FC236}">
                    <a16:creationId xmlns:a16="http://schemas.microsoft.com/office/drawing/2014/main" id="{686A4819-BCAF-4B52-8EC8-C0C3B0622A21}"/>
                  </a:ext>
                </a:extLst>
              </p:cNvPr>
              <p:cNvCxnSpPr>
                <a:endCxn id="171" idx="1"/>
              </p:cNvCxnSpPr>
              <p:nvPr/>
            </p:nvCxnSpPr>
            <p:spPr>
              <a:xfrm flipV="1">
                <a:off x="3263449" y="2355912"/>
                <a:ext cx="258064" cy="25167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箭头连接符 57">
                <a:extLst>
                  <a:ext uri="{FF2B5EF4-FFF2-40B4-BE49-F238E27FC236}">
                    <a16:creationId xmlns:a16="http://schemas.microsoft.com/office/drawing/2014/main" id="{AF059FF7-49CC-47D2-B77B-153144FEBC91}"/>
                  </a:ext>
                </a:extLst>
              </p:cNvPr>
              <p:cNvCxnSpPr>
                <a:stCxn id="156" idx="2"/>
              </p:cNvCxnSpPr>
              <p:nvPr/>
            </p:nvCxnSpPr>
            <p:spPr>
              <a:xfrm>
                <a:off x="4169995" y="1956623"/>
                <a:ext cx="0" cy="34965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6" name="文本框 62">
                <a:extLst>
                  <a:ext uri="{FF2B5EF4-FFF2-40B4-BE49-F238E27FC236}">
                    <a16:creationId xmlns:a16="http://schemas.microsoft.com/office/drawing/2014/main" id="{49BAA161-3158-49D8-A679-4FAD37C57684}"/>
                  </a:ext>
                </a:extLst>
              </p:cNvPr>
              <p:cNvSpPr txBox="1"/>
              <p:nvPr/>
            </p:nvSpPr>
            <p:spPr>
              <a:xfrm>
                <a:off x="4011379" y="1629411"/>
                <a:ext cx="6960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/>
                  <a:t>1</a:t>
                </a:r>
                <a:endParaRPr lang="zh-CN" altLang="en-US" sz="1600" dirty="0"/>
              </a:p>
            </p:txBody>
          </p:sp>
          <p:sp>
            <p:nvSpPr>
              <p:cNvPr id="167" name="文本框 63">
                <a:extLst>
                  <a:ext uri="{FF2B5EF4-FFF2-40B4-BE49-F238E27FC236}">
                    <a16:creationId xmlns:a16="http://schemas.microsoft.com/office/drawing/2014/main" id="{B45E4D5F-E450-4526-BCBA-72F1214F8EAC}"/>
                  </a:ext>
                </a:extLst>
              </p:cNvPr>
              <p:cNvSpPr txBox="1"/>
              <p:nvPr/>
            </p:nvSpPr>
            <p:spPr>
              <a:xfrm>
                <a:off x="4036137" y="2285939"/>
                <a:ext cx="6960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/>
                  <a:t>2</a:t>
                </a:r>
                <a:endParaRPr lang="zh-CN" altLang="en-US" sz="1600" dirty="0"/>
              </a:p>
            </p:txBody>
          </p:sp>
          <p:sp>
            <p:nvSpPr>
              <p:cNvPr id="168" name="文本框 64">
                <a:extLst>
                  <a:ext uri="{FF2B5EF4-FFF2-40B4-BE49-F238E27FC236}">
                    <a16:creationId xmlns:a16="http://schemas.microsoft.com/office/drawing/2014/main" id="{D53DA5C7-F30A-490B-A93A-DC618B4DE151}"/>
                  </a:ext>
                </a:extLst>
              </p:cNvPr>
              <p:cNvSpPr txBox="1"/>
              <p:nvPr/>
            </p:nvSpPr>
            <p:spPr>
              <a:xfrm>
                <a:off x="3621847" y="2646372"/>
                <a:ext cx="6960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/>
                  <a:t>3</a:t>
                </a:r>
                <a:endParaRPr lang="zh-CN" altLang="en-US" sz="1600" dirty="0"/>
              </a:p>
            </p:txBody>
          </p:sp>
          <p:sp>
            <p:nvSpPr>
              <p:cNvPr id="169" name="文本框 69">
                <a:extLst>
                  <a:ext uri="{FF2B5EF4-FFF2-40B4-BE49-F238E27FC236}">
                    <a16:creationId xmlns:a16="http://schemas.microsoft.com/office/drawing/2014/main" id="{2FAAF336-1BC8-4135-9BE2-752026E80DBC}"/>
                  </a:ext>
                </a:extLst>
              </p:cNvPr>
              <p:cNvSpPr txBox="1"/>
              <p:nvPr/>
            </p:nvSpPr>
            <p:spPr>
              <a:xfrm>
                <a:off x="3038269" y="2550063"/>
                <a:ext cx="6960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600" dirty="0"/>
                  <a:t>4</a:t>
                </a:r>
                <a:endParaRPr lang="zh-CN" altLang="en-US" sz="1600" dirty="0"/>
              </a:p>
            </p:txBody>
          </p:sp>
          <p:sp>
            <p:nvSpPr>
              <p:cNvPr id="170" name="文本框 69">
                <a:extLst>
                  <a:ext uri="{FF2B5EF4-FFF2-40B4-BE49-F238E27FC236}">
                    <a16:creationId xmlns:a16="http://schemas.microsoft.com/office/drawing/2014/main" id="{354731B3-6C6D-4CBD-9013-119DE23141E5}"/>
                  </a:ext>
                </a:extLst>
              </p:cNvPr>
              <p:cNvSpPr txBox="1"/>
              <p:nvPr/>
            </p:nvSpPr>
            <p:spPr>
              <a:xfrm>
                <a:off x="3041621" y="1843125"/>
                <a:ext cx="6960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600" dirty="0"/>
                  <a:t>5</a:t>
                </a:r>
                <a:endParaRPr lang="zh-CN" altLang="en-US" sz="1600" dirty="0"/>
              </a:p>
            </p:txBody>
          </p:sp>
          <p:sp>
            <p:nvSpPr>
              <p:cNvPr id="171" name="文本框 69">
                <a:extLst>
                  <a:ext uri="{FF2B5EF4-FFF2-40B4-BE49-F238E27FC236}">
                    <a16:creationId xmlns:a16="http://schemas.microsoft.com/office/drawing/2014/main" id="{B397602A-9972-4723-AA74-7C00339E32B8}"/>
                  </a:ext>
                </a:extLst>
              </p:cNvPr>
              <p:cNvSpPr txBox="1"/>
              <p:nvPr/>
            </p:nvSpPr>
            <p:spPr>
              <a:xfrm>
                <a:off x="3521513" y="2186635"/>
                <a:ext cx="6960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600" dirty="0"/>
                  <a:t>6</a:t>
                </a:r>
                <a:endParaRPr lang="zh-CN" altLang="en-US" sz="1600" dirty="0"/>
              </a:p>
            </p:txBody>
          </p:sp>
          <p:sp>
            <p:nvSpPr>
              <p:cNvPr id="172" name="圆角矩形 68">
                <a:extLst>
                  <a:ext uri="{FF2B5EF4-FFF2-40B4-BE49-F238E27FC236}">
                    <a16:creationId xmlns:a16="http://schemas.microsoft.com/office/drawing/2014/main" id="{1EEF1225-4E77-43F6-B5B3-C96CEB9B7922}"/>
                  </a:ext>
                </a:extLst>
              </p:cNvPr>
              <p:cNvSpPr/>
              <p:nvPr/>
            </p:nvSpPr>
            <p:spPr>
              <a:xfrm>
                <a:off x="2911967" y="1426745"/>
                <a:ext cx="1651379" cy="155145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54" name="直接连接符 40">
              <a:extLst>
                <a:ext uri="{FF2B5EF4-FFF2-40B4-BE49-F238E27FC236}">
                  <a16:creationId xmlns:a16="http://schemas.microsoft.com/office/drawing/2014/main" id="{D3940B27-7D38-4A37-B24C-35B3A3851875}"/>
                </a:ext>
              </a:extLst>
            </p:cNvPr>
            <p:cNvCxnSpPr/>
            <p:nvPr/>
          </p:nvCxnSpPr>
          <p:spPr>
            <a:xfrm flipV="1">
              <a:off x="2278599" y="1957204"/>
              <a:ext cx="711819" cy="34432"/>
            </a:xfrm>
            <a:prstGeom prst="line">
              <a:avLst/>
            </a:prstGeom>
            <a:ln w="285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接连接符 41">
              <a:extLst>
                <a:ext uri="{FF2B5EF4-FFF2-40B4-BE49-F238E27FC236}">
                  <a16:creationId xmlns:a16="http://schemas.microsoft.com/office/drawing/2014/main" id="{4EB84564-AC1B-4A8F-8C48-DCB2DB51AB96}"/>
                </a:ext>
              </a:extLst>
            </p:cNvPr>
            <p:cNvCxnSpPr>
              <a:endCxn id="159" idx="1"/>
            </p:cNvCxnSpPr>
            <p:nvPr/>
          </p:nvCxnSpPr>
          <p:spPr>
            <a:xfrm flipV="1">
              <a:off x="2239506" y="2616076"/>
              <a:ext cx="737005" cy="59093"/>
            </a:xfrm>
            <a:prstGeom prst="line">
              <a:avLst/>
            </a:prstGeom>
            <a:ln w="285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2" name="圆角矩形 2">
            <a:extLst>
              <a:ext uri="{FF2B5EF4-FFF2-40B4-BE49-F238E27FC236}">
                <a16:creationId xmlns:a16="http://schemas.microsoft.com/office/drawing/2014/main" id="{3312B49F-3E09-4DAE-8AE5-053D491E75FE}"/>
              </a:ext>
            </a:extLst>
          </p:cNvPr>
          <p:cNvSpPr/>
          <p:nvPr/>
        </p:nvSpPr>
        <p:spPr>
          <a:xfrm>
            <a:off x="4597649" y="885505"/>
            <a:ext cx="2337971" cy="15296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3" name="圆角矩形 4">
            <a:extLst>
              <a:ext uri="{FF2B5EF4-FFF2-40B4-BE49-F238E27FC236}">
                <a16:creationId xmlns:a16="http://schemas.microsoft.com/office/drawing/2014/main" id="{8D1CF80D-B6C9-4FEB-A777-27C2FDC217B9}"/>
              </a:ext>
            </a:extLst>
          </p:cNvPr>
          <p:cNvSpPr/>
          <p:nvPr/>
        </p:nvSpPr>
        <p:spPr>
          <a:xfrm>
            <a:off x="7027568" y="887834"/>
            <a:ext cx="2051449" cy="15296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5" name="直接连接符 95">
            <a:extLst>
              <a:ext uri="{FF2B5EF4-FFF2-40B4-BE49-F238E27FC236}">
                <a16:creationId xmlns:a16="http://schemas.microsoft.com/office/drawing/2014/main" id="{068441C7-F64C-408A-940B-C787982CB34F}"/>
              </a:ext>
            </a:extLst>
          </p:cNvPr>
          <p:cNvCxnSpPr>
            <a:cxnSpLocks/>
          </p:cNvCxnSpPr>
          <p:nvPr/>
        </p:nvCxnSpPr>
        <p:spPr>
          <a:xfrm>
            <a:off x="6307210" y="2032012"/>
            <a:ext cx="1010921" cy="76791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直接连接符 96">
            <a:extLst>
              <a:ext uri="{FF2B5EF4-FFF2-40B4-BE49-F238E27FC236}">
                <a16:creationId xmlns:a16="http://schemas.microsoft.com/office/drawing/2014/main" id="{257C6691-7E84-4DC2-8343-8C7A174CCBA2}"/>
              </a:ext>
            </a:extLst>
          </p:cNvPr>
          <p:cNvCxnSpPr>
            <a:cxnSpLocks/>
          </p:cNvCxnSpPr>
          <p:nvPr/>
        </p:nvCxnSpPr>
        <p:spPr>
          <a:xfrm>
            <a:off x="5989217" y="1518036"/>
            <a:ext cx="1578671" cy="91197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AE14744E-306E-4DB7-A76D-F955977867E1}"/>
              </a:ext>
            </a:extLst>
          </p:cNvPr>
          <p:cNvGrpSpPr/>
          <p:nvPr/>
        </p:nvGrpSpPr>
        <p:grpSpPr>
          <a:xfrm>
            <a:off x="371506" y="3289091"/>
            <a:ext cx="3855657" cy="2275187"/>
            <a:chOff x="472438" y="3260744"/>
            <a:chExt cx="3855657" cy="2275187"/>
          </a:xfrm>
        </p:grpSpPr>
        <p:grpSp>
          <p:nvGrpSpPr>
            <p:cNvPr id="135" name="组合 50">
              <a:extLst>
                <a:ext uri="{FF2B5EF4-FFF2-40B4-BE49-F238E27FC236}">
                  <a16:creationId xmlns:a16="http://schemas.microsoft.com/office/drawing/2014/main" id="{368359B5-56C3-4D29-83B9-3862EE367FC1}"/>
                </a:ext>
              </a:extLst>
            </p:cNvPr>
            <p:cNvGrpSpPr/>
            <p:nvPr/>
          </p:nvGrpSpPr>
          <p:grpSpPr>
            <a:xfrm>
              <a:off x="472438" y="3307967"/>
              <a:ext cx="3855657" cy="2201027"/>
              <a:chOff x="664107" y="1905040"/>
              <a:chExt cx="3855657" cy="2201027"/>
            </a:xfrm>
          </p:grpSpPr>
          <p:pic>
            <p:nvPicPr>
              <p:cNvPr id="137" name="图片 52" descr="屏幕剪辑">
                <a:extLst>
                  <a:ext uri="{FF2B5EF4-FFF2-40B4-BE49-F238E27FC236}">
                    <a16:creationId xmlns:a16="http://schemas.microsoft.com/office/drawing/2014/main" id="{CB6FB114-7156-4718-A95A-E3179E1235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4107" y="1961966"/>
                <a:ext cx="1468501" cy="2144101"/>
              </a:xfrm>
              <a:prstGeom prst="rect">
                <a:avLst/>
              </a:prstGeom>
            </p:spPr>
          </p:pic>
          <p:pic>
            <p:nvPicPr>
              <p:cNvPr id="138" name="图片 58" descr="屏幕剪辑">
                <a:extLst>
                  <a:ext uri="{FF2B5EF4-FFF2-40B4-BE49-F238E27FC236}">
                    <a16:creationId xmlns:a16="http://schemas.microsoft.com/office/drawing/2014/main" id="{BD4107D4-446B-443A-A3E8-DFFE967D47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3321" y="1905040"/>
                <a:ext cx="1736443" cy="2171039"/>
              </a:xfrm>
              <a:prstGeom prst="rect">
                <a:avLst/>
              </a:prstGeom>
            </p:spPr>
          </p:pic>
          <p:cxnSp>
            <p:nvCxnSpPr>
              <p:cNvPr id="139" name="直接连接符 59">
                <a:extLst>
                  <a:ext uri="{FF2B5EF4-FFF2-40B4-BE49-F238E27FC236}">
                    <a16:creationId xmlns:a16="http://schemas.microsoft.com/office/drawing/2014/main" id="{1DFA4FE5-449C-4168-A382-3F2732BEEE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16411" y="2978930"/>
                <a:ext cx="932979" cy="29031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60">
                <a:extLst>
                  <a:ext uri="{FF2B5EF4-FFF2-40B4-BE49-F238E27FC236}">
                    <a16:creationId xmlns:a16="http://schemas.microsoft.com/office/drawing/2014/main" id="{E7C019C1-5636-41C8-B4E9-CFEE78D038BC}"/>
                  </a:ext>
                </a:extLst>
              </p:cNvPr>
              <p:cNvCxnSpPr/>
              <p:nvPr/>
            </p:nvCxnSpPr>
            <p:spPr>
              <a:xfrm>
                <a:off x="1999087" y="2421167"/>
                <a:ext cx="884148" cy="27207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7" name="圆角矩形 11">
              <a:extLst>
                <a:ext uri="{FF2B5EF4-FFF2-40B4-BE49-F238E27FC236}">
                  <a16:creationId xmlns:a16="http://schemas.microsoft.com/office/drawing/2014/main" id="{83700253-0FD8-49CD-ADA9-5150305E8C09}"/>
                </a:ext>
              </a:extLst>
            </p:cNvPr>
            <p:cNvSpPr/>
            <p:nvPr/>
          </p:nvSpPr>
          <p:spPr>
            <a:xfrm>
              <a:off x="550692" y="3277979"/>
              <a:ext cx="1390247" cy="223101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8" name="圆角矩形 148">
              <a:extLst>
                <a:ext uri="{FF2B5EF4-FFF2-40B4-BE49-F238E27FC236}">
                  <a16:creationId xmlns:a16="http://schemas.microsoft.com/office/drawing/2014/main" id="{76B2701F-C3F9-4C05-9DE0-6C1596637F55}"/>
                </a:ext>
              </a:extLst>
            </p:cNvPr>
            <p:cNvSpPr/>
            <p:nvPr/>
          </p:nvSpPr>
          <p:spPr>
            <a:xfrm>
              <a:off x="2613808" y="3260744"/>
              <a:ext cx="1687954" cy="227518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5E67496-6438-4B44-A9EC-3D72D40558C1}"/>
              </a:ext>
            </a:extLst>
          </p:cNvPr>
          <p:cNvSpPr txBox="1"/>
          <p:nvPr/>
        </p:nvSpPr>
        <p:spPr>
          <a:xfrm>
            <a:off x="6385085" y="2649460"/>
            <a:ext cx="1724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Biology[2]</a:t>
            </a:r>
            <a:endParaRPr lang="en-US" sz="2400" dirty="0"/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DBFE609A-9A13-4277-A012-5A2C4617D333}"/>
              </a:ext>
            </a:extLst>
          </p:cNvPr>
          <p:cNvSpPr txBox="1"/>
          <p:nvPr/>
        </p:nvSpPr>
        <p:spPr>
          <a:xfrm>
            <a:off x="1285159" y="2673037"/>
            <a:ext cx="2512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Social Science[1]</a:t>
            </a:r>
            <a:endParaRPr lang="en-US" sz="2400" dirty="0"/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6447B271-69E9-4550-9E29-D11E9C6F19B7}"/>
              </a:ext>
            </a:extLst>
          </p:cNvPr>
          <p:cNvSpPr txBox="1"/>
          <p:nvPr/>
        </p:nvSpPr>
        <p:spPr>
          <a:xfrm>
            <a:off x="1080979" y="5498707"/>
            <a:ext cx="3049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Recommendation[3]</a:t>
            </a:r>
            <a:endParaRPr lang="en-US" sz="2400" dirty="0"/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2F5B8945-F832-4622-AA7D-90050EEB01FB}"/>
              </a:ext>
            </a:extLst>
          </p:cNvPr>
          <p:cNvSpPr txBox="1"/>
          <p:nvPr/>
        </p:nvSpPr>
        <p:spPr>
          <a:xfrm>
            <a:off x="6236371" y="5468942"/>
            <a:ext cx="1713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Finance[4]</a:t>
            </a:r>
            <a:endParaRPr lang="en-US" sz="2400" dirty="0"/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0F82EAC1-8CF4-49D7-9961-D07611FCF61C}"/>
              </a:ext>
            </a:extLst>
          </p:cNvPr>
          <p:cNvSpPr txBox="1"/>
          <p:nvPr/>
        </p:nvSpPr>
        <p:spPr>
          <a:xfrm>
            <a:off x="496527" y="5944066"/>
            <a:ext cx="8321360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b="0" u="none" strike="noStrike" baseline="0" dirty="0">
                <a:solidFill>
                  <a:schemeClr val="bg1"/>
                </a:solidFill>
              </a:rPr>
              <a:t>[1] </a:t>
            </a:r>
            <a:r>
              <a:rPr lang="en-US" sz="1050" b="0" dirty="0">
                <a:solidFill>
                  <a:schemeClr val="bg1"/>
                </a:solidFill>
                <a:effectLst/>
              </a:rPr>
              <a:t>Zhang, J., &amp; Yu, P.S. (2015). Multiple Anonymized Social Networks Alignment. 2015 ICDM.</a:t>
            </a:r>
            <a:endParaRPr lang="en-US" altLang="zh-CN" sz="1050" b="0" dirty="0">
              <a:solidFill>
                <a:schemeClr val="bg1"/>
              </a:solidFill>
              <a:effectLst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b="0" u="none" strike="noStrike" baseline="0" dirty="0">
                <a:solidFill>
                  <a:schemeClr val="bg1"/>
                </a:solidFill>
              </a:rPr>
              <a:t>[2] </a:t>
            </a:r>
            <a:r>
              <a:rPr lang="en-US" sz="1050" b="0" dirty="0">
                <a:solidFill>
                  <a:schemeClr val="bg1"/>
                </a:solidFill>
                <a:effectLst/>
              </a:rPr>
              <a:t>Clark, C., &amp; </a:t>
            </a:r>
            <a:r>
              <a:rPr lang="en-US" sz="1050" b="0" dirty="0" err="1">
                <a:solidFill>
                  <a:schemeClr val="bg1"/>
                </a:solidFill>
                <a:effectLst/>
              </a:rPr>
              <a:t>Kalita</a:t>
            </a:r>
            <a:r>
              <a:rPr lang="en-US" sz="1050" b="0" dirty="0">
                <a:solidFill>
                  <a:schemeClr val="bg1"/>
                </a:solidFill>
                <a:effectLst/>
              </a:rPr>
              <a:t>, J. (2014). A comparison of algorithms for the pairwise alignment of biological networks. Bioinformatics.</a:t>
            </a:r>
            <a:endParaRPr lang="en-US" sz="1050" b="0" u="none" strike="noStrike" baseline="0" dirty="0">
              <a:solidFill>
                <a:schemeClr val="bg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/>
                </a:solidFill>
              </a:rPr>
              <a:t>[3] Zhang, Y. (2014). Browser-oriented universal cross-site recommendation and explanation based on user browsing logs. </a:t>
            </a:r>
            <a:r>
              <a:rPr lang="en-US" sz="1050" dirty="0" err="1">
                <a:solidFill>
                  <a:schemeClr val="bg1"/>
                </a:solidFill>
              </a:rPr>
              <a:t>RecSys</a:t>
            </a:r>
            <a:r>
              <a:rPr lang="en-US" sz="1050" dirty="0">
                <a:solidFill>
                  <a:schemeClr val="bg1"/>
                </a:solidFill>
              </a:rPr>
              <a:t> '14.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b="0" dirty="0">
                <a:solidFill>
                  <a:schemeClr val="bg1"/>
                </a:solidFill>
                <a:effectLst/>
              </a:rPr>
              <a:t>[4] </a:t>
            </a:r>
            <a:r>
              <a:rPr lang="en-US" sz="1050" b="0" dirty="0" err="1">
                <a:solidFill>
                  <a:schemeClr val="bg1"/>
                </a:solidFill>
                <a:effectLst/>
              </a:rPr>
              <a:t>Vlasselaer</a:t>
            </a:r>
            <a:r>
              <a:rPr lang="en-US" sz="1050" b="0" dirty="0">
                <a:solidFill>
                  <a:schemeClr val="bg1"/>
                </a:solidFill>
                <a:effectLst/>
              </a:rPr>
              <a:t>, </a:t>
            </a:r>
            <a:r>
              <a:rPr lang="en-US" sz="1050" b="0" dirty="0" err="1">
                <a:solidFill>
                  <a:schemeClr val="bg1"/>
                </a:solidFill>
                <a:effectLst/>
              </a:rPr>
              <a:t>Véronique</a:t>
            </a:r>
            <a:r>
              <a:rPr lang="en-US" sz="1050" b="0" dirty="0">
                <a:solidFill>
                  <a:schemeClr val="bg1"/>
                </a:solidFill>
                <a:effectLst/>
              </a:rPr>
              <a:t> Van et al. “APATE: A novel approach for automated credit card transaction fraud detection using network-based extensions.” </a:t>
            </a:r>
            <a:r>
              <a:rPr lang="en-US" sz="1050" b="0" dirty="0" err="1">
                <a:solidFill>
                  <a:schemeClr val="bg1"/>
                </a:solidFill>
                <a:effectLst/>
              </a:rPr>
              <a:t>Decis</a:t>
            </a:r>
            <a:r>
              <a:rPr lang="en-US" sz="1050" b="0" dirty="0">
                <a:solidFill>
                  <a:schemeClr val="bg1"/>
                </a:solidFill>
                <a:effectLst/>
              </a:rPr>
              <a:t>. Support Syst. 75 (2015)</a:t>
            </a:r>
            <a:endParaRPr lang="en-US" sz="1050" dirty="0">
              <a:solidFill>
                <a:schemeClr val="bg1"/>
              </a:solidFill>
            </a:endParaRPr>
          </a:p>
        </p:txBody>
      </p:sp>
      <p:pic>
        <p:nvPicPr>
          <p:cNvPr id="18" name="Picture 17" descr="Diagram&#10;&#10;Description automatically generated">
            <a:extLst>
              <a:ext uri="{FF2B5EF4-FFF2-40B4-BE49-F238E27FC236}">
                <a16:creationId xmlns:a16="http://schemas.microsoft.com/office/drawing/2014/main" id="{EE42AD77-FDAD-40B5-AB6F-B6680DEB7A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68634" y="3310038"/>
            <a:ext cx="4008950" cy="216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088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F3CEB8-5850-4D0A-BAD9-416BA6FC213B}"/>
              </a:ext>
            </a:extLst>
          </p:cNvPr>
          <p:cNvSpPr txBox="1"/>
          <p:nvPr/>
        </p:nvSpPr>
        <p:spPr>
          <a:xfrm>
            <a:off x="76378" y="264319"/>
            <a:ext cx="59861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>
                <a:latin typeface="+mj-lt"/>
              </a:rPr>
              <a:t>Network Alignment: How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512EAD-BD27-4099-94FE-808472929CDB}"/>
              </a:ext>
            </a:extLst>
          </p:cNvPr>
          <p:cNvSpPr txBox="1"/>
          <p:nvPr/>
        </p:nvSpPr>
        <p:spPr>
          <a:xfrm>
            <a:off x="76378" y="1185285"/>
            <a:ext cx="51008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Existing Approaches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Static: FINAL[1], </a:t>
            </a:r>
            <a:r>
              <a:rPr lang="en-US" sz="2400" dirty="0" err="1"/>
              <a:t>NetAlign</a:t>
            </a:r>
            <a:r>
              <a:rPr lang="en-US" sz="2400" dirty="0"/>
              <a:t>[2], </a:t>
            </a:r>
            <a:r>
              <a:rPr lang="en-US" sz="2400" dirty="0" err="1"/>
              <a:t>IsoRank</a:t>
            </a:r>
            <a:r>
              <a:rPr lang="en-US" sz="2400" dirty="0"/>
              <a:t>[3]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Key idea: </a:t>
            </a:r>
          </a:p>
          <a:p>
            <a:pPr lvl="1"/>
            <a:r>
              <a:rPr lang="en-US" sz="2400" dirty="0"/>
              <a:t>   topology and attribute consistency.</a:t>
            </a:r>
          </a:p>
          <a:p>
            <a:pPr lvl="1"/>
            <a:r>
              <a:rPr lang="en-US" sz="2400" dirty="0"/>
              <a:t>   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A64B3F0-4546-4104-9758-FB4B6D1190E1}"/>
              </a:ext>
            </a:extLst>
          </p:cNvPr>
          <p:cNvSpPr txBox="1">
            <a:spLocks/>
          </p:cNvSpPr>
          <p:nvPr/>
        </p:nvSpPr>
        <p:spPr>
          <a:xfrm>
            <a:off x="8777584" y="6481031"/>
            <a:ext cx="5274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FB4573-6B1B-4DBC-ABD9-2BD5C6E407A7}" type="slidenum">
              <a:rPr lang="en-US" sz="1200" smtClean="0">
                <a:solidFill>
                  <a:schemeClr val="bg1"/>
                </a:solidFill>
              </a:rPr>
              <a:pPr/>
              <a:t>4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B732032-A6F3-4CA3-A5B8-15EA30339EA7}"/>
              </a:ext>
            </a:extLst>
          </p:cNvPr>
          <p:cNvCxnSpPr>
            <a:cxnSpLocks/>
            <a:stCxn id="21" idx="3"/>
            <a:endCxn id="22" idx="0"/>
          </p:cNvCxnSpPr>
          <p:nvPr/>
        </p:nvCxnSpPr>
        <p:spPr>
          <a:xfrm flipH="1">
            <a:off x="5004025" y="2593745"/>
            <a:ext cx="161783" cy="178572"/>
          </a:xfrm>
          <a:prstGeom prst="line">
            <a:avLst/>
          </a:prstGeom>
          <a:ln w="25400" cap="rnd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6074D0-785D-4AA0-8674-171D7A89B8D7}"/>
              </a:ext>
            </a:extLst>
          </p:cNvPr>
          <p:cNvCxnSpPr>
            <a:cxnSpLocks/>
            <a:stCxn id="21" idx="6"/>
            <a:endCxn id="20" idx="2"/>
          </p:cNvCxnSpPr>
          <p:nvPr/>
        </p:nvCxnSpPr>
        <p:spPr>
          <a:xfrm>
            <a:off x="5588367" y="2421724"/>
            <a:ext cx="381496" cy="1990"/>
          </a:xfrm>
          <a:prstGeom prst="line">
            <a:avLst/>
          </a:prstGeom>
          <a:ln w="25400" cap="rnd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F0A008-4DA6-4A7F-8D81-6ECD62283CBB}"/>
              </a:ext>
            </a:extLst>
          </p:cNvPr>
          <p:cNvCxnSpPr>
            <a:cxnSpLocks/>
            <a:stCxn id="21" idx="4"/>
          </p:cNvCxnSpPr>
          <p:nvPr/>
        </p:nvCxnSpPr>
        <p:spPr>
          <a:xfrm>
            <a:off x="5340838" y="2664998"/>
            <a:ext cx="4465" cy="936781"/>
          </a:xfrm>
          <a:prstGeom prst="line">
            <a:avLst/>
          </a:prstGeom>
          <a:ln w="101600" cap="rnd" cmpd="dbl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9EBB8D-D403-4D2C-AB79-E7B7A3FC25FD}"/>
              </a:ext>
            </a:extLst>
          </p:cNvPr>
          <p:cNvCxnSpPr>
            <a:cxnSpLocks/>
            <a:stCxn id="29" idx="4"/>
            <a:endCxn id="22" idx="2"/>
          </p:cNvCxnSpPr>
          <p:nvPr/>
        </p:nvCxnSpPr>
        <p:spPr>
          <a:xfrm flipH="1" flipV="1">
            <a:off x="5004025" y="3179332"/>
            <a:ext cx="206673" cy="410670"/>
          </a:xfrm>
          <a:prstGeom prst="line">
            <a:avLst/>
          </a:prstGeom>
          <a:ln w="25400" cap="rnd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A6CB4-DFCF-4FB3-88E3-EBB1EDAF3B68}"/>
              </a:ext>
            </a:extLst>
          </p:cNvPr>
          <p:cNvCxnSpPr>
            <a:cxnSpLocks/>
            <a:stCxn id="20" idx="5"/>
            <a:endCxn id="23" idx="0"/>
          </p:cNvCxnSpPr>
          <p:nvPr/>
        </p:nvCxnSpPr>
        <p:spPr>
          <a:xfrm>
            <a:off x="6401131" y="2599280"/>
            <a:ext cx="188795" cy="332291"/>
          </a:xfrm>
          <a:prstGeom prst="line">
            <a:avLst/>
          </a:prstGeom>
          <a:ln w="50800" cap="rnd">
            <a:solidFill>
              <a:schemeClr val="tx1">
                <a:lumMod val="65000"/>
                <a:lumOff val="3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FEA5E6-5564-45BE-9B5A-B6DC86B25679}"/>
              </a:ext>
            </a:extLst>
          </p:cNvPr>
          <p:cNvCxnSpPr>
            <a:cxnSpLocks/>
            <a:stCxn id="23" idx="2"/>
            <a:endCxn id="28" idx="5"/>
          </p:cNvCxnSpPr>
          <p:nvPr/>
        </p:nvCxnSpPr>
        <p:spPr>
          <a:xfrm flipH="1">
            <a:off x="6457680" y="3316289"/>
            <a:ext cx="132246" cy="259569"/>
          </a:xfrm>
          <a:prstGeom prst="line">
            <a:avLst/>
          </a:prstGeom>
          <a:ln w="25400" cap="rnd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9562FF-E91C-415C-B82D-DC2A217D38F7}"/>
              </a:ext>
            </a:extLst>
          </p:cNvPr>
          <p:cNvCxnSpPr>
            <a:cxnSpLocks/>
            <a:stCxn id="28" idx="3"/>
            <a:endCxn id="29" idx="0"/>
          </p:cNvCxnSpPr>
          <p:nvPr/>
        </p:nvCxnSpPr>
        <p:spPr>
          <a:xfrm flipH="1">
            <a:off x="5584227" y="3784838"/>
            <a:ext cx="484630" cy="5924"/>
          </a:xfrm>
          <a:prstGeom prst="line">
            <a:avLst/>
          </a:prstGeom>
          <a:ln w="25400" cap="rnd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95BA242-3352-48C4-8F1B-9900002E6514}"/>
              </a:ext>
            </a:extLst>
          </p:cNvPr>
          <p:cNvCxnSpPr>
            <a:cxnSpLocks/>
            <a:stCxn id="25" idx="3"/>
            <a:endCxn id="26" idx="0"/>
          </p:cNvCxnSpPr>
          <p:nvPr/>
        </p:nvCxnSpPr>
        <p:spPr>
          <a:xfrm flipH="1">
            <a:off x="7176449" y="2567956"/>
            <a:ext cx="233711" cy="293515"/>
          </a:xfrm>
          <a:prstGeom prst="line">
            <a:avLst/>
          </a:prstGeom>
          <a:ln w="25400" cap="rnd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A757CA-45E4-463A-A373-616FE299619A}"/>
              </a:ext>
            </a:extLst>
          </p:cNvPr>
          <p:cNvCxnSpPr>
            <a:cxnSpLocks/>
            <a:stCxn id="25" idx="6"/>
            <a:endCxn id="24" idx="2"/>
          </p:cNvCxnSpPr>
          <p:nvPr/>
        </p:nvCxnSpPr>
        <p:spPr>
          <a:xfrm flipV="1">
            <a:off x="7832720" y="2395934"/>
            <a:ext cx="406999" cy="1"/>
          </a:xfrm>
          <a:prstGeom prst="line">
            <a:avLst/>
          </a:prstGeom>
          <a:ln w="25400" cap="rnd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02BD7A-A2AF-4B2C-A356-DEEEF8C94635}"/>
              </a:ext>
            </a:extLst>
          </p:cNvPr>
          <p:cNvCxnSpPr>
            <a:cxnSpLocks/>
            <a:stCxn id="25" idx="4"/>
          </p:cNvCxnSpPr>
          <p:nvPr/>
        </p:nvCxnSpPr>
        <p:spPr>
          <a:xfrm>
            <a:off x="7585190" y="2639210"/>
            <a:ext cx="0" cy="874568"/>
          </a:xfrm>
          <a:prstGeom prst="line">
            <a:avLst/>
          </a:prstGeom>
          <a:ln w="101600" cap="rnd" cmpd="dbl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D8BC5D-197B-4E5E-85A2-2CE101E66939}"/>
              </a:ext>
            </a:extLst>
          </p:cNvPr>
          <p:cNvCxnSpPr>
            <a:cxnSpLocks/>
            <a:stCxn id="30" idx="4"/>
            <a:endCxn id="26" idx="2"/>
          </p:cNvCxnSpPr>
          <p:nvPr/>
        </p:nvCxnSpPr>
        <p:spPr>
          <a:xfrm flipH="1" flipV="1">
            <a:off x="7176449" y="3272668"/>
            <a:ext cx="286033" cy="263362"/>
          </a:xfrm>
          <a:prstGeom prst="line">
            <a:avLst/>
          </a:prstGeom>
          <a:ln w="25400" cap="rnd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15E30B6-31E0-4961-AC97-C59B592128C2}"/>
              </a:ext>
            </a:extLst>
          </p:cNvPr>
          <p:cNvCxnSpPr>
            <a:cxnSpLocks/>
            <a:stCxn id="24" idx="5"/>
            <a:endCxn id="27" idx="0"/>
          </p:cNvCxnSpPr>
          <p:nvPr/>
        </p:nvCxnSpPr>
        <p:spPr>
          <a:xfrm>
            <a:off x="8662280" y="2567955"/>
            <a:ext cx="238146" cy="317225"/>
          </a:xfrm>
          <a:prstGeom prst="line">
            <a:avLst/>
          </a:prstGeom>
          <a:ln w="50800" cap="rnd">
            <a:solidFill>
              <a:schemeClr val="tx1">
                <a:lumMod val="65000"/>
                <a:lumOff val="3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DE99BAB-D932-463D-A143-B2D84F0B247C}"/>
              </a:ext>
            </a:extLst>
          </p:cNvPr>
          <p:cNvCxnSpPr>
            <a:cxnSpLocks/>
            <a:stCxn id="27" idx="2"/>
            <a:endCxn id="31" idx="5"/>
          </p:cNvCxnSpPr>
          <p:nvPr/>
        </p:nvCxnSpPr>
        <p:spPr>
          <a:xfrm flipH="1">
            <a:off x="8793911" y="3289757"/>
            <a:ext cx="106515" cy="235746"/>
          </a:xfrm>
          <a:prstGeom prst="line">
            <a:avLst/>
          </a:prstGeom>
          <a:ln w="25400" cap="rnd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8EB0B6-26C9-40AC-90B8-A888DF65336A}"/>
              </a:ext>
            </a:extLst>
          </p:cNvPr>
          <p:cNvCxnSpPr>
            <a:cxnSpLocks/>
            <a:stCxn id="31" idx="3"/>
            <a:endCxn id="30" idx="0"/>
          </p:cNvCxnSpPr>
          <p:nvPr/>
        </p:nvCxnSpPr>
        <p:spPr>
          <a:xfrm flipH="1">
            <a:off x="7868573" y="3738534"/>
            <a:ext cx="519246" cy="10527"/>
          </a:xfrm>
          <a:prstGeom prst="line">
            <a:avLst/>
          </a:prstGeom>
          <a:ln w="25400" cap="rnd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680BE4A2-CD70-42AB-9C56-A6D1C28AA34E}"/>
              </a:ext>
            </a:extLst>
          </p:cNvPr>
          <p:cNvSpPr/>
          <p:nvPr/>
        </p:nvSpPr>
        <p:spPr>
          <a:xfrm>
            <a:off x="5969863" y="2175425"/>
            <a:ext cx="505262" cy="49657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D33192A-5BED-4395-AF6A-319166F47EFF}"/>
              </a:ext>
            </a:extLst>
          </p:cNvPr>
          <p:cNvSpPr/>
          <p:nvPr/>
        </p:nvSpPr>
        <p:spPr>
          <a:xfrm>
            <a:off x="5093308" y="2178449"/>
            <a:ext cx="495059" cy="48654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F1067A-B655-4259-BC44-5A83646ED294}"/>
              </a:ext>
            </a:extLst>
          </p:cNvPr>
          <p:cNvSpPr/>
          <p:nvPr/>
        </p:nvSpPr>
        <p:spPr>
          <a:xfrm>
            <a:off x="4796958" y="2772317"/>
            <a:ext cx="414133" cy="40701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6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6F7642-74D3-47B9-8A99-E9530C7ABA91}"/>
              </a:ext>
            </a:extLst>
          </p:cNvPr>
          <p:cNvSpPr/>
          <p:nvPr/>
        </p:nvSpPr>
        <p:spPr>
          <a:xfrm>
            <a:off x="6394202" y="2931571"/>
            <a:ext cx="391447" cy="384718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E299B74-68A9-479A-BE8A-570FCCDB1EF2}"/>
              </a:ext>
            </a:extLst>
          </p:cNvPr>
          <p:cNvSpPr/>
          <p:nvPr/>
        </p:nvSpPr>
        <p:spPr>
          <a:xfrm>
            <a:off x="8239719" y="2152658"/>
            <a:ext cx="495061" cy="48655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4F2E0FA-FB6F-4B76-8C8B-493235E65752}"/>
              </a:ext>
            </a:extLst>
          </p:cNvPr>
          <p:cNvSpPr/>
          <p:nvPr/>
        </p:nvSpPr>
        <p:spPr>
          <a:xfrm>
            <a:off x="7337660" y="2152660"/>
            <a:ext cx="495060" cy="4865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1’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88787B3-6EC3-493F-9B4E-61C4E0929AF0}"/>
              </a:ext>
            </a:extLst>
          </p:cNvPr>
          <p:cNvSpPr/>
          <p:nvPr/>
        </p:nvSpPr>
        <p:spPr>
          <a:xfrm>
            <a:off x="6967254" y="2861471"/>
            <a:ext cx="418389" cy="411197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6’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13EEF3B-87D5-4820-9B84-19AF245A6159}"/>
              </a:ext>
            </a:extLst>
          </p:cNvPr>
          <p:cNvSpPr/>
          <p:nvPr/>
        </p:nvSpPr>
        <p:spPr>
          <a:xfrm>
            <a:off x="8694599" y="2885180"/>
            <a:ext cx="411653" cy="404577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3’</a:t>
            </a:r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164E9EC7-1789-4FBB-A05B-BAC7CA6412A3}"/>
              </a:ext>
            </a:extLst>
          </p:cNvPr>
          <p:cNvSpPr/>
          <p:nvPr/>
        </p:nvSpPr>
        <p:spPr>
          <a:xfrm>
            <a:off x="6068857" y="3575858"/>
            <a:ext cx="493313" cy="417960"/>
          </a:xfrm>
          <a:prstGeom prst="hexagon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4</a:t>
            </a:r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F5EA8DE5-136B-426D-B91A-81FD74C2237B}"/>
              </a:ext>
            </a:extLst>
          </p:cNvPr>
          <p:cNvSpPr/>
          <p:nvPr/>
        </p:nvSpPr>
        <p:spPr>
          <a:xfrm>
            <a:off x="5110318" y="3590002"/>
            <a:ext cx="473909" cy="401520"/>
          </a:xfrm>
          <a:prstGeom prst="hexagon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5</a:t>
            </a:r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58B5B83E-B9E0-4305-AE50-91B8AB766D52}"/>
              </a:ext>
            </a:extLst>
          </p:cNvPr>
          <p:cNvSpPr/>
          <p:nvPr/>
        </p:nvSpPr>
        <p:spPr>
          <a:xfrm>
            <a:off x="7355966" y="3536030"/>
            <a:ext cx="512607" cy="426062"/>
          </a:xfrm>
          <a:prstGeom prst="hexagon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BCBC0521-A92F-4428-8839-C8F4E8803275}"/>
              </a:ext>
            </a:extLst>
          </p:cNvPr>
          <p:cNvSpPr/>
          <p:nvPr/>
        </p:nvSpPr>
        <p:spPr>
          <a:xfrm>
            <a:off x="8387819" y="3525503"/>
            <a:ext cx="512607" cy="426062"/>
          </a:xfrm>
          <a:prstGeom prst="hexagon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3DB0CFE-88E9-432E-A3FA-EADA5EB185F5}"/>
              </a:ext>
            </a:extLst>
          </p:cNvPr>
          <p:cNvSpPr txBox="1"/>
          <p:nvPr/>
        </p:nvSpPr>
        <p:spPr>
          <a:xfrm>
            <a:off x="8304554" y="2158376"/>
            <a:ext cx="546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</a:t>
            </a:r>
            <a:r>
              <a:rPr lang="zh-CN" altLang="en-US" sz="2400" dirty="0">
                <a:solidFill>
                  <a:schemeClr val="bg1"/>
                </a:solidFill>
              </a:rPr>
              <a:t>’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A4FDDD9-D70A-4E13-97BF-3BC4F44DE652}"/>
              </a:ext>
            </a:extLst>
          </p:cNvPr>
          <p:cNvSpPr txBox="1"/>
          <p:nvPr/>
        </p:nvSpPr>
        <p:spPr>
          <a:xfrm>
            <a:off x="7436649" y="3474389"/>
            <a:ext cx="546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5</a:t>
            </a:r>
            <a:r>
              <a:rPr lang="zh-CN" altLang="en-US" sz="2400" dirty="0">
                <a:solidFill>
                  <a:schemeClr val="bg1"/>
                </a:solidFill>
              </a:rPr>
              <a:t>’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37C2DE6-D09A-45DC-98AA-9CB868BCEAA1}"/>
              </a:ext>
            </a:extLst>
          </p:cNvPr>
          <p:cNvSpPr txBox="1"/>
          <p:nvPr/>
        </p:nvSpPr>
        <p:spPr>
          <a:xfrm>
            <a:off x="8430702" y="3502491"/>
            <a:ext cx="546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4</a:t>
            </a:r>
            <a:r>
              <a:rPr lang="zh-CN" altLang="en-US" sz="2400" dirty="0">
                <a:solidFill>
                  <a:schemeClr val="bg1"/>
                </a:solidFill>
              </a:rPr>
              <a:t>’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D0CD3C1D-7BF2-4AB3-A7AB-18E9EFE304E5}"/>
              </a:ext>
            </a:extLst>
          </p:cNvPr>
          <p:cNvSpPr/>
          <p:nvPr/>
        </p:nvSpPr>
        <p:spPr>
          <a:xfrm>
            <a:off x="6330089" y="1427563"/>
            <a:ext cx="2162079" cy="1665286"/>
          </a:xfrm>
          <a:prstGeom prst="arc">
            <a:avLst>
              <a:gd name="adj1" fmla="val 11090517"/>
              <a:gd name="adj2" fmla="val 21146478"/>
            </a:avLst>
          </a:prstGeom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5AD4FE7-6B46-45F1-9961-7EC33D99FEB3}"/>
              </a:ext>
            </a:extLst>
          </p:cNvPr>
          <p:cNvSpPr txBox="1"/>
          <p:nvPr/>
        </p:nvSpPr>
        <p:spPr>
          <a:xfrm>
            <a:off x="680209" y="6017262"/>
            <a:ext cx="7707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[1] Zhang, S., &amp; Tong, H. Final: Fast attributed network alignment. KDD 2016.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[2] </a:t>
            </a:r>
            <a:r>
              <a:rPr lang="en-US" sz="1200" dirty="0" err="1">
                <a:solidFill>
                  <a:schemeClr val="bg1"/>
                </a:solidFill>
              </a:rPr>
              <a:t>Bayati</a:t>
            </a:r>
            <a:r>
              <a:rPr lang="en-US" sz="1200" dirty="0">
                <a:solidFill>
                  <a:schemeClr val="bg1"/>
                </a:solidFill>
              </a:rPr>
              <a:t>, M. et al. “Message-Passing Algorithms for Sparse Network Alignment.” TKDD.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[3] Singh, R. et al. “Global alignment of multiple protein interaction networks with application to functional </a:t>
            </a:r>
            <a:r>
              <a:rPr lang="en-US" sz="1200" dirty="0" err="1">
                <a:solidFill>
                  <a:schemeClr val="bg1"/>
                </a:solidFill>
              </a:rPr>
              <a:t>orthology</a:t>
            </a:r>
            <a:r>
              <a:rPr lang="en-US" sz="1200" dirty="0">
                <a:solidFill>
                  <a:schemeClr val="bg1"/>
                </a:solidFill>
              </a:rPr>
              <a:t> detection.” National Academy of Sciences (2008).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48562BF-B562-4C0D-800E-9CA130E969BF}"/>
                  </a:ext>
                </a:extLst>
              </p:cNvPr>
              <p:cNvSpPr txBox="1"/>
              <p:nvPr/>
            </p:nvSpPr>
            <p:spPr>
              <a:xfrm>
                <a:off x="115726" y="4104336"/>
                <a:ext cx="5472641" cy="18116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𝐿𝑜𝑠𝑠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180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sz="1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80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CN" sz="1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80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1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80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800" b="1" i="0" smtClean="0">
                                          <a:latin typeface="Cambria Math" panose="02040503050406030204" pitchFamily="18" charset="0"/>
                                        </a:rPr>
                                        <m:t>𝐗</m:t>
                                      </m:r>
                                      <m:d>
                                        <m:d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180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altLang="zh-CN" sz="180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CN" sz="180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d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altLang="zh-CN" sz="180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180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altLang="zh-CN" sz="180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zh-CN" sz="1800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d>
                                        </m:e>
                                      </m:rad>
                                    </m:den>
                                  </m:f>
                                  <m:r>
                                    <a:rPr lang="en-US" altLang="zh-CN" sz="18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800" b="1" i="0" smtClean="0">
                                          <a:latin typeface="Cambria Math" panose="02040503050406030204" pitchFamily="18" charset="0"/>
                                        </a:rPr>
                                        <m:t>𝐗</m:t>
                                      </m:r>
                                      <m:d>
                                        <m:d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180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altLang="zh-CN" sz="180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CN" sz="180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altLang="zh-CN" sz="180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180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  <m:r>
                                                <a:rPr lang="en-US" altLang="zh-CN" sz="180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zh-CN" sz="180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</m:d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a:rPr lang="en-US" altLang="zh-CN" sz="1800">
                          <a:latin typeface="Cambria Math" panose="02040503050406030204" pitchFamily="18" charset="0"/>
                        </a:rPr>
                        <m:t>                    ×</m:t>
                      </m:r>
                      <m:r>
                        <a:rPr lang="en-US" altLang="zh-CN" sz="1800" b="1" i="0" smtClean="0"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altLang="zh-CN" sz="180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CN" sz="1800" b="1" i="0" smtClean="0"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altLang="zh-CN" sz="180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br>
                  <a:rPr lang="en-US" altLang="zh-CN" sz="1800" dirty="0">
                    <a:latin typeface="Cambria Math" panose="02040503050406030204" pitchFamily="18" charset="0"/>
                  </a:rPr>
                </a:br>
                <a:r>
                  <a:rPr lang="en-US" altLang="zh-CN" sz="18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>
                        <a:latin typeface="Cambria Math" panose="02040503050406030204" pitchFamily="18" charset="0"/>
                      </a:rPr>
                      <m:t>	                   ×</m:t>
                    </m:r>
                    <m:r>
                      <a:rPr lang="en-US" altLang="zh-CN" sz="1800" b="1" i="0" smtClean="0">
                        <a:latin typeface="Cambria Math" panose="02040503050406030204" pitchFamily="18" charset="0"/>
                      </a:rPr>
                      <m:t>𝟏</m:t>
                    </m:r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altLang="zh-CN" sz="180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48562BF-B562-4C0D-800E-9CA130E96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26" y="4104336"/>
                <a:ext cx="5472641" cy="18116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文本框 8">
            <a:extLst>
              <a:ext uri="{FF2B5EF4-FFF2-40B4-BE49-F238E27FC236}">
                <a16:creationId xmlns:a16="http://schemas.microsoft.com/office/drawing/2014/main" id="{F5B2FA63-2A2A-48A7-82D7-5DE6A1876D72}"/>
              </a:ext>
            </a:extLst>
          </p:cNvPr>
          <p:cNvSpPr txBox="1"/>
          <p:nvPr/>
        </p:nvSpPr>
        <p:spPr>
          <a:xfrm>
            <a:off x="5534677" y="4351037"/>
            <a:ext cx="3312491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1. Topology Consistency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2" name="文本框 9">
            <a:extLst>
              <a:ext uri="{FF2B5EF4-FFF2-40B4-BE49-F238E27FC236}">
                <a16:creationId xmlns:a16="http://schemas.microsoft.com/office/drawing/2014/main" id="{DF7D427C-93B9-40B0-9B8F-50AFCD24A60C}"/>
              </a:ext>
            </a:extLst>
          </p:cNvPr>
          <p:cNvSpPr txBox="1"/>
          <p:nvPr/>
        </p:nvSpPr>
        <p:spPr>
          <a:xfrm>
            <a:off x="5075327" y="5230552"/>
            <a:ext cx="4332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</a:rPr>
              <a:t>2. Node Attribute Consistency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43" name="文本框 10">
            <a:extLst>
              <a:ext uri="{FF2B5EF4-FFF2-40B4-BE49-F238E27FC236}">
                <a16:creationId xmlns:a16="http://schemas.microsoft.com/office/drawing/2014/main" id="{2363EBFA-8942-42A4-AA91-9B01DCCB6794}"/>
              </a:ext>
            </a:extLst>
          </p:cNvPr>
          <p:cNvSpPr txBox="1"/>
          <p:nvPr/>
        </p:nvSpPr>
        <p:spPr>
          <a:xfrm>
            <a:off x="4113939" y="5576761"/>
            <a:ext cx="4432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3. Edge Attribute Consistency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9C787E1-21E5-48A4-9A09-67E6CDD96A65}"/>
              </a:ext>
            </a:extLst>
          </p:cNvPr>
          <p:cNvCxnSpPr/>
          <p:nvPr/>
        </p:nvCxnSpPr>
        <p:spPr>
          <a:xfrm>
            <a:off x="3730752" y="4750371"/>
            <a:ext cx="16824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2E7138F-EFD3-4328-B9CA-0D52F559270E}"/>
              </a:ext>
            </a:extLst>
          </p:cNvPr>
          <p:cNvCxnSpPr>
            <a:cxnSpLocks/>
          </p:cNvCxnSpPr>
          <p:nvPr/>
        </p:nvCxnSpPr>
        <p:spPr>
          <a:xfrm>
            <a:off x="447265" y="5549329"/>
            <a:ext cx="453847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A617407-8DC5-426C-80A4-A876886C2A28}"/>
              </a:ext>
            </a:extLst>
          </p:cNvPr>
          <p:cNvCxnSpPr>
            <a:cxnSpLocks/>
          </p:cNvCxnSpPr>
          <p:nvPr/>
        </p:nvCxnSpPr>
        <p:spPr>
          <a:xfrm>
            <a:off x="1521457" y="5888554"/>
            <a:ext cx="2108711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38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F3CEB8-5850-4D0A-BAD9-416BA6FC213B}"/>
              </a:ext>
            </a:extLst>
          </p:cNvPr>
          <p:cNvSpPr txBox="1"/>
          <p:nvPr/>
        </p:nvSpPr>
        <p:spPr>
          <a:xfrm>
            <a:off x="76378" y="264319"/>
            <a:ext cx="59861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>
                <a:latin typeface="+mj-lt"/>
              </a:rPr>
              <a:t>Network Alignment: How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512EAD-BD27-4099-94FE-808472929CDB}"/>
              </a:ext>
            </a:extLst>
          </p:cNvPr>
          <p:cNvSpPr txBox="1"/>
          <p:nvPr/>
        </p:nvSpPr>
        <p:spPr>
          <a:xfrm>
            <a:off x="76377" y="1146440"/>
            <a:ext cx="91415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Existing Approaches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Active: Matching-based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Key idea: actively query the uncertain nodes; quantify the uncertainty from sampled matchings.</a:t>
            </a:r>
          </a:p>
          <a:p>
            <a:pPr lvl="1"/>
            <a:r>
              <a:rPr lang="en-US" sz="2400" dirty="0"/>
              <a:t>   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A64B3F0-4546-4104-9758-FB4B6D1190E1}"/>
              </a:ext>
            </a:extLst>
          </p:cNvPr>
          <p:cNvSpPr txBox="1">
            <a:spLocks/>
          </p:cNvSpPr>
          <p:nvPr/>
        </p:nvSpPr>
        <p:spPr>
          <a:xfrm>
            <a:off x="8777584" y="6481031"/>
            <a:ext cx="5274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FB4573-6B1B-4DBC-ABD9-2BD5C6E407A7}" type="slidenum">
              <a:rPr lang="en-US" sz="1200" smtClean="0">
                <a:solidFill>
                  <a:schemeClr val="bg1"/>
                </a:solidFill>
              </a:rPr>
              <a:pPr/>
              <a:t>5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5AD4FE7-6B46-45F1-9961-7EC33D99FEB3}"/>
              </a:ext>
            </a:extLst>
          </p:cNvPr>
          <p:cNvSpPr txBox="1"/>
          <p:nvPr/>
        </p:nvSpPr>
        <p:spPr>
          <a:xfrm>
            <a:off x="680209" y="6280178"/>
            <a:ext cx="6570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bg1"/>
                </a:solidFill>
              </a:rPr>
              <a:t>Malmi</a:t>
            </a:r>
            <a:r>
              <a:rPr lang="en-US" sz="1200" dirty="0">
                <a:solidFill>
                  <a:schemeClr val="bg1"/>
                </a:solidFill>
              </a:rPr>
              <a:t>, Eric et al. “Active Network Alignment: A Matching-Based Approach.” CIKM, 2017.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AB57901-B91D-4B72-9D3B-783BF8973061}"/>
              </a:ext>
            </a:extLst>
          </p:cNvPr>
          <p:cNvSpPr/>
          <p:nvPr/>
        </p:nvSpPr>
        <p:spPr>
          <a:xfrm>
            <a:off x="335107" y="3346625"/>
            <a:ext cx="495059" cy="48654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48659D6-CCC5-4658-B332-A75508A74F66}"/>
              </a:ext>
            </a:extLst>
          </p:cNvPr>
          <p:cNvSpPr/>
          <p:nvPr/>
        </p:nvSpPr>
        <p:spPr>
          <a:xfrm>
            <a:off x="174702" y="4132574"/>
            <a:ext cx="414133" cy="40701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42" name="Hexagon 41">
            <a:extLst>
              <a:ext uri="{FF2B5EF4-FFF2-40B4-BE49-F238E27FC236}">
                <a16:creationId xmlns:a16="http://schemas.microsoft.com/office/drawing/2014/main" id="{B3563EEB-7643-479B-80BA-B6FA7725E115}"/>
              </a:ext>
            </a:extLst>
          </p:cNvPr>
          <p:cNvSpPr/>
          <p:nvPr/>
        </p:nvSpPr>
        <p:spPr>
          <a:xfrm>
            <a:off x="414727" y="4817748"/>
            <a:ext cx="473909" cy="401520"/>
          </a:xfrm>
          <a:prstGeom prst="hexagon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3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93D1508-A155-4E0D-B521-7653124E5BD1}"/>
              </a:ext>
            </a:extLst>
          </p:cNvPr>
          <p:cNvCxnSpPr>
            <a:cxnSpLocks/>
            <a:stCxn id="38" idx="4"/>
            <a:endCxn id="39" idx="0"/>
          </p:cNvCxnSpPr>
          <p:nvPr/>
        </p:nvCxnSpPr>
        <p:spPr>
          <a:xfrm flipH="1">
            <a:off x="381769" y="3833174"/>
            <a:ext cx="200868" cy="299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DED90A6-A8A3-42BE-B098-392625591934}"/>
              </a:ext>
            </a:extLst>
          </p:cNvPr>
          <p:cNvCxnSpPr>
            <a:cxnSpLocks/>
            <a:stCxn id="39" idx="2"/>
            <a:endCxn id="42" idx="4"/>
          </p:cNvCxnSpPr>
          <p:nvPr/>
        </p:nvCxnSpPr>
        <p:spPr>
          <a:xfrm>
            <a:off x="381769" y="4539589"/>
            <a:ext cx="133338" cy="2781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317E2DC-76ED-4DBA-8B8E-8E3ACAA2E0A4}"/>
              </a:ext>
            </a:extLst>
          </p:cNvPr>
          <p:cNvCxnSpPr>
            <a:cxnSpLocks/>
            <a:stCxn id="43" idx="5"/>
            <a:endCxn id="58" idx="0"/>
          </p:cNvCxnSpPr>
          <p:nvPr/>
        </p:nvCxnSpPr>
        <p:spPr>
          <a:xfrm>
            <a:off x="2041726" y="3793903"/>
            <a:ext cx="227032" cy="3464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5A2D122-BEDC-403C-9BD4-F207CA30AF77}"/>
              </a:ext>
            </a:extLst>
          </p:cNvPr>
          <p:cNvCxnSpPr>
            <a:cxnSpLocks/>
            <a:stCxn id="54" idx="3"/>
            <a:endCxn id="58" idx="0"/>
          </p:cNvCxnSpPr>
          <p:nvPr/>
        </p:nvCxnSpPr>
        <p:spPr>
          <a:xfrm flipH="1">
            <a:off x="2268758" y="3777541"/>
            <a:ext cx="516521" cy="362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66D16EC-2174-468D-8C87-632FADB7C168}"/>
              </a:ext>
            </a:extLst>
          </p:cNvPr>
          <p:cNvCxnSpPr>
            <a:cxnSpLocks/>
            <a:stCxn id="58" idx="2"/>
            <a:endCxn id="55" idx="0"/>
          </p:cNvCxnSpPr>
          <p:nvPr/>
        </p:nvCxnSpPr>
        <p:spPr>
          <a:xfrm flipH="1">
            <a:off x="1696779" y="4547350"/>
            <a:ext cx="571979" cy="507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34D1BA4-3C83-41F5-9144-0FE1AE2FA8AA}"/>
              </a:ext>
            </a:extLst>
          </p:cNvPr>
          <p:cNvCxnSpPr>
            <a:cxnSpLocks/>
            <a:stCxn id="56" idx="4"/>
            <a:endCxn id="58" idx="2"/>
          </p:cNvCxnSpPr>
          <p:nvPr/>
        </p:nvCxnSpPr>
        <p:spPr>
          <a:xfrm flipH="1" flipV="1">
            <a:off x="2268758" y="4547350"/>
            <a:ext cx="70492" cy="3288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D30FD26-DD90-4B3A-8C90-0553DF496157}"/>
              </a:ext>
            </a:extLst>
          </p:cNvPr>
          <p:cNvCxnSpPr>
            <a:cxnSpLocks/>
            <a:stCxn id="54" idx="3"/>
            <a:endCxn id="59" idx="0"/>
          </p:cNvCxnSpPr>
          <p:nvPr/>
        </p:nvCxnSpPr>
        <p:spPr>
          <a:xfrm>
            <a:off x="2785279" y="3777541"/>
            <a:ext cx="261837" cy="362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7F93D9A-1EBC-452A-A780-F759DCF10D84}"/>
              </a:ext>
            </a:extLst>
          </p:cNvPr>
          <p:cNvCxnSpPr>
            <a:cxnSpLocks/>
            <a:stCxn id="59" idx="2"/>
            <a:endCxn id="57" idx="4"/>
          </p:cNvCxnSpPr>
          <p:nvPr/>
        </p:nvCxnSpPr>
        <p:spPr>
          <a:xfrm>
            <a:off x="3047116" y="4547351"/>
            <a:ext cx="308134" cy="3445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F0156C14-8BAE-401F-82D9-0B944ECAA969}"/>
              </a:ext>
            </a:extLst>
          </p:cNvPr>
          <p:cNvSpPr txBox="1"/>
          <p:nvPr/>
        </p:nvSpPr>
        <p:spPr>
          <a:xfrm>
            <a:off x="414727" y="5376465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58C7BDD-02D1-4234-9099-7ED731DF096E}"/>
              </a:ext>
            </a:extLst>
          </p:cNvPr>
          <p:cNvSpPr txBox="1"/>
          <p:nvPr/>
        </p:nvSpPr>
        <p:spPr>
          <a:xfrm>
            <a:off x="2324394" y="5397989"/>
            <a:ext cx="523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G2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77715D5F-0D6A-48DE-B723-EB85BD844C06}"/>
              </a:ext>
            </a:extLst>
          </p:cNvPr>
          <p:cNvSpPr/>
          <p:nvPr/>
        </p:nvSpPr>
        <p:spPr>
          <a:xfrm>
            <a:off x="5954382" y="4109398"/>
            <a:ext cx="495059" cy="48654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00AC896-C8CE-4FB8-A944-081F30B7FEC8}"/>
              </a:ext>
            </a:extLst>
          </p:cNvPr>
          <p:cNvSpPr/>
          <p:nvPr/>
        </p:nvSpPr>
        <p:spPr>
          <a:xfrm>
            <a:off x="6670815" y="4177741"/>
            <a:ext cx="414133" cy="40701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94" name="Hexagon 93">
            <a:extLst>
              <a:ext uri="{FF2B5EF4-FFF2-40B4-BE49-F238E27FC236}">
                <a16:creationId xmlns:a16="http://schemas.microsoft.com/office/drawing/2014/main" id="{07F07A81-C063-4142-9184-E66BDC81A9C7}"/>
              </a:ext>
            </a:extLst>
          </p:cNvPr>
          <p:cNvSpPr/>
          <p:nvPr/>
        </p:nvSpPr>
        <p:spPr>
          <a:xfrm>
            <a:off x="7306322" y="4177741"/>
            <a:ext cx="473909" cy="401520"/>
          </a:xfrm>
          <a:prstGeom prst="hexagon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3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977D6FFB-004B-4A3C-9DEA-BBFF6BD2BF99}"/>
              </a:ext>
            </a:extLst>
          </p:cNvPr>
          <p:cNvGrpSpPr/>
          <p:nvPr/>
        </p:nvGrpSpPr>
        <p:grpSpPr>
          <a:xfrm>
            <a:off x="2712779" y="3362245"/>
            <a:ext cx="495059" cy="486549"/>
            <a:chOff x="3423974" y="3574680"/>
            <a:chExt cx="495059" cy="486549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A57C7B8-5090-457A-9708-50788C21EAD7}"/>
                </a:ext>
              </a:extLst>
            </p:cNvPr>
            <p:cNvSpPr/>
            <p:nvPr/>
          </p:nvSpPr>
          <p:spPr>
            <a:xfrm>
              <a:off x="3423974" y="3574680"/>
              <a:ext cx="495059" cy="48654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+mj-lt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8B263B05-31CD-4C72-8E25-3A89BBFC2A1E}"/>
                </a:ext>
              </a:extLst>
            </p:cNvPr>
            <p:cNvSpPr txBox="1"/>
            <p:nvPr/>
          </p:nvSpPr>
          <p:spPr>
            <a:xfrm>
              <a:off x="3434548" y="3616563"/>
              <a:ext cx="47390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j-lt"/>
                </a:rPr>
                <a:t>A2</a:t>
              </a:r>
              <a:endParaRPr lang="en-US" sz="1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158C78D-53E3-45E0-B86D-E73CD34F37C6}"/>
              </a:ext>
            </a:extLst>
          </p:cNvPr>
          <p:cNvGrpSpPr/>
          <p:nvPr/>
        </p:nvGrpSpPr>
        <p:grpSpPr>
          <a:xfrm>
            <a:off x="1619167" y="3378607"/>
            <a:ext cx="495059" cy="486549"/>
            <a:chOff x="2330362" y="3591042"/>
            <a:chExt cx="495059" cy="486549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109C3C9-A39A-4BF2-A120-923DC2F864B0}"/>
                </a:ext>
              </a:extLst>
            </p:cNvPr>
            <p:cNvSpPr/>
            <p:nvPr/>
          </p:nvSpPr>
          <p:spPr>
            <a:xfrm>
              <a:off x="2330362" y="3591042"/>
              <a:ext cx="495059" cy="48654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+mj-lt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6DDAE19-9F3D-4965-A88D-C952B85BE94B}"/>
                </a:ext>
              </a:extLst>
            </p:cNvPr>
            <p:cNvSpPr txBox="1"/>
            <p:nvPr/>
          </p:nvSpPr>
          <p:spPr>
            <a:xfrm>
              <a:off x="2330362" y="3639620"/>
              <a:ext cx="47390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j-lt"/>
                </a:rPr>
                <a:t>A1</a:t>
              </a:r>
              <a:endParaRPr lang="en-US" sz="1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70D96BE4-B6B6-4AC5-A134-F8E3DF9B196D}"/>
              </a:ext>
            </a:extLst>
          </p:cNvPr>
          <p:cNvGrpSpPr/>
          <p:nvPr/>
        </p:nvGrpSpPr>
        <p:grpSpPr>
          <a:xfrm>
            <a:off x="2061691" y="4140335"/>
            <a:ext cx="469671" cy="407015"/>
            <a:chOff x="2772886" y="4352770"/>
            <a:chExt cx="469671" cy="407015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0745548-80F9-469B-9313-83D41DC268BF}"/>
                </a:ext>
              </a:extLst>
            </p:cNvPr>
            <p:cNvSpPr/>
            <p:nvPr/>
          </p:nvSpPr>
          <p:spPr>
            <a:xfrm>
              <a:off x="2772886" y="4352770"/>
              <a:ext cx="414133" cy="407015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D723761-2BA9-48BE-8643-96636C8EEED3}"/>
                </a:ext>
              </a:extLst>
            </p:cNvPr>
            <p:cNvSpPr txBox="1"/>
            <p:nvPr/>
          </p:nvSpPr>
          <p:spPr>
            <a:xfrm>
              <a:off x="2804270" y="4388108"/>
              <a:ext cx="43828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j-lt"/>
                </a:rPr>
                <a:t>B1</a:t>
              </a:r>
              <a:endParaRPr lang="en-US" sz="1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62B7112-B2AD-41E3-894C-85263C36EE3D}"/>
              </a:ext>
            </a:extLst>
          </p:cNvPr>
          <p:cNvGrpSpPr/>
          <p:nvPr/>
        </p:nvGrpSpPr>
        <p:grpSpPr>
          <a:xfrm>
            <a:off x="2827664" y="4140336"/>
            <a:ext cx="473909" cy="407015"/>
            <a:chOff x="3538859" y="4352771"/>
            <a:chExt cx="473909" cy="407015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6B8264F-ECEB-4A5D-8DE3-8FAA02A09448}"/>
                </a:ext>
              </a:extLst>
            </p:cNvPr>
            <p:cNvSpPr/>
            <p:nvPr/>
          </p:nvSpPr>
          <p:spPr>
            <a:xfrm>
              <a:off x="3551244" y="4352771"/>
              <a:ext cx="414133" cy="407015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A6562249-3C03-4195-9D3C-DED3E8579A4B}"/>
                </a:ext>
              </a:extLst>
            </p:cNvPr>
            <p:cNvSpPr txBox="1"/>
            <p:nvPr/>
          </p:nvSpPr>
          <p:spPr>
            <a:xfrm>
              <a:off x="3538859" y="4363850"/>
              <a:ext cx="47390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j-lt"/>
                </a:rPr>
                <a:t>B2</a:t>
              </a:r>
              <a:endParaRPr lang="en-US" sz="1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3701A75-3FB1-45AF-B156-E5282BB13506}"/>
              </a:ext>
            </a:extLst>
          </p:cNvPr>
          <p:cNvGrpSpPr/>
          <p:nvPr/>
        </p:nvGrpSpPr>
        <p:grpSpPr>
          <a:xfrm>
            <a:off x="1222870" y="4853758"/>
            <a:ext cx="480497" cy="404322"/>
            <a:chOff x="1934065" y="5066193"/>
            <a:chExt cx="480497" cy="404322"/>
          </a:xfrm>
        </p:grpSpPr>
        <p:sp>
          <p:nvSpPr>
            <p:cNvPr id="55" name="Hexagon 54">
              <a:extLst>
                <a:ext uri="{FF2B5EF4-FFF2-40B4-BE49-F238E27FC236}">
                  <a16:creationId xmlns:a16="http://schemas.microsoft.com/office/drawing/2014/main" id="{F3287133-C63F-49C1-9A0B-443B26ED97D7}"/>
                </a:ext>
              </a:extLst>
            </p:cNvPr>
            <p:cNvSpPr/>
            <p:nvPr/>
          </p:nvSpPr>
          <p:spPr>
            <a:xfrm>
              <a:off x="1934065" y="5066193"/>
              <a:ext cx="473909" cy="401520"/>
            </a:xfrm>
            <a:prstGeom prst="hexagon">
              <a:avLst/>
            </a:prstGeom>
            <a:solidFill>
              <a:srgbClr val="00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5F2C733F-1C8C-46DE-8DE4-4A4B63666018}"/>
                </a:ext>
              </a:extLst>
            </p:cNvPr>
            <p:cNvSpPr txBox="1"/>
            <p:nvPr/>
          </p:nvSpPr>
          <p:spPr>
            <a:xfrm>
              <a:off x="1940653" y="5101183"/>
              <a:ext cx="47390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j-lt"/>
                </a:rPr>
                <a:t>C1</a:t>
              </a:r>
              <a:endParaRPr lang="en-US" sz="1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08C0FD1-3DAC-4B99-808A-7798BF75DACA}"/>
              </a:ext>
            </a:extLst>
          </p:cNvPr>
          <p:cNvGrpSpPr/>
          <p:nvPr/>
        </p:nvGrpSpPr>
        <p:grpSpPr>
          <a:xfrm>
            <a:off x="2238870" y="4876232"/>
            <a:ext cx="487086" cy="401520"/>
            <a:chOff x="2950065" y="5088667"/>
            <a:chExt cx="487086" cy="401520"/>
          </a:xfrm>
        </p:grpSpPr>
        <p:sp>
          <p:nvSpPr>
            <p:cNvPr id="56" name="Hexagon 55">
              <a:extLst>
                <a:ext uri="{FF2B5EF4-FFF2-40B4-BE49-F238E27FC236}">
                  <a16:creationId xmlns:a16="http://schemas.microsoft.com/office/drawing/2014/main" id="{8A48D883-98EE-4AFE-AE0F-A7AE23071085}"/>
                </a:ext>
              </a:extLst>
            </p:cNvPr>
            <p:cNvSpPr/>
            <p:nvPr/>
          </p:nvSpPr>
          <p:spPr>
            <a:xfrm>
              <a:off x="2950065" y="5088667"/>
              <a:ext cx="473909" cy="401520"/>
            </a:xfrm>
            <a:prstGeom prst="hexagon">
              <a:avLst/>
            </a:prstGeom>
            <a:solidFill>
              <a:srgbClr val="00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963BD779-C481-4B56-B716-EFB4834C4940}"/>
                </a:ext>
              </a:extLst>
            </p:cNvPr>
            <p:cNvSpPr txBox="1"/>
            <p:nvPr/>
          </p:nvSpPr>
          <p:spPr>
            <a:xfrm>
              <a:off x="2963242" y="5093340"/>
              <a:ext cx="47390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j-lt"/>
                </a:rPr>
                <a:t>C2</a:t>
              </a:r>
              <a:endParaRPr lang="en-US" sz="1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94F9694-DA4C-4E44-8987-445CDF1368DB}"/>
              </a:ext>
            </a:extLst>
          </p:cNvPr>
          <p:cNvGrpSpPr/>
          <p:nvPr/>
        </p:nvGrpSpPr>
        <p:grpSpPr>
          <a:xfrm>
            <a:off x="3240787" y="4891934"/>
            <a:ext cx="487992" cy="401520"/>
            <a:chOff x="3951982" y="5104369"/>
            <a:chExt cx="487992" cy="401520"/>
          </a:xfrm>
        </p:grpSpPr>
        <p:sp>
          <p:nvSpPr>
            <p:cNvPr id="57" name="Hexagon 56">
              <a:extLst>
                <a:ext uri="{FF2B5EF4-FFF2-40B4-BE49-F238E27FC236}">
                  <a16:creationId xmlns:a16="http://schemas.microsoft.com/office/drawing/2014/main" id="{162B7089-2755-4F51-8158-09918AB53695}"/>
                </a:ext>
              </a:extLst>
            </p:cNvPr>
            <p:cNvSpPr/>
            <p:nvPr/>
          </p:nvSpPr>
          <p:spPr>
            <a:xfrm>
              <a:off x="3966065" y="5104369"/>
              <a:ext cx="473909" cy="401520"/>
            </a:xfrm>
            <a:prstGeom prst="hexagon">
              <a:avLst/>
            </a:prstGeom>
            <a:solidFill>
              <a:srgbClr val="00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88B2882E-CE27-497C-8FF4-18AC77FA32CD}"/>
                </a:ext>
              </a:extLst>
            </p:cNvPr>
            <p:cNvSpPr txBox="1"/>
            <p:nvPr/>
          </p:nvSpPr>
          <p:spPr>
            <a:xfrm>
              <a:off x="3951982" y="5116923"/>
              <a:ext cx="47390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j-lt"/>
                </a:rPr>
                <a:t>C3</a:t>
              </a:r>
              <a:endParaRPr lang="en-US" sz="1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D196B6F-0D53-4399-97DA-30DF0E3BB613}"/>
              </a:ext>
            </a:extLst>
          </p:cNvPr>
          <p:cNvGrpSpPr/>
          <p:nvPr/>
        </p:nvGrpSpPr>
        <p:grpSpPr>
          <a:xfrm>
            <a:off x="5787625" y="3142716"/>
            <a:ext cx="495059" cy="486549"/>
            <a:chOff x="3423974" y="3574680"/>
            <a:chExt cx="495059" cy="486549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BE216665-B5C0-4C7E-B690-B2509A34FDDA}"/>
                </a:ext>
              </a:extLst>
            </p:cNvPr>
            <p:cNvSpPr/>
            <p:nvPr/>
          </p:nvSpPr>
          <p:spPr>
            <a:xfrm>
              <a:off x="3423974" y="3574680"/>
              <a:ext cx="495059" cy="48654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+mj-lt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C1E60EAE-F7DF-4186-BCCC-CAF3C3E45619}"/>
                </a:ext>
              </a:extLst>
            </p:cNvPr>
            <p:cNvSpPr txBox="1"/>
            <p:nvPr/>
          </p:nvSpPr>
          <p:spPr>
            <a:xfrm>
              <a:off x="3434548" y="3616563"/>
              <a:ext cx="47390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j-lt"/>
                </a:rPr>
                <a:t>A2</a:t>
              </a:r>
              <a:endParaRPr lang="en-US" sz="1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B1305AD-70D5-46D3-9C52-BC9E9AFA2C5B}"/>
              </a:ext>
            </a:extLst>
          </p:cNvPr>
          <p:cNvGrpSpPr/>
          <p:nvPr/>
        </p:nvGrpSpPr>
        <p:grpSpPr>
          <a:xfrm>
            <a:off x="5204237" y="3142717"/>
            <a:ext cx="495059" cy="486549"/>
            <a:chOff x="2330362" y="3591042"/>
            <a:chExt cx="495059" cy="486549"/>
          </a:xfrm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1B840D0E-106A-4044-93EF-21EE8F953E1E}"/>
                </a:ext>
              </a:extLst>
            </p:cNvPr>
            <p:cNvSpPr/>
            <p:nvPr/>
          </p:nvSpPr>
          <p:spPr>
            <a:xfrm>
              <a:off x="2330362" y="3591042"/>
              <a:ext cx="495059" cy="48654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+mj-lt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416487F6-6F72-431D-B5BC-CD0F64AE10AD}"/>
                </a:ext>
              </a:extLst>
            </p:cNvPr>
            <p:cNvSpPr txBox="1"/>
            <p:nvPr/>
          </p:nvSpPr>
          <p:spPr>
            <a:xfrm>
              <a:off x="2330362" y="3639620"/>
              <a:ext cx="47390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j-lt"/>
                </a:rPr>
                <a:t>A1</a:t>
              </a:r>
              <a:endParaRPr lang="en-US" sz="1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F363F77F-EDC4-41E0-84E5-7FD4766DF155}"/>
              </a:ext>
            </a:extLst>
          </p:cNvPr>
          <p:cNvGrpSpPr/>
          <p:nvPr/>
        </p:nvGrpSpPr>
        <p:grpSpPr>
          <a:xfrm>
            <a:off x="6418841" y="3195608"/>
            <a:ext cx="469671" cy="407015"/>
            <a:chOff x="2772886" y="4352770"/>
            <a:chExt cx="469671" cy="407015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42F2243B-A7BE-4E2E-B274-7A443B24AA6A}"/>
                </a:ext>
              </a:extLst>
            </p:cNvPr>
            <p:cNvSpPr/>
            <p:nvPr/>
          </p:nvSpPr>
          <p:spPr>
            <a:xfrm>
              <a:off x="2772886" y="4352770"/>
              <a:ext cx="414133" cy="407015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08ACC73-8638-4A59-A8DA-4D3238A48BE9}"/>
                </a:ext>
              </a:extLst>
            </p:cNvPr>
            <p:cNvSpPr txBox="1"/>
            <p:nvPr/>
          </p:nvSpPr>
          <p:spPr>
            <a:xfrm>
              <a:off x="2804270" y="4388108"/>
              <a:ext cx="43828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j-lt"/>
                </a:rPr>
                <a:t>B1</a:t>
              </a:r>
              <a:endParaRPr lang="en-US" sz="1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781FA5F3-C1E7-47D0-9B2C-45DCD9C3F8BF}"/>
              </a:ext>
            </a:extLst>
          </p:cNvPr>
          <p:cNvGrpSpPr/>
          <p:nvPr/>
        </p:nvGrpSpPr>
        <p:grpSpPr>
          <a:xfrm>
            <a:off x="6941117" y="3195608"/>
            <a:ext cx="473909" cy="407015"/>
            <a:chOff x="3538859" y="4352771"/>
            <a:chExt cx="473909" cy="407015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529D174C-9F46-44C6-98AA-C398D8EB5A67}"/>
                </a:ext>
              </a:extLst>
            </p:cNvPr>
            <p:cNvSpPr/>
            <p:nvPr/>
          </p:nvSpPr>
          <p:spPr>
            <a:xfrm>
              <a:off x="3551244" y="4352771"/>
              <a:ext cx="414133" cy="407015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AFE8C18A-2C76-4652-A1F9-87A0B0B9EB1F}"/>
                </a:ext>
              </a:extLst>
            </p:cNvPr>
            <p:cNvSpPr txBox="1"/>
            <p:nvPr/>
          </p:nvSpPr>
          <p:spPr>
            <a:xfrm>
              <a:off x="3538859" y="4363850"/>
              <a:ext cx="47390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j-lt"/>
                </a:rPr>
                <a:t>B2</a:t>
              </a:r>
              <a:endParaRPr lang="en-US" sz="1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01458747-8527-4DBC-8720-282147929139}"/>
              </a:ext>
            </a:extLst>
          </p:cNvPr>
          <p:cNvGrpSpPr/>
          <p:nvPr/>
        </p:nvGrpSpPr>
        <p:grpSpPr>
          <a:xfrm>
            <a:off x="7425943" y="3196512"/>
            <a:ext cx="480497" cy="404322"/>
            <a:chOff x="1934065" y="5066193"/>
            <a:chExt cx="480497" cy="404322"/>
          </a:xfrm>
        </p:grpSpPr>
        <p:sp>
          <p:nvSpPr>
            <p:cNvPr id="132" name="Hexagon 131">
              <a:extLst>
                <a:ext uri="{FF2B5EF4-FFF2-40B4-BE49-F238E27FC236}">
                  <a16:creationId xmlns:a16="http://schemas.microsoft.com/office/drawing/2014/main" id="{E03AEA69-B3CF-4D3F-A4E0-689F306830C3}"/>
                </a:ext>
              </a:extLst>
            </p:cNvPr>
            <p:cNvSpPr/>
            <p:nvPr/>
          </p:nvSpPr>
          <p:spPr>
            <a:xfrm>
              <a:off x="1934065" y="5066193"/>
              <a:ext cx="473909" cy="401520"/>
            </a:xfrm>
            <a:prstGeom prst="hexagon">
              <a:avLst/>
            </a:prstGeom>
            <a:solidFill>
              <a:srgbClr val="00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C81BCE4A-D12E-4AE3-9CC4-DCE261B92412}"/>
                </a:ext>
              </a:extLst>
            </p:cNvPr>
            <p:cNvSpPr txBox="1"/>
            <p:nvPr/>
          </p:nvSpPr>
          <p:spPr>
            <a:xfrm>
              <a:off x="1940653" y="5101183"/>
              <a:ext cx="47390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j-lt"/>
                </a:rPr>
                <a:t>C1</a:t>
              </a:r>
              <a:endParaRPr lang="en-US" sz="1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2E18B9C3-3A14-464F-A3D4-9CB52EDC14FD}"/>
              </a:ext>
            </a:extLst>
          </p:cNvPr>
          <p:cNvGrpSpPr/>
          <p:nvPr/>
        </p:nvGrpSpPr>
        <p:grpSpPr>
          <a:xfrm>
            <a:off x="7985754" y="3191295"/>
            <a:ext cx="487086" cy="401520"/>
            <a:chOff x="2950065" y="5088667"/>
            <a:chExt cx="487086" cy="401520"/>
          </a:xfrm>
        </p:grpSpPr>
        <p:sp>
          <p:nvSpPr>
            <p:cNvPr id="135" name="Hexagon 134">
              <a:extLst>
                <a:ext uri="{FF2B5EF4-FFF2-40B4-BE49-F238E27FC236}">
                  <a16:creationId xmlns:a16="http://schemas.microsoft.com/office/drawing/2014/main" id="{4F4D475B-185C-4822-B7FB-21CDDA295160}"/>
                </a:ext>
              </a:extLst>
            </p:cNvPr>
            <p:cNvSpPr/>
            <p:nvPr/>
          </p:nvSpPr>
          <p:spPr>
            <a:xfrm>
              <a:off x="2950065" y="5088667"/>
              <a:ext cx="473909" cy="401520"/>
            </a:xfrm>
            <a:prstGeom prst="hexagon">
              <a:avLst/>
            </a:prstGeom>
            <a:solidFill>
              <a:srgbClr val="00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A6DD2F3B-6948-4D80-8D05-68E327C11C4F}"/>
                </a:ext>
              </a:extLst>
            </p:cNvPr>
            <p:cNvSpPr txBox="1"/>
            <p:nvPr/>
          </p:nvSpPr>
          <p:spPr>
            <a:xfrm>
              <a:off x="2963242" y="5093340"/>
              <a:ext cx="47390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j-lt"/>
                </a:rPr>
                <a:t>C2</a:t>
              </a:r>
              <a:endParaRPr lang="en-US" sz="1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A3EDD9A6-9508-41CE-8FAC-4DF50A92FE74}"/>
              </a:ext>
            </a:extLst>
          </p:cNvPr>
          <p:cNvGrpSpPr/>
          <p:nvPr/>
        </p:nvGrpSpPr>
        <p:grpSpPr>
          <a:xfrm>
            <a:off x="8550790" y="3187749"/>
            <a:ext cx="487992" cy="401520"/>
            <a:chOff x="3951982" y="5104369"/>
            <a:chExt cx="487992" cy="401520"/>
          </a:xfrm>
        </p:grpSpPr>
        <p:sp>
          <p:nvSpPr>
            <p:cNvPr id="138" name="Hexagon 137">
              <a:extLst>
                <a:ext uri="{FF2B5EF4-FFF2-40B4-BE49-F238E27FC236}">
                  <a16:creationId xmlns:a16="http://schemas.microsoft.com/office/drawing/2014/main" id="{E5A824D1-3C2E-4854-B822-DEEC4CF35CA9}"/>
                </a:ext>
              </a:extLst>
            </p:cNvPr>
            <p:cNvSpPr/>
            <p:nvPr/>
          </p:nvSpPr>
          <p:spPr>
            <a:xfrm>
              <a:off x="3966065" y="5104369"/>
              <a:ext cx="473909" cy="401520"/>
            </a:xfrm>
            <a:prstGeom prst="hexagon">
              <a:avLst/>
            </a:prstGeom>
            <a:solidFill>
              <a:srgbClr val="00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95764164-B8F4-4081-86BB-AD33BC5BDABF}"/>
                </a:ext>
              </a:extLst>
            </p:cNvPr>
            <p:cNvSpPr txBox="1"/>
            <p:nvPr/>
          </p:nvSpPr>
          <p:spPr>
            <a:xfrm>
              <a:off x="3951982" y="5116923"/>
              <a:ext cx="47390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j-lt"/>
                </a:rPr>
                <a:t>C3</a:t>
              </a:r>
              <a:endParaRPr lang="en-US" sz="1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5F136B9D-6EBA-4702-BC32-572B3E3CA8D6}"/>
              </a:ext>
            </a:extLst>
          </p:cNvPr>
          <p:cNvGrpSpPr/>
          <p:nvPr/>
        </p:nvGrpSpPr>
        <p:grpSpPr>
          <a:xfrm>
            <a:off x="5787625" y="5234440"/>
            <a:ext cx="495059" cy="486549"/>
            <a:chOff x="3423974" y="3574680"/>
            <a:chExt cx="495059" cy="486549"/>
          </a:xfrm>
        </p:grpSpPr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8EBBB592-2D98-44E7-9FD6-CE484CD6276B}"/>
                </a:ext>
              </a:extLst>
            </p:cNvPr>
            <p:cNvSpPr/>
            <p:nvPr/>
          </p:nvSpPr>
          <p:spPr>
            <a:xfrm>
              <a:off x="3423974" y="3574680"/>
              <a:ext cx="495059" cy="48654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+mj-lt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26FD78CF-7DED-4D19-BB98-A881C1E8A966}"/>
                </a:ext>
              </a:extLst>
            </p:cNvPr>
            <p:cNvSpPr txBox="1"/>
            <p:nvPr/>
          </p:nvSpPr>
          <p:spPr>
            <a:xfrm>
              <a:off x="3434548" y="3616563"/>
              <a:ext cx="47390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j-lt"/>
                </a:rPr>
                <a:t>A2</a:t>
              </a:r>
              <a:endParaRPr lang="en-US" sz="1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483CF0F-16E8-4010-B185-69094046350F}"/>
              </a:ext>
            </a:extLst>
          </p:cNvPr>
          <p:cNvGrpSpPr/>
          <p:nvPr/>
        </p:nvGrpSpPr>
        <p:grpSpPr>
          <a:xfrm>
            <a:off x="5204237" y="5234441"/>
            <a:ext cx="495059" cy="486549"/>
            <a:chOff x="2330362" y="3591042"/>
            <a:chExt cx="495059" cy="486549"/>
          </a:xfrm>
        </p:grpSpPr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7E8C816F-03F3-424C-98BD-183BF4D4C2ED}"/>
                </a:ext>
              </a:extLst>
            </p:cNvPr>
            <p:cNvSpPr/>
            <p:nvPr/>
          </p:nvSpPr>
          <p:spPr>
            <a:xfrm>
              <a:off x="2330362" y="3591042"/>
              <a:ext cx="495059" cy="48654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+mj-lt"/>
              </a:endParaRP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D638A687-781E-49D2-BE0A-0F369EB9E973}"/>
                </a:ext>
              </a:extLst>
            </p:cNvPr>
            <p:cNvSpPr txBox="1"/>
            <p:nvPr/>
          </p:nvSpPr>
          <p:spPr>
            <a:xfrm>
              <a:off x="2330362" y="3639620"/>
              <a:ext cx="47390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j-lt"/>
                </a:rPr>
                <a:t>A1</a:t>
              </a:r>
              <a:endParaRPr lang="en-US" sz="1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B00F516D-FE87-4B74-9E3B-99B190CD8DDB}"/>
              </a:ext>
            </a:extLst>
          </p:cNvPr>
          <p:cNvGrpSpPr/>
          <p:nvPr/>
        </p:nvGrpSpPr>
        <p:grpSpPr>
          <a:xfrm>
            <a:off x="6418841" y="5287332"/>
            <a:ext cx="469671" cy="407015"/>
            <a:chOff x="2772886" y="4352770"/>
            <a:chExt cx="469671" cy="407015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033DD4E3-D40B-4089-8006-572906842F78}"/>
                </a:ext>
              </a:extLst>
            </p:cNvPr>
            <p:cNvSpPr/>
            <p:nvPr/>
          </p:nvSpPr>
          <p:spPr>
            <a:xfrm>
              <a:off x="2772886" y="4352770"/>
              <a:ext cx="414133" cy="407015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B9CAB56F-E325-4E6A-AB70-746EE076ACC3}"/>
                </a:ext>
              </a:extLst>
            </p:cNvPr>
            <p:cNvSpPr txBox="1"/>
            <p:nvPr/>
          </p:nvSpPr>
          <p:spPr>
            <a:xfrm>
              <a:off x="2804270" y="4388108"/>
              <a:ext cx="43828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j-lt"/>
                </a:rPr>
                <a:t>B1</a:t>
              </a:r>
              <a:endParaRPr lang="en-US" sz="1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A4DFEC9F-6C3E-4079-9AD1-338349A06F2B}"/>
              </a:ext>
            </a:extLst>
          </p:cNvPr>
          <p:cNvGrpSpPr/>
          <p:nvPr/>
        </p:nvGrpSpPr>
        <p:grpSpPr>
          <a:xfrm>
            <a:off x="6941117" y="5287332"/>
            <a:ext cx="473909" cy="407015"/>
            <a:chOff x="3538859" y="4352771"/>
            <a:chExt cx="473909" cy="407015"/>
          </a:xfrm>
        </p:grpSpPr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3FF2EBCB-0F9E-4C25-845B-1D9BB0D291B3}"/>
                </a:ext>
              </a:extLst>
            </p:cNvPr>
            <p:cNvSpPr/>
            <p:nvPr/>
          </p:nvSpPr>
          <p:spPr>
            <a:xfrm>
              <a:off x="3551244" y="4352771"/>
              <a:ext cx="414133" cy="407015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660D84C5-E7F7-4B29-B0AF-31C9E4DC6EF0}"/>
                </a:ext>
              </a:extLst>
            </p:cNvPr>
            <p:cNvSpPr txBox="1"/>
            <p:nvPr/>
          </p:nvSpPr>
          <p:spPr>
            <a:xfrm>
              <a:off x="3538859" y="4363850"/>
              <a:ext cx="47390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j-lt"/>
                </a:rPr>
                <a:t>B2</a:t>
              </a:r>
              <a:endParaRPr lang="en-US" sz="1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B8E836AF-5DB2-44D5-B108-CBC941F1A14E}"/>
              </a:ext>
            </a:extLst>
          </p:cNvPr>
          <p:cNvGrpSpPr/>
          <p:nvPr/>
        </p:nvGrpSpPr>
        <p:grpSpPr>
          <a:xfrm>
            <a:off x="7425943" y="5288236"/>
            <a:ext cx="480497" cy="404322"/>
            <a:chOff x="1934065" y="5066193"/>
            <a:chExt cx="480497" cy="404322"/>
          </a:xfrm>
        </p:grpSpPr>
        <p:sp>
          <p:nvSpPr>
            <p:cNvPr id="153" name="Hexagon 152">
              <a:extLst>
                <a:ext uri="{FF2B5EF4-FFF2-40B4-BE49-F238E27FC236}">
                  <a16:creationId xmlns:a16="http://schemas.microsoft.com/office/drawing/2014/main" id="{2E195898-F36F-48D1-86A3-020E6B02D066}"/>
                </a:ext>
              </a:extLst>
            </p:cNvPr>
            <p:cNvSpPr/>
            <p:nvPr/>
          </p:nvSpPr>
          <p:spPr>
            <a:xfrm>
              <a:off x="1934065" y="5066193"/>
              <a:ext cx="473909" cy="401520"/>
            </a:xfrm>
            <a:prstGeom prst="hexagon">
              <a:avLst/>
            </a:prstGeom>
            <a:solidFill>
              <a:srgbClr val="00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EBED87D4-376F-4391-9222-8B61CF41425F}"/>
                </a:ext>
              </a:extLst>
            </p:cNvPr>
            <p:cNvSpPr txBox="1"/>
            <p:nvPr/>
          </p:nvSpPr>
          <p:spPr>
            <a:xfrm>
              <a:off x="1940653" y="5101183"/>
              <a:ext cx="47390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j-lt"/>
                </a:rPr>
                <a:t>C1</a:t>
              </a:r>
              <a:endParaRPr lang="en-US" sz="1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C3EF8031-DD7E-44DD-95A1-777483BEF1BE}"/>
              </a:ext>
            </a:extLst>
          </p:cNvPr>
          <p:cNvGrpSpPr/>
          <p:nvPr/>
        </p:nvGrpSpPr>
        <p:grpSpPr>
          <a:xfrm>
            <a:off x="7985754" y="5283019"/>
            <a:ext cx="487086" cy="401520"/>
            <a:chOff x="2950065" y="5088667"/>
            <a:chExt cx="487086" cy="401520"/>
          </a:xfrm>
        </p:grpSpPr>
        <p:sp>
          <p:nvSpPr>
            <p:cNvPr id="156" name="Hexagon 155">
              <a:extLst>
                <a:ext uri="{FF2B5EF4-FFF2-40B4-BE49-F238E27FC236}">
                  <a16:creationId xmlns:a16="http://schemas.microsoft.com/office/drawing/2014/main" id="{7AAAB7A8-9CB6-4138-B453-397AD60B83D0}"/>
                </a:ext>
              </a:extLst>
            </p:cNvPr>
            <p:cNvSpPr/>
            <p:nvPr/>
          </p:nvSpPr>
          <p:spPr>
            <a:xfrm>
              <a:off x="2950065" y="5088667"/>
              <a:ext cx="473909" cy="401520"/>
            </a:xfrm>
            <a:prstGeom prst="hexagon">
              <a:avLst/>
            </a:prstGeom>
            <a:solidFill>
              <a:srgbClr val="00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E6A61B0D-85D2-423A-B7CA-9B6D4A815299}"/>
                </a:ext>
              </a:extLst>
            </p:cNvPr>
            <p:cNvSpPr txBox="1"/>
            <p:nvPr/>
          </p:nvSpPr>
          <p:spPr>
            <a:xfrm>
              <a:off x="2963242" y="5093340"/>
              <a:ext cx="47390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j-lt"/>
                </a:rPr>
                <a:t>C2</a:t>
              </a:r>
              <a:endParaRPr lang="en-US" sz="1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F3073ECF-F602-4DF0-B076-8463A7240E4B}"/>
              </a:ext>
            </a:extLst>
          </p:cNvPr>
          <p:cNvGrpSpPr/>
          <p:nvPr/>
        </p:nvGrpSpPr>
        <p:grpSpPr>
          <a:xfrm>
            <a:off x="8550790" y="5279473"/>
            <a:ext cx="487992" cy="401520"/>
            <a:chOff x="3951982" y="5104369"/>
            <a:chExt cx="487992" cy="401520"/>
          </a:xfrm>
        </p:grpSpPr>
        <p:sp>
          <p:nvSpPr>
            <p:cNvPr id="159" name="Hexagon 158">
              <a:extLst>
                <a:ext uri="{FF2B5EF4-FFF2-40B4-BE49-F238E27FC236}">
                  <a16:creationId xmlns:a16="http://schemas.microsoft.com/office/drawing/2014/main" id="{AD73484F-2D76-4E80-9898-1CE6F153D3AC}"/>
                </a:ext>
              </a:extLst>
            </p:cNvPr>
            <p:cNvSpPr/>
            <p:nvPr/>
          </p:nvSpPr>
          <p:spPr>
            <a:xfrm>
              <a:off x="3966065" y="5104369"/>
              <a:ext cx="473909" cy="401520"/>
            </a:xfrm>
            <a:prstGeom prst="hexagon">
              <a:avLst/>
            </a:prstGeom>
            <a:solidFill>
              <a:srgbClr val="00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9202F191-AC2B-4962-A34E-1C9FAF7668B8}"/>
                </a:ext>
              </a:extLst>
            </p:cNvPr>
            <p:cNvSpPr txBox="1"/>
            <p:nvPr/>
          </p:nvSpPr>
          <p:spPr>
            <a:xfrm>
              <a:off x="3951982" y="5116923"/>
              <a:ext cx="47390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j-lt"/>
                </a:rPr>
                <a:t>C3</a:t>
              </a:r>
              <a:endParaRPr lang="en-US" sz="18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61" name="Left Brace 160">
            <a:extLst>
              <a:ext uri="{FF2B5EF4-FFF2-40B4-BE49-F238E27FC236}">
                <a16:creationId xmlns:a16="http://schemas.microsoft.com/office/drawing/2014/main" id="{28D8D849-5703-4656-B77C-1CE5450E5276}"/>
              </a:ext>
            </a:extLst>
          </p:cNvPr>
          <p:cNvSpPr/>
          <p:nvPr/>
        </p:nvSpPr>
        <p:spPr>
          <a:xfrm>
            <a:off x="4735121" y="3322591"/>
            <a:ext cx="329119" cy="219261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91249ABB-CEFB-49DE-B0D7-C3979DE12FCE}"/>
              </a:ext>
            </a:extLst>
          </p:cNvPr>
          <p:cNvSpPr txBox="1"/>
          <p:nvPr/>
        </p:nvSpPr>
        <p:spPr>
          <a:xfrm>
            <a:off x="4990465" y="3732750"/>
            <a:ext cx="636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M1</a:t>
            </a:r>
            <a:endParaRPr lang="en-US" sz="2000" dirty="0"/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1B97F81C-F39E-4D04-9589-D6655AA77DD7}"/>
              </a:ext>
            </a:extLst>
          </p:cNvPr>
          <p:cNvCxnSpPr>
            <a:cxnSpLocks/>
            <a:stCxn id="123" idx="4"/>
            <a:endCxn id="92" idx="1"/>
          </p:cNvCxnSpPr>
          <p:nvPr/>
        </p:nvCxnSpPr>
        <p:spPr>
          <a:xfrm>
            <a:off x="5451767" y="3629266"/>
            <a:ext cx="575115" cy="5513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2A3F7DAD-1544-4317-96E3-633BF87FD1E8}"/>
              </a:ext>
            </a:extLst>
          </p:cNvPr>
          <p:cNvCxnSpPr>
            <a:cxnSpLocks/>
            <a:stCxn id="127" idx="2"/>
            <a:endCxn id="93" idx="0"/>
          </p:cNvCxnSpPr>
          <p:nvPr/>
        </p:nvCxnSpPr>
        <p:spPr>
          <a:xfrm>
            <a:off x="6669369" y="3600278"/>
            <a:ext cx="208513" cy="5774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58989117-DCC6-4661-A1D3-F08BEB58F8F1}"/>
              </a:ext>
            </a:extLst>
          </p:cNvPr>
          <p:cNvCxnSpPr>
            <a:cxnSpLocks/>
            <a:stCxn id="135" idx="2"/>
            <a:endCxn id="94" idx="5"/>
          </p:cNvCxnSpPr>
          <p:nvPr/>
        </p:nvCxnSpPr>
        <p:spPr>
          <a:xfrm flipH="1">
            <a:off x="7679851" y="3592815"/>
            <a:ext cx="406283" cy="5849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8EFD8803-8520-4BCA-B332-01F03644DBAB}"/>
              </a:ext>
            </a:extLst>
          </p:cNvPr>
          <p:cNvCxnSpPr>
            <a:cxnSpLocks/>
            <a:stCxn id="153" idx="5"/>
            <a:endCxn id="94" idx="1"/>
          </p:cNvCxnSpPr>
          <p:nvPr/>
        </p:nvCxnSpPr>
        <p:spPr>
          <a:xfrm flipH="1" flipV="1">
            <a:off x="7679851" y="4579261"/>
            <a:ext cx="119621" cy="7089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8FB31972-89F4-4FE8-A548-7F0BEC4B0707}"/>
              </a:ext>
            </a:extLst>
          </p:cNvPr>
          <p:cNvCxnSpPr>
            <a:cxnSpLocks/>
            <a:stCxn id="147" idx="0"/>
            <a:endCxn id="93" idx="2"/>
          </p:cNvCxnSpPr>
          <p:nvPr/>
        </p:nvCxnSpPr>
        <p:spPr>
          <a:xfrm flipV="1">
            <a:off x="6625908" y="4584756"/>
            <a:ext cx="251974" cy="7025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5DD2E14D-1B89-4DB4-8946-B6E7FDFF7F45}"/>
              </a:ext>
            </a:extLst>
          </p:cNvPr>
          <p:cNvCxnSpPr>
            <a:cxnSpLocks/>
            <a:stCxn id="144" idx="7"/>
            <a:endCxn id="92" idx="4"/>
          </p:cNvCxnSpPr>
          <p:nvPr/>
        </p:nvCxnSpPr>
        <p:spPr>
          <a:xfrm flipV="1">
            <a:off x="5626796" y="4595947"/>
            <a:ext cx="575116" cy="7097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" name="TextBox 182">
            <a:extLst>
              <a:ext uri="{FF2B5EF4-FFF2-40B4-BE49-F238E27FC236}">
                <a16:creationId xmlns:a16="http://schemas.microsoft.com/office/drawing/2014/main" id="{E5EA0CAF-853E-4068-90E8-EC0EE41E2039}"/>
              </a:ext>
            </a:extLst>
          </p:cNvPr>
          <p:cNvSpPr txBox="1"/>
          <p:nvPr/>
        </p:nvSpPr>
        <p:spPr>
          <a:xfrm>
            <a:off x="3544651" y="4052197"/>
            <a:ext cx="1751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Sample of matchings</a:t>
            </a:r>
            <a:endParaRPr lang="en-US" sz="2000" dirty="0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922968AB-2DC9-493C-9D5B-A0ABBF71BA9E}"/>
              </a:ext>
            </a:extLst>
          </p:cNvPr>
          <p:cNvSpPr txBox="1"/>
          <p:nvPr/>
        </p:nvSpPr>
        <p:spPr>
          <a:xfrm>
            <a:off x="8342100" y="4702069"/>
            <a:ext cx="636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M2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3530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F3CEB8-5850-4D0A-BAD9-416BA6FC213B}"/>
              </a:ext>
            </a:extLst>
          </p:cNvPr>
          <p:cNvSpPr txBox="1"/>
          <p:nvPr/>
        </p:nvSpPr>
        <p:spPr>
          <a:xfrm>
            <a:off x="76378" y="136332"/>
            <a:ext cx="86201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>
                <a:latin typeface="+mj-lt"/>
              </a:rPr>
              <a:t>Active Network Alignment: Limitation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512EAD-BD27-4099-94FE-808472929CDB}"/>
              </a:ext>
            </a:extLst>
          </p:cNvPr>
          <p:cNvSpPr txBox="1"/>
          <p:nvPr/>
        </p:nvSpPr>
        <p:spPr>
          <a:xfrm>
            <a:off x="168741" y="815040"/>
            <a:ext cx="8088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Limitations: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Direct influence of query is under-explored;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Efficiency: sampling matchings.</a:t>
            </a:r>
            <a:endParaRPr lang="en-US" sz="2400" dirty="0"/>
          </a:p>
          <a:p>
            <a:pPr lvl="1"/>
            <a:r>
              <a:rPr lang="en-US" sz="2400" dirty="0"/>
              <a:t>   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A64B3F0-4546-4104-9758-FB4B6D1190E1}"/>
              </a:ext>
            </a:extLst>
          </p:cNvPr>
          <p:cNvSpPr txBox="1">
            <a:spLocks/>
          </p:cNvSpPr>
          <p:nvPr/>
        </p:nvSpPr>
        <p:spPr>
          <a:xfrm>
            <a:off x="8777584" y="6379431"/>
            <a:ext cx="5274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FB4573-6B1B-4DBC-ABD9-2BD5C6E407A7}" type="slidenum">
              <a:rPr lang="en-US" sz="1200" smtClean="0">
                <a:solidFill>
                  <a:schemeClr val="bg1"/>
                </a:solidFill>
              </a:rPr>
              <a:pPr/>
              <a:t>6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F6F351-06D8-4DE9-AA94-206FB5C29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320" y="1976582"/>
            <a:ext cx="4838939" cy="3975333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05B8A551-F707-45FA-A2E7-B2E753F6FE97}"/>
              </a:ext>
            </a:extLst>
          </p:cNvPr>
          <p:cNvSpPr txBox="1"/>
          <p:nvPr/>
        </p:nvSpPr>
        <p:spPr>
          <a:xfrm>
            <a:off x="168741" y="2027386"/>
            <a:ext cx="406180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Observation</a:t>
            </a:r>
            <a:r>
              <a:rPr lang="en-US" sz="2000" dirty="0"/>
              <a:t>:</a:t>
            </a:r>
          </a:p>
          <a:p>
            <a:r>
              <a:rPr lang="en-US" sz="2000" dirty="0"/>
              <a:t>Queries (anchor links) have different impact to the alignment results.  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400" b="1" dirty="0"/>
              <a:t>Question</a:t>
            </a:r>
            <a:r>
              <a:rPr lang="en-US" sz="2400" dirty="0"/>
              <a:t>: what is a good strategy to select essential nodes to query?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DD5DEA3-6184-4F60-AE54-D754471E17F5}"/>
              </a:ext>
            </a:extLst>
          </p:cNvPr>
          <p:cNvSpPr/>
          <p:nvPr/>
        </p:nvSpPr>
        <p:spPr>
          <a:xfrm>
            <a:off x="1027530" y="3354268"/>
            <a:ext cx="2386695" cy="753868"/>
          </a:xfrm>
          <a:prstGeom prst="roundRect">
            <a:avLst/>
          </a:prstGeom>
          <a:solidFill>
            <a:srgbClr val="FF99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Querying 1 and 4 is more helpful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FA305BB-5B30-4753-ACEA-CB52191EBD5F}"/>
              </a:ext>
            </a:extLst>
          </p:cNvPr>
          <p:cNvSpPr/>
          <p:nvPr/>
        </p:nvSpPr>
        <p:spPr>
          <a:xfrm rot="11837792">
            <a:off x="3495187" y="3614355"/>
            <a:ext cx="690553" cy="40640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37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3A3CB7-9A66-499B-8526-E7D37AA74A9B}"/>
              </a:ext>
            </a:extLst>
          </p:cNvPr>
          <p:cNvSpPr txBox="1">
            <a:spLocks/>
          </p:cNvSpPr>
          <p:nvPr/>
        </p:nvSpPr>
        <p:spPr>
          <a:xfrm>
            <a:off x="381000" y="274638"/>
            <a:ext cx="7045036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13294B"/>
                </a:solidFill>
              </a:rPr>
              <a:t>Roadmap</a:t>
            </a:r>
            <a:endParaRPr lang="en-US" dirty="0">
              <a:solidFill>
                <a:srgbClr val="13294B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283276-F7E1-49B8-993F-F1B2329EA244}"/>
              </a:ext>
            </a:extLst>
          </p:cNvPr>
          <p:cNvSpPr txBox="1">
            <a:spLocks/>
          </p:cNvSpPr>
          <p:nvPr/>
        </p:nvSpPr>
        <p:spPr>
          <a:xfrm>
            <a:off x="381000" y="1600200"/>
            <a:ext cx="7045036" cy="43387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Motivations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ATTENT Algorithms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Experimental Results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Conclusions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6" name="Picture 4" descr="http://www.freeiconspng.com/uploads/simple-check-mark-icon-20.png">
            <a:extLst>
              <a:ext uri="{FF2B5EF4-FFF2-40B4-BE49-F238E27FC236}">
                <a16:creationId xmlns:a16="http://schemas.microsoft.com/office/drawing/2014/main" id="{AC077EC7-0893-41AF-85C1-0AD520229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984" y="1600200"/>
            <a:ext cx="661846" cy="53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0D56E0D-6CDE-4E82-8AE3-B48CFF3D3429}"/>
              </a:ext>
            </a:extLst>
          </p:cNvPr>
          <p:cNvSpPr txBox="1">
            <a:spLocks/>
          </p:cNvSpPr>
          <p:nvPr/>
        </p:nvSpPr>
        <p:spPr>
          <a:xfrm>
            <a:off x="8777584" y="6481031"/>
            <a:ext cx="5274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FB4573-6B1B-4DBC-ABD9-2BD5C6E407A7}" type="slidenum">
              <a:rPr lang="en-US" sz="1200" smtClean="0">
                <a:solidFill>
                  <a:schemeClr val="bg1"/>
                </a:solidFill>
              </a:rPr>
              <a:pPr/>
              <a:t>7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54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BFED3A5-9891-414A-B5CB-078A4217EFD2}"/>
                  </a:ext>
                </a:extLst>
              </p:cNvPr>
              <p:cNvSpPr txBox="1"/>
              <p:nvPr/>
            </p:nvSpPr>
            <p:spPr>
              <a:xfrm>
                <a:off x="126384" y="814100"/>
                <a:ext cx="8756975" cy="370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Attributed Network Alignment</a:t>
                </a:r>
              </a:p>
              <a:p>
                <a:r>
                  <a:rPr lang="en-US" sz="2200" dirty="0"/>
                  <a:t>Given two attributed networks,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𝒢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0" smtClean="0">
                            <a:latin typeface="Cambria Math" panose="02040503050406030204" pitchFamily="18" charset="0"/>
                          </a:rPr>
                          <m:t>𝐍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𝒢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>
                            <a:latin typeface="Cambria Math" panose="02040503050406030204" pitchFamily="18" charset="0"/>
                          </a:rPr>
                          <m:t>𝐍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200" dirty="0"/>
                  <a:t>, </a:t>
                </a:r>
              </a:p>
              <a:p>
                <a:r>
                  <a:rPr lang="en-US" sz="2000" b="1" dirty="0"/>
                  <a:t>                </a:t>
                </a:r>
              </a:p>
              <a:p>
                <a:endParaRPr lang="en-US" sz="2400" b="1" dirty="0"/>
              </a:p>
              <a:p>
                <a:endParaRPr lang="en-US" sz="2400" b="1" dirty="0"/>
              </a:p>
              <a:p>
                <a:endParaRPr lang="en-US" sz="2400" b="1" dirty="0"/>
              </a:p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acc>
                        <m:accPr>
                          <m:chr m:val="̃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</m:acc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</m:d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𝐡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BFED3A5-9891-414A-B5CB-078A4217E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84" y="814100"/>
                <a:ext cx="8756975" cy="3704412"/>
              </a:xfrm>
              <a:prstGeom prst="rect">
                <a:avLst/>
              </a:prstGeom>
              <a:blipFill>
                <a:blip r:embed="rId5"/>
                <a:stretch>
                  <a:fillRect l="-1114" t="-1318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DD01265-A024-47A3-A79C-3C6D1FF96F1A}"/>
              </a:ext>
            </a:extLst>
          </p:cNvPr>
          <p:cNvSpPr txBox="1"/>
          <p:nvPr/>
        </p:nvSpPr>
        <p:spPr>
          <a:xfrm>
            <a:off x="126384" y="105602"/>
            <a:ext cx="31281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>
                <a:latin typeface="+mj-lt"/>
              </a:rPr>
              <a:t>Preliminaries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AEDC70A-1B35-4007-9BD0-12A01B2469F7}"/>
              </a:ext>
            </a:extLst>
          </p:cNvPr>
          <p:cNvSpPr txBox="1"/>
          <p:nvPr/>
        </p:nvSpPr>
        <p:spPr>
          <a:xfrm>
            <a:off x="696334" y="6233455"/>
            <a:ext cx="7865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Zhang, S., &amp; Tong, H. Final: Fast attributed network alignment. KDD 2016.</a:t>
            </a:r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3136E83D-082E-45A5-BA51-EEE99D0794F5}"/>
              </a:ext>
            </a:extLst>
          </p:cNvPr>
          <p:cNvSpPr txBox="1">
            <a:spLocks/>
          </p:cNvSpPr>
          <p:nvPr/>
        </p:nvSpPr>
        <p:spPr>
          <a:xfrm>
            <a:off x="8777584" y="6481031"/>
            <a:ext cx="5274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FB4573-6B1B-4DBC-ABD9-2BD5C6E407A7}" type="slidenum">
              <a:rPr lang="en-US" sz="1200" smtClean="0">
                <a:solidFill>
                  <a:schemeClr val="bg1"/>
                </a:solidFill>
              </a:rPr>
              <a:pPr/>
              <a:t>8</a:t>
            </a:fld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E58968EF-10C9-45F0-BEA8-803499DC6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921241"/>
              </p:ext>
            </p:extLst>
          </p:nvPr>
        </p:nvGraphicFramePr>
        <p:xfrm>
          <a:off x="7182830" y="2132919"/>
          <a:ext cx="1850656" cy="1655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664">
                  <a:extLst>
                    <a:ext uri="{9D8B030D-6E8A-4147-A177-3AD203B41FA5}">
                      <a16:colId xmlns:a16="http://schemas.microsoft.com/office/drawing/2014/main" val="2407620129"/>
                    </a:ext>
                  </a:extLst>
                </a:gridCol>
                <a:gridCol w="462664">
                  <a:extLst>
                    <a:ext uri="{9D8B030D-6E8A-4147-A177-3AD203B41FA5}">
                      <a16:colId xmlns:a16="http://schemas.microsoft.com/office/drawing/2014/main" val="2621084873"/>
                    </a:ext>
                  </a:extLst>
                </a:gridCol>
                <a:gridCol w="462664">
                  <a:extLst>
                    <a:ext uri="{9D8B030D-6E8A-4147-A177-3AD203B41FA5}">
                      <a16:colId xmlns:a16="http://schemas.microsoft.com/office/drawing/2014/main" val="4094821681"/>
                    </a:ext>
                  </a:extLst>
                </a:gridCol>
                <a:gridCol w="462664">
                  <a:extLst>
                    <a:ext uri="{9D8B030D-6E8A-4147-A177-3AD203B41FA5}">
                      <a16:colId xmlns:a16="http://schemas.microsoft.com/office/drawing/2014/main" val="623699725"/>
                    </a:ext>
                  </a:extLst>
                </a:gridCol>
              </a:tblGrid>
              <a:tr h="413987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/>
                        </a:solidFill>
                        <a:highlight>
                          <a:srgbClr val="FF0000"/>
                        </a:highlight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  <a:highlight>
                          <a:srgbClr val="800000"/>
                        </a:highlight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110433"/>
                  </a:ext>
                </a:extLst>
              </a:tr>
              <a:tr h="413987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879010"/>
                  </a:ext>
                </a:extLst>
              </a:tr>
              <a:tr h="413987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504258"/>
                  </a:ext>
                </a:extLst>
              </a:tr>
              <a:tr h="413987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949991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E6621140-FB2C-44BC-A387-505A711CC24E}"/>
              </a:ext>
            </a:extLst>
          </p:cNvPr>
          <p:cNvSpPr/>
          <p:nvPr/>
        </p:nvSpPr>
        <p:spPr>
          <a:xfrm>
            <a:off x="3339757" y="1873690"/>
            <a:ext cx="479827" cy="479827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F596BC9-24DE-45EB-9DE2-C18F3837FA20}"/>
              </a:ext>
            </a:extLst>
          </p:cNvPr>
          <p:cNvSpPr/>
          <p:nvPr/>
        </p:nvSpPr>
        <p:spPr>
          <a:xfrm>
            <a:off x="3358932" y="2576246"/>
            <a:ext cx="455267" cy="455267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D991875-54F6-492C-8981-6CEBABC35319}"/>
              </a:ext>
            </a:extLst>
          </p:cNvPr>
          <p:cNvSpPr/>
          <p:nvPr/>
        </p:nvSpPr>
        <p:spPr>
          <a:xfrm>
            <a:off x="2722353" y="3056622"/>
            <a:ext cx="455267" cy="455267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B8DD39A-D63A-46A9-ACF4-22F4E18B296D}"/>
              </a:ext>
            </a:extLst>
          </p:cNvPr>
          <p:cNvSpPr/>
          <p:nvPr/>
        </p:nvSpPr>
        <p:spPr>
          <a:xfrm>
            <a:off x="3909209" y="3060459"/>
            <a:ext cx="468364" cy="468364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5133F6-721B-41EB-A362-B3850024A91C}"/>
              </a:ext>
            </a:extLst>
          </p:cNvPr>
          <p:cNvCxnSpPr>
            <a:cxnSpLocks/>
            <a:stCxn id="10" idx="4"/>
            <a:endCxn id="30" idx="0"/>
          </p:cNvCxnSpPr>
          <p:nvPr/>
        </p:nvCxnSpPr>
        <p:spPr>
          <a:xfrm>
            <a:off x="3579671" y="2353517"/>
            <a:ext cx="6895" cy="2227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FCF53A6-59E2-48AC-99C8-F2D0581B8A6A}"/>
              </a:ext>
            </a:extLst>
          </p:cNvPr>
          <p:cNvCxnSpPr>
            <a:cxnSpLocks/>
            <a:stCxn id="10" idx="4"/>
            <a:endCxn id="31" idx="0"/>
          </p:cNvCxnSpPr>
          <p:nvPr/>
        </p:nvCxnSpPr>
        <p:spPr>
          <a:xfrm flipH="1">
            <a:off x="2949987" y="2353517"/>
            <a:ext cx="629684" cy="7031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DF45805-3AE2-4EF3-91EF-F993DCCF7E38}"/>
              </a:ext>
            </a:extLst>
          </p:cNvPr>
          <p:cNvCxnSpPr>
            <a:cxnSpLocks/>
            <a:stCxn id="30" idx="3"/>
            <a:endCxn id="31" idx="7"/>
          </p:cNvCxnSpPr>
          <p:nvPr/>
        </p:nvCxnSpPr>
        <p:spPr>
          <a:xfrm flipH="1">
            <a:off x="3110948" y="2964841"/>
            <a:ext cx="314656" cy="1584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31F43C9-F2A3-40DF-B127-127B036F2B60}"/>
              </a:ext>
            </a:extLst>
          </p:cNvPr>
          <p:cNvCxnSpPr>
            <a:cxnSpLocks/>
            <a:stCxn id="30" idx="5"/>
            <a:endCxn id="33" idx="1"/>
          </p:cNvCxnSpPr>
          <p:nvPr/>
        </p:nvCxnSpPr>
        <p:spPr>
          <a:xfrm>
            <a:off x="3747527" y="2964841"/>
            <a:ext cx="230272" cy="1642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Oval 76">
            <a:extLst>
              <a:ext uri="{FF2B5EF4-FFF2-40B4-BE49-F238E27FC236}">
                <a16:creationId xmlns:a16="http://schemas.microsoft.com/office/drawing/2014/main" id="{24AF8389-5076-4686-98D6-37FEAA525D91}"/>
              </a:ext>
            </a:extLst>
          </p:cNvPr>
          <p:cNvSpPr/>
          <p:nvPr/>
        </p:nvSpPr>
        <p:spPr>
          <a:xfrm>
            <a:off x="5068295" y="1917802"/>
            <a:ext cx="479827" cy="479827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DC2F53A-57FB-426D-B479-B6E8C581CCA2}"/>
              </a:ext>
            </a:extLst>
          </p:cNvPr>
          <p:cNvSpPr/>
          <p:nvPr/>
        </p:nvSpPr>
        <p:spPr>
          <a:xfrm>
            <a:off x="5087470" y="2620358"/>
            <a:ext cx="455267" cy="455267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596CCD5A-51EB-422D-8861-7888BF66E584}"/>
              </a:ext>
            </a:extLst>
          </p:cNvPr>
          <p:cNvSpPr/>
          <p:nvPr/>
        </p:nvSpPr>
        <p:spPr>
          <a:xfrm>
            <a:off x="4450891" y="3088702"/>
            <a:ext cx="455267" cy="455267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6FCA9548-5629-4F55-A568-864536BF8E42}"/>
              </a:ext>
            </a:extLst>
          </p:cNvPr>
          <p:cNvSpPr/>
          <p:nvPr/>
        </p:nvSpPr>
        <p:spPr>
          <a:xfrm>
            <a:off x="5637747" y="3104571"/>
            <a:ext cx="468364" cy="468364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10C32D4-9039-4524-BC5B-6B484FC20E0A}"/>
              </a:ext>
            </a:extLst>
          </p:cNvPr>
          <p:cNvCxnSpPr>
            <a:cxnSpLocks/>
            <a:stCxn id="77" idx="4"/>
            <a:endCxn id="78" idx="0"/>
          </p:cNvCxnSpPr>
          <p:nvPr/>
        </p:nvCxnSpPr>
        <p:spPr>
          <a:xfrm>
            <a:off x="5308209" y="2397629"/>
            <a:ext cx="6895" cy="2227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80E29C48-C51B-4505-BB00-9E51704B58D8}"/>
              </a:ext>
            </a:extLst>
          </p:cNvPr>
          <p:cNvCxnSpPr>
            <a:cxnSpLocks/>
            <a:stCxn id="77" idx="4"/>
            <a:endCxn id="79" idx="0"/>
          </p:cNvCxnSpPr>
          <p:nvPr/>
        </p:nvCxnSpPr>
        <p:spPr>
          <a:xfrm flipH="1">
            <a:off x="4678525" y="2397629"/>
            <a:ext cx="629684" cy="6910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14C00FC-8C6A-4E0E-A9DE-F63BEE5FF76B}"/>
              </a:ext>
            </a:extLst>
          </p:cNvPr>
          <p:cNvCxnSpPr>
            <a:cxnSpLocks/>
            <a:stCxn id="78" idx="3"/>
            <a:endCxn id="79" idx="7"/>
          </p:cNvCxnSpPr>
          <p:nvPr/>
        </p:nvCxnSpPr>
        <p:spPr>
          <a:xfrm flipH="1">
            <a:off x="4839486" y="3008953"/>
            <a:ext cx="314656" cy="1464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9908808B-8AD6-4427-ACB3-D8D60C0507F7}"/>
              </a:ext>
            </a:extLst>
          </p:cNvPr>
          <p:cNvCxnSpPr>
            <a:cxnSpLocks/>
            <a:stCxn id="78" idx="5"/>
            <a:endCxn id="80" idx="1"/>
          </p:cNvCxnSpPr>
          <p:nvPr/>
        </p:nvCxnSpPr>
        <p:spPr>
          <a:xfrm>
            <a:off x="5476065" y="3008953"/>
            <a:ext cx="230272" cy="1642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C94121C9-4F4D-4D04-BCAD-FEFEE06A0C0C}"/>
              </a:ext>
            </a:extLst>
          </p:cNvPr>
          <p:cNvSpPr txBox="1"/>
          <p:nvPr/>
        </p:nvSpPr>
        <p:spPr>
          <a:xfrm>
            <a:off x="5117621" y="1921107"/>
            <a:ext cx="42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3’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9B4C445-26B0-46CB-A263-526BCE4A5ECB}"/>
              </a:ext>
            </a:extLst>
          </p:cNvPr>
          <p:cNvSpPr txBox="1"/>
          <p:nvPr/>
        </p:nvSpPr>
        <p:spPr>
          <a:xfrm>
            <a:off x="5116819" y="2600917"/>
            <a:ext cx="426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2’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2BBA163-8FB2-412F-AD94-2699FB252B20}"/>
              </a:ext>
            </a:extLst>
          </p:cNvPr>
          <p:cNvSpPr txBox="1"/>
          <p:nvPr/>
        </p:nvSpPr>
        <p:spPr>
          <a:xfrm>
            <a:off x="5687528" y="3062582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4’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D853214-B850-429D-BF96-6CF4F365EA1A}"/>
              </a:ext>
            </a:extLst>
          </p:cNvPr>
          <p:cNvSpPr txBox="1"/>
          <p:nvPr/>
        </p:nvSpPr>
        <p:spPr>
          <a:xfrm>
            <a:off x="4522228" y="3056622"/>
            <a:ext cx="41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1’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B39EB829-1736-4731-8398-F31A3093F693}"/>
              </a:ext>
            </a:extLst>
          </p:cNvPr>
          <p:cNvSpPr/>
          <p:nvPr/>
        </p:nvSpPr>
        <p:spPr>
          <a:xfrm>
            <a:off x="7182830" y="1672547"/>
            <a:ext cx="455267" cy="455267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D833B37-215A-452B-B0A6-FEDF45487881}"/>
              </a:ext>
            </a:extLst>
          </p:cNvPr>
          <p:cNvSpPr txBox="1"/>
          <p:nvPr/>
        </p:nvSpPr>
        <p:spPr>
          <a:xfrm>
            <a:off x="7254167" y="1640467"/>
            <a:ext cx="41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1’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55E583CC-25DF-4E79-9DE9-A48CB71287B4}"/>
              </a:ext>
            </a:extLst>
          </p:cNvPr>
          <p:cNvSpPr/>
          <p:nvPr/>
        </p:nvSpPr>
        <p:spPr>
          <a:xfrm>
            <a:off x="7661687" y="1666227"/>
            <a:ext cx="455267" cy="455267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18D436D-E57E-4C56-A58A-FD94CD948DCB}"/>
              </a:ext>
            </a:extLst>
          </p:cNvPr>
          <p:cNvSpPr txBox="1"/>
          <p:nvPr/>
        </p:nvSpPr>
        <p:spPr>
          <a:xfrm>
            <a:off x="7691036" y="1646786"/>
            <a:ext cx="426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2’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7F3958F9-AA86-4882-8A6D-16A748547D4E}"/>
              </a:ext>
            </a:extLst>
          </p:cNvPr>
          <p:cNvSpPr/>
          <p:nvPr/>
        </p:nvSpPr>
        <p:spPr>
          <a:xfrm>
            <a:off x="8123286" y="1637162"/>
            <a:ext cx="479827" cy="479827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251C4FB-E66B-4693-997B-0CFE35BE0514}"/>
              </a:ext>
            </a:extLst>
          </p:cNvPr>
          <p:cNvSpPr txBox="1"/>
          <p:nvPr/>
        </p:nvSpPr>
        <p:spPr>
          <a:xfrm>
            <a:off x="8172612" y="1640467"/>
            <a:ext cx="42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3’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91A9F5D-F723-4ED6-91ED-F425064944C6}"/>
              </a:ext>
            </a:extLst>
          </p:cNvPr>
          <p:cNvSpPr/>
          <p:nvPr/>
        </p:nvSpPr>
        <p:spPr>
          <a:xfrm>
            <a:off x="8605544" y="1644728"/>
            <a:ext cx="468364" cy="468364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C0B17EE-2B11-4FE4-8468-F72DE9028005}"/>
              </a:ext>
            </a:extLst>
          </p:cNvPr>
          <p:cNvSpPr txBox="1"/>
          <p:nvPr/>
        </p:nvSpPr>
        <p:spPr>
          <a:xfrm>
            <a:off x="8655325" y="1602739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4’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27614AAB-D0F6-4422-BAD8-8B2222CEAB85}"/>
              </a:ext>
            </a:extLst>
          </p:cNvPr>
          <p:cNvSpPr/>
          <p:nvPr/>
        </p:nvSpPr>
        <p:spPr>
          <a:xfrm>
            <a:off x="6680061" y="2044487"/>
            <a:ext cx="479827" cy="479827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2EE457EB-4C8C-4BDA-AF06-8C681CF60ED9}"/>
              </a:ext>
            </a:extLst>
          </p:cNvPr>
          <p:cNvSpPr/>
          <p:nvPr/>
        </p:nvSpPr>
        <p:spPr>
          <a:xfrm>
            <a:off x="6676444" y="2523643"/>
            <a:ext cx="455267" cy="455267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C590E527-083B-470D-A214-84D15CB7B14A}"/>
              </a:ext>
            </a:extLst>
          </p:cNvPr>
          <p:cNvSpPr/>
          <p:nvPr/>
        </p:nvSpPr>
        <p:spPr>
          <a:xfrm>
            <a:off x="6688476" y="2992335"/>
            <a:ext cx="455267" cy="455267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6E8A8383-87E6-4401-8F83-76E792B7A0B5}"/>
              </a:ext>
            </a:extLst>
          </p:cNvPr>
          <p:cNvSpPr/>
          <p:nvPr/>
        </p:nvSpPr>
        <p:spPr>
          <a:xfrm>
            <a:off x="6691524" y="3488560"/>
            <a:ext cx="440187" cy="440187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  <p:sp>
        <p:nvSpPr>
          <p:cNvPr id="111" name="Arc 110">
            <a:extLst>
              <a:ext uri="{FF2B5EF4-FFF2-40B4-BE49-F238E27FC236}">
                <a16:creationId xmlns:a16="http://schemas.microsoft.com/office/drawing/2014/main" id="{07C7C02A-D525-4D7F-9601-BB777C2A20E9}"/>
              </a:ext>
            </a:extLst>
          </p:cNvPr>
          <p:cNvSpPr/>
          <p:nvPr/>
        </p:nvSpPr>
        <p:spPr>
          <a:xfrm>
            <a:off x="3747527" y="1921107"/>
            <a:ext cx="1392826" cy="914400"/>
          </a:xfrm>
          <a:prstGeom prst="arc">
            <a:avLst>
              <a:gd name="adj1" fmla="val 12414066"/>
              <a:gd name="adj2" fmla="val 20006094"/>
            </a:avLst>
          </a:prstGeom>
          <a:ln w="44450">
            <a:solidFill>
              <a:schemeClr val="tx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Arrow: Right 111">
            <a:extLst>
              <a:ext uri="{FF2B5EF4-FFF2-40B4-BE49-F238E27FC236}">
                <a16:creationId xmlns:a16="http://schemas.microsoft.com/office/drawing/2014/main" id="{C1689EFC-DF7D-4F4D-9F57-D597F599E930}"/>
              </a:ext>
            </a:extLst>
          </p:cNvPr>
          <p:cNvSpPr/>
          <p:nvPr/>
        </p:nvSpPr>
        <p:spPr>
          <a:xfrm>
            <a:off x="5874193" y="2657866"/>
            <a:ext cx="751132" cy="391049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1549A7-8AA7-4D40-99B9-E7B03CDF714F}"/>
                  </a:ext>
                </a:extLst>
              </p:cNvPr>
              <p:cNvSpPr txBox="1"/>
              <p:nvPr/>
            </p:nvSpPr>
            <p:spPr>
              <a:xfrm>
                <a:off x="461819" y="2373842"/>
                <a:ext cx="204976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Reshaping solution vector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sz="2400" dirty="0"/>
                  <a:t>: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1549A7-8AA7-4D40-99B9-E7B03CDF7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19" y="2373842"/>
                <a:ext cx="2049762" cy="1200329"/>
              </a:xfrm>
              <a:prstGeom prst="rect">
                <a:avLst/>
              </a:prstGeom>
              <a:blipFill>
                <a:blip r:embed="rId6"/>
                <a:stretch>
                  <a:fillRect l="-4762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9A26A66F-523E-4565-9508-CEE69B4DCF4B}"/>
              </a:ext>
            </a:extLst>
          </p:cNvPr>
          <p:cNvSpPr/>
          <p:nvPr/>
        </p:nvSpPr>
        <p:spPr>
          <a:xfrm>
            <a:off x="3853427" y="4049987"/>
            <a:ext cx="415757" cy="415757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FA2104EA-67D0-4ED5-89C3-B7C2904173BD}"/>
              </a:ext>
            </a:extLst>
          </p:cNvPr>
          <p:cNvSpPr/>
          <p:nvPr/>
        </p:nvSpPr>
        <p:spPr>
          <a:xfrm>
            <a:off x="149675" y="3620888"/>
            <a:ext cx="2651936" cy="914400"/>
          </a:xfrm>
          <a:prstGeom prst="roundRect">
            <a:avLst/>
          </a:prstGeom>
          <a:solidFill>
            <a:srgbClr val="FF99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Encoding topology/attribute consistency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217892-FFAC-4FB6-8DE4-54DC44957FF6}"/>
              </a:ext>
            </a:extLst>
          </p:cNvPr>
          <p:cNvCxnSpPr>
            <a:cxnSpLocks/>
            <a:stCxn id="6" idx="1"/>
            <a:endCxn id="46" idx="3"/>
          </p:cNvCxnSpPr>
          <p:nvPr/>
        </p:nvCxnSpPr>
        <p:spPr>
          <a:xfrm flipH="1" flipV="1">
            <a:off x="2801611" y="4078088"/>
            <a:ext cx="1112702" cy="3278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178EDA13-D651-467C-ACAD-4B7F7109C2F3}"/>
              </a:ext>
            </a:extLst>
          </p:cNvPr>
          <p:cNvSpPr/>
          <p:nvPr/>
        </p:nvSpPr>
        <p:spPr>
          <a:xfrm>
            <a:off x="5548122" y="4064387"/>
            <a:ext cx="415757" cy="415757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D929D89-716A-4786-969F-D6EC8831FDC2}"/>
              </a:ext>
            </a:extLst>
          </p:cNvPr>
          <p:cNvCxnSpPr>
            <a:cxnSpLocks/>
            <a:stCxn id="50" idx="5"/>
            <a:endCxn id="54" idx="1"/>
          </p:cNvCxnSpPr>
          <p:nvPr/>
        </p:nvCxnSpPr>
        <p:spPr>
          <a:xfrm>
            <a:off x="5902993" y="4419258"/>
            <a:ext cx="314557" cy="7181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7135B1C5-2F22-42A1-95D5-275848E92B61}"/>
              </a:ext>
            </a:extLst>
          </p:cNvPr>
          <p:cNvSpPr/>
          <p:nvPr/>
        </p:nvSpPr>
        <p:spPr>
          <a:xfrm>
            <a:off x="6217550" y="4033875"/>
            <a:ext cx="2800066" cy="9144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Alignment preference: anchor links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00007D5-BB46-49B9-B012-7AEC2BC869C7}"/>
                  </a:ext>
                </a:extLst>
              </p:cNvPr>
              <p:cNvSpPr txBox="1"/>
              <p:nvPr/>
            </p:nvSpPr>
            <p:spPr>
              <a:xfrm>
                <a:off x="4903513" y="5077701"/>
                <a:ext cx="417039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𝐇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: prior knowledge of how similar node </a:t>
                </a:r>
                <a:r>
                  <a:rPr lang="en-US" sz="2000" i="1" dirty="0" err="1"/>
                  <a:t>i</a:t>
                </a:r>
                <a:r>
                  <a:rPr lang="en-US" sz="2000" dirty="0"/>
                  <a:t> and node </a:t>
                </a:r>
                <a:r>
                  <a:rPr lang="en-US" sz="2000" i="1" dirty="0"/>
                  <a:t>j</a:t>
                </a:r>
                <a:r>
                  <a:rPr lang="en-US" sz="2000" dirty="0"/>
                  <a:t> are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00007D5-BB46-49B9-B012-7AEC2BC86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513" y="5077701"/>
                <a:ext cx="4170395" cy="707886"/>
              </a:xfrm>
              <a:prstGeom prst="rect">
                <a:avLst/>
              </a:prstGeom>
              <a:blipFill>
                <a:blip r:embed="rId7"/>
                <a:stretch>
                  <a:fillRect t="-6034" r="-1314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8891F2C-BC4E-471A-9A73-49AB508CEB32}"/>
                  </a:ext>
                </a:extLst>
              </p:cNvPr>
              <p:cNvSpPr txBox="1"/>
              <p:nvPr/>
            </p:nvSpPr>
            <p:spPr>
              <a:xfrm>
                <a:off x="279393" y="4778410"/>
                <a:ext cx="2414614" cy="962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</m:acc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p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𝐖</m:t>
                          </m:r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p>
                          <m:r>
                            <a:rPr lang="en-US" sz="1600" b="0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6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𝐖</m:t>
                      </m:r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𝐍</m:t>
                          </m:r>
                        </m:e>
                        <m:sub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d>
                        <m:d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0" smtClean="0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n-US" sz="1600" b="1" i="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sub>
                          </m:sSub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⊙</m:t>
                          </m:r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0" smtClean="0"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e>
                            <m:sub>
                              <m:r>
                                <a:rPr lang="en-US" sz="1600" b="1" i="0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𝐍</m:t>
                          </m:r>
                        </m:e>
                        <m:sub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  <a:p>
                <a:pPr algn="ctr"/>
                <a:r>
                  <a:rPr lang="en-US" sz="1600" dirty="0"/>
                  <a:t>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sz="1600" b="1" i="0" smtClean="0">
                            <a:latin typeface="Cambria Math" panose="02040503050406030204" pitchFamily="18" charset="0"/>
                          </a:rPr>
                          <m:t>×</m:t>
                        </m:r>
                      </m:sub>
                    </m:sSub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8891F2C-BC4E-471A-9A73-49AB508CE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93" y="4778410"/>
                <a:ext cx="2414614" cy="962315"/>
              </a:xfrm>
              <a:prstGeom prst="rect">
                <a:avLst/>
              </a:prstGeom>
              <a:blipFill>
                <a:blip r:embed="rId8"/>
                <a:stretch>
                  <a:fillRect b="-5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4003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FED3A5-9891-414A-B5CB-078A4217EFD2}"/>
              </a:ext>
            </a:extLst>
          </p:cNvPr>
          <p:cNvSpPr txBox="1"/>
          <p:nvPr/>
        </p:nvSpPr>
        <p:spPr>
          <a:xfrm>
            <a:off x="126384" y="814100"/>
            <a:ext cx="87569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Active learning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Key idea: iteratively query an oracle to label new data points.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Strategies: uncertainty-based, expected model change (error reduction, performance gain)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D01265-A024-47A3-A79C-3C6D1FF96F1A}"/>
              </a:ext>
            </a:extLst>
          </p:cNvPr>
          <p:cNvSpPr txBox="1"/>
          <p:nvPr/>
        </p:nvSpPr>
        <p:spPr>
          <a:xfrm>
            <a:off x="126384" y="0"/>
            <a:ext cx="47139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>
                <a:latin typeface="+mj-lt"/>
              </a:rPr>
              <a:t>Preliminaries </a:t>
            </a:r>
            <a:r>
              <a:rPr lang="en-US" sz="4200" dirty="0">
                <a:latin typeface="+mj-lt"/>
              </a:rPr>
              <a:t>(cont.)</a:t>
            </a:r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3136E83D-082E-45A5-BA51-EEE99D0794F5}"/>
              </a:ext>
            </a:extLst>
          </p:cNvPr>
          <p:cNvSpPr txBox="1">
            <a:spLocks/>
          </p:cNvSpPr>
          <p:nvPr/>
        </p:nvSpPr>
        <p:spPr>
          <a:xfrm>
            <a:off x="8777584" y="6481031"/>
            <a:ext cx="5274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FB4573-6B1B-4DBC-ABD9-2BD5C6E407A7}" type="slidenum">
              <a:rPr lang="en-US" sz="1200" smtClean="0">
                <a:solidFill>
                  <a:schemeClr val="bg1"/>
                </a:solidFill>
              </a:rPr>
              <a:pPr/>
              <a:t>9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AA752A9-5AB1-4063-97EE-77A127C65840}"/>
              </a:ext>
            </a:extLst>
          </p:cNvPr>
          <p:cNvSpPr/>
          <p:nvPr/>
        </p:nvSpPr>
        <p:spPr>
          <a:xfrm>
            <a:off x="2752444" y="3245983"/>
            <a:ext cx="295564" cy="29556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0C186B4-3C93-4BD5-AB9B-3ACCD6773ADE}"/>
              </a:ext>
            </a:extLst>
          </p:cNvPr>
          <p:cNvSpPr/>
          <p:nvPr/>
        </p:nvSpPr>
        <p:spPr>
          <a:xfrm>
            <a:off x="2542738" y="3707599"/>
            <a:ext cx="295564" cy="29556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A34BA2B-4367-452C-A036-C93AF422ADAF}"/>
              </a:ext>
            </a:extLst>
          </p:cNvPr>
          <p:cNvSpPr/>
          <p:nvPr/>
        </p:nvSpPr>
        <p:spPr>
          <a:xfrm>
            <a:off x="2851487" y="3942007"/>
            <a:ext cx="295564" cy="29556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997BEF9-1B05-4B58-872E-B44893E00455}"/>
              </a:ext>
            </a:extLst>
          </p:cNvPr>
          <p:cNvSpPr/>
          <p:nvPr/>
        </p:nvSpPr>
        <p:spPr>
          <a:xfrm>
            <a:off x="5855359" y="3794225"/>
            <a:ext cx="295564" cy="29556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62E291D-9E9A-47AA-9CCC-2E3C63FCE376}"/>
              </a:ext>
            </a:extLst>
          </p:cNvPr>
          <p:cNvSpPr/>
          <p:nvPr/>
        </p:nvSpPr>
        <p:spPr>
          <a:xfrm>
            <a:off x="5505611" y="4389972"/>
            <a:ext cx="295564" cy="29556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2AC4AA7-91E7-4F59-AF3C-5158B7C69292}"/>
              </a:ext>
            </a:extLst>
          </p:cNvPr>
          <p:cNvSpPr/>
          <p:nvPr/>
        </p:nvSpPr>
        <p:spPr>
          <a:xfrm>
            <a:off x="5339117" y="3909020"/>
            <a:ext cx="295564" cy="29556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B38A2E8-D107-4D65-B566-1B3404EB3F42}"/>
              </a:ext>
            </a:extLst>
          </p:cNvPr>
          <p:cNvSpPr/>
          <p:nvPr/>
        </p:nvSpPr>
        <p:spPr>
          <a:xfrm>
            <a:off x="6001660" y="4191854"/>
            <a:ext cx="295564" cy="29556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17FD9A1-4BDD-44CC-B88C-962048A69FAC}"/>
              </a:ext>
            </a:extLst>
          </p:cNvPr>
          <p:cNvSpPr/>
          <p:nvPr/>
        </p:nvSpPr>
        <p:spPr>
          <a:xfrm>
            <a:off x="5740236" y="3425885"/>
            <a:ext cx="295564" cy="29556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B8AF4FB-C4C5-4B8E-8E40-087B9BB78B84}"/>
              </a:ext>
            </a:extLst>
          </p:cNvPr>
          <p:cNvSpPr/>
          <p:nvPr/>
        </p:nvSpPr>
        <p:spPr>
          <a:xfrm>
            <a:off x="3004968" y="3568397"/>
            <a:ext cx="295564" cy="29556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30839743-6B2E-4ACE-8205-432B48CD1BAA}"/>
              </a:ext>
            </a:extLst>
          </p:cNvPr>
          <p:cNvSpPr/>
          <p:nvPr/>
        </p:nvSpPr>
        <p:spPr>
          <a:xfrm>
            <a:off x="2869220" y="4339636"/>
            <a:ext cx="295564" cy="29556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DECA74A-5BF9-41EA-9679-DC9EF411AD22}"/>
              </a:ext>
            </a:extLst>
          </p:cNvPr>
          <p:cNvSpPr/>
          <p:nvPr/>
        </p:nvSpPr>
        <p:spPr>
          <a:xfrm>
            <a:off x="3356439" y="4303345"/>
            <a:ext cx="295564" cy="29556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B1984AB-772E-4819-B3E2-36B0AD00A636}"/>
              </a:ext>
            </a:extLst>
          </p:cNvPr>
          <p:cNvSpPr/>
          <p:nvPr/>
        </p:nvSpPr>
        <p:spPr>
          <a:xfrm>
            <a:off x="3338300" y="3855381"/>
            <a:ext cx="295564" cy="29556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76A2080-E662-48B3-9402-74E77A13F309}"/>
              </a:ext>
            </a:extLst>
          </p:cNvPr>
          <p:cNvSpPr/>
          <p:nvPr/>
        </p:nvSpPr>
        <p:spPr>
          <a:xfrm>
            <a:off x="5027222" y="4183274"/>
            <a:ext cx="295564" cy="29556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728D6B2-E491-427D-92C5-A3F36AE3E6AB}"/>
              </a:ext>
            </a:extLst>
          </p:cNvPr>
          <p:cNvSpPr/>
          <p:nvPr/>
        </p:nvSpPr>
        <p:spPr>
          <a:xfrm>
            <a:off x="5208487" y="3457087"/>
            <a:ext cx="295564" cy="29556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22D23BC-F8B2-4704-BFFA-F880EDE260DC}"/>
              </a:ext>
            </a:extLst>
          </p:cNvPr>
          <p:cNvSpPr/>
          <p:nvPr/>
        </p:nvSpPr>
        <p:spPr>
          <a:xfrm>
            <a:off x="4253531" y="3632585"/>
            <a:ext cx="295564" cy="29556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1732710-0121-48A5-95CB-7B4CB9E95476}"/>
              </a:ext>
            </a:extLst>
          </p:cNvPr>
          <p:cNvSpPr/>
          <p:nvPr/>
        </p:nvSpPr>
        <p:spPr>
          <a:xfrm>
            <a:off x="4183095" y="4169416"/>
            <a:ext cx="295564" cy="29556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FD7C49C-DDEC-4D5B-9BFB-770C117A9DE1}"/>
              </a:ext>
            </a:extLst>
          </p:cNvPr>
          <p:cNvSpPr/>
          <p:nvPr/>
        </p:nvSpPr>
        <p:spPr>
          <a:xfrm>
            <a:off x="2182756" y="3056437"/>
            <a:ext cx="4424218" cy="193899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B890F7A-0D34-4352-A071-EC1EA0812B0A}"/>
              </a:ext>
            </a:extLst>
          </p:cNvPr>
          <p:cNvCxnSpPr>
            <a:cxnSpLocks/>
            <a:stCxn id="68" idx="5"/>
            <a:endCxn id="18" idx="0"/>
          </p:cNvCxnSpPr>
          <p:nvPr/>
        </p:nvCxnSpPr>
        <p:spPr>
          <a:xfrm>
            <a:off x="4505811" y="3884865"/>
            <a:ext cx="1079728" cy="1194123"/>
          </a:xfrm>
          <a:prstGeom prst="line">
            <a:avLst/>
          </a:prstGeom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F086711-98C6-4998-A0CC-F04EDD854C39}"/>
              </a:ext>
            </a:extLst>
          </p:cNvPr>
          <p:cNvCxnSpPr>
            <a:cxnSpLocks/>
            <a:stCxn id="69" idx="5"/>
            <a:endCxn id="18" idx="0"/>
          </p:cNvCxnSpPr>
          <p:nvPr/>
        </p:nvCxnSpPr>
        <p:spPr>
          <a:xfrm>
            <a:off x="4435375" y="4421696"/>
            <a:ext cx="1150164" cy="657292"/>
          </a:xfrm>
          <a:prstGeom prst="line">
            <a:avLst/>
          </a:prstGeom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A9947C9-A1FA-414C-90CB-30AF697EA280}"/>
              </a:ext>
            </a:extLst>
          </p:cNvPr>
          <p:cNvSpPr txBox="1"/>
          <p:nvPr/>
        </p:nvSpPr>
        <p:spPr>
          <a:xfrm>
            <a:off x="3965606" y="5078988"/>
            <a:ext cx="3239866" cy="83099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large uncertainty:</a:t>
            </a:r>
          </a:p>
          <a:p>
            <a:pPr algn="ctr"/>
            <a:r>
              <a:rPr lang="en-US" sz="2400" dirty="0"/>
              <a:t> close to the boundary</a:t>
            </a:r>
          </a:p>
        </p:txBody>
      </p:sp>
    </p:spTree>
    <p:extLst>
      <p:ext uri="{BB962C8B-B14F-4D97-AF65-F5344CB8AC3E}">
        <p14:creationId xmlns:p14="http://schemas.microsoft.com/office/powerpoint/2010/main" val="23110020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4|16.1"/>
</p:tagLst>
</file>

<file path=ppt/theme/theme1.xml><?xml version="1.0" encoding="utf-8"?>
<a:theme xmlns:a="http://schemas.openxmlformats.org/drawingml/2006/main" name="Office Theme">
  <a:themeElements>
    <a:clrScheme name="University Of Illinois">
      <a:dk1>
        <a:srgbClr val="131F33"/>
      </a:dk1>
      <a:lt1>
        <a:srgbClr val="FFFFFF"/>
      </a:lt1>
      <a:dk2>
        <a:srgbClr val="FA6300"/>
      </a:dk2>
      <a:lt2>
        <a:srgbClr val="FAFAFA"/>
      </a:lt2>
      <a:accent1>
        <a:srgbClr val="131F33"/>
      </a:accent1>
      <a:accent2>
        <a:srgbClr val="FA6300"/>
      </a:accent2>
      <a:accent3>
        <a:srgbClr val="555555"/>
      </a:accent3>
      <a:accent4>
        <a:srgbClr val="888888"/>
      </a:accent4>
      <a:accent5>
        <a:srgbClr val="4BACC6"/>
      </a:accent5>
      <a:accent6>
        <a:srgbClr val="F79646"/>
      </a:accent6>
      <a:hlink>
        <a:srgbClr val="666666"/>
      </a:hlink>
      <a:folHlink>
        <a:srgbClr val="AAAAAA"/>
      </a:folHlink>
    </a:clrScheme>
    <a:fontScheme name="Test">
      <a:majorFont>
        <a:latin typeface="Calibri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9049</TotalTime>
  <Words>2035</Words>
  <Application>Microsoft Office PowerPoint</Application>
  <PresentationFormat>On-screen Show (4:3)</PresentationFormat>
  <Paragraphs>435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Cambria Math</vt:lpstr>
      <vt:lpstr>Georgia</vt:lpstr>
      <vt:lpstr>Wingdings</vt:lpstr>
      <vt:lpstr>Office Theme</vt:lpstr>
      <vt:lpstr>ATTENT:  Active Attributed Network Alignment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Hoerr</dc:creator>
  <cp:lastModifiedBy>Zhou, Qinghai</cp:lastModifiedBy>
  <cp:revision>490</cp:revision>
  <dcterms:created xsi:type="dcterms:W3CDTF">2016-01-13T21:18:08Z</dcterms:created>
  <dcterms:modified xsi:type="dcterms:W3CDTF">2021-04-01T01:07:18Z</dcterms:modified>
</cp:coreProperties>
</file>